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0"/>
  </p:notesMasterIdLst>
  <p:handoutMasterIdLst>
    <p:handoutMasterId r:id="rId41"/>
  </p:handoutMasterIdLst>
  <p:sldIdLst>
    <p:sldId id="256" r:id="rId3"/>
    <p:sldId id="267" r:id="rId4"/>
    <p:sldId id="290" r:id="rId5"/>
    <p:sldId id="261" r:id="rId6"/>
    <p:sldId id="291" r:id="rId7"/>
    <p:sldId id="318" r:id="rId8"/>
    <p:sldId id="279" r:id="rId9"/>
    <p:sldId id="319" r:id="rId10"/>
    <p:sldId id="292" r:id="rId11"/>
    <p:sldId id="281" r:id="rId12"/>
    <p:sldId id="293" r:id="rId13"/>
    <p:sldId id="294" r:id="rId14"/>
    <p:sldId id="295" r:id="rId15"/>
    <p:sldId id="296" r:id="rId16"/>
    <p:sldId id="297" r:id="rId17"/>
    <p:sldId id="298" r:id="rId18"/>
    <p:sldId id="299" r:id="rId19"/>
    <p:sldId id="320"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 id="32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A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6641" autoAdjust="0"/>
  </p:normalViewPr>
  <p:slideViewPr>
    <p:cSldViewPr snapToGrid="0">
      <p:cViewPr varScale="1">
        <p:scale>
          <a:sx n="62" d="100"/>
          <a:sy n="62" d="100"/>
        </p:scale>
        <p:origin x="1011" y="33"/>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0EF343-2B52-4D1B-9DE6-D848F43EFEB6}"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EA847900-9E4B-49DB-9394-9AA20DF190E3}">
      <dgm:prSet phldrT="[Text]" custT="1"/>
      <dgm:spPr/>
      <dgm:t>
        <a:bodyPr/>
        <a:lstStyle/>
        <a:p>
          <a:pPr rtl="0"/>
          <a:r>
            <a:rPr lang="fa-IR" sz="2400" b="1" kern="1200" dirty="0">
              <a:solidFill>
                <a:srgbClr val="C00000"/>
              </a:solidFill>
              <a:latin typeface="Calibri" panose="020F0502020204030204"/>
              <a:ea typeface="+mn-ea"/>
              <a:cs typeface="B Mitra" panose="020B0604020202020204" charset="-78"/>
            </a:rPr>
            <a:t>شبکه هاي محلي</a:t>
          </a:r>
          <a:endParaRPr lang="en-US" sz="2400" b="1" kern="1200" dirty="0">
            <a:solidFill>
              <a:srgbClr val="C00000"/>
            </a:solidFill>
            <a:latin typeface="Calibri" panose="020F0502020204030204"/>
            <a:ea typeface="+mn-ea"/>
            <a:cs typeface="B Mitra" panose="020B0604020202020204" charset="-78"/>
          </a:endParaRPr>
        </a:p>
        <a:p>
          <a:pPr rtl="1"/>
          <a:r>
            <a:rPr lang="fa-IR" sz="2400" b="1" kern="1200" dirty="0">
              <a:solidFill>
                <a:srgbClr val="C00000"/>
              </a:solidFill>
              <a:latin typeface="Calibri" panose="020F0502020204030204"/>
              <a:ea typeface="+mn-ea"/>
              <a:cs typeface="B Mitra" panose="020B0604020202020204" charset="-78"/>
            </a:rPr>
            <a:t> (</a:t>
          </a:r>
          <a:r>
            <a:rPr lang="en-US" sz="2400" b="1" kern="1200" dirty="0">
              <a:solidFill>
                <a:srgbClr val="C00000"/>
              </a:solidFill>
              <a:latin typeface="Calibri" panose="020F0502020204030204"/>
              <a:ea typeface="+mn-ea"/>
              <a:cs typeface="B Mitra" panose="020B0604020202020204" charset="-78"/>
            </a:rPr>
            <a:t>LAN: Local Area Network</a:t>
          </a:r>
          <a:r>
            <a:rPr lang="fa-IR" sz="2400" b="1" kern="1200" dirty="0">
              <a:solidFill>
                <a:srgbClr val="C00000"/>
              </a:solidFill>
              <a:latin typeface="Calibri" panose="020F0502020204030204"/>
              <a:ea typeface="+mn-ea"/>
              <a:cs typeface="B Mitra" panose="020B0604020202020204" charset="-78"/>
            </a:rPr>
            <a:t>)</a:t>
          </a:r>
          <a:endParaRPr lang="en-US" sz="2400" b="1" kern="1200" dirty="0">
            <a:solidFill>
              <a:srgbClr val="C00000"/>
            </a:solidFill>
            <a:latin typeface="Calibri" panose="020F0502020204030204"/>
            <a:ea typeface="+mn-ea"/>
            <a:cs typeface="B Mitra" panose="020B0604020202020204" charset="-78"/>
          </a:endParaRPr>
        </a:p>
      </dgm:t>
    </dgm:pt>
    <dgm:pt modelId="{DA7D9355-1634-4B26-8792-633A7C6417FF}" type="parTrans" cxnId="{1EED17E4-003F-441E-878B-84A2F76CB62F}">
      <dgm:prSet/>
      <dgm:spPr/>
      <dgm:t>
        <a:bodyPr/>
        <a:lstStyle/>
        <a:p>
          <a:pPr rtl="1"/>
          <a:endParaRPr lang="en-US">
            <a:cs typeface="B Mitra" panose="020B0604020202020204" charset="-78"/>
          </a:endParaRPr>
        </a:p>
      </dgm:t>
    </dgm:pt>
    <dgm:pt modelId="{FC3B8331-87E5-4AD6-973C-D8CC5B5752F2}" type="sibTrans" cxnId="{1EED17E4-003F-441E-878B-84A2F76CB62F}">
      <dgm:prSet/>
      <dgm:spPr/>
      <dgm:t>
        <a:bodyPr/>
        <a:lstStyle/>
        <a:p>
          <a:pPr rtl="1"/>
          <a:endParaRPr lang="en-US">
            <a:cs typeface="B Mitra" panose="020B0604020202020204" charset="-78"/>
          </a:endParaRPr>
        </a:p>
      </dgm:t>
    </dgm:pt>
    <dgm:pt modelId="{3961FBE1-6A2D-44C1-A194-22722748A313}">
      <dgm:prSet custT="1"/>
      <dgm:spPr/>
      <dgm:t>
        <a:bodyPr/>
        <a:lstStyle/>
        <a:p>
          <a:pPr rtl="1"/>
          <a:r>
            <a:rPr lang="fa-IR" sz="2400" b="1" kern="1200" dirty="0">
              <a:solidFill>
                <a:srgbClr val="C00000"/>
              </a:solidFill>
              <a:latin typeface="Calibri" panose="020F0502020204030204"/>
              <a:ea typeface="+mn-ea"/>
              <a:cs typeface="B Mitra" panose="020B0604020202020204" charset="-78"/>
            </a:rPr>
            <a:t>شبکه هاي شهري</a:t>
          </a:r>
          <a:endParaRPr lang="en-US" sz="2400" b="1" kern="1200" dirty="0">
            <a:solidFill>
              <a:srgbClr val="C00000"/>
            </a:solidFill>
            <a:latin typeface="Calibri" panose="020F0502020204030204"/>
            <a:ea typeface="+mn-ea"/>
            <a:cs typeface="B Mitra" panose="020B0604020202020204" charset="-78"/>
          </a:endParaRPr>
        </a:p>
        <a:p>
          <a:pPr rtl="1"/>
          <a:r>
            <a:rPr lang="fa-IR" sz="2400" b="1" kern="1200" dirty="0">
              <a:solidFill>
                <a:srgbClr val="C00000"/>
              </a:solidFill>
              <a:latin typeface="Calibri" panose="020F0502020204030204"/>
              <a:ea typeface="+mn-ea"/>
              <a:cs typeface="B Mitra" panose="020B0604020202020204" charset="-78"/>
            </a:rPr>
            <a:t> (</a:t>
          </a:r>
          <a:r>
            <a:rPr lang="en-US" sz="2400" b="1" kern="1200" dirty="0">
              <a:solidFill>
                <a:srgbClr val="C00000"/>
              </a:solidFill>
              <a:latin typeface="Calibri" panose="020F0502020204030204"/>
              <a:ea typeface="+mn-ea"/>
              <a:cs typeface="B Mitra" panose="020B0604020202020204" charset="-78"/>
            </a:rPr>
            <a:t>MAN: Metropolitan Area Network</a:t>
          </a:r>
          <a:r>
            <a:rPr lang="fa-IR" sz="2400" b="1" kern="1200" dirty="0">
              <a:solidFill>
                <a:srgbClr val="C00000"/>
              </a:solidFill>
              <a:latin typeface="Calibri" panose="020F0502020204030204"/>
              <a:ea typeface="+mn-ea"/>
              <a:cs typeface="B Mitra" panose="020B0604020202020204" charset="-78"/>
            </a:rPr>
            <a:t>)</a:t>
          </a:r>
        </a:p>
      </dgm:t>
    </dgm:pt>
    <dgm:pt modelId="{1AEDD47E-99B0-48A8-A06C-191BF7EEB84B}" type="parTrans" cxnId="{398F71D4-C607-4CFD-A291-AC9CA48D16D4}">
      <dgm:prSet/>
      <dgm:spPr/>
      <dgm:t>
        <a:bodyPr/>
        <a:lstStyle/>
        <a:p>
          <a:pPr rtl="1"/>
          <a:endParaRPr lang="en-US">
            <a:cs typeface="B Mitra" panose="020B0604020202020204" charset="-78"/>
          </a:endParaRPr>
        </a:p>
      </dgm:t>
    </dgm:pt>
    <dgm:pt modelId="{C0B6688F-800B-452E-986D-359BBBF253A7}" type="sibTrans" cxnId="{398F71D4-C607-4CFD-A291-AC9CA48D16D4}">
      <dgm:prSet/>
      <dgm:spPr/>
      <dgm:t>
        <a:bodyPr/>
        <a:lstStyle/>
        <a:p>
          <a:pPr rtl="1"/>
          <a:endParaRPr lang="en-US">
            <a:cs typeface="B Mitra" panose="020B0604020202020204" charset="-78"/>
          </a:endParaRPr>
        </a:p>
      </dgm:t>
    </dgm:pt>
    <dgm:pt modelId="{85751C5D-E9CC-463F-8FE8-616DC1FE307E}">
      <dgm:prSet custT="1"/>
      <dgm:spPr/>
      <dgm:t>
        <a:bodyPr/>
        <a:lstStyle/>
        <a:p>
          <a:pPr rtl="1"/>
          <a:r>
            <a:rPr lang="fa-IR" sz="2400" b="1" dirty="0">
              <a:solidFill>
                <a:srgbClr val="C00000"/>
              </a:solidFill>
              <a:cs typeface="B Mitra" panose="020B0604020202020204" charset="-78"/>
            </a:rPr>
            <a:t>شبکه هاي گسترده</a:t>
          </a:r>
          <a:endParaRPr lang="en-US" sz="2400" b="1" dirty="0">
            <a:solidFill>
              <a:srgbClr val="C00000"/>
            </a:solidFill>
            <a:cs typeface="B Mitra" panose="020B0604020202020204" charset="-78"/>
          </a:endParaRPr>
        </a:p>
        <a:p>
          <a:pPr rtl="1"/>
          <a:r>
            <a:rPr lang="fa-IR" sz="2400" b="1" dirty="0">
              <a:solidFill>
                <a:srgbClr val="C00000"/>
              </a:solidFill>
              <a:cs typeface="B Mitra" panose="020B0604020202020204" charset="-78"/>
            </a:rPr>
            <a:t> (</a:t>
          </a:r>
          <a:r>
            <a:rPr lang="en-US" sz="2400" b="1" dirty="0">
              <a:solidFill>
                <a:srgbClr val="C00000"/>
              </a:solidFill>
              <a:cs typeface="B Mitra" panose="020B0604020202020204" charset="-78"/>
            </a:rPr>
            <a:t>WAN: Wide Area Network</a:t>
          </a:r>
          <a:r>
            <a:rPr lang="fa-IR" sz="2400" b="1" dirty="0">
              <a:solidFill>
                <a:srgbClr val="C00000"/>
              </a:solidFill>
              <a:cs typeface="B Mitra" panose="020B0604020202020204" charset="-78"/>
            </a:rPr>
            <a:t>)</a:t>
          </a:r>
        </a:p>
      </dgm:t>
    </dgm:pt>
    <dgm:pt modelId="{4B32CD7D-DDD3-4959-A13F-21EFDDA8C8C3}" type="parTrans" cxnId="{D8A31747-0C5B-45AF-BB20-4C964FB6C581}">
      <dgm:prSet/>
      <dgm:spPr/>
      <dgm:t>
        <a:bodyPr/>
        <a:lstStyle/>
        <a:p>
          <a:pPr rtl="1"/>
          <a:endParaRPr lang="en-US">
            <a:cs typeface="B Mitra" panose="020B0604020202020204" charset="-78"/>
          </a:endParaRPr>
        </a:p>
      </dgm:t>
    </dgm:pt>
    <dgm:pt modelId="{43BA4302-1764-4B68-AAEB-34AFBD5AC9B0}" type="sibTrans" cxnId="{D8A31747-0C5B-45AF-BB20-4C964FB6C581}">
      <dgm:prSet/>
      <dgm:spPr/>
      <dgm:t>
        <a:bodyPr/>
        <a:lstStyle/>
        <a:p>
          <a:pPr rtl="1"/>
          <a:endParaRPr lang="en-US">
            <a:cs typeface="B Mitra" panose="020B0604020202020204" charset="-78"/>
          </a:endParaRPr>
        </a:p>
      </dgm:t>
    </dgm:pt>
    <dgm:pt modelId="{4E5EECAE-B8B3-468E-B6E0-F94BAC946076}">
      <dgm:prSet phldrT="[Text]"/>
      <dgm:spPr/>
      <dgm:t>
        <a:bodyPr/>
        <a:lstStyle/>
        <a:p>
          <a:pPr rtl="1"/>
          <a:r>
            <a:rPr lang="fa-IR" dirty="0">
              <a:cs typeface="B Mitra" panose="020B0604020202020204" charset="-78"/>
            </a:rPr>
            <a:t>يک شبکه محلي، شبکه اي است که در آن کامپيوترها نسبتاً نزديک به هم قرار دارند مانند شبکه موجود در يک اداره و يا يک دانشگاه</a:t>
          </a:r>
          <a:endParaRPr lang="en-US" dirty="0">
            <a:cs typeface="B Mitra" panose="020B0604020202020204" charset="-78"/>
          </a:endParaRPr>
        </a:p>
      </dgm:t>
    </dgm:pt>
    <dgm:pt modelId="{839DEF74-3675-437A-96DF-1A17D67E637E}" type="parTrans" cxnId="{6AB0848E-D8E1-44F9-AD1C-11F242EF13E6}">
      <dgm:prSet/>
      <dgm:spPr/>
      <dgm:t>
        <a:bodyPr/>
        <a:lstStyle/>
        <a:p>
          <a:pPr rtl="1"/>
          <a:endParaRPr lang="en-US">
            <a:cs typeface="B Mitra" panose="020B0604020202020204" charset="-78"/>
          </a:endParaRPr>
        </a:p>
      </dgm:t>
    </dgm:pt>
    <dgm:pt modelId="{AA57363A-75BF-4D86-A5AE-F12125CA6913}" type="sibTrans" cxnId="{6AB0848E-D8E1-44F9-AD1C-11F242EF13E6}">
      <dgm:prSet/>
      <dgm:spPr/>
      <dgm:t>
        <a:bodyPr/>
        <a:lstStyle/>
        <a:p>
          <a:pPr rtl="1"/>
          <a:endParaRPr lang="en-US">
            <a:cs typeface="B Mitra" panose="020B0604020202020204" charset="-78"/>
          </a:endParaRPr>
        </a:p>
      </dgm:t>
    </dgm:pt>
    <dgm:pt modelId="{7519C48E-DF74-4FA8-AE2F-A19507F08922}">
      <dgm:prSet/>
      <dgm:spPr/>
      <dgm:t>
        <a:bodyPr/>
        <a:lstStyle/>
        <a:p>
          <a:pPr rtl="1"/>
          <a:r>
            <a:rPr lang="fa-IR" dirty="0">
              <a:cs typeface="B Mitra" panose="020B0604020202020204" charset="-78"/>
            </a:rPr>
            <a:t>يک شبکه شهري معمولاً در گستره يک شهر تعريف ميشود</a:t>
          </a:r>
        </a:p>
      </dgm:t>
    </dgm:pt>
    <dgm:pt modelId="{B2523072-B516-47E6-B289-733F43FB4F07}" type="parTrans" cxnId="{8F6D150B-9A7D-449D-8B29-79A9F200DC53}">
      <dgm:prSet/>
      <dgm:spPr/>
      <dgm:t>
        <a:bodyPr/>
        <a:lstStyle/>
        <a:p>
          <a:endParaRPr lang="en-US"/>
        </a:p>
      </dgm:t>
    </dgm:pt>
    <dgm:pt modelId="{52C5A9AA-A526-4321-8BA2-3A5ADEC6D3AA}" type="sibTrans" cxnId="{8F6D150B-9A7D-449D-8B29-79A9F200DC53}">
      <dgm:prSet/>
      <dgm:spPr/>
      <dgm:t>
        <a:bodyPr/>
        <a:lstStyle/>
        <a:p>
          <a:endParaRPr lang="en-US"/>
        </a:p>
      </dgm:t>
    </dgm:pt>
    <dgm:pt modelId="{B16ACF75-567A-4E00-8D9C-714473C3B541}">
      <dgm:prSet/>
      <dgm:spPr/>
      <dgm:t>
        <a:bodyPr/>
        <a:lstStyle/>
        <a:p>
          <a:pPr rtl="1"/>
          <a:r>
            <a:rPr lang="fa-IR">
              <a:cs typeface="B Mitra" panose="020B0604020202020204" charset="-78"/>
            </a:rPr>
            <a:t>شبکه </a:t>
          </a:r>
          <a:r>
            <a:rPr lang="fa-IR" dirty="0">
              <a:cs typeface="B Mitra" panose="020B0604020202020204" charset="-78"/>
            </a:rPr>
            <a:t>اي است که يک قلمرو بزرگ جغرافيايي را تحت پوشش قرار ميدهد. که ميتواند يک کشور ويا کل جهان باشد. </a:t>
          </a:r>
          <a:r>
            <a:rPr lang="en-US" dirty="0">
              <a:cs typeface="B Mitra" panose="020B0604020202020204" charset="-78"/>
            </a:rPr>
            <a:t>WAN</a:t>
          </a:r>
          <a:r>
            <a:rPr lang="fa-IR" dirty="0">
              <a:cs typeface="B Mitra" panose="020B0604020202020204" charset="-78"/>
            </a:rPr>
            <a:t> ها معمولاً از اتصال دو يا چند </a:t>
          </a:r>
          <a:r>
            <a:rPr lang="en-US" dirty="0">
              <a:cs typeface="B Mitra" panose="020B0604020202020204" charset="-78"/>
            </a:rPr>
            <a:t>LAN</a:t>
          </a:r>
          <a:r>
            <a:rPr lang="fa-IR" dirty="0">
              <a:cs typeface="B Mitra" panose="020B0604020202020204" charset="-78"/>
            </a:rPr>
            <a:t> ايجاد ميشوند </a:t>
          </a:r>
        </a:p>
      </dgm:t>
    </dgm:pt>
    <dgm:pt modelId="{708913CD-2311-4D33-809B-D18EC7D236F0}" type="parTrans" cxnId="{43632B9B-1355-4B9B-B5C4-73AED0844A7E}">
      <dgm:prSet/>
      <dgm:spPr/>
      <dgm:t>
        <a:bodyPr/>
        <a:lstStyle/>
        <a:p>
          <a:endParaRPr lang="en-US"/>
        </a:p>
      </dgm:t>
    </dgm:pt>
    <dgm:pt modelId="{501ABB9E-84AD-40E1-954A-99CB0875FAE0}" type="sibTrans" cxnId="{43632B9B-1355-4B9B-B5C4-73AED0844A7E}">
      <dgm:prSet/>
      <dgm:spPr/>
      <dgm:t>
        <a:bodyPr/>
        <a:lstStyle/>
        <a:p>
          <a:endParaRPr lang="en-US"/>
        </a:p>
      </dgm:t>
    </dgm:pt>
    <dgm:pt modelId="{3BE72D9D-AFA9-4B76-8043-2ABFB52EE8D8}" type="pres">
      <dgm:prSet presAssocID="{9B0EF343-2B52-4D1B-9DE6-D848F43EFEB6}" presName="Name0" presStyleCnt="0">
        <dgm:presLayoutVars>
          <dgm:dir/>
          <dgm:animLvl val="lvl"/>
          <dgm:resizeHandles val="exact"/>
        </dgm:presLayoutVars>
      </dgm:prSet>
      <dgm:spPr/>
    </dgm:pt>
    <dgm:pt modelId="{CF8D86C8-C9A4-48FE-8581-3F7E977014BA}" type="pres">
      <dgm:prSet presAssocID="{EA847900-9E4B-49DB-9394-9AA20DF190E3}" presName="linNode" presStyleCnt="0"/>
      <dgm:spPr/>
    </dgm:pt>
    <dgm:pt modelId="{02391F2E-ADEB-46D7-9E1D-3843BF7C4725}" type="pres">
      <dgm:prSet presAssocID="{EA847900-9E4B-49DB-9394-9AA20DF190E3}" presName="parentText" presStyleLbl="node1" presStyleIdx="0" presStyleCnt="3">
        <dgm:presLayoutVars>
          <dgm:chMax val="1"/>
          <dgm:bulletEnabled val="1"/>
        </dgm:presLayoutVars>
      </dgm:prSet>
      <dgm:spPr/>
    </dgm:pt>
    <dgm:pt modelId="{B5947807-48D2-43B6-AB7B-1D052A7D8452}" type="pres">
      <dgm:prSet presAssocID="{EA847900-9E4B-49DB-9394-9AA20DF190E3}" presName="descendantText" presStyleLbl="alignAccFollowNode1" presStyleIdx="0" presStyleCnt="3">
        <dgm:presLayoutVars>
          <dgm:bulletEnabled val="1"/>
        </dgm:presLayoutVars>
      </dgm:prSet>
      <dgm:spPr/>
    </dgm:pt>
    <dgm:pt modelId="{474B8FCA-38B7-46BA-BC81-F7FEF799FC2F}" type="pres">
      <dgm:prSet presAssocID="{FC3B8331-87E5-4AD6-973C-D8CC5B5752F2}" presName="sp" presStyleCnt="0"/>
      <dgm:spPr/>
    </dgm:pt>
    <dgm:pt modelId="{EA487D19-3179-49E7-AAB4-092A18CAEE0D}" type="pres">
      <dgm:prSet presAssocID="{3961FBE1-6A2D-44C1-A194-22722748A313}" presName="linNode" presStyleCnt="0"/>
      <dgm:spPr/>
    </dgm:pt>
    <dgm:pt modelId="{7EC0BFE2-389A-4351-A496-FB4475107739}" type="pres">
      <dgm:prSet presAssocID="{3961FBE1-6A2D-44C1-A194-22722748A313}" presName="parentText" presStyleLbl="node1" presStyleIdx="1" presStyleCnt="3">
        <dgm:presLayoutVars>
          <dgm:chMax val="1"/>
          <dgm:bulletEnabled val="1"/>
        </dgm:presLayoutVars>
      </dgm:prSet>
      <dgm:spPr/>
    </dgm:pt>
    <dgm:pt modelId="{76AD47EB-3454-49C6-A4CE-0CC625D4BF0B}" type="pres">
      <dgm:prSet presAssocID="{3961FBE1-6A2D-44C1-A194-22722748A313}" presName="descendantText" presStyleLbl="alignAccFollowNode1" presStyleIdx="1" presStyleCnt="3">
        <dgm:presLayoutVars>
          <dgm:bulletEnabled val="1"/>
        </dgm:presLayoutVars>
      </dgm:prSet>
      <dgm:spPr/>
    </dgm:pt>
    <dgm:pt modelId="{FAC19A4F-D6EB-458A-A054-C4101234B37C}" type="pres">
      <dgm:prSet presAssocID="{C0B6688F-800B-452E-986D-359BBBF253A7}" presName="sp" presStyleCnt="0"/>
      <dgm:spPr/>
    </dgm:pt>
    <dgm:pt modelId="{01422265-8AEB-4159-83B3-3CDC599E0302}" type="pres">
      <dgm:prSet presAssocID="{85751C5D-E9CC-463F-8FE8-616DC1FE307E}" presName="linNode" presStyleCnt="0"/>
      <dgm:spPr/>
    </dgm:pt>
    <dgm:pt modelId="{73EB1C7B-E9C2-46C4-8CCA-FF85994E4CB4}" type="pres">
      <dgm:prSet presAssocID="{85751C5D-E9CC-463F-8FE8-616DC1FE307E}" presName="parentText" presStyleLbl="node1" presStyleIdx="2" presStyleCnt="3">
        <dgm:presLayoutVars>
          <dgm:chMax val="1"/>
          <dgm:bulletEnabled val="1"/>
        </dgm:presLayoutVars>
      </dgm:prSet>
      <dgm:spPr/>
    </dgm:pt>
    <dgm:pt modelId="{B79E8AD3-DAAB-4051-9B20-B8805EDD6228}" type="pres">
      <dgm:prSet presAssocID="{85751C5D-E9CC-463F-8FE8-616DC1FE307E}" presName="descendantText" presStyleLbl="alignAccFollowNode1" presStyleIdx="2" presStyleCnt="3">
        <dgm:presLayoutVars>
          <dgm:bulletEnabled val="1"/>
        </dgm:presLayoutVars>
      </dgm:prSet>
      <dgm:spPr/>
    </dgm:pt>
  </dgm:ptLst>
  <dgm:cxnLst>
    <dgm:cxn modelId="{8F6D150B-9A7D-449D-8B29-79A9F200DC53}" srcId="{3961FBE1-6A2D-44C1-A194-22722748A313}" destId="{7519C48E-DF74-4FA8-AE2F-A19507F08922}" srcOrd="0" destOrd="0" parTransId="{B2523072-B516-47E6-B289-733F43FB4F07}" sibTransId="{52C5A9AA-A526-4321-8BA2-3A5ADEC6D3AA}"/>
    <dgm:cxn modelId="{81EE5819-EF7E-4179-910C-BF9348967565}" type="presOf" srcId="{9B0EF343-2B52-4D1B-9DE6-D848F43EFEB6}" destId="{3BE72D9D-AFA9-4B76-8043-2ABFB52EE8D8}" srcOrd="0" destOrd="0" presId="urn:microsoft.com/office/officeart/2005/8/layout/vList5"/>
    <dgm:cxn modelId="{EEAF4330-56B7-4146-B4BB-221A5BEA4D6E}" type="presOf" srcId="{EA847900-9E4B-49DB-9394-9AA20DF190E3}" destId="{02391F2E-ADEB-46D7-9E1D-3843BF7C4725}" srcOrd="0" destOrd="0" presId="urn:microsoft.com/office/officeart/2005/8/layout/vList5"/>
    <dgm:cxn modelId="{6D2E6F31-BB4B-4232-8DF0-4074AA91C1DF}" type="presOf" srcId="{4E5EECAE-B8B3-468E-B6E0-F94BAC946076}" destId="{B5947807-48D2-43B6-AB7B-1D052A7D8452}" srcOrd="0" destOrd="0" presId="urn:microsoft.com/office/officeart/2005/8/layout/vList5"/>
    <dgm:cxn modelId="{D8A31747-0C5B-45AF-BB20-4C964FB6C581}" srcId="{9B0EF343-2B52-4D1B-9DE6-D848F43EFEB6}" destId="{85751C5D-E9CC-463F-8FE8-616DC1FE307E}" srcOrd="2" destOrd="0" parTransId="{4B32CD7D-DDD3-4959-A13F-21EFDDA8C8C3}" sibTransId="{43BA4302-1764-4B68-AAEB-34AFBD5AC9B0}"/>
    <dgm:cxn modelId="{52F0726C-4740-4FD0-829F-5FB3B944F997}" type="presOf" srcId="{7519C48E-DF74-4FA8-AE2F-A19507F08922}" destId="{76AD47EB-3454-49C6-A4CE-0CC625D4BF0B}" srcOrd="0" destOrd="0" presId="urn:microsoft.com/office/officeart/2005/8/layout/vList5"/>
    <dgm:cxn modelId="{6F2C4F6F-468C-416F-98C2-45DFA6B0614F}" type="presOf" srcId="{B16ACF75-567A-4E00-8D9C-714473C3B541}" destId="{B79E8AD3-DAAB-4051-9B20-B8805EDD6228}" srcOrd="0" destOrd="0" presId="urn:microsoft.com/office/officeart/2005/8/layout/vList5"/>
    <dgm:cxn modelId="{6AB0848E-D8E1-44F9-AD1C-11F242EF13E6}" srcId="{EA847900-9E4B-49DB-9394-9AA20DF190E3}" destId="{4E5EECAE-B8B3-468E-B6E0-F94BAC946076}" srcOrd="0" destOrd="0" parTransId="{839DEF74-3675-437A-96DF-1A17D67E637E}" sibTransId="{AA57363A-75BF-4D86-A5AE-F12125CA6913}"/>
    <dgm:cxn modelId="{43632B9B-1355-4B9B-B5C4-73AED0844A7E}" srcId="{85751C5D-E9CC-463F-8FE8-616DC1FE307E}" destId="{B16ACF75-567A-4E00-8D9C-714473C3B541}" srcOrd="0" destOrd="0" parTransId="{708913CD-2311-4D33-809B-D18EC7D236F0}" sibTransId="{501ABB9E-84AD-40E1-954A-99CB0875FAE0}"/>
    <dgm:cxn modelId="{BED129A9-3592-4CC7-925B-83BE76053CD5}" type="presOf" srcId="{3961FBE1-6A2D-44C1-A194-22722748A313}" destId="{7EC0BFE2-389A-4351-A496-FB4475107739}" srcOrd="0" destOrd="0" presId="urn:microsoft.com/office/officeart/2005/8/layout/vList5"/>
    <dgm:cxn modelId="{6CBE9CC5-19B2-4800-92F4-1E409A3F2F30}" type="presOf" srcId="{85751C5D-E9CC-463F-8FE8-616DC1FE307E}" destId="{73EB1C7B-E9C2-46C4-8CCA-FF85994E4CB4}" srcOrd="0" destOrd="0" presId="urn:microsoft.com/office/officeart/2005/8/layout/vList5"/>
    <dgm:cxn modelId="{398F71D4-C607-4CFD-A291-AC9CA48D16D4}" srcId="{9B0EF343-2B52-4D1B-9DE6-D848F43EFEB6}" destId="{3961FBE1-6A2D-44C1-A194-22722748A313}" srcOrd="1" destOrd="0" parTransId="{1AEDD47E-99B0-48A8-A06C-191BF7EEB84B}" sibTransId="{C0B6688F-800B-452E-986D-359BBBF253A7}"/>
    <dgm:cxn modelId="{1EED17E4-003F-441E-878B-84A2F76CB62F}" srcId="{9B0EF343-2B52-4D1B-9DE6-D848F43EFEB6}" destId="{EA847900-9E4B-49DB-9394-9AA20DF190E3}" srcOrd="0" destOrd="0" parTransId="{DA7D9355-1634-4B26-8792-633A7C6417FF}" sibTransId="{FC3B8331-87E5-4AD6-973C-D8CC5B5752F2}"/>
    <dgm:cxn modelId="{F7B1FA9E-26C7-4172-A25B-EFA9F7CCE535}" type="presParOf" srcId="{3BE72D9D-AFA9-4B76-8043-2ABFB52EE8D8}" destId="{CF8D86C8-C9A4-48FE-8581-3F7E977014BA}" srcOrd="0" destOrd="0" presId="urn:microsoft.com/office/officeart/2005/8/layout/vList5"/>
    <dgm:cxn modelId="{1AA66A31-19BB-4DEF-9754-5DA434BC1039}" type="presParOf" srcId="{CF8D86C8-C9A4-48FE-8581-3F7E977014BA}" destId="{02391F2E-ADEB-46D7-9E1D-3843BF7C4725}" srcOrd="0" destOrd="0" presId="urn:microsoft.com/office/officeart/2005/8/layout/vList5"/>
    <dgm:cxn modelId="{D2E9BBA3-84A4-4715-BB3D-ECC613098E4C}" type="presParOf" srcId="{CF8D86C8-C9A4-48FE-8581-3F7E977014BA}" destId="{B5947807-48D2-43B6-AB7B-1D052A7D8452}" srcOrd="1" destOrd="0" presId="urn:microsoft.com/office/officeart/2005/8/layout/vList5"/>
    <dgm:cxn modelId="{F4D59A5F-58F3-4F17-9CDF-D4A3EB4144B5}" type="presParOf" srcId="{3BE72D9D-AFA9-4B76-8043-2ABFB52EE8D8}" destId="{474B8FCA-38B7-46BA-BC81-F7FEF799FC2F}" srcOrd="1" destOrd="0" presId="urn:microsoft.com/office/officeart/2005/8/layout/vList5"/>
    <dgm:cxn modelId="{BBF88299-1C7C-4AD0-B6CE-F13416EA732E}" type="presParOf" srcId="{3BE72D9D-AFA9-4B76-8043-2ABFB52EE8D8}" destId="{EA487D19-3179-49E7-AAB4-092A18CAEE0D}" srcOrd="2" destOrd="0" presId="urn:microsoft.com/office/officeart/2005/8/layout/vList5"/>
    <dgm:cxn modelId="{812FAC50-322F-4870-A181-DE4E2CCC8AF1}" type="presParOf" srcId="{EA487D19-3179-49E7-AAB4-092A18CAEE0D}" destId="{7EC0BFE2-389A-4351-A496-FB4475107739}" srcOrd="0" destOrd="0" presId="urn:microsoft.com/office/officeart/2005/8/layout/vList5"/>
    <dgm:cxn modelId="{6A50B523-72CB-4086-BEC4-48650DB81CDC}" type="presParOf" srcId="{EA487D19-3179-49E7-AAB4-092A18CAEE0D}" destId="{76AD47EB-3454-49C6-A4CE-0CC625D4BF0B}" srcOrd="1" destOrd="0" presId="urn:microsoft.com/office/officeart/2005/8/layout/vList5"/>
    <dgm:cxn modelId="{A7F486C6-07B6-43B4-AF77-2763E9ECEEAD}" type="presParOf" srcId="{3BE72D9D-AFA9-4B76-8043-2ABFB52EE8D8}" destId="{FAC19A4F-D6EB-458A-A054-C4101234B37C}" srcOrd="3" destOrd="0" presId="urn:microsoft.com/office/officeart/2005/8/layout/vList5"/>
    <dgm:cxn modelId="{CB0632B0-CD3F-46F5-B61E-0B212D651DF3}" type="presParOf" srcId="{3BE72D9D-AFA9-4B76-8043-2ABFB52EE8D8}" destId="{01422265-8AEB-4159-83B3-3CDC599E0302}" srcOrd="4" destOrd="0" presId="urn:microsoft.com/office/officeart/2005/8/layout/vList5"/>
    <dgm:cxn modelId="{94F120FE-6DB1-4643-A4E2-A2E2ABE5B73B}" type="presParOf" srcId="{01422265-8AEB-4159-83B3-3CDC599E0302}" destId="{73EB1C7B-E9C2-46C4-8CCA-FF85994E4CB4}" srcOrd="0" destOrd="0" presId="urn:microsoft.com/office/officeart/2005/8/layout/vList5"/>
    <dgm:cxn modelId="{DD48218E-4785-45F6-BB48-125316112257}" type="presParOf" srcId="{01422265-8AEB-4159-83B3-3CDC599E0302}" destId="{B79E8AD3-DAAB-4051-9B20-B8805EDD622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47807-48D2-43B6-AB7B-1D052A7D8452}">
      <dsp:nvSpPr>
        <dsp:cNvPr id="0" name=""/>
        <dsp:cNvSpPr/>
      </dsp:nvSpPr>
      <dsp:spPr>
        <a:xfrm rot="5400000">
          <a:off x="7323200" y="-3033542"/>
          <a:ext cx="1053804" cy="7388331"/>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r" defTabSz="977900" rtl="1">
            <a:lnSpc>
              <a:spcPct val="90000"/>
            </a:lnSpc>
            <a:spcBef>
              <a:spcPct val="0"/>
            </a:spcBef>
            <a:spcAft>
              <a:spcPct val="15000"/>
            </a:spcAft>
            <a:buChar char="•"/>
          </a:pPr>
          <a:r>
            <a:rPr lang="fa-IR" sz="2200" kern="1200" dirty="0">
              <a:cs typeface="B Mitra" panose="020B0604020202020204" charset="-78"/>
            </a:rPr>
            <a:t>يک شبکه محلي، شبکه اي است که در آن کامپيوترها نسبتاً نزديک به هم قرار دارند مانند شبکه موجود در يک اداره و يا يک دانشگاه</a:t>
          </a:r>
          <a:endParaRPr lang="en-US" sz="2200" kern="1200" dirty="0">
            <a:cs typeface="B Mitra" panose="020B0604020202020204" charset="-78"/>
          </a:endParaRPr>
        </a:p>
      </dsp:txBody>
      <dsp:txXfrm rot="-5400000">
        <a:off x="4155937" y="185163"/>
        <a:ext cx="7336889" cy="950920"/>
      </dsp:txXfrm>
    </dsp:sp>
    <dsp:sp modelId="{02391F2E-ADEB-46D7-9E1D-3843BF7C4725}">
      <dsp:nvSpPr>
        <dsp:cNvPr id="0" name=""/>
        <dsp:cNvSpPr/>
      </dsp:nvSpPr>
      <dsp:spPr>
        <a:xfrm>
          <a:off x="0" y="1995"/>
          <a:ext cx="4155936" cy="13172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fa-IR" sz="2400" b="1" kern="1200" dirty="0">
              <a:solidFill>
                <a:srgbClr val="C00000"/>
              </a:solidFill>
              <a:latin typeface="Calibri" panose="020F0502020204030204"/>
              <a:ea typeface="+mn-ea"/>
              <a:cs typeface="B Mitra" panose="020B0604020202020204" charset="-78"/>
            </a:rPr>
            <a:t>شبکه هاي محلي</a:t>
          </a:r>
          <a:endParaRPr lang="en-US" sz="2400" b="1" kern="1200" dirty="0">
            <a:solidFill>
              <a:srgbClr val="C00000"/>
            </a:solidFill>
            <a:latin typeface="Calibri" panose="020F0502020204030204"/>
            <a:ea typeface="+mn-ea"/>
            <a:cs typeface="B Mitra" panose="020B0604020202020204" charset="-78"/>
          </a:endParaRPr>
        </a:p>
        <a:p>
          <a:pPr marL="0" lvl="0" indent="0" algn="ctr" defTabSz="1066800" rtl="1">
            <a:lnSpc>
              <a:spcPct val="90000"/>
            </a:lnSpc>
            <a:spcBef>
              <a:spcPct val="0"/>
            </a:spcBef>
            <a:spcAft>
              <a:spcPct val="35000"/>
            </a:spcAft>
            <a:buNone/>
          </a:pPr>
          <a:r>
            <a:rPr lang="fa-IR" sz="2400" b="1" kern="1200" dirty="0">
              <a:solidFill>
                <a:srgbClr val="C00000"/>
              </a:solidFill>
              <a:latin typeface="Calibri" panose="020F0502020204030204"/>
              <a:ea typeface="+mn-ea"/>
              <a:cs typeface="B Mitra" panose="020B0604020202020204" charset="-78"/>
            </a:rPr>
            <a:t> (</a:t>
          </a:r>
          <a:r>
            <a:rPr lang="en-US" sz="2400" b="1" kern="1200" dirty="0">
              <a:solidFill>
                <a:srgbClr val="C00000"/>
              </a:solidFill>
              <a:latin typeface="Calibri" panose="020F0502020204030204"/>
              <a:ea typeface="+mn-ea"/>
              <a:cs typeface="B Mitra" panose="020B0604020202020204" charset="-78"/>
            </a:rPr>
            <a:t>LAN: Local Area Network</a:t>
          </a:r>
          <a:r>
            <a:rPr lang="fa-IR" sz="2400" b="1" kern="1200" dirty="0">
              <a:solidFill>
                <a:srgbClr val="C00000"/>
              </a:solidFill>
              <a:latin typeface="Calibri" panose="020F0502020204030204"/>
              <a:ea typeface="+mn-ea"/>
              <a:cs typeface="B Mitra" panose="020B0604020202020204" charset="-78"/>
            </a:rPr>
            <a:t>)</a:t>
          </a:r>
          <a:endParaRPr lang="en-US" sz="2400" b="1" kern="1200" dirty="0">
            <a:solidFill>
              <a:srgbClr val="C00000"/>
            </a:solidFill>
            <a:latin typeface="Calibri" panose="020F0502020204030204"/>
            <a:ea typeface="+mn-ea"/>
            <a:cs typeface="B Mitra" panose="020B0604020202020204" charset="-78"/>
          </a:endParaRPr>
        </a:p>
      </dsp:txBody>
      <dsp:txXfrm>
        <a:off x="64303" y="66298"/>
        <a:ext cx="4027330" cy="1188649"/>
      </dsp:txXfrm>
    </dsp:sp>
    <dsp:sp modelId="{76AD47EB-3454-49C6-A4CE-0CC625D4BF0B}">
      <dsp:nvSpPr>
        <dsp:cNvPr id="0" name=""/>
        <dsp:cNvSpPr/>
      </dsp:nvSpPr>
      <dsp:spPr>
        <a:xfrm rot="5400000">
          <a:off x="7323200" y="-1650424"/>
          <a:ext cx="1053804" cy="7388331"/>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r" defTabSz="977900" rtl="1">
            <a:lnSpc>
              <a:spcPct val="90000"/>
            </a:lnSpc>
            <a:spcBef>
              <a:spcPct val="0"/>
            </a:spcBef>
            <a:spcAft>
              <a:spcPct val="15000"/>
            </a:spcAft>
            <a:buChar char="•"/>
          </a:pPr>
          <a:r>
            <a:rPr lang="fa-IR" sz="2200" kern="1200" dirty="0">
              <a:cs typeface="B Mitra" panose="020B0604020202020204" charset="-78"/>
            </a:rPr>
            <a:t>يک شبکه شهري معمولاً در گستره يک شهر تعريف ميشود</a:t>
          </a:r>
        </a:p>
      </dsp:txBody>
      <dsp:txXfrm rot="-5400000">
        <a:off x="4155937" y="1568281"/>
        <a:ext cx="7336889" cy="950920"/>
      </dsp:txXfrm>
    </dsp:sp>
    <dsp:sp modelId="{7EC0BFE2-389A-4351-A496-FB4475107739}">
      <dsp:nvSpPr>
        <dsp:cNvPr id="0" name=""/>
        <dsp:cNvSpPr/>
      </dsp:nvSpPr>
      <dsp:spPr>
        <a:xfrm>
          <a:off x="0" y="1385113"/>
          <a:ext cx="4155936" cy="131725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1">
            <a:lnSpc>
              <a:spcPct val="90000"/>
            </a:lnSpc>
            <a:spcBef>
              <a:spcPct val="0"/>
            </a:spcBef>
            <a:spcAft>
              <a:spcPct val="35000"/>
            </a:spcAft>
            <a:buNone/>
          </a:pPr>
          <a:r>
            <a:rPr lang="fa-IR" sz="2400" b="1" kern="1200" dirty="0">
              <a:solidFill>
                <a:srgbClr val="C00000"/>
              </a:solidFill>
              <a:latin typeface="Calibri" panose="020F0502020204030204"/>
              <a:ea typeface="+mn-ea"/>
              <a:cs typeface="B Mitra" panose="020B0604020202020204" charset="-78"/>
            </a:rPr>
            <a:t>شبکه هاي شهري</a:t>
          </a:r>
          <a:endParaRPr lang="en-US" sz="2400" b="1" kern="1200" dirty="0">
            <a:solidFill>
              <a:srgbClr val="C00000"/>
            </a:solidFill>
            <a:latin typeface="Calibri" panose="020F0502020204030204"/>
            <a:ea typeface="+mn-ea"/>
            <a:cs typeface="B Mitra" panose="020B0604020202020204" charset="-78"/>
          </a:endParaRPr>
        </a:p>
        <a:p>
          <a:pPr marL="0" lvl="0" indent="0" algn="ctr" defTabSz="1066800" rtl="1">
            <a:lnSpc>
              <a:spcPct val="90000"/>
            </a:lnSpc>
            <a:spcBef>
              <a:spcPct val="0"/>
            </a:spcBef>
            <a:spcAft>
              <a:spcPct val="35000"/>
            </a:spcAft>
            <a:buNone/>
          </a:pPr>
          <a:r>
            <a:rPr lang="fa-IR" sz="2400" b="1" kern="1200" dirty="0">
              <a:solidFill>
                <a:srgbClr val="C00000"/>
              </a:solidFill>
              <a:latin typeface="Calibri" panose="020F0502020204030204"/>
              <a:ea typeface="+mn-ea"/>
              <a:cs typeface="B Mitra" panose="020B0604020202020204" charset="-78"/>
            </a:rPr>
            <a:t> (</a:t>
          </a:r>
          <a:r>
            <a:rPr lang="en-US" sz="2400" b="1" kern="1200" dirty="0">
              <a:solidFill>
                <a:srgbClr val="C00000"/>
              </a:solidFill>
              <a:latin typeface="Calibri" panose="020F0502020204030204"/>
              <a:ea typeface="+mn-ea"/>
              <a:cs typeface="B Mitra" panose="020B0604020202020204" charset="-78"/>
            </a:rPr>
            <a:t>MAN: Metropolitan Area Network</a:t>
          </a:r>
          <a:r>
            <a:rPr lang="fa-IR" sz="2400" b="1" kern="1200" dirty="0">
              <a:solidFill>
                <a:srgbClr val="C00000"/>
              </a:solidFill>
              <a:latin typeface="Calibri" panose="020F0502020204030204"/>
              <a:ea typeface="+mn-ea"/>
              <a:cs typeface="B Mitra" panose="020B0604020202020204" charset="-78"/>
            </a:rPr>
            <a:t>)</a:t>
          </a:r>
        </a:p>
      </dsp:txBody>
      <dsp:txXfrm>
        <a:off x="64303" y="1449416"/>
        <a:ext cx="4027330" cy="1188649"/>
      </dsp:txXfrm>
    </dsp:sp>
    <dsp:sp modelId="{B79E8AD3-DAAB-4051-9B20-B8805EDD6228}">
      <dsp:nvSpPr>
        <dsp:cNvPr id="0" name=""/>
        <dsp:cNvSpPr/>
      </dsp:nvSpPr>
      <dsp:spPr>
        <a:xfrm rot="5400000">
          <a:off x="7323200" y="-267306"/>
          <a:ext cx="1053804" cy="7388331"/>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r" defTabSz="977900" rtl="1">
            <a:lnSpc>
              <a:spcPct val="90000"/>
            </a:lnSpc>
            <a:spcBef>
              <a:spcPct val="0"/>
            </a:spcBef>
            <a:spcAft>
              <a:spcPct val="15000"/>
            </a:spcAft>
            <a:buChar char="•"/>
          </a:pPr>
          <a:r>
            <a:rPr lang="fa-IR" sz="2200" kern="1200">
              <a:cs typeface="B Mitra" panose="020B0604020202020204" charset="-78"/>
            </a:rPr>
            <a:t>شبکه </a:t>
          </a:r>
          <a:r>
            <a:rPr lang="fa-IR" sz="2200" kern="1200" dirty="0">
              <a:cs typeface="B Mitra" panose="020B0604020202020204" charset="-78"/>
            </a:rPr>
            <a:t>اي است که يک قلمرو بزرگ جغرافيايي را تحت پوشش قرار ميدهد. که ميتواند يک کشور ويا کل جهان باشد. </a:t>
          </a:r>
          <a:r>
            <a:rPr lang="en-US" sz="2200" kern="1200" dirty="0">
              <a:cs typeface="B Mitra" panose="020B0604020202020204" charset="-78"/>
            </a:rPr>
            <a:t>WAN</a:t>
          </a:r>
          <a:r>
            <a:rPr lang="fa-IR" sz="2200" kern="1200" dirty="0">
              <a:cs typeface="B Mitra" panose="020B0604020202020204" charset="-78"/>
            </a:rPr>
            <a:t> ها معمولاً از اتصال دو يا چند </a:t>
          </a:r>
          <a:r>
            <a:rPr lang="en-US" sz="2200" kern="1200" dirty="0">
              <a:cs typeface="B Mitra" panose="020B0604020202020204" charset="-78"/>
            </a:rPr>
            <a:t>LAN</a:t>
          </a:r>
          <a:r>
            <a:rPr lang="fa-IR" sz="2200" kern="1200" dirty="0">
              <a:cs typeface="B Mitra" panose="020B0604020202020204" charset="-78"/>
            </a:rPr>
            <a:t> ايجاد ميشوند </a:t>
          </a:r>
        </a:p>
      </dsp:txBody>
      <dsp:txXfrm rot="-5400000">
        <a:off x="4155937" y="2951399"/>
        <a:ext cx="7336889" cy="950920"/>
      </dsp:txXfrm>
    </dsp:sp>
    <dsp:sp modelId="{73EB1C7B-E9C2-46C4-8CCA-FF85994E4CB4}">
      <dsp:nvSpPr>
        <dsp:cNvPr id="0" name=""/>
        <dsp:cNvSpPr/>
      </dsp:nvSpPr>
      <dsp:spPr>
        <a:xfrm>
          <a:off x="0" y="2768231"/>
          <a:ext cx="4155936" cy="131725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1">
            <a:lnSpc>
              <a:spcPct val="90000"/>
            </a:lnSpc>
            <a:spcBef>
              <a:spcPct val="0"/>
            </a:spcBef>
            <a:spcAft>
              <a:spcPct val="35000"/>
            </a:spcAft>
            <a:buNone/>
          </a:pPr>
          <a:r>
            <a:rPr lang="fa-IR" sz="2400" b="1" kern="1200" dirty="0">
              <a:solidFill>
                <a:srgbClr val="C00000"/>
              </a:solidFill>
              <a:cs typeface="B Mitra" panose="020B0604020202020204" charset="-78"/>
            </a:rPr>
            <a:t>شبکه هاي گسترده</a:t>
          </a:r>
          <a:endParaRPr lang="en-US" sz="2400" b="1" kern="1200" dirty="0">
            <a:solidFill>
              <a:srgbClr val="C00000"/>
            </a:solidFill>
            <a:cs typeface="B Mitra" panose="020B0604020202020204" charset="-78"/>
          </a:endParaRPr>
        </a:p>
        <a:p>
          <a:pPr marL="0" lvl="0" indent="0" algn="ctr" defTabSz="1066800" rtl="1">
            <a:lnSpc>
              <a:spcPct val="90000"/>
            </a:lnSpc>
            <a:spcBef>
              <a:spcPct val="0"/>
            </a:spcBef>
            <a:spcAft>
              <a:spcPct val="35000"/>
            </a:spcAft>
            <a:buNone/>
          </a:pPr>
          <a:r>
            <a:rPr lang="fa-IR" sz="2400" b="1" kern="1200" dirty="0">
              <a:solidFill>
                <a:srgbClr val="C00000"/>
              </a:solidFill>
              <a:cs typeface="B Mitra" panose="020B0604020202020204" charset="-78"/>
            </a:rPr>
            <a:t> (</a:t>
          </a:r>
          <a:r>
            <a:rPr lang="en-US" sz="2400" b="1" kern="1200" dirty="0">
              <a:solidFill>
                <a:srgbClr val="C00000"/>
              </a:solidFill>
              <a:cs typeface="B Mitra" panose="020B0604020202020204" charset="-78"/>
            </a:rPr>
            <a:t>WAN: Wide Area Network</a:t>
          </a:r>
          <a:r>
            <a:rPr lang="fa-IR" sz="2400" b="1" kern="1200" dirty="0">
              <a:solidFill>
                <a:srgbClr val="C00000"/>
              </a:solidFill>
              <a:cs typeface="B Mitra" panose="020B0604020202020204" charset="-78"/>
            </a:rPr>
            <a:t>)</a:t>
          </a:r>
        </a:p>
      </dsp:txBody>
      <dsp:txXfrm>
        <a:off x="64303" y="2832534"/>
        <a:ext cx="4027330" cy="118864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5145F9-B510-4E4B-A587-42E2A51618C2}" type="datetimeFigureOut">
              <a:rPr lang="en-US" smtClean="0"/>
              <a:t>2/25/2023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1</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22E8D4-D96E-4C76-9162-E944717E9214}" type="slidenum">
              <a:rPr lang="en-US" smtClean="0"/>
              <a:t>‹#›</a:t>
            </a:fld>
            <a:endParaRPr lang="en-US"/>
          </a:p>
        </p:txBody>
      </p:sp>
    </p:spTree>
    <p:extLst>
      <p:ext uri="{BB962C8B-B14F-4D97-AF65-F5344CB8AC3E}">
        <p14:creationId xmlns:p14="http://schemas.microsoft.com/office/powerpoint/2010/main" val="3841228532"/>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ax="2736" units="cm"/>
          <inkml:channel name="Y" type="integer" max="1824" units="cm"/>
          <inkml:channel name="T" type="integer" max="2.14748E9" units="dev"/>
        </inkml:traceFormat>
        <inkml:channelProperties>
          <inkml:channelProperty channel="X" name="resolution" value="105.23077" units="1/cm"/>
          <inkml:channelProperty channel="Y" name="resolution" value="105.43353" units="1/cm"/>
          <inkml:channelProperty channel="T" name="resolution" value="1" units="1/dev"/>
        </inkml:channelProperties>
      </inkml:inkSource>
      <inkml:timestamp xml:id="ts0" timeString="2021-02-20T14:47:02.028"/>
    </inkml:context>
    <inkml:brush xml:id="br0">
      <inkml:brushProperty name="width" value="0.05292" units="cm"/>
      <inkml:brushProperty name="height" value="0.05292" units="cm"/>
      <inkml:brushProperty name="color" value="#FF0000"/>
    </inkml:brush>
  </inkml:definitions>
  <inkml:trace contextRef="#ctx0" brushRef="#br0">22318 11982 0,'0'24'203,"-25"-11"-203,13-13 16,-1 0-16,13 12 15,-12-12-15,0 13 16,-1-13-1,1 12-15,-25 0 16,24-12-16,1 13 0,-25 11 16,24-24-16,1 0 15,-13 13-15,-12-13 16,0 0-16,12 12 16,13-12-16,-25 0 15,12 0-15,0 0 0,0 25 16,-12-25-16,25 0 15,0 12-15,-13-12 16,-12 0-16,24 0 16,1 0-16,-25 0 0,24 0 15,1 0 1,0 0 0,-1 0-16,1 0 15,0 0 1,-13 0-1,12 0-15,1 0 16,0 0-16,-1 0 16,1 0-1,-25 0 1,24 0-16,1 0 16,-13 0-16,0 0 0,13 0 15,-13 0-15,13 0 16,0 0-16,-1 0 15,-12 0-15,13 0 16,0 0-16,-1 0 16,1 0-16,-25 0 15,24 0 1,1 0-16,0 0 16,-1 0-16,1 0 0,0 0 15,-13 0-15,12 0 16,1 0-16,0 0 15,-1 0-15,1 0 16,0 0-16,-13 0 0,12 0 16,1 0-16,0 0 15,-26 0 17,26 0-17,-13 0 32,13 0-47,0-24 16,-1 24-1,1 0-15,-1 0 16,1 0-16,12-13 16,-25 13-16,13 0 15,12-12-15,-12 12 16,12-13-16,-13 13 15,1 0-15,12-12 0,-13 12 16,1-12-16,-13 12 16,13 0-1,0-13 1,-1 13-16,1-24 16,-1 11-1,13 1 16,-12 12-31,12-13 16,-25 13-16,13 0 31,0-12-15,12 0-16,-13 12 16,1 0-16,12-13 0,-13 1 15,1 12 1,12-25-1,-12 13 1,-13 12 0,25-13-1,-13 13 1,13-12-16,-12 12 16,0-12 15,12-1-16,0 1-15,0-13 16,0 13 0,0-1-1,-13 13 1,13-12-16,0 0 31,0-1-15,0 1-1,0-13 1,0 13 0,0-1-16,0 1 31,0 0-31,0-1 62,0 1-46,13 12 0,-13-25-16,0 13 15,12 12-15,0-13 16,-12 1 0,25 12-1,-12-12 1,-13-1-16,12 1 15,0-1-15,1-24 16,-1 25 0,-12 0-16,13-1 15,11-12-15,-24 1 16,13 24-16,-1-25 16,-12 0-16,12 13 0,1-13 15,12 13-15,-13-26 16,-12 26-16,12-25 15,1 25-15,-1-1 16,0 1-16,-12-1 0,25 13 16,-25-12-1,13 0 1,-1-1 0,-12-11-1,12 24 1,1-13-16,-13 1 0,12 12 15,0-13-15,-12 1 16,25 12 0,-12 0-16,-13-12 15,12 12-15,0-13 0,1 13 16,-1-24-16,0 11 16,13 13-1,0-12-15,12-1 0,-12-11 16,12 11-16,0 13 15,-12-12-15,12-13 16,0 13-16,-12-1 16,-13 13-16,1-12 15,-1 12-15,13 0 0,-13-12 16,13 12 0,-13 0-1,1 0-15,-1 0 16,13 0-1,-13 0-15,1 0 0,-1 0 16,0 0-16,1 0 16,-1 0-1,0 0-15,13 0 16,-12 0-16,11 0 16,-11 0-1,-1 0-15,13 0 16,-13 0-1,13 0 1,-13 0 0,1 0-16,12 0 0,-13 0 15,0 0-15,1 0 16,-1 0-16,0 0 16,1 0-16,12 0 15,-1 0-15,-11 0 16,-1 0-16,0 0 15,13 12-15,-12-12 16,-1 0 0,0 0-16,1 0 15,-1 0-15,0 0 0,13 0 16,-12 0-16,-1 0 16,0 12-16,1-12 15,-1 13-15,1-13 16,11 0-16,1 12 15,-13-12-15,1 25 0,-1-25 16,13 12-16,-13 1 16,1-13-16,-1 12 15,0 0-15,1 1 16,-1-1 0,13 13-1,-13-13-15,1 1 16,-1-1-16,13 13 15,-13 12 1,13-25 0,-25 1-16,12-13 0,1 37 15,24-25-15,-37 1 16,12-1 0,-12 0-16,13 1 15,-13 11-15,0 1 16,0-12-1,0-1-15,0 0 16,0 13 0,0-13-16,0 1 15,0-1-15,0 1 16,0-1-16,0 0 16,0 13-1,0-12-15,0-1 16,0 0-16,0 1 47,0-1-47,12 0 15,-12 1-15,0 12 32,0-13-32,0 0 15,12-12-15,-12 13 16,0-1 15,0 0-15,0 1-1,0 12-15,0-13 32,0 0-17,0 1 32,0-1-47,0 0 16,0 1-1,0 12 1,0-13-16,0 0 16,0 1-16,0-1 15,0 0 1,0 1-1,0 12 1,0-13 0,0 0-1,0 1-15,0-1 16,0 1 0,0-1-16,0 0 15,-12-12 1,12 25-16,0-13 15,-12-12 1,12 13-16,0-1 0,-13 1 16,1-1-1,12 0 1,0 13-16,-25-13 16,25 1-16,-12-13 15,12 12 1,0 1 15,0-1 0,-13-12 1,13 12-32,-12-12 15,0 0 48,-1 0-48</inkml:trace>
  <inkml:trace contextRef="#ctx0" brushRef="#br0" timeOffset="47679.12">20102 8256 0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1D3B1-2C87-4D0A-BDB7-78896F4B0BFA}" type="datetimeFigureOut">
              <a:rPr lang="en-US" smtClean="0"/>
              <a:t>2/25/2023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7B931B-C9B7-4095-8252-075D908B720D}" type="slidenum">
              <a:rPr lang="en-US" smtClean="0"/>
              <a:t>‹#›</a:t>
            </a:fld>
            <a:endParaRPr lang="en-US"/>
          </a:p>
        </p:txBody>
      </p:sp>
    </p:spTree>
    <p:extLst>
      <p:ext uri="{BB962C8B-B14F-4D97-AF65-F5344CB8AC3E}">
        <p14:creationId xmlns:p14="http://schemas.microsoft.com/office/powerpoint/2010/main" val="223741601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2C673-8B36-40E4-A661-1D0A5492FFFD}" type="slidenum">
              <a:rPr lang="en-US"/>
              <a:pPr/>
              <a:t>22</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sz="1800"/>
          </a:p>
        </p:txBody>
      </p:sp>
    </p:spTree>
    <p:extLst>
      <p:ext uri="{BB962C8B-B14F-4D97-AF65-F5344CB8AC3E}">
        <p14:creationId xmlns:p14="http://schemas.microsoft.com/office/powerpoint/2010/main" val="4112540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ed Rectangle 6"/>
          <p:cNvSpPr/>
          <p:nvPr userDrawn="1"/>
        </p:nvSpPr>
        <p:spPr>
          <a:xfrm>
            <a:off x="1524000" y="1379481"/>
            <a:ext cx="9144000" cy="3003333"/>
          </a:xfrm>
          <a:prstGeom prst="roundRect">
            <a:avLst>
              <a:gd name="adj" fmla="val 342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776248" y="1379482"/>
            <a:ext cx="8250621" cy="1757855"/>
          </a:xfrm>
        </p:spPr>
        <p:txBody>
          <a:bodyPr anchor="b"/>
          <a:lstStyle>
            <a:lvl1pPr algn="ctr" rtl="1">
              <a:defRPr sz="6000"/>
            </a:lvl1pPr>
          </a:lstStyle>
          <a:p>
            <a:r>
              <a:rPr lang="en-US" dirty="0"/>
              <a:t>Click to edit Master title style</a:t>
            </a:r>
          </a:p>
        </p:txBody>
      </p:sp>
      <p:sp>
        <p:nvSpPr>
          <p:cNvPr id="3" name="Subtitle 2"/>
          <p:cNvSpPr>
            <a:spLocks noGrp="1"/>
          </p:cNvSpPr>
          <p:nvPr>
            <p:ph type="subTitle" idx="1"/>
          </p:nvPr>
        </p:nvSpPr>
        <p:spPr>
          <a:xfrm>
            <a:off x="1524000" y="4382814"/>
            <a:ext cx="9144000" cy="386255"/>
          </a:xfrm>
        </p:spPr>
        <p:txBody>
          <a:bodyPr/>
          <a:lstStyle>
            <a:lvl1pPr marL="0" indent="0" algn="ctr" rtl="1">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defRPr>
                <a:cs typeface="B Yekan" panose="00000400000000000000" pitchFamily="2" charset="-78"/>
              </a:defRPr>
            </a:lvl1p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98190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a:t>دانشکده فنی و مهندسی دانشگاه شاهد 1401</a:t>
            </a:r>
            <a:endParaRPr lang="en-US"/>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3632369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553628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3484782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ed Rectangle 6"/>
          <p:cNvSpPr/>
          <p:nvPr userDrawn="1"/>
        </p:nvSpPr>
        <p:spPr>
          <a:xfrm>
            <a:off x="1524000" y="1379481"/>
            <a:ext cx="9144000" cy="3003333"/>
          </a:xfrm>
          <a:prstGeom prst="roundRect">
            <a:avLst>
              <a:gd name="adj" fmla="val 342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776248" y="1379482"/>
            <a:ext cx="8250621" cy="1757855"/>
          </a:xfrm>
        </p:spPr>
        <p:txBody>
          <a:bodyPr anchor="b"/>
          <a:lstStyle>
            <a:lvl1pPr algn="ctr" rtl="1">
              <a:defRPr sz="6000"/>
            </a:lvl1pPr>
          </a:lstStyle>
          <a:p>
            <a:r>
              <a:rPr lang="en-US" dirty="0"/>
              <a:t>Click to edit Master title style</a:t>
            </a:r>
          </a:p>
        </p:txBody>
      </p:sp>
      <p:sp>
        <p:nvSpPr>
          <p:cNvPr id="3" name="Subtitle 2"/>
          <p:cNvSpPr>
            <a:spLocks noGrp="1"/>
          </p:cNvSpPr>
          <p:nvPr>
            <p:ph type="subTitle" idx="1"/>
          </p:nvPr>
        </p:nvSpPr>
        <p:spPr>
          <a:xfrm>
            <a:off x="1524000" y="4382814"/>
            <a:ext cx="9144000" cy="386255"/>
          </a:xfrm>
        </p:spPr>
        <p:txBody>
          <a:bodyPr/>
          <a:lstStyle>
            <a:lvl1pPr marL="0" indent="0" algn="ctr" rtl="1">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defRPr>
                <a:cs typeface="B Yekan" panose="00000400000000000000" pitchFamily="2" charset="-78"/>
              </a:defRPr>
            </a:lvl1p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4096869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ounded Rectangle 6"/>
          <p:cNvSpPr/>
          <p:nvPr userDrawn="1"/>
        </p:nvSpPr>
        <p:spPr>
          <a:xfrm>
            <a:off x="102476" y="55179"/>
            <a:ext cx="12013324" cy="993228"/>
          </a:xfrm>
          <a:prstGeom prst="roundRect">
            <a:avLst>
              <a:gd name="adj" fmla="val 1031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5462" y="136468"/>
            <a:ext cx="11671738" cy="825283"/>
          </a:xfrm>
        </p:spPr>
        <p:txBody>
          <a:bodyPr/>
          <a:lstStyle>
            <a:lvl1pPr algn="r" rtl="1">
              <a:defRPr b="1">
                <a:solidFill>
                  <a:srgbClr val="002060"/>
                </a:solidFill>
                <a:effectLst>
                  <a:outerShdw blurRad="38100" dist="38100" dir="2700000" algn="tl">
                    <a:srgbClr val="000000">
                      <a:alpha val="43137"/>
                    </a:srgbClr>
                  </a:outerShdw>
                </a:effectLst>
                <a:cs typeface="B Yeka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215462" y="1240077"/>
            <a:ext cx="11571530" cy="5166142"/>
          </a:xfrm>
        </p:spPr>
        <p:txBody>
          <a:bodyPr/>
          <a:lstStyle>
            <a:lvl1pPr marL="2286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822940" y="6492874"/>
            <a:ext cx="4114800" cy="365125"/>
          </a:xfrm>
        </p:spPr>
        <p:txBody>
          <a:bodyPr/>
          <a:lstStyle>
            <a:lvl1pPr>
              <a:defRPr sz="1050">
                <a:cs typeface="B Yekan" panose="00000400000000000000" pitchFamily="2" charset="-78"/>
              </a:defRPr>
            </a:lvl1pPr>
          </a:lstStyle>
          <a:p>
            <a:r>
              <a:rPr lang="fa-IR"/>
              <a:t>دانشکده فنی و مهندسی دانشگاه شاهد 1401</a:t>
            </a:r>
            <a:endParaRPr lang="en-US"/>
          </a:p>
        </p:txBody>
      </p:sp>
    </p:spTree>
    <p:extLst>
      <p:ext uri="{BB962C8B-B14F-4D97-AF65-F5344CB8AC3E}">
        <p14:creationId xmlns:p14="http://schemas.microsoft.com/office/powerpoint/2010/main" val="2029054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3260693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a:t>دانشکده فنی و مهندسی دانشگاه شاهد 1401</a:t>
            </a:r>
            <a:endParaRPr lang="en-US"/>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4001173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fa-IR"/>
              <a:t>دانشکده فنی و مهندسی دانشگاه شاهد 1401</a:t>
            </a:r>
            <a:endParaRPr lang="en-US"/>
          </a:p>
        </p:txBody>
      </p:sp>
      <p:sp>
        <p:nvSpPr>
          <p:cNvPr id="9" name="Slide Number Placeholder 8"/>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505795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fa-IR"/>
              <a:t>دانشکده فنی و مهندسی دانشگاه شاهد 1401</a:t>
            </a:r>
            <a:endParaRPr lang="en-US"/>
          </a:p>
        </p:txBody>
      </p:sp>
      <p:sp>
        <p:nvSpPr>
          <p:cNvPr id="5" name="Slide Number Placeholder 4"/>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2567993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fa-IR"/>
              <a:t>دانشکده فنی و مهندسی دانشگاه شاهد 1401</a:t>
            </a:r>
            <a:endParaRPr lang="en-US"/>
          </a:p>
        </p:txBody>
      </p:sp>
      <p:sp>
        <p:nvSpPr>
          <p:cNvPr id="4" name="Slide Number Placeholder 3"/>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056200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FA">
    <p:spTree>
      <p:nvGrpSpPr>
        <p:cNvPr id="1" name=""/>
        <p:cNvGrpSpPr/>
        <p:nvPr/>
      </p:nvGrpSpPr>
      <p:grpSpPr>
        <a:xfrm>
          <a:off x="0" y="0"/>
          <a:ext cx="0" cy="0"/>
          <a:chOff x="0" y="0"/>
          <a:chExt cx="0" cy="0"/>
        </a:xfrm>
      </p:grpSpPr>
      <p:sp>
        <p:nvSpPr>
          <p:cNvPr id="7" name="Rounded Rectangle 6"/>
          <p:cNvSpPr/>
          <p:nvPr userDrawn="1"/>
        </p:nvSpPr>
        <p:spPr>
          <a:xfrm>
            <a:off x="102476" y="55179"/>
            <a:ext cx="12013324" cy="993228"/>
          </a:xfrm>
          <a:prstGeom prst="roundRect">
            <a:avLst>
              <a:gd name="adj" fmla="val 1031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5462" y="136468"/>
            <a:ext cx="11671738" cy="825283"/>
          </a:xfrm>
        </p:spPr>
        <p:txBody>
          <a:bodyPr/>
          <a:lstStyle>
            <a:lvl1pPr algn="r" rtl="1">
              <a:defRPr b="1">
                <a:solidFill>
                  <a:srgbClr val="002060"/>
                </a:solidFill>
                <a:effectLst>
                  <a:outerShdw blurRad="38100" dist="38100" dir="2700000" algn="tl">
                    <a:srgbClr val="000000">
                      <a:alpha val="43137"/>
                    </a:srgbClr>
                  </a:outerShdw>
                </a:effectLst>
                <a:cs typeface="B Yeka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215462" y="1240077"/>
            <a:ext cx="11571530" cy="5166142"/>
          </a:xfrm>
        </p:spPr>
        <p:txBody>
          <a:bodyPr/>
          <a:lstStyle>
            <a:lvl1pPr marL="2286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822940" y="6492874"/>
            <a:ext cx="4114800" cy="365125"/>
          </a:xfrm>
        </p:spPr>
        <p:txBody>
          <a:bodyPr/>
          <a:lstStyle>
            <a:lvl1pPr>
              <a:defRPr sz="1050">
                <a:cs typeface="B Yekan" panose="00000400000000000000" pitchFamily="2" charset="-78"/>
              </a:defRPr>
            </a:lvl1pPr>
          </a:lstStyle>
          <a:p>
            <a:r>
              <a:rPr lang="fa-IR"/>
              <a:t>دانشکده فنی و مهندسی دانشگاه شاهد 1401</a:t>
            </a:r>
            <a:endParaRPr lang="en-US"/>
          </a:p>
        </p:txBody>
      </p:sp>
    </p:spTree>
    <p:extLst>
      <p:ext uri="{BB962C8B-B14F-4D97-AF65-F5344CB8AC3E}">
        <p14:creationId xmlns:p14="http://schemas.microsoft.com/office/powerpoint/2010/main" val="184817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a:t>دانشکده فنی و مهندسی دانشگاه شاهد 1401</a:t>
            </a:r>
            <a:endParaRPr lang="en-US"/>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959398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a:t>دانشکده فنی و مهندسی دانشگاه شاهد 1401</a:t>
            </a:r>
            <a:endParaRPr lang="en-US"/>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3790334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5695526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760775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EN">
    <p:spTree>
      <p:nvGrpSpPr>
        <p:cNvPr id="1" name=""/>
        <p:cNvGrpSpPr/>
        <p:nvPr/>
      </p:nvGrpSpPr>
      <p:grpSpPr>
        <a:xfrm>
          <a:off x="0" y="0"/>
          <a:ext cx="0" cy="0"/>
          <a:chOff x="0" y="0"/>
          <a:chExt cx="0" cy="0"/>
        </a:xfrm>
      </p:grpSpPr>
      <p:sp>
        <p:nvSpPr>
          <p:cNvPr id="7" name="Rounded Rectangle 6"/>
          <p:cNvSpPr/>
          <p:nvPr userDrawn="1"/>
        </p:nvSpPr>
        <p:spPr>
          <a:xfrm>
            <a:off x="102476" y="55179"/>
            <a:ext cx="12013324" cy="993228"/>
          </a:xfrm>
          <a:prstGeom prst="roundRect">
            <a:avLst>
              <a:gd name="adj" fmla="val 1031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5462" y="136468"/>
            <a:ext cx="11671738" cy="825283"/>
          </a:xfrm>
        </p:spPr>
        <p:txBody>
          <a:bodyPr/>
          <a:lstStyle>
            <a:lvl1pPr algn="l" rtl="0">
              <a:defRPr b="1">
                <a:solidFill>
                  <a:srgbClr val="002060"/>
                </a:solidFill>
                <a:effectLst>
                  <a:outerShdw blurRad="38100" dist="38100" dir="2700000" algn="tl">
                    <a:srgbClr val="000000">
                      <a:alpha val="43137"/>
                    </a:srgbClr>
                  </a:outerShdw>
                </a:effectLst>
                <a:cs typeface="B Yeka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215462" y="1240077"/>
            <a:ext cx="11571530" cy="5166142"/>
          </a:xfrm>
        </p:spPr>
        <p:txBody>
          <a:bodyPr/>
          <a:lstStyle>
            <a:lvl1pPr marL="2286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822940" y="6492874"/>
            <a:ext cx="4114800" cy="365125"/>
          </a:xfrm>
        </p:spPr>
        <p:txBody>
          <a:bodyPr/>
          <a:lstStyle>
            <a:lvl1pPr>
              <a:defRPr sz="1050">
                <a:cs typeface="B Yekan" panose="00000400000000000000" pitchFamily="2" charset="-78"/>
              </a:defRPr>
            </a:lvl1pPr>
          </a:lstStyle>
          <a:p>
            <a:r>
              <a:rPr lang="fa-IR"/>
              <a:t>دانشکده فنی و مهندسی دانشگاه شاهد 1401</a:t>
            </a:r>
            <a:endParaRPr lang="en-US"/>
          </a:p>
        </p:txBody>
      </p:sp>
    </p:spTree>
    <p:extLst>
      <p:ext uri="{BB962C8B-B14F-4D97-AF65-F5344CB8AC3E}">
        <p14:creationId xmlns:p14="http://schemas.microsoft.com/office/powerpoint/2010/main" val="4183510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177429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a:t>دانشکده فنی و مهندسی دانشگاه شاهد 1401</a:t>
            </a:r>
            <a:endParaRPr lang="en-US"/>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287602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fa-IR"/>
              <a:t>دانشکده فنی و مهندسی دانشگاه شاهد 1401</a:t>
            </a:r>
            <a:endParaRPr lang="en-US"/>
          </a:p>
        </p:txBody>
      </p:sp>
      <p:sp>
        <p:nvSpPr>
          <p:cNvPr id="9" name="Slide Number Placeholder 8"/>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470178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fa-IR"/>
              <a:t>دانشکده فنی و مهندسی دانشگاه شاهد 1401</a:t>
            </a:r>
            <a:endParaRPr lang="en-US"/>
          </a:p>
        </p:txBody>
      </p:sp>
      <p:sp>
        <p:nvSpPr>
          <p:cNvPr id="5" name="Slide Number Placeholder 4"/>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343164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fa-IR"/>
              <a:t>دانشکده فنی و مهندسی دانشگاه شاهد 1401</a:t>
            </a:r>
            <a:endParaRPr lang="en-US"/>
          </a:p>
        </p:txBody>
      </p:sp>
      <p:sp>
        <p:nvSpPr>
          <p:cNvPr id="4" name="Slide Number Placeholder 3"/>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911576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a:t>دانشکده فنی و مهندسی دانشگاه شاهد 1401</a:t>
            </a:r>
            <a:endParaRPr lang="en-US"/>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510957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a-IR"/>
              <a:t>دانشکده فنی و مهندسی دانشگاه شاهد 1401</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4F918-E48B-4CD6-88B4-F48A81EB5FB6}" type="slidenum">
              <a:rPr lang="en-US" smtClean="0"/>
              <a:t>‹#›</a:t>
            </a:fld>
            <a:endParaRPr lang="en-US"/>
          </a:p>
        </p:txBody>
      </p:sp>
    </p:spTree>
    <p:extLst>
      <p:ext uri="{BB962C8B-B14F-4D97-AF65-F5344CB8AC3E}">
        <p14:creationId xmlns:p14="http://schemas.microsoft.com/office/powerpoint/2010/main" val="3251068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a-IR"/>
              <a:t>دانشکده فنی و مهندسی دانشگاه شاهد 1401</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4F918-E48B-4CD6-88B4-F48A81EB5FB6}" type="slidenum">
              <a:rPr lang="en-US" smtClean="0"/>
              <a:t>‹#›</a:t>
            </a:fld>
            <a:endParaRPr lang="en-US"/>
          </a:p>
        </p:txBody>
      </p:sp>
    </p:spTree>
    <p:extLst>
      <p:ext uri="{BB962C8B-B14F-4D97-AF65-F5344CB8AC3E}">
        <p14:creationId xmlns:p14="http://schemas.microsoft.com/office/powerpoint/2010/main" val="22805891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ref.shahed.ac.ir/haghighatdoost" TargetMode="External"/><Relationship Id="rId2" Type="http://schemas.openxmlformats.org/officeDocument/2006/relationships/hyperlink" Target="mailto:haghighatdoost@shahed.ac.ir" TargetMode="Externa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hyperlink" Target="http://newsroom.cisco.com/dlls/innovators/switching/eugene_wang_profile.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wi-fiplanet.com/tutorials/article.php/2109881"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1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hyperlink" Target="https://p30download.ir/fa/entry/68567/cisco-packet-tracer" TargetMode="External"/><Relationship Id="rId2" Type="http://schemas.openxmlformats.org/officeDocument/2006/relationships/hyperlink" Target="https://netsimulate.net/advanced-simulation-of-wireless-networks-in-opne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www.internetworldstats.com/stats5.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0" y="4420805"/>
            <a:ext cx="9144000" cy="1760920"/>
          </a:xfrm>
          <a:prstGeom prst="roundRect">
            <a:avLst>
              <a:gd name="adj" fmla="val 342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885210" y="1490800"/>
            <a:ext cx="8250621" cy="1200661"/>
          </a:xfrm>
        </p:spPr>
        <p:txBody>
          <a:bodyPr>
            <a:normAutofit/>
          </a:bodyPr>
          <a:lstStyle/>
          <a:p>
            <a:r>
              <a:rPr lang="fa-IR" dirty="0">
                <a:solidFill>
                  <a:srgbClr val="C00000"/>
                </a:solidFill>
                <a:latin typeface="Times New Roman" pitchFamily="18" charset="0"/>
                <a:cs typeface="B Titr" panose="00000700000000000000" pitchFamily="2" charset="-78"/>
              </a:rPr>
              <a:t>مبانی شبکه های بی سیم</a:t>
            </a:r>
            <a:endParaRPr lang="en-US" dirty="0"/>
          </a:p>
        </p:txBody>
      </p:sp>
      <p:sp>
        <p:nvSpPr>
          <p:cNvPr id="3" name="Subtitle 2"/>
          <p:cNvSpPr>
            <a:spLocks noGrp="1"/>
          </p:cNvSpPr>
          <p:nvPr>
            <p:ph type="subTitle" idx="1"/>
          </p:nvPr>
        </p:nvSpPr>
        <p:spPr>
          <a:xfrm>
            <a:off x="1524000" y="4565694"/>
            <a:ext cx="9144000" cy="1292181"/>
          </a:xfrm>
        </p:spPr>
        <p:txBody>
          <a:bodyPr>
            <a:normAutofit fontScale="70000" lnSpcReduction="20000"/>
          </a:bodyPr>
          <a:lstStyle/>
          <a:p>
            <a:pPr algn="r"/>
            <a:r>
              <a:rPr lang="fa-IR" dirty="0">
                <a:cs typeface="B Yekan" panose="00000400000000000000" pitchFamily="2" charset="-78"/>
              </a:rPr>
              <a:t>وحید حقیقت دوست</a:t>
            </a:r>
            <a:endParaRPr lang="en-US" dirty="0">
              <a:cs typeface="B Yekan" panose="00000400000000000000" pitchFamily="2" charset="-78"/>
            </a:endParaRPr>
          </a:p>
          <a:p>
            <a:pPr algn="r"/>
            <a:r>
              <a:rPr lang="en-US" dirty="0">
                <a:cs typeface="B Yekan" panose="00000400000000000000" pitchFamily="2" charset="-78"/>
                <a:hlinkClick r:id="rId2"/>
              </a:rPr>
              <a:t>haghighatdoost@shahed.ac.ir</a:t>
            </a:r>
            <a:r>
              <a:rPr lang="en-US" dirty="0">
                <a:cs typeface="B Yekan" panose="00000400000000000000" pitchFamily="2" charset="-78"/>
              </a:rPr>
              <a:t> </a:t>
            </a:r>
          </a:p>
          <a:p>
            <a:pPr algn="r"/>
            <a:r>
              <a:rPr lang="en-US" dirty="0">
                <a:cs typeface="B Yekan" panose="00000400000000000000" pitchFamily="2" charset="-78"/>
                <a:hlinkClick r:id="rId3"/>
              </a:rPr>
              <a:t>http://ref.shahed.ac.ir/haghighatdoost</a:t>
            </a:r>
            <a:r>
              <a:rPr lang="en-US" dirty="0">
                <a:cs typeface="B Yekan" panose="00000400000000000000" pitchFamily="2" charset="-78"/>
              </a:rPr>
              <a:t> </a:t>
            </a:r>
          </a:p>
          <a:p>
            <a:pPr algn="r"/>
            <a:r>
              <a:rPr lang="fa-IR" dirty="0">
                <a:cs typeface="B Yekan" panose="00000400000000000000" pitchFamily="2" charset="-78"/>
              </a:rPr>
              <a:t>دانشکده فنی و مهندسی</a:t>
            </a:r>
            <a:endParaRPr lang="en-US" dirty="0">
              <a:cs typeface="B Yekan" panose="00000400000000000000" pitchFamily="2" charset="-78"/>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9926" y="206735"/>
            <a:ext cx="744176" cy="917326"/>
          </a:xfrm>
          <a:prstGeom prst="rect">
            <a:avLst/>
          </a:prstGeom>
        </p:spPr>
      </p:pic>
      <p:pic>
        <p:nvPicPr>
          <p:cNvPr id="5" name="Picture 4"/>
          <p:cNvPicPr>
            <a:picLocks noChangeAspect="1"/>
          </p:cNvPicPr>
          <p:nvPr/>
        </p:nvPicPr>
        <p:blipFill>
          <a:blip r:embed="rId5"/>
          <a:stretch>
            <a:fillRect/>
          </a:stretch>
        </p:blipFill>
        <p:spPr>
          <a:xfrm>
            <a:off x="5418294" y="89994"/>
            <a:ext cx="1184454" cy="1221971"/>
          </a:xfrm>
          <a:prstGeom prst="rect">
            <a:avLst/>
          </a:prstGeom>
        </p:spPr>
      </p:pic>
      <p:sp>
        <p:nvSpPr>
          <p:cNvPr id="6" name="Title 1"/>
          <p:cNvSpPr txBox="1">
            <a:spLocks/>
          </p:cNvSpPr>
          <p:nvPr/>
        </p:nvSpPr>
        <p:spPr>
          <a:xfrm>
            <a:off x="1885209" y="3015311"/>
            <a:ext cx="8459438" cy="561541"/>
          </a:xfrm>
          <a:prstGeom prst="rect">
            <a:avLst/>
          </a:prstGeom>
        </p:spPr>
        <p:txBody>
          <a:bodyPr vert="horz" lIns="91440" tIns="45720" rIns="91440" bIns="45720" rtlCol="0" anchor="b">
            <a:no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algn="r"/>
            <a:r>
              <a:rPr lang="fa-IR" sz="3600" b="1" dirty="0">
                <a:solidFill>
                  <a:schemeClr val="accent6">
                    <a:lumMod val="50000"/>
                  </a:schemeClr>
                </a:solidFill>
                <a:latin typeface="Times New Roman" pitchFamily="18" charset="0"/>
                <a:cs typeface="B Titr" panose="00000700000000000000" pitchFamily="2" charset="-78"/>
              </a:rPr>
              <a:t>فص اول</a:t>
            </a:r>
            <a:endParaRPr lang="en-US" sz="3600" b="1" dirty="0">
              <a:solidFill>
                <a:schemeClr val="accent6">
                  <a:lumMod val="50000"/>
                </a:schemeClr>
              </a:solidFill>
              <a:latin typeface="Times New Roman" pitchFamily="18" charset="0"/>
              <a:cs typeface="B Titr" panose="00000700000000000000" pitchFamily="2" charset="-78"/>
            </a:endParaRPr>
          </a:p>
        </p:txBody>
      </p:sp>
      <p:sp>
        <p:nvSpPr>
          <p:cNvPr id="7" name="Footer Placeholder 6"/>
          <p:cNvSpPr>
            <a:spLocks noGrp="1"/>
          </p:cNvSpPr>
          <p:nvPr>
            <p:ph type="ftr" sz="quarter" idx="11"/>
          </p:nvPr>
        </p:nvSpPr>
        <p:spPr/>
        <p:txBody>
          <a:bodyPr/>
          <a:lstStyle/>
          <a:p>
            <a:r>
              <a:rPr lang="fa-IR" dirty="0"/>
              <a:t>دانشکده فنی و مهندسی دانشگاه شاهد 1401</a:t>
            </a:r>
            <a:endParaRPr lang="en-US" dirty="0"/>
          </a:p>
        </p:txBody>
      </p:sp>
      <p:sp>
        <p:nvSpPr>
          <p:cNvPr id="9" name="Rectangle 8"/>
          <p:cNvSpPr/>
          <p:nvPr/>
        </p:nvSpPr>
        <p:spPr>
          <a:xfrm>
            <a:off x="1885208" y="3751477"/>
            <a:ext cx="8173192" cy="369332"/>
          </a:xfrm>
          <a:prstGeom prst="rect">
            <a:avLst/>
          </a:prstGeom>
        </p:spPr>
        <p:txBody>
          <a:bodyPr wrap="square">
            <a:spAutoFit/>
          </a:bodyPr>
          <a:lstStyle/>
          <a:p>
            <a:pPr algn="r" rtl="1"/>
            <a:r>
              <a:rPr lang="fa-IR" dirty="0">
                <a:solidFill>
                  <a:srgbClr val="002060"/>
                </a:solidFill>
                <a:latin typeface="Times New Roman" pitchFamily="18" charset="0"/>
                <a:cs typeface="B Titr" panose="00000700000000000000" pitchFamily="2" charset="-78"/>
              </a:rPr>
              <a:t>مقدمه</a:t>
            </a:r>
            <a:endParaRPr lang="en-US" dirty="0">
              <a:solidFill>
                <a:srgbClr val="002060"/>
              </a:solidFill>
            </a:endParaRPr>
          </a:p>
        </p:txBody>
      </p:sp>
      <p:pic>
        <p:nvPicPr>
          <p:cNvPr id="11" name="Picture 10">
            <a:extLst>
              <a:ext uri="{FF2B5EF4-FFF2-40B4-BE49-F238E27FC236}">
                <a16:creationId xmlns:a16="http://schemas.microsoft.com/office/drawing/2014/main" id="{CB539804-7107-36B0-2C69-DF9A591D90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2056" y="4417719"/>
            <a:ext cx="4563295" cy="1760920"/>
          </a:xfrm>
          <a:prstGeom prst="rect">
            <a:avLst/>
          </a:prstGeom>
        </p:spPr>
      </p:pic>
    </p:spTree>
    <p:extLst>
      <p:ext uri="{BB962C8B-B14F-4D97-AF65-F5344CB8AC3E}">
        <p14:creationId xmlns:p14="http://schemas.microsoft.com/office/powerpoint/2010/main" val="638549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4004" y="172478"/>
            <a:ext cx="6747809" cy="6685522"/>
          </a:xfrm>
        </p:spPr>
      </p:pic>
      <p:sp>
        <p:nvSpPr>
          <p:cNvPr id="9" name="Rectangle 8"/>
          <p:cNvSpPr/>
          <p:nvPr/>
        </p:nvSpPr>
        <p:spPr>
          <a:xfrm>
            <a:off x="39433" y="43541"/>
            <a:ext cx="10927924" cy="338554"/>
          </a:xfrm>
          <a:prstGeom prst="rect">
            <a:avLst/>
          </a:prstGeom>
        </p:spPr>
        <p:txBody>
          <a:bodyPr wrap="square">
            <a:spAutoFit/>
          </a:bodyPr>
          <a:lstStyle/>
          <a:p>
            <a:r>
              <a:rPr lang="en-US" sz="1600" dirty="0">
                <a:solidFill>
                  <a:srgbClr val="3333CC"/>
                </a:solidFill>
              </a:rPr>
              <a:t>https://www.microwavejournal.com/articles/print/28775-is-millimeter-wave-technology-future-of-wireless-communications</a:t>
            </a:r>
          </a:p>
        </p:txBody>
      </p:sp>
      <p:sp>
        <p:nvSpPr>
          <p:cNvPr id="2" name="Footer Placeholder 1">
            <a:extLst>
              <a:ext uri="{FF2B5EF4-FFF2-40B4-BE49-F238E27FC236}">
                <a16:creationId xmlns:a16="http://schemas.microsoft.com/office/drawing/2014/main" id="{3C932340-1385-8D28-DA46-9EAA2F5853E4}"/>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2427936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0" y="0"/>
            <a:ext cx="4526467" cy="2618825"/>
          </a:xfrm>
          <a:prstGeom prst="rect">
            <a:avLst/>
          </a:prstGeom>
        </p:spPr>
      </p:pic>
      <p:pic>
        <p:nvPicPr>
          <p:cNvPr id="6" name="Picture 5"/>
          <p:cNvPicPr>
            <a:picLocks noChangeAspect="1"/>
          </p:cNvPicPr>
          <p:nvPr/>
        </p:nvPicPr>
        <p:blipFill>
          <a:blip r:embed="rId3"/>
          <a:stretch>
            <a:fillRect/>
          </a:stretch>
        </p:blipFill>
        <p:spPr>
          <a:xfrm>
            <a:off x="4526467" y="71827"/>
            <a:ext cx="7526272" cy="6673818"/>
          </a:xfrm>
          <a:prstGeom prst="rect">
            <a:avLst/>
          </a:prstGeom>
        </p:spPr>
      </p:pic>
      <p:pic>
        <p:nvPicPr>
          <p:cNvPr id="7" name="Picture 6"/>
          <p:cNvPicPr>
            <a:picLocks noChangeAspect="1"/>
          </p:cNvPicPr>
          <p:nvPr/>
        </p:nvPicPr>
        <p:blipFill>
          <a:blip r:embed="rId4"/>
          <a:stretch>
            <a:fillRect/>
          </a:stretch>
        </p:blipFill>
        <p:spPr>
          <a:xfrm>
            <a:off x="921210" y="2618825"/>
            <a:ext cx="3330627" cy="4198647"/>
          </a:xfrm>
          <a:prstGeom prst="rect">
            <a:avLst/>
          </a:prstGeom>
        </p:spPr>
      </p:pic>
      <p:sp>
        <p:nvSpPr>
          <p:cNvPr id="8" name="Footer Placeholder 7">
            <a:extLst>
              <a:ext uri="{FF2B5EF4-FFF2-40B4-BE49-F238E27FC236}">
                <a16:creationId xmlns:a16="http://schemas.microsoft.com/office/drawing/2014/main" id="{136B8EC5-47AE-6D42-F476-D2DD245DB06B}"/>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501941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شبکه چيست</a:t>
            </a:r>
            <a:endParaRPr lang="en-US" dirty="0"/>
          </a:p>
        </p:txBody>
      </p:sp>
      <p:sp>
        <p:nvSpPr>
          <p:cNvPr id="3" name="Content Placeholder 2"/>
          <p:cNvSpPr>
            <a:spLocks noGrp="1"/>
          </p:cNvSpPr>
          <p:nvPr>
            <p:ph idx="1"/>
          </p:nvPr>
        </p:nvSpPr>
        <p:spPr/>
        <p:txBody>
          <a:bodyPr>
            <a:normAutofit/>
          </a:bodyPr>
          <a:lstStyle/>
          <a:p>
            <a:r>
              <a:rPr lang="fa-IR" sz="2800" dirty="0">
                <a:solidFill>
                  <a:srgbClr val="C00000"/>
                </a:solidFill>
              </a:rPr>
              <a:t>شبکه</a:t>
            </a:r>
            <a:r>
              <a:rPr lang="fa-IR" sz="2800" dirty="0"/>
              <a:t> چيزي جز اتصال دو يا چند کامپيوتر به يکديگر نيست که بدين ترتيب ميتوانند تبادل </a:t>
            </a:r>
            <a:r>
              <a:rPr lang="fa-IR" sz="2800" dirty="0">
                <a:solidFill>
                  <a:srgbClr val="C00000"/>
                </a:solidFill>
              </a:rPr>
              <a:t>اطلاعات</a:t>
            </a:r>
            <a:r>
              <a:rPr lang="fa-IR" sz="2800" dirty="0"/>
              <a:t> داشته و </a:t>
            </a:r>
            <a:r>
              <a:rPr lang="fa-IR" sz="2800" dirty="0">
                <a:solidFill>
                  <a:srgbClr val="C00000"/>
                </a:solidFill>
              </a:rPr>
              <a:t>منابع</a:t>
            </a:r>
            <a:r>
              <a:rPr lang="fa-IR" sz="2800" dirty="0"/>
              <a:t> خود را با يکديگر به </a:t>
            </a:r>
            <a:r>
              <a:rPr lang="fa-IR" sz="2800" dirty="0">
                <a:solidFill>
                  <a:srgbClr val="C00000"/>
                </a:solidFill>
              </a:rPr>
              <a:t>اشتراک</a:t>
            </a:r>
            <a:r>
              <a:rPr lang="fa-IR" sz="2800" dirty="0"/>
              <a:t> بگذارند</a:t>
            </a:r>
          </a:p>
          <a:p>
            <a:r>
              <a:rPr lang="fa-IR" sz="2800" dirty="0">
                <a:solidFill>
                  <a:srgbClr val="C00000"/>
                </a:solidFill>
              </a:rPr>
              <a:t>اطلاعات</a:t>
            </a:r>
            <a:r>
              <a:rPr lang="fa-IR" sz="2800" dirty="0"/>
              <a:t> مانند فايلها و پيغامهاي پست الکترونيکي </a:t>
            </a:r>
          </a:p>
          <a:p>
            <a:r>
              <a:rPr lang="fa-IR" sz="2800" dirty="0">
                <a:solidFill>
                  <a:srgbClr val="C00000"/>
                </a:solidFill>
              </a:rPr>
              <a:t>منابع</a:t>
            </a:r>
            <a:r>
              <a:rPr lang="fa-IR" sz="2800" dirty="0"/>
              <a:t> مانند پردازنده و حافظه</a:t>
            </a:r>
            <a:endParaRPr lang="en-US" sz="2800" dirty="0"/>
          </a:p>
        </p:txBody>
      </p:sp>
      <p:sp>
        <p:nvSpPr>
          <p:cNvPr id="5" name="Footer Placeholder 4">
            <a:extLst>
              <a:ext uri="{FF2B5EF4-FFF2-40B4-BE49-F238E27FC236}">
                <a16:creationId xmlns:a16="http://schemas.microsoft.com/office/drawing/2014/main" id="{A3E89BF6-840A-47B8-2A21-0B5B1D9C86EA}"/>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2385707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اجزاي سازنده شبکه (1)</a:t>
            </a:r>
            <a:endParaRPr lang="en-US" dirty="0"/>
          </a:p>
        </p:txBody>
      </p:sp>
      <p:sp>
        <p:nvSpPr>
          <p:cNvPr id="9" name="Content Placeholder 8"/>
          <p:cNvSpPr>
            <a:spLocks noGrp="1"/>
          </p:cNvSpPr>
          <p:nvPr>
            <p:ph idx="1"/>
          </p:nvPr>
        </p:nvSpPr>
        <p:spPr/>
        <p:txBody>
          <a:bodyPr>
            <a:normAutofit lnSpcReduction="10000"/>
          </a:bodyPr>
          <a:lstStyle/>
          <a:p>
            <a:r>
              <a:rPr lang="fa-IR" sz="2800" dirty="0"/>
              <a:t>تمامي شبکه ها، جدا از بزرگي يا کوچکي، از قطعات اساسي زير تشکيل ميشوند:</a:t>
            </a:r>
            <a:endParaRPr lang="en-US" sz="2800" dirty="0"/>
          </a:p>
          <a:p>
            <a:endParaRPr lang="fa-IR" sz="2800" dirty="0"/>
          </a:p>
          <a:p>
            <a:r>
              <a:rPr lang="fa-IR" sz="2600" dirty="0">
                <a:solidFill>
                  <a:srgbClr val="C00000"/>
                </a:solidFill>
              </a:rPr>
              <a:t>کامپيوترهاي کلاينت: </a:t>
            </a:r>
            <a:r>
              <a:rPr lang="fa-IR" sz="2600" dirty="0"/>
              <a:t>کامپيوترهايي که کاربر نهايي از آنها براي دسترسي به منابع روي شبکه استفاده ميکند. اصطلاحاً </a:t>
            </a:r>
            <a:r>
              <a:rPr lang="fa-IR" sz="2600" dirty="0">
                <a:solidFill>
                  <a:srgbClr val="C00000"/>
                </a:solidFill>
              </a:rPr>
              <a:t>ايستگاه کاري </a:t>
            </a:r>
            <a:r>
              <a:rPr lang="fa-IR" sz="2600" dirty="0"/>
              <a:t>نيز ميگويند.</a:t>
            </a:r>
          </a:p>
          <a:p>
            <a:r>
              <a:rPr lang="fa-IR" sz="2600" dirty="0">
                <a:solidFill>
                  <a:srgbClr val="C00000"/>
                </a:solidFill>
              </a:rPr>
              <a:t>کامپيوترهاي سرور: </a:t>
            </a:r>
            <a:r>
              <a:rPr lang="fa-IR" sz="2600" dirty="0"/>
              <a:t>کامپيوترهايي که منابع مشترک را فراهم ميکنند. اصطلاحاً </a:t>
            </a:r>
            <a:r>
              <a:rPr lang="fa-IR" sz="2600" dirty="0">
                <a:solidFill>
                  <a:srgbClr val="C00000"/>
                </a:solidFill>
              </a:rPr>
              <a:t>سرويس دهنده </a:t>
            </a:r>
            <a:r>
              <a:rPr lang="fa-IR" sz="2600" dirty="0"/>
              <a:t>نيز ميگويند.</a:t>
            </a:r>
          </a:p>
          <a:p>
            <a:r>
              <a:rPr lang="fa-IR" sz="2600" dirty="0">
                <a:solidFill>
                  <a:srgbClr val="C00000"/>
                </a:solidFill>
              </a:rPr>
              <a:t>عناصر راه گزيني (سوئيچينگ): </a:t>
            </a:r>
            <a:r>
              <a:rPr lang="fa-IR" sz="2600" dirty="0"/>
              <a:t>عناصر شبکه معمولاً مستقيماً به يکديگر متصل نميشوند بلکه اين دستگاه ها از طريق مجموعه اي از عناصر مياني با عنوان راه گزين به هم متصل ميشوند.</a:t>
            </a:r>
            <a:endParaRPr lang="en-US" sz="2600" dirty="0"/>
          </a:p>
        </p:txBody>
      </p:sp>
      <p:sp>
        <p:nvSpPr>
          <p:cNvPr id="3" name="Footer Placeholder 2">
            <a:extLst>
              <a:ext uri="{FF2B5EF4-FFF2-40B4-BE49-F238E27FC236}">
                <a16:creationId xmlns:a16="http://schemas.microsoft.com/office/drawing/2014/main" id="{71163694-81B7-DCDB-6E53-72858F2B2339}"/>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387068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اجزاي سازنده شبکه (2)</a:t>
            </a:r>
            <a:endParaRPr lang="en-US" dirty="0"/>
          </a:p>
        </p:txBody>
      </p:sp>
      <p:sp>
        <p:nvSpPr>
          <p:cNvPr id="3" name="Content Placeholder 2"/>
          <p:cNvSpPr>
            <a:spLocks noGrp="1"/>
          </p:cNvSpPr>
          <p:nvPr>
            <p:ph idx="1"/>
          </p:nvPr>
        </p:nvSpPr>
        <p:spPr/>
        <p:txBody>
          <a:bodyPr>
            <a:normAutofit/>
          </a:bodyPr>
          <a:lstStyle/>
          <a:p>
            <a:r>
              <a:rPr lang="fa-IR" sz="2800" dirty="0">
                <a:solidFill>
                  <a:srgbClr val="C00000"/>
                </a:solidFill>
              </a:rPr>
              <a:t>تجهيزات اتصال (کابلها و کارتهاي شبکه): </a:t>
            </a:r>
            <a:r>
              <a:rPr lang="fa-IR" sz="2800" dirty="0"/>
              <a:t>در شبکه هاي امروزي سه تکنولوژي اصلي براي اتصال دو تجهيز شبکه وجود دارد:</a:t>
            </a:r>
          </a:p>
          <a:p>
            <a:pPr lvl="1"/>
            <a:r>
              <a:rPr lang="fa-IR" sz="2400" dirty="0"/>
              <a:t>کابل مسي</a:t>
            </a:r>
          </a:p>
          <a:p>
            <a:pPr lvl="1"/>
            <a:r>
              <a:rPr lang="fa-IR" sz="2400" dirty="0"/>
              <a:t>فيبر نوري</a:t>
            </a:r>
          </a:p>
          <a:p>
            <a:pPr lvl="1"/>
            <a:r>
              <a:rPr lang="fa-IR" sz="2400" b="1" dirty="0">
                <a:solidFill>
                  <a:srgbClr val="002060"/>
                </a:solidFill>
              </a:rPr>
              <a:t>امواج راديويي</a:t>
            </a:r>
          </a:p>
          <a:p>
            <a:r>
              <a:rPr lang="fa-IR" sz="2800" dirty="0"/>
              <a:t>براي هر مورد از مدياي انتخاب شده براي ارسال داده ها ميبايست روي دستگاه مورد نظر کارت شبکه </a:t>
            </a:r>
            <a:r>
              <a:rPr lang="en-US" sz="2800" dirty="0"/>
              <a:t>(NIC)</a:t>
            </a:r>
            <a:r>
              <a:rPr lang="fa-IR" sz="2800" dirty="0"/>
              <a:t> متناسب نصب شود.</a:t>
            </a:r>
            <a:endParaRPr lang="en-US" sz="2800" dirty="0"/>
          </a:p>
        </p:txBody>
      </p:sp>
      <p:sp>
        <p:nvSpPr>
          <p:cNvPr id="5" name="Footer Placeholder 4">
            <a:extLst>
              <a:ext uri="{FF2B5EF4-FFF2-40B4-BE49-F238E27FC236}">
                <a16:creationId xmlns:a16="http://schemas.microsoft.com/office/drawing/2014/main" id="{5EDAF242-077F-99A9-4FAB-6769B7654816}"/>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207649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اجزاي سازنده شبکه (3)</a:t>
            </a:r>
            <a:endParaRPr lang="en-US" dirty="0"/>
          </a:p>
        </p:txBody>
      </p:sp>
      <p:sp>
        <p:nvSpPr>
          <p:cNvPr id="3" name="Content Placeholder 2"/>
          <p:cNvSpPr>
            <a:spLocks noGrp="1"/>
          </p:cNvSpPr>
          <p:nvPr>
            <p:ph idx="1"/>
          </p:nvPr>
        </p:nvSpPr>
        <p:spPr/>
        <p:txBody>
          <a:bodyPr>
            <a:normAutofit/>
          </a:bodyPr>
          <a:lstStyle/>
          <a:p>
            <a:r>
              <a:rPr lang="fa-IR" sz="2400" dirty="0">
                <a:solidFill>
                  <a:srgbClr val="C00000"/>
                </a:solidFill>
              </a:rPr>
              <a:t>نرم افزار شبکه: </a:t>
            </a:r>
            <a:r>
              <a:rPr lang="fa-IR" sz="2400" dirty="0"/>
              <a:t>براي به کار انداختن شبکه بايد نرم افزار کاملي به اين منظور نصب شود. در ادامه در خصوص سيستم عامل هاي شبکه و پروتکلهاي شبکه صحبت خواهد شد.</a:t>
            </a:r>
            <a:endParaRPr lang="en-US" sz="2400" dirty="0"/>
          </a:p>
        </p:txBody>
      </p:sp>
      <p:sp>
        <p:nvSpPr>
          <p:cNvPr id="5" name="Footer Placeholder 4">
            <a:extLst>
              <a:ext uri="{FF2B5EF4-FFF2-40B4-BE49-F238E27FC236}">
                <a16:creationId xmlns:a16="http://schemas.microsoft.com/office/drawing/2014/main" id="{E936FF0B-F219-F2AA-B5A8-2C51FA599263}"/>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999152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مزاياي شبکه</a:t>
            </a:r>
            <a:endParaRPr lang="en-US" dirty="0"/>
          </a:p>
        </p:txBody>
      </p:sp>
      <p:sp>
        <p:nvSpPr>
          <p:cNvPr id="3" name="Content Placeholder 2"/>
          <p:cNvSpPr>
            <a:spLocks noGrp="1"/>
          </p:cNvSpPr>
          <p:nvPr>
            <p:ph idx="1"/>
          </p:nvPr>
        </p:nvSpPr>
        <p:spPr/>
        <p:txBody>
          <a:bodyPr>
            <a:normAutofit/>
          </a:bodyPr>
          <a:lstStyle/>
          <a:p>
            <a:r>
              <a:rPr lang="fa-IR" sz="2800" dirty="0"/>
              <a:t>تمام مزيت شبکه ها در اشتراک گذاري ميباشد.</a:t>
            </a:r>
          </a:p>
          <a:p>
            <a:r>
              <a:rPr lang="fa-IR" sz="2800" dirty="0"/>
              <a:t>شبکه ها ميتوانند سه چيز را به اشتراک بگذارند:</a:t>
            </a:r>
          </a:p>
          <a:p>
            <a:pPr lvl="1"/>
            <a:r>
              <a:rPr lang="fa-IR" sz="2400" dirty="0"/>
              <a:t>اطلاعات</a:t>
            </a:r>
          </a:p>
          <a:p>
            <a:pPr lvl="1"/>
            <a:r>
              <a:rPr lang="fa-IR" sz="2400" dirty="0"/>
              <a:t>منابع</a:t>
            </a:r>
          </a:p>
          <a:p>
            <a:pPr lvl="1"/>
            <a:r>
              <a:rPr lang="fa-IR" sz="2400" dirty="0"/>
              <a:t>برنامه هاي کاربردي</a:t>
            </a:r>
          </a:p>
          <a:p>
            <a:endParaRPr lang="en-US" sz="2800" dirty="0"/>
          </a:p>
        </p:txBody>
      </p:sp>
      <p:sp>
        <p:nvSpPr>
          <p:cNvPr id="5" name="Footer Placeholder 4">
            <a:extLst>
              <a:ext uri="{FF2B5EF4-FFF2-40B4-BE49-F238E27FC236}">
                <a16:creationId xmlns:a16="http://schemas.microsoft.com/office/drawing/2014/main" id="{60326CD7-0309-F007-CD6A-21BAE44576C6}"/>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2425076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کلاينت ها و سرورها</a:t>
            </a:r>
            <a:endParaRPr lang="en-US" dirty="0"/>
          </a:p>
        </p:txBody>
      </p:sp>
      <p:sp>
        <p:nvSpPr>
          <p:cNvPr id="3" name="Content Placeholder 2"/>
          <p:cNvSpPr>
            <a:spLocks noGrp="1"/>
          </p:cNvSpPr>
          <p:nvPr>
            <p:ph idx="1"/>
          </p:nvPr>
        </p:nvSpPr>
        <p:spPr/>
        <p:txBody>
          <a:bodyPr>
            <a:normAutofit/>
          </a:bodyPr>
          <a:lstStyle/>
          <a:p>
            <a:r>
              <a:rPr lang="fa-IR" sz="2400" dirty="0"/>
              <a:t>کامپيوترهايي در شبکه که داراي منابع سخت افزاري معمولاً قوي بوده و منابع را در شبکه به اشتراک ميگذارند، سرور ناميده ميشوند.</a:t>
            </a:r>
          </a:p>
          <a:p>
            <a:pPr lvl="1"/>
            <a:r>
              <a:rPr lang="fa-IR" sz="2000" dirty="0"/>
              <a:t>معمولاً کامپيوترهاي سرور همواره روشن هستند</a:t>
            </a:r>
          </a:p>
          <a:p>
            <a:pPr lvl="1"/>
            <a:r>
              <a:rPr lang="fa-IR" sz="2000" dirty="0"/>
              <a:t>هر کامپيوتري که سرور نباشد، کلاينت است.</a:t>
            </a:r>
            <a:endParaRPr lang="en-US" sz="2000" dirty="0"/>
          </a:p>
        </p:txBody>
      </p:sp>
      <p:pic>
        <p:nvPicPr>
          <p:cNvPr id="4" name="Picture 4" descr="1-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350977" y="2775857"/>
            <a:ext cx="5966919" cy="3038396"/>
          </a:xfrm>
          <a:prstGeom prst="rect">
            <a:avLst/>
          </a:prstGeom>
          <a:noFill/>
        </p:spPr>
      </p:pic>
      <p:sp>
        <p:nvSpPr>
          <p:cNvPr id="6" name="Footer Placeholder 5">
            <a:extLst>
              <a:ext uri="{FF2B5EF4-FFF2-40B4-BE49-F238E27FC236}">
                <a16:creationId xmlns:a16="http://schemas.microsoft.com/office/drawing/2014/main" id="{442EC6E4-C44C-763D-ADA2-DB0EE2A5F454}"/>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3261178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2502C-0866-7E2D-A410-10AC70131134}"/>
              </a:ext>
            </a:extLst>
          </p:cNvPr>
          <p:cNvSpPr>
            <a:spLocks noGrp="1"/>
          </p:cNvSpPr>
          <p:nvPr>
            <p:ph type="title"/>
          </p:nvPr>
        </p:nvSpPr>
        <p:spPr/>
        <p:txBody>
          <a:bodyPr/>
          <a:lstStyle/>
          <a:p>
            <a:r>
              <a:rPr lang="fa-IR" dirty="0"/>
              <a:t>تمرین 1</a:t>
            </a:r>
            <a:endParaRPr lang="en-US" dirty="0"/>
          </a:p>
        </p:txBody>
      </p:sp>
      <p:sp>
        <p:nvSpPr>
          <p:cNvPr id="3" name="Content Placeholder 2">
            <a:extLst>
              <a:ext uri="{FF2B5EF4-FFF2-40B4-BE49-F238E27FC236}">
                <a16:creationId xmlns:a16="http://schemas.microsoft.com/office/drawing/2014/main" id="{EE722B36-B650-7F34-C2B6-217F8E8E3492}"/>
              </a:ext>
            </a:extLst>
          </p:cNvPr>
          <p:cNvSpPr>
            <a:spLocks noGrp="1"/>
          </p:cNvSpPr>
          <p:nvPr>
            <p:ph idx="1"/>
          </p:nvPr>
        </p:nvSpPr>
        <p:spPr/>
        <p:txBody>
          <a:bodyPr/>
          <a:lstStyle/>
          <a:p>
            <a:r>
              <a:rPr lang="fa-IR" dirty="0"/>
              <a:t>در نرم افزار شبیه ساز یک شبکه با حداقل یک عنصر راه گزین (</a:t>
            </a:r>
            <a:r>
              <a:rPr lang="fa-IR" dirty="0" err="1"/>
              <a:t>هاب</a:t>
            </a:r>
            <a:r>
              <a:rPr lang="fa-IR" dirty="0"/>
              <a:t> یا </a:t>
            </a:r>
            <a:r>
              <a:rPr lang="fa-IR" dirty="0" err="1"/>
              <a:t>سوئیچ</a:t>
            </a:r>
            <a:r>
              <a:rPr lang="fa-IR" dirty="0"/>
              <a:t>) با حداقل دو کامپیوتر</a:t>
            </a:r>
          </a:p>
          <a:p>
            <a:r>
              <a:rPr lang="fa-IR" dirty="0"/>
              <a:t>کامپیوترها باید بتوانند </a:t>
            </a:r>
            <a:r>
              <a:rPr lang="en-US" dirty="0"/>
              <a:t>PING</a:t>
            </a:r>
            <a:r>
              <a:rPr lang="fa-IR" dirty="0"/>
              <a:t> همدیگر را داشته باشند.</a:t>
            </a:r>
          </a:p>
          <a:p>
            <a:endParaRPr lang="fa-IR" dirty="0"/>
          </a:p>
          <a:p>
            <a:r>
              <a:rPr lang="fa-IR" dirty="0"/>
              <a:t>مهلت انجام: یک هفته</a:t>
            </a:r>
          </a:p>
        </p:txBody>
      </p:sp>
      <p:sp>
        <p:nvSpPr>
          <p:cNvPr id="4" name="Footer Placeholder 3">
            <a:extLst>
              <a:ext uri="{FF2B5EF4-FFF2-40B4-BE49-F238E27FC236}">
                <a16:creationId xmlns:a16="http://schemas.microsoft.com/office/drawing/2014/main" id="{1A056D3F-4675-67A2-F52A-977D6F6E4B45}"/>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2998393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شبکه ها </a:t>
            </a:r>
            <a:r>
              <a:rPr lang="en-US" dirty="0"/>
              <a:t>Peer to Peer</a:t>
            </a:r>
            <a:r>
              <a:rPr lang="fa-IR" dirty="0"/>
              <a:t> (همپايه)</a:t>
            </a:r>
            <a:endParaRPr lang="en-US" dirty="0"/>
          </a:p>
        </p:txBody>
      </p:sp>
      <p:sp>
        <p:nvSpPr>
          <p:cNvPr id="3" name="Content Placeholder 2"/>
          <p:cNvSpPr>
            <a:spLocks noGrp="1"/>
          </p:cNvSpPr>
          <p:nvPr>
            <p:ph idx="1"/>
          </p:nvPr>
        </p:nvSpPr>
        <p:spPr/>
        <p:txBody>
          <a:bodyPr>
            <a:normAutofit/>
          </a:bodyPr>
          <a:lstStyle/>
          <a:p>
            <a:r>
              <a:rPr lang="fa-IR" sz="2400" dirty="0"/>
              <a:t>تا کنون آنچه که در مورد کامپيوترهاي شبکه معرفي شد، کامپيوترهاي سرور و کلاينت بودند. به سرورهاي معرفي شده در قبل، اصطلاحاً سرورهاي اختصاصي نيز ميگويند.</a:t>
            </a:r>
          </a:p>
          <a:p>
            <a:r>
              <a:rPr lang="fa-IR" sz="2400" dirty="0"/>
              <a:t>در برخي از شبکه ها کامپيوترها در عين حال که کلاينت هستند و از کامپيوترهاي ديگر استفاده ميکنند، به کامپيوترهاي ديگر نيز سرويس ميدهند. به اين نوع شبکه ها </a:t>
            </a:r>
            <a:r>
              <a:rPr lang="en-US" sz="2400" dirty="0"/>
              <a:t>Peer to Peer</a:t>
            </a:r>
            <a:r>
              <a:rPr lang="fa-IR" sz="2400" dirty="0"/>
              <a:t> (همپايه) ميگويند</a:t>
            </a:r>
            <a:endParaRPr lang="en-US" sz="2400" dirty="0"/>
          </a:p>
        </p:txBody>
      </p:sp>
      <p:sp>
        <p:nvSpPr>
          <p:cNvPr id="5" name="Footer Placeholder 4">
            <a:extLst>
              <a:ext uri="{FF2B5EF4-FFF2-40B4-BE49-F238E27FC236}">
                <a16:creationId xmlns:a16="http://schemas.microsoft.com/office/drawing/2014/main" id="{B78E9DE0-27A5-C14E-35E2-58DDC6D3A698}"/>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3913526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ar-SA" dirty="0"/>
              <a:t>در اين درس با</a:t>
            </a:r>
            <a:r>
              <a:rPr lang="fa-IR" dirty="0"/>
              <a:t> تکنولوژی تبادل داده بی سیم و شبیه </a:t>
            </a:r>
            <a:r>
              <a:rPr lang="fa-IR" dirty="0" err="1"/>
              <a:t>سازآن</a:t>
            </a:r>
            <a:r>
              <a:rPr lang="fa-IR" dirty="0"/>
              <a:t> آشنا خواهیم شد</a:t>
            </a:r>
          </a:p>
          <a:p>
            <a:pPr lvl="1"/>
            <a:r>
              <a:rPr lang="fa-IR" dirty="0"/>
              <a:t>مباحث کدینگ</a:t>
            </a:r>
          </a:p>
          <a:p>
            <a:pPr lvl="1"/>
            <a:r>
              <a:rPr lang="fa-IR" dirty="0"/>
              <a:t>مباحث نویز</a:t>
            </a:r>
          </a:p>
          <a:p>
            <a:pPr lvl="1"/>
            <a:r>
              <a:rPr lang="fa-IR" dirty="0"/>
              <a:t>مباحث تداخل امواج</a:t>
            </a:r>
          </a:p>
          <a:p>
            <a:pPr lvl="1"/>
            <a:r>
              <a:rPr lang="fa-IR" dirty="0"/>
              <a:t>شبکه های بی سیم سلولی</a:t>
            </a:r>
          </a:p>
          <a:p>
            <a:pPr lvl="1"/>
            <a:r>
              <a:rPr lang="fa-IR" dirty="0"/>
              <a:t>استانداردهای مختلف شبکه های بیسیم</a:t>
            </a:r>
          </a:p>
          <a:p>
            <a:r>
              <a:rPr lang="fa-IR" dirty="0"/>
              <a:t>شبکه های بی سیم موقتی</a:t>
            </a:r>
          </a:p>
          <a:p>
            <a:r>
              <a:rPr lang="fa-IR" dirty="0"/>
              <a:t>الگوریتم های مسیر یابی در شبکه های بی سیم موقتی</a:t>
            </a:r>
          </a:p>
          <a:p>
            <a:r>
              <a:rPr lang="fa-IR" dirty="0"/>
              <a:t>شبکه های حسگر بی سیم</a:t>
            </a:r>
          </a:p>
          <a:p>
            <a:r>
              <a:rPr lang="en-US" dirty="0" err="1"/>
              <a:t>IoT</a:t>
            </a:r>
            <a:endParaRPr lang="fa-IR" dirty="0"/>
          </a:p>
          <a:p>
            <a:r>
              <a:rPr lang="fa-IR" dirty="0"/>
              <a:t>طراحی شبکه بی سیم</a:t>
            </a:r>
          </a:p>
          <a:p>
            <a:r>
              <a:rPr lang="fa-IR" dirty="0"/>
              <a:t>امنیت در شبکه های بی سیم</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08" y="4152033"/>
            <a:ext cx="5346315" cy="177955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008" y="1921981"/>
            <a:ext cx="5360501" cy="2230052"/>
          </a:xfrm>
          <a:prstGeom prst="rect">
            <a:avLst/>
          </a:prstGeom>
        </p:spPr>
      </p:pic>
      <p:sp>
        <p:nvSpPr>
          <p:cNvPr id="6" name="Footer Placeholder 5">
            <a:extLst>
              <a:ext uri="{FF2B5EF4-FFF2-40B4-BE49-F238E27FC236}">
                <a16:creationId xmlns:a16="http://schemas.microsoft.com/office/drawing/2014/main" id="{B16E80DC-1A37-3CCA-A42A-43DD71EC9302}"/>
              </a:ext>
            </a:extLst>
          </p:cNvPr>
          <p:cNvSpPr>
            <a:spLocks noGrp="1"/>
          </p:cNvSpPr>
          <p:nvPr>
            <p:ph type="ftr" sz="quarter" idx="11"/>
          </p:nvPr>
        </p:nvSpPr>
        <p:spPr/>
        <p:txBody>
          <a:bodyPr/>
          <a:lstStyle/>
          <a:p>
            <a:r>
              <a:rPr lang="fa-IR"/>
              <a:t>دانشکده فنی و مهندسی دانشگاه شاهد 1401</a:t>
            </a:r>
            <a:endParaRPr lang="en-US"/>
          </a:p>
        </p:txBody>
      </p:sp>
      <p:sp>
        <p:nvSpPr>
          <p:cNvPr id="8" name="Title 7">
            <a:extLst>
              <a:ext uri="{FF2B5EF4-FFF2-40B4-BE49-F238E27FC236}">
                <a16:creationId xmlns:a16="http://schemas.microsoft.com/office/drawing/2014/main" id="{93BB5A5C-8F7D-F06E-67AC-C08C0F3D0A98}"/>
              </a:ext>
            </a:extLst>
          </p:cNvPr>
          <p:cNvSpPr>
            <a:spLocks noGrp="1"/>
          </p:cNvSpPr>
          <p:nvPr>
            <p:ph type="title"/>
          </p:nvPr>
        </p:nvSpPr>
        <p:spPr/>
        <p:txBody>
          <a:bodyPr/>
          <a:lstStyle/>
          <a:p>
            <a:r>
              <a:rPr lang="fa-IR" dirty="0"/>
              <a:t>اطلاعات درس</a:t>
            </a:r>
            <a:endParaRPr lang="en-US" dirty="0"/>
          </a:p>
        </p:txBody>
      </p:sp>
    </p:spTree>
    <p:extLst>
      <p:ext uri="{BB962C8B-B14F-4D97-AF65-F5344CB8AC3E}">
        <p14:creationId xmlns:p14="http://schemas.microsoft.com/office/powerpoint/2010/main" val="2422079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childTnLst>
                                    <p:set>
                                      <p:cBhvr>
                                        <p:cTn id="44" dur="1" fill="hold">
                                          <p:stCondLst>
                                            <p:cond delay="0"/>
                                          </p:stCondLst>
                                        </p:cTn>
                                        <p:tgtEl>
                                          <p:spTgt spid="3">
                                            <p:txEl>
                                              <p:pRg st="0" end="0"/>
                                            </p:txEl>
                                          </p:spTgt>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1" nodeType="clickEffect">
                                  <p:stCondLst>
                                    <p:cond delay="0"/>
                                  </p:stCondLst>
                                  <p:childTnLst>
                                    <p:set>
                                      <p:cBhvr>
                                        <p:cTn id="6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1" nodeType="clickEffect">
                                  <p:stCondLst>
                                    <p:cond delay="0"/>
                                  </p:stCondLst>
                                  <p:childTnLst>
                                    <p:set>
                                      <p:cBhvr>
                                        <p:cTn id="7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1" nodeType="click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1" nodeType="click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شبکه هاي </a:t>
            </a:r>
            <a:r>
              <a:rPr lang="en-US" dirty="0"/>
              <a:t>Peer to Peer </a:t>
            </a:r>
            <a:r>
              <a:rPr lang="fa-IR" dirty="0"/>
              <a:t> (ادامه)</a:t>
            </a:r>
            <a:endParaRPr lang="en-US" dirty="0"/>
          </a:p>
        </p:txBody>
      </p:sp>
      <p:sp>
        <p:nvSpPr>
          <p:cNvPr id="3" name="Content Placeholder 2"/>
          <p:cNvSpPr>
            <a:spLocks noGrp="1"/>
          </p:cNvSpPr>
          <p:nvPr>
            <p:ph idx="1"/>
          </p:nvPr>
        </p:nvSpPr>
        <p:spPr/>
        <p:txBody>
          <a:bodyPr>
            <a:normAutofit/>
          </a:bodyPr>
          <a:lstStyle/>
          <a:p>
            <a:r>
              <a:rPr lang="fa-IR" sz="2800" dirty="0"/>
              <a:t>امروزه بسياري از مطالعات در زمينه شبکه هاي </a:t>
            </a:r>
            <a:r>
              <a:rPr lang="en-US" sz="2800" dirty="0"/>
              <a:t>P2P</a:t>
            </a:r>
            <a:r>
              <a:rPr lang="fa-IR" sz="2800" dirty="0"/>
              <a:t> ميباشد.</a:t>
            </a:r>
          </a:p>
          <a:p>
            <a:r>
              <a:rPr lang="fa-IR" sz="2800" dirty="0"/>
              <a:t>اين شبکه ها که معمولاً بصورت داوطلبانه شکل ميگيرند امروزه بسيار پرکاربرد شده و از نظر وسعت بسيار رشد پيدا کرده اند.</a:t>
            </a:r>
          </a:p>
          <a:p>
            <a:pPr lvl="1"/>
            <a:r>
              <a:rPr lang="fa-IR" sz="2400" dirty="0"/>
              <a:t>از اين شبکه ها ميتوان به </a:t>
            </a:r>
            <a:r>
              <a:rPr lang="en-US" sz="2400" dirty="0" err="1"/>
              <a:t>BitTorrent</a:t>
            </a:r>
            <a:r>
              <a:rPr lang="fa-IR" sz="2400" dirty="0"/>
              <a:t>، </a:t>
            </a:r>
            <a:r>
              <a:rPr lang="en-US" sz="2400" dirty="0"/>
              <a:t>Napster</a:t>
            </a:r>
            <a:r>
              <a:rPr lang="fa-IR" sz="2400" dirty="0"/>
              <a:t> ، </a:t>
            </a:r>
            <a:r>
              <a:rPr lang="en-US" sz="2400" dirty="0" err="1"/>
              <a:t>KaZaA</a:t>
            </a:r>
            <a:r>
              <a:rPr lang="fa-IR" sz="2400" dirty="0"/>
              <a:t>، </a:t>
            </a:r>
            <a:r>
              <a:rPr lang="en-US" sz="2400" dirty="0"/>
              <a:t>Gnutella</a:t>
            </a:r>
            <a:r>
              <a:rPr lang="fa-IR" sz="2400" dirty="0"/>
              <a:t> و </a:t>
            </a:r>
            <a:r>
              <a:rPr lang="en-US" sz="2400" dirty="0"/>
              <a:t>Chord</a:t>
            </a:r>
            <a:r>
              <a:rPr lang="fa-IR" sz="2400" dirty="0"/>
              <a:t> اشاره کرد.</a:t>
            </a:r>
          </a:p>
          <a:p>
            <a:pPr lvl="1"/>
            <a:r>
              <a:rPr lang="fa-IR" sz="2400" dirty="0"/>
              <a:t>عمده کاربرد اين شبکه ها به اشتراک گذاري فايل و ويدئو کنفرانس ميباشد</a:t>
            </a:r>
            <a:endParaRPr lang="en-US" sz="2400" dirty="0"/>
          </a:p>
        </p:txBody>
      </p:sp>
      <p:pic>
        <p:nvPicPr>
          <p:cNvPr id="4" name="Picture 2"/>
          <p:cNvPicPr>
            <a:picLocks noChangeAspect="1" noChangeArrowheads="1"/>
          </p:cNvPicPr>
          <p:nvPr/>
        </p:nvPicPr>
        <p:blipFill>
          <a:blip r:embed="rId2" cstate="print"/>
          <a:srcRect/>
          <a:stretch>
            <a:fillRect/>
          </a:stretch>
        </p:blipFill>
        <p:spPr bwMode="auto">
          <a:xfrm>
            <a:off x="1304364" y="4392438"/>
            <a:ext cx="6199481" cy="2353206"/>
          </a:xfrm>
          <a:prstGeom prst="rect">
            <a:avLst/>
          </a:prstGeom>
          <a:noFill/>
          <a:ln w="9525">
            <a:noFill/>
            <a:miter lim="800000"/>
            <a:headEnd/>
            <a:tailEnd/>
          </a:ln>
        </p:spPr>
      </p:pic>
      <p:sp>
        <p:nvSpPr>
          <p:cNvPr id="6" name="Footer Placeholder 5">
            <a:extLst>
              <a:ext uri="{FF2B5EF4-FFF2-40B4-BE49-F238E27FC236}">
                <a16:creationId xmlns:a16="http://schemas.microsoft.com/office/drawing/2014/main" id="{A600C76E-6C3C-468B-F2BF-897B57542D44}"/>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3498093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4000" dirty="0"/>
              <a:t>شبکه هاي کامپيوتري از نظر ابعاد و بزرگي</a:t>
            </a:r>
            <a:endParaRPr lang="en-US" sz="4000" dirty="0"/>
          </a:p>
        </p:txBody>
      </p:sp>
      <p:sp>
        <p:nvSpPr>
          <p:cNvPr id="3" name="Content Placeholder 2"/>
          <p:cNvSpPr>
            <a:spLocks noGrp="1"/>
          </p:cNvSpPr>
          <p:nvPr>
            <p:ph idx="1"/>
          </p:nvPr>
        </p:nvSpPr>
        <p:spPr/>
        <p:txBody>
          <a:bodyPr/>
          <a:lstStyle/>
          <a:p>
            <a:r>
              <a:rPr lang="fa-IR" sz="2800" dirty="0"/>
              <a:t>يکي از معيارهاي دسته بندي شبکه ها، ميزان وسعت شبکه براساس اندازه جغرافيايي ميباشد:</a:t>
            </a:r>
          </a:p>
        </p:txBody>
      </p:sp>
      <p:graphicFrame>
        <p:nvGraphicFramePr>
          <p:cNvPr id="4" name="Diagram 3"/>
          <p:cNvGraphicFramePr/>
          <p:nvPr>
            <p:extLst>
              <p:ext uri="{D42A27DB-BD31-4B8C-83A1-F6EECF244321}">
                <p14:modId xmlns:p14="http://schemas.microsoft.com/office/powerpoint/2010/main" val="258030854"/>
              </p:ext>
            </p:extLst>
          </p:nvPr>
        </p:nvGraphicFramePr>
        <p:xfrm>
          <a:off x="254442" y="2058874"/>
          <a:ext cx="11544268" cy="4087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a:extLst>
              <a:ext uri="{FF2B5EF4-FFF2-40B4-BE49-F238E27FC236}">
                <a16:creationId xmlns:a16="http://schemas.microsoft.com/office/drawing/2014/main" id="{E63B8ACC-EBD0-1F80-C216-80ECE1043C87}"/>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360642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969" y="22290"/>
            <a:ext cx="11671738" cy="1217467"/>
          </a:xfrm>
        </p:spPr>
        <p:txBody>
          <a:bodyPr>
            <a:normAutofit/>
          </a:bodyPr>
          <a:lstStyle/>
          <a:p>
            <a:r>
              <a:rPr lang="fa-IR" sz="3200" dirty="0"/>
              <a:t> </a:t>
            </a:r>
            <a:r>
              <a:rPr lang="ar-SA" sz="3200" dirty="0"/>
              <a:t>جدول زير مقايسه اي بين انواع شبكه ها و مشخصات اصلي آنها را نشان</a:t>
            </a:r>
            <a:br>
              <a:rPr lang="fa-IR" sz="3200" dirty="0"/>
            </a:br>
            <a:r>
              <a:rPr lang="ar-SA" sz="3200" dirty="0"/>
              <a:t> مي دهد:</a:t>
            </a:r>
            <a:endParaRPr lang="en-US" sz="3200" dirty="0"/>
          </a:p>
        </p:txBody>
      </p:sp>
      <p:sp>
        <p:nvSpPr>
          <p:cNvPr id="172035" name="Rectangle 3"/>
          <p:cNvSpPr>
            <a:spLocks noGrp="1" noChangeArrowheads="1"/>
          </p:cNvSpPr>
          <p:nvPr>
            <p:ph idx="1"/>
          </p:nvPr>
        </p:nvSpPr>
        <p:spPr/>
        <p:txBody>
          <a:bodyPr>
            <a:normAutofit/>
          </a:bodyPr>
          <a:lstStyle/>
          <a:p>
            <a:pPr algn="r" rtl="1">
              <a:buFontTx/>
              <a:buNone/>
            </a:pPr>
            <a:endParaRPr lang="ar-SA" sz="2400" dirty="0"/>
          </a:p>
          <a:p>
            <a:pPr algn="r" rtl="1">
              <a:buFontTx/>
              <a:buNone/>
            </a:pPr>
            <a:r>
              <a:rPr lang="ar-SA" sz="1400" dirty="0"/>
              <a:t> </a:t>
            </a:r>
            <a:endParaRPr lang="ar-SA" sz="1200" dirty="0"/>
          </a:p>
        </p:txBody>
      </p:sp>
      <p:sp>
        <p:nvSpPr>
          <p:cNvPr id="37" name="Rectangle 36"/>
          <p:cNvSpPr/>
          <p:nvPr/>
        </p:nvSpPr>
        <p:spPr bwMode="auto">
          <a:xfrm>
            <a:off x="2063552" y="1340768"/>
            <a:ext cx="8136904" cy="2592288"/>
          </a:xfrm>
          <a:prstGeom prst="rect">
            <a:avLst/>
          </a:prstGeom>
          <a:solidFill>
            <a:srgbClr val="FFFFFF">
              <a:alpha val="9098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defTabSz="914400" fontAlgn="base">
              <a:spcBef>
                <a:spcPct val="0"/>
              </a:spcBef>
              <a:spcAft>
                <a:spcPct val="0"/>
              </a:spcAft>
            </a:pPr>
            <a:endParaRPr lang="en-US" sz="2200" dirty="0">
              <a:latin typeface="Tahoma" pitchFamily="34" charset="0"/>
              <a:cs typeface="B Mitra" panose="00000400000000000000" pitchFamily="2" charset="-78"/>
            </a:endParaRPr>
          </a:p>
        </p:txBody>
      </p:sp>
      <p:sp>
        <p:nvSpPr>
          <p:cNvPr id="172036" name="Rectangle 4"/>
          <p:cNvSpPr>
            <a:spLocks noChangeArrowheads="1"/>
          </p:cNvSpPr>
          <p:nvPr/>
        </p:nvSpPr>
        <p:spPr bwMode="auto">
          <a:xfrm>
            <a:off x="4354514" y="1533525"/>
            <a:ext cx="719749" cy="338554"/>
          </a:xfrm>
          <a:prstGeom prst="rect">
            <a:avLst/>
          </a:prstGeom>
          <a:noFill/>
          <a:ln w="9525">
            <a:noFill/>
            <a:miter lim="800000"/>
            <a:headEnd/>
            <a:tailEnd/>
          </a:ln>
        </p:spPr>
        <p:txBody>
          <a:bodyPr wrap="none" lIns="0" tIns="0" rIns="0" bIns="0">
            <a:spAutoFit/>
          </a:bodyPr>
          <a:lstStyle/>
          <a:p>
            <a:pPr algn="l" eaLnBrk="0" hangingPunct="0"/>
            <a:r>
              <a:rPr lang="en-GB" altLang="en-GB" sz="2200" i="1" dirty="0">
                <a:solidFill>
                  <a:srgbClr val="000000"/>
                </a:solidFill>
                <a:latin typeface="Times" pitchFamily="18" charset="0"/>
              </a:rPr>
              <a:t>Range</a:t>
            </a:r>
            <a:endParaRPr lang="en-GB" altLang="en-GB" dirty="0">
              <a:latin typeface="Times" pitchFamily="18" charset="0"/>
            </a:endParaRPr>
          </a:p>
        </p:txBody>
      </p:sp>
      <p:sp>
        <p:nvSpPr>
          <p:cNvPr id="172037" name="Rectangle 5"/>
          <p:cNvSpPr>
            <a:spLocks noChangeArrowheads="1"/>
          </p:cNvSpPr>
          <p:nvPr/>
        </p:nvSpPr>
        <p:spPr bwMode="auto">
          <a:xfrm>
            <a:off x="5805488" y="1533525"/>
            <a:ext cx="2138406" cy="338554"/>
          </a:xfrm>
          <a:prstGeom prst="rect">
            <a:avLst/>
          </a:prstGeom>
          <a:noFill/>
          <a:ln w="9525">
            <a:noFill/>
            <a:miter lim="800000"/>
            <a:headEnd/>
            <a:tailEnd/>
          </a:ln>
        </p:spPr>
        <p:txBody>
          <a:bodyPr wrap="none" lIns="0" tIns="0" rIns="0" bIns="0">
            <a:spAutoFit/>
          </a:bodyPr>
          <a:lstStyle/>
          <a:p>
            <a:pPr algn="l" eaLnBrk="0" hangingPunct="0"/>
            <a:r>
              <a:rPr lang="en-GB" altLang="en-GB" sz="2200" i="1" dirty="0">
                <a:solidFill>
                  <a:srgbClr val="000000"/>
                </a:solidFill>
                <a:latin typeface="Times" pitchFamily="18" charset="0"/>
              </a:rPr>
              <a:t>Bandwidth (Mbps)</a:t>
            </a:r>
            <a:endParaRPr lang="en-GB" altLang="en-GB" dirty="0">
              <a:latin typeface="Times" pitchFamily="18" charset="0"/>
            </a:endParaRPr>
          </a:p>
        </p:txBody>
      </p:sp>
      <p:sp>
        <p:nvSpPr>
          <p:cNvPr id="172038" name="Rectangle 6"/>
          <p:cNvSpPr>
            <a:spLocks noChangeArrowheads="1"/>
          </p:cNvSpPr>
          <p:nvPr/>
        </p:nvSpPr>
        <p:spPr bwMode="auto">
          <a:xfrm>
            <a:off x="8153401" y="1533525"/>
            <a:ext cx="1497205" cy="338554"/>
          </a:xfrm>
          <a:prstGeom prst="rect">
            <a:avLst/>
          </a:prstGeom>
          <a:noFill/>
          <a:ln w="9525">
            <a:noFill/>
            <a:miter lim="800000"/>
            <a:headEnd/>
            <a:tailEnd/>
          </a:ln>
        </p:spPr>
        <p:txBody>
          <a:bodyPr wrap="none" lIns="0" tIns="0" rIns="0" bIns="0">
            <a:spAutoFit/>
          </a:bodyPr>
          <a:lstStyle/>
          <a:p>
            <a:pPr algn="l" eaLnBrk="0" hangingPunct="0"/>
            <a:r>
              <a:rPr lang="en-GB" altLang="en-GB" sz="2200" i="1">
                <a:solidFill>
                  <a:srgbClr val="000000"/>
                </a:solidFill>
                <a:latin typeface="Times" pitchFamily="18" charset="0"/>
              </a:rPr>
              <a:t>Latency (ms)</a:t>
            </a:r>
            <a:endParaRPr lang="en-GB" altLang="en-GB">
              <a:latin typeface="Times" pitchFamily="18" charset="0"/>
            </a:endParaRPr>
          </a:p>
        </p:txBody>
      </p:sp>
      <p:sp>
        <p:nvSpPr>
          <p:cNvPr id="172039" name="Rectangle 7"/>
          <p:cNvSpPr>
            <a:spLocks noChangeArrowheads="1"/>
          </p:cNvSpPr>
          <p:nvPr/>
        </p:nvSpPr>
        <p:spPr bwMode="auto">
          <a:xfrm>
            <a:off x="2270126" y="1982788"/>
            <a:ext cx="580287" cy="338554"/>
          </a:xfrm>
          <a:prstGeom prst="rect">
            <a:avLst/>
          </a:prstGeom>
          <a:noFill/>
          <a:ln w="9525">
            <a:noFill/>
            <a:miter lim="800000"/>
            <a:headEnd/>
            <a:tailEnd/>
          </a:ln>
        </p:spPr>
        <p:txBody>
          <a:bodyPr wrap="none" lIns="0" tIns="0" rIns="0" bIns="0">
            <a:spAutoFit/>
          </a:bodyPr>
          <a:lstStyle/>
          <a:p>
            <a:pPr algn="l" eaLnBrk="0" hangingPunct="0"/>
            <a:r>
              <a:rPr lang="en-GB" altLang="en-GB" sz="2200">
                <a:solidFill>
                  <a:srgbClr val="000000"/>
                </a:solidFill>
                <a:latin typeface="Times" pitchFamily="18" charset="0"/>
              </a:rPr>
              <a:t>LAN</a:t>
            </a:r>
            <a:endParaRPr lang="en-GB" altLang="en-GB">
              <a:latin typeface="Times" pitchFamily="18" charset="0"/>
            </a:endParaRPr>
          </a:p>
        </p:txBody>
      </p:sp>
      <p:sp>
        <p:nvSpPr>
          <p:cNvPr id="172040" name="Rectangle 8"/>
          <p:cNvSpPr>
            <a:spLocks noChangeArrowheads="1"/>
          </p:cNvSpPr>
          <p:nvPr/>
        </p:nvSpPr>
        <p:spPr bwMode="auto">
          <a:xfrm>
            <a:off x="4551363" y="1982788"/>
            <a:ext cx="916918" cy="338554"/>
          </a:xfrm>
          <a:prstGeom prst="rect">
            <a:avLst/>
          </a:prstGeom>
          <a:noFill/>
          <a:ln w="9525">
            <a:noFill/>
            <a:miter lim="800000"/>
            <a:headEnd/>
            <a:tailEnd/>
          </a:ln>
        </p:spPr>
        <p:txBody>
          <a:bodyPr wrap="none" lIns="0" tIns="0" rIns="0" bIns="0">
            <a:spAutoFit/>
          </a:bodyPr>
          <a:lstStyle/>
          <a:p>
            <a:pPr algn="l" eaLnBrk="0" hangingPunct="0"/>
            <a:r>
              <a:rPr lang="en-GB" altLang="en-GB" sz="2200">
                <a:solidFill>
                  <a:srgbClr val="000000"/>
                </a:solidFill>
                <a:latin typeface="Times" pitchFamily="18" charset="0"/>
              </a:rPr>
              <a:t>1-2 kms</a:t>
            </a:r>
            <a:endParaRPr lang="en-GB" altLang="en-GB">
              <a:latin typeface="Times" pitchFamily="18" charset="0"/>
            </a:endParaRPr>
          </a:p>
        </p:txBody>
      </p:sp>
      <p:sp>
        <p:nvSpPr>
          <p:cNvPr id="172041" name="Rectangle 9"/>
          <p:cNvSpPr>
            <a:spLocks noChangeArrowheads="1"/>
          </p:cNvSpPr>
          <p:nvPr/>
        </p:nvSpPr>
        <p:spPr bwMode="auto">
          <a:xfrm>
            <a:off x="5805488" y="1982788"/>
            <a:ext cx="1128514" cy="338554"/>
          </a:xfrm>
          <a:prstGeom prst="rect">
            <a:avLst/>
          </a:prstGeom>
          <a:noFill/>
          <a:ln w="9525">
            <a:noFill/>
            <a:miter lim="800000"/>
            <a:headEnd/>
            <a:tailEnd/>
          </a:ln>
        </p:spPr>
        <p:txBody>
          <a:bodyPr wrap="none" lIns="0" tIns="0" rIns="0" bIns="0">
            <a:spAutoFit/>
          </a:bodyPr>
          <a:lstStyle/>
          <a:p>
            <a:pPr algn="l" eaLnBrk="0" hangingPunct="0"/>
            <a:r>
              <a:rPr lang="en-GB" altLang="en-GB" sz="2200">
                <a:solidFill>
                  <a:srgbClr val="000000"/>
                </a:solidFill>
                <a:latin typeface="Times" pitchFamily="18" charset="0"/>
              </a:rPr>
              <a:t>10 – 1000</a:t>
            </a:r>
            <a:endParaRPr lang="en-GB" altLang="en-GB">
              <a:latin typeface="Times" pitchFamily="18" charset="0"/>
            </a:endParaRPr>
          </a:p>
        </p:txBody>
      </p:sp>
      <p:sp>
        <p:nvSpPr>
          <p:cNvPr id="172042" name="Rectangle 10"/>
          <p:cNvSpPr>
            <a:spLocks noChangeArrowheads="1"/>
          </p:cNvSpPr>
          <p:nvPr/>
        </p:nvSpPr>
        <p:spPr bwMode="auto">
          <a:xfrm>
            <a:off x="8153401" y="1982788"/>
            <a:ext cx="705321" cy="338554"/>
          </a:xfrm>
          <a:prstGeom prst="rect">
            <a:avLst/>
          </a:prstGeom>
          <a:noFill/>
          <a:ln w="9525">
            <a:noFill/>
            <a:miter lim="800000"/>
            <a:headEnd/>
            <a:tailEnd/>
          </a:ln>
        </p:spPr>
        <p:txBody>
          <a:bodyPr wrap="none" lIns="0" tIns="0" rIns="0" bIns="0">
            <a:spAutoFit/>
          </a:bodyPr>
          <a:lstStyle/>
          <a:p>
            <a:pPr algn="l" eaLnBrk="0" hangingPunct="0"/>
            <a:r>
              <a:rPr lang="en-GB" altLang="en-GB" sz="2200">
                <a:solidFill>
                  <a:srgbClr val="000000"/>
                </a:solidFill>
                <a:latin typeface="Times" pitchFamily="18" charset="0"/>
              </a:rPr>
              <a:t>1 – 10</a:t>
            </a:r>
            <a:endParaRPr lang="en-GB" altLang="en-GB">
              <a:latin typeface="Times" pitchFamily="18" charset="0"/>
            </a:endParaRPr>
          </a:p>
        </p:txBody>
      </p:sp>
      <p:sp>
        <p:nvSpPr>
          <p:cNvPr id="172043" name="Rectangle 11"/>
          <p:cNvSpPr>
            <a:spLocks noChangeArrowheads="1"/>
          </p:cNvSpPr>
          <p:nvPr/>
        </p:nvSpPr>
        <p:spPr bwMode="auto">
          <a:xfrm>
            <a:off x="2270126" y="2286000"/>
            <a:ext cx="641971" cy="338554"/>
          </a:xfrm>
          <a:prstGeom prst="rect">
            <a:avLst/>
          </a:prstGeom>
          <a:noFill/>
          <a:ln w="9525">
            <a:noFill/>
            <a:miter lim="800000"/>
            <a:headEnd/>
            <a:tailEnd/>
          </a:ln>
        </p:spPr>
        <p:txBody>
          <a:bodyPr wrap="none" lIns="0" tIns="0" rIns="0" bIns="0">
            <a:spAutoFit/>
          </a:bodyPr>
          <a:lstStyle/>
          <a:p>
            <a:pPr algn="l" eaLnBrk="0" hangingPunct="0"/>
            <a:r>
              <a:rPr lang="en-GB" altLang="en-GB" sz="2200">
                <a:solidFill>
                  <a:srgbClr val="000000"/>
                </a:solidFill>
                <a:latin typeface="Times" pitchFamily="18" charset="0"/>
              </a:rPr>
              <a:t>WAN</a:t>
            </a:r>
            <a:endParaRPr lang="en-GB" altLang="en-GB">
              <a:latin typeface="Times" pitchFamily="18" charset="0"/>
            </a:endParaRPr>
          </a:p>
        </p:txBody>
      </p:sp>
      <p:sp>
        <p:nvSpPr>
          <p:cNvPr id="172044" name="Rectangle 12"/>
          <p:cNvSpPr>
            <a:spLocks noChangeArrowheads="1"/>
          </p:cNvSpPr>
          <p:nvPr/>
        </p:nvSpPr>
        <p:spPr bwMode="auto">
          <a:xfrm>
            <a:off x="4264025" y="2286000"/>
            <a:ext cx="1207062" cy="338554"/>
          </a:xfrm>
          <a:prstGeom prst="rect">
            <a:avLst/>
          </a:prstGeom>
          <a:noFill/>
          <a:ln w="9525">
            <a:noFill/>
            <a:miter lim="800000"/>
            <a:headEnd/>
            <a:tailEnd/>
          </a:ln>
        </p:spPr>
        <p:txBody>
          <a:bodyPr wrap="none" lIns="0" tIns="0" rIns="0" bIns="0">
            <a:spAutoFit/>
          </a:bodyPr>
          <a:lstStyle/>
          <a:p>
            <a:pPr algn="l" eaLnBrk="0" hangingPunct="0"/>
            <a:r>
              <a:rPr lang="en-GB" altLang="en-GB" sz="2200">
                <a:solidFill>
                  <a:srgbClr val="000000"/>
                </a:solidFill>
                <a:latin typeface="Times" pitchFamily="18" charset="0"/>
              </a:rPr>
              <a:t>worldwide</a:t>
            </a:r>
            <a:endParaRPr lang="en-GB" altLang="en-GB">
              <a:latin typeface="Times" pitchFamily="18" charset="0"/>
            </a:endParaRPr>
          </a:p>
        </p:txBody>
      </p:sp>
      <p:sp>
        <p:nvSpPr>
          <p:cNvPr id="172045" name="Rectangle 13"/>
          <p:cNvSpPr>
            <a:spLocks noChangeArrowheads="1"/>
          </p:cNvSpPr>
          <p:nvPr/>
        </p:nvSpPr>
        <p:spPr bwMode="auto">
          <a:xfrm>
            <a:off x="5805488" y="2286000"/>
            <a:ext cx="1933222" cy="338554"/>
          </a:xfrm>
          <a:prstGeom prst="rect">
            <a:avLst/>
          </a:prstGeom>
          <a:noFill/>
          <a:ln w="9525">
            <a:noFill/>
            <a:miter lim="800000"/>
            <a:headEnd/>
            <a:tailEnd/>
          </a:ln>
        </p:spPr>
        <p:txBody>
          <a:bodyPr wrap="none" lIns="0" tIns="0" rIns="0" bIns="0">
            <a:spAutoFit/>
          </a:bodyPr>
          <a:lstStyle/>
          <a:p>
            <a:pPr algn="l" eaLnBrk="0" hangingPunct="0"/>
            <a:r>
              <a:rPr lang="en-GB" altLang="en-GB" sz="2200">
                <a:solidFill>
                  <a:srgbClr val="000000"/>
                </a:solidFill>
                <a:latin typeface="Times" pitchFamily="18" charset="0"/>
              </a:rPr>
              <a:t>0.010 – 10000 </a:t>
            </a:r>
            <a:r>
              <a:rPr lang="en-GB" altLang="en-GB" sz="1600">
                <a:solidFill>
                  <a:srgbClr val="000000"/>
                </a:solidFill>
                <a:latin typeface="Times" pitchFamily="18" charset="0"/>
              </a:rPr>
              <a:t>[1]</a:t>
            </a:r>
            <a:endParaRPr lang="en-GB" altLang="en-GB" sz="1600">
              <a:latin typeface="Times" pitchFamily="18" charset="0"/>
            </a:endParaRPr>
          </a:p>
        </p:txBody>
      </p:sp>
      <p:sp>
        <p:nvSpPr>
          <p:cNvPr id="172046" name="Rectangle 14"/>
          <p:cNvSpPr>
            <a:spLocks noChangeArrowheads="1"/>
          </p:cNvSpPr>
          <p:nvPr/>
        </p:nvSpPr>
        <p:spPr bwMode="auto">
          <a:xfrm>
            <a:off x="8153400" y="2286000"/>
            <a:ext cx="1128514" cy="338554"/>
          </a:xfrm>
          <a:prstGeom prst="rect">
            <a:avLst/>
          </a:prstGeom>
          <a:noFill/>
          <a:ln w="9525">
            <a:noFill/>
            <a:miter lim="800000"/>
            <a:headEnd/>
            <a:tailEnd/>
          </a:ln>
        </p:spPr>
        <p:txBody>
          <a:bodyPr wrap="none" lIns="0" tIns="0" rIns="0" bIns="0">
            <a:spAutoFit/>
          </a:bodyPr>
          <a:lstStyle/>
          <a:p>
            <a:pPr algn="l" eaLnBrk="0" hangingPunct="0"/>
            <a:r>
              <a:rPr lang="en-GB" altLang="en-GB" sz="2200">
                <a:solidFill>
                  <a:srgbClr val="000000"/>
                </a:solidFill>
                <a:latin typeface="Times" pitchFamily="18" charset="0"/>
              </a:rPr>
              <a:t>100 – 500</a:t>
            </a:r>
            <a:endParaRPr lang="en-GB" altLang="en-GB">
              <a:latin typeface="Times" pitchFamily="18" charset="0"/>
            </a:endParaRPr>
          </a:p>
        </p:txBody>
      </p:sp>
      <p:sp>
        <p:nvSpPr>
          <p:cNvPr id="172047" name="Rectangle 15"/>
          <p:cNvSpPr>
            <a:spLocks noChangeArrowheads="1"/>
          </p:cNvSpPr>
          <p:nvPr/>
        </p:nvSpPr>
        <p:spPr bwMode="auto">
          <a:xfrm>
            <a:off x="2270126" y="2589213"/>
            <a:ext cx="657231" cy="338554"/>
          </a:xfrm>
          <a:prstGeom prst="rect">
            <a:avLst/>
          </a:prstGeom>
          <a:noFill/>
          <a:ln w="9525">
            <a:noFill/>
            <a:miter lim="800000"/>
            <a:headEnd/>
            <a:tailEnd/>
          </a:ln>
        </p:spPr>
        <p:txBody>
          <a:bodyPr wrap="none" lIns="0" tIns="0" rIns="0" bIns="0">
            <a:spAutoFit/>
          </a:bodyPr>
          <a:lstStyle/>
          <a:p>
            <a:pPr algn="l" eaLnBrk="0" hangingPunct="0"/>
            <a:r>
              <a:rPr lang="en-GB" altLang="en-GB" sz="2200">
                <a:solidFill>
                  <a:srgbClr val="000000"/>
                </a:solidFill>
                <a:latin typeface="Times" pitchFamily="18" charset="0"/>
              </a:rPr>
              <a:t>MAN</a:t>
            </a:r>
            <a:endParaRPr lang="en-GB" altLang="en-GB">
              <a:latin typeface="Times" pitchFamily="18" charset="0"/>
            </a:endParaRPr>
          </a:p>
        </p:txBody>
      </p:sp>
      <p:sp>
        <p:nvSpPr>
          <p:cNvPr id="172048" name="Rectangle 16"/>
          <p:cNvSpPr>
            <a:spLocks noChangeArrowheads="1"/>
          </p:cNvSpPr>
          <p:nvPr/>
        </p:nvSpPr>
        <p:spPr bwMode="auto">
          <a:xfrm>
            <a:off x="4411663" y="2589213"/>
            <a:ext cx="1057982" cy="338554"/>
          </a:xfrm>
          <a:prstGeom prst="rect">
            <a:avLst/>
          </a:prstGeom>
          <a:noFill/>
          <a:ln w="9525">
            <a:noFill/>
            <a:miter lim="800000"/>
            <a:headEnd/>
            <a:tailEnd/>
          </a:ln>
        </p:spPr>
        <p:txBody>
          <a:bodyPr wrap="none" lIns="0" tIns="0" rIns="0" bIns="0">
            <a:spAutoFit/>
          </a:bodyPr>
          <a:lstStyle/>
          <a:p>
            <a:pPr algn="l" eaLnBrk="0" hangingPunct="0"/>
            <a:r>
              <a:rPr lang="en-GB" altLang="en-GB" sz="2200">
                <a:solidFill>
                  <a:srgbClr val="000000"/>
                </a:solidFill>
                <a:latin typeface="Times" pitchFamily="18" charset="0"/>
              </a:rPr>
              <a:t>2-50 kms</a:t>
            </a:r>
            <a:endParaRPr lang="en-GB" altLang="en-GB">
              <a:latin typeface="Times" pitchFamily="18" charset="0"/>
            </a:endParaRPr>
          </a:p>
        </p:txBody>
      </p:sp>
      <p:sp>
        <p:nvSpPr>
          <p:cNvPr id="172049" name="Rectangle 17"/>
          <p:cNvSpPr>
            <a:spLocks noChangeArrowheads="1"/>
          </p:cNvSpPr>
          <p:nvPr/>
        </p:nvSpPr>
        <p:spPr bwMode="auto">
          <a:xfrm>
            <a:off x="5805488" y="2589213"/>
            <a:ext cx="846386" cy="338554"/>
          </a:xfrm>
          <a:prstGeom prst="rect">
            <a:avLst/>
          </a:prstGeom>
          <a:noFill/>
          <a:ln w="9525">
            <a:noFill/>
            <a:miter lim="800000"/>
            <a:headEnd/>
            <a:tailEnd/>
          </a:ln>
        </p:spPr>
        <p:txBody>
          <a:bodyPr wrap="none" lIns="0" tIns="0" rIns="0" bIns="0">
            <a:spAutoFit/>
          </a:bodyPr>
          <a:lstStyle/>
          <a:p>
            <a:pPr algn="l" eaLnBrk="0" hangingPunct="0"/>
            <a:r>
              <a:rPr lang="en-GB" altLang="en-GB" sz="2200">
                <a:solidFill>
                  <a:srgbClr val="000000"/>
                </a:solidFill>
                <a:latin typeface="Times" pitchFamily="18" charset="0"/>
              </a:rPr>
              <a:t>1 – 150</a:t>
            </a:r>
            <a:endParaRPr lang="en-GB" altLang="en-GB">
              <a:latin typeface="Times" pitchFamily="18" charset="0"/>
            </a:endParaRPr>
          </a:p>
        </p:txBody>
      </p:sp>
      <p:sp>
        <p:nvSpPr>
          <p:cNvPr id="172050" name="Rectangle 18"/>
          <p:cNvSpPr>
            <a:spLocks noChangeArrowheads="1"/>
          </p:cNvSpPr>
          <p:nvPr/>
        </p:nvSpPr>
        <p:spPr bwMode="auto">
          <a:xfrm>
            <a:off x="8153401" y="2589213"/>
            <a:ext cx="282129" cy="338554"/>
          </a:xfrm>
          <a:prstGeom prst="rect">
            <a:avLst/>
          </a:prstGeom>
          <a:noFill/>
          <a:ln w="9525">
            <a:noFill/>
            <a:miter lim="800000"/>
            <a:headEnd/>
            <a:tailEnd/>
          </a:ln>
        </p:spPr>
        <p:txBody>
          <a:bodyPr wrap="none" lIns="0" tIns="0" rIns="0" bIns="0">
            <a:spAutoFit/>
          </a:bodyPr>
          <a:lstStyle/>
          <a:p>
            <a:pPr algn="l" eaLnBrk="0" hangingPunct="0"/>
            <a:r>
              <a:rPr lang="en-GB" altLang="en-GB" sz="2200">
                <a:solidFill>
                  <a:srgbClr val="000000"/>
                </a:solidFill>
                <a:latin typeface="Times" pitchFamily="18" charset="0"/>
              </a:rPr>
              <a:t>10</a:t>
            </a:r>
            <a:endParaRPr lang="en-GB" altLang="en-GB">
              <a:latin typeface="Times" pitchFamily="18" charset="0"/>
            </a:endParaRPr>
          </a:p>
        </p:txBody>
      </p:sp>
      <p:sp>
        <p:nvSpPr>
          <p:cNvPr id="172051" name="Rectangle 19"/>
          <p:cNvSpPr>
            <a:spLocks noChangeArrowheads="1"/>
          </p:cNvSpPr>
          <p:nvPr/>
        </p:nvSpPr>
        <p:spPr bwMode="auto">
          <a:xfrm>
            <a:off x="2270126" y="2894013"/>
            <a:ext cx="1625381" cy="338554"/>
          </a:xfrm>
          <a:prstGeom prst="rect">
            <a:avLst/>
          </a:prstGeom>
          <a:noFill/>
          <a:ln w="9525">
            <a:noFill/>
            <a:miter lim="800000"/>
            <a:headEnd/>
            <a:tailEnd/>
          </a:ln>
        </p:spPr>
        <p:txBody>
          <a:bodyPr wrap="none" lIns="0" tIns="0" rIns="0" bIns="0">
            <a:spAutoFit/>
          </a:bodyPr>
          <a:lstStyle/>
          <a:p>
            <a:pPr algn="l" eaLnBrk="0" hangingPunct="0"/>
            <a:r>
              <a:rPr lang="en-GB" altLang="en-GB" sz="2200">
                <a:solidFill>
                  <a:srgbClr val="000000"/>
                </a:solidFill>
                <a:latin typeface="Times" pitchFamily="18" charset="0"/>
              </a:rPr>
              <a:t>Wireless LAN</a:t>
            </a:r>
            <a:endParaRPr lang="en-GB" altLang="en-GB">
              <a:latin typeface="Times" pitchFamily="18" charset="0"/>
            </a:endParaRPr>
          </a:p>
        </p:txBody>
      </p:sp>
      <p:sp>
        <p:nvSpPr>
          <p:cNvPr id="172052" name="Rectangle 20"/>
          <p:cNvSpPr>
            <a:spLocks noChangeArrowheads="1"/>
          </p:cNvSpPr>
          <p:nvPr/>
        </p:nvSpPr>
        <p:spPr bwMode="auto">
          <a:xfrm>
            <a:off x="4100514" y="2894013"/>
            <a:ext cx="1372171" cy="338554"/>
          </a:xfrm>
          <a:prstGeom prst="rect">
            <a:avLst/>
          </a:prstGeom>
          <a:noFill/>
          <a:ln w="9525">
            <a:noFill/>
            <a:miter lim="800000"/>
            <a:headEnd/>
            <a:tailEnd/>
          </a:ln>
        </p:spPr>
        <p:txBody>
          <a:bodyPr wrap="none" lIns="0" tIns="0" rIns="0" bIns="0">
            <a:spAutoFit/>
          </a:bodyPr>
          <a:lstStyle/>
          <a:p>
            <a:pPr algn="l" eaLnBrk="0" hangingPunct="0"/>
            <a:r>
              <a:rPr lang="en-GB" altLang="en-GB" sz="2200">
                <a:solidFill>
                  <a:srgbClr val="000000"/>
                </a:solidFill>
                <a:latin typeface="Times" pitchFamily="18" charset="0"/>
              </a:rPr>
              <a:t>0.15-1.5 km</a:t>
            </a:r>
            <a:endParaRPr lang="en-GB" altLang="en-GB">
              <a:latin typeface="Times" pitchFamily="18" charset="0"/>
            </a:endParaRPr>
          </a:p>
        </p:txBody>
      </p:sp>
      <p:sp>
        <p:nvSpPr>
          <p:cNvPr id="172053" name="Rectangle 21"/>
          <p:cNvSpPr>
            <a:spLocks noChangeArrowheads="1"/>
          </p:cNvSpPr>
          <p:nvPr/>
        </p:nvSpPr>
        <p:spPr bwMode="auto">
          <a:xfrm>
            <a:off x="5805488" y="2894013"/>
            <a:ext cx="1016304" cy="338554"/>
          </a:xfrm>
          <a:prstGeom prst="rect">
            <a:avLst/>
          </a:prstGeom>
          <a:noFill/>
          <a:ln w="9525">
            <a:noFill/>
            <a:miter lim="800000"/>
            <a:headEnd/>
            <a:tailEnd/>
          </a:ln>
        </p:spPr>
        <p:txBody>
          <a:bodyPr wrap="none" lIns="0" tIns="0" rIns="0" bIns="0">
            <a:spAutoFit/>
          </a:bodyPr>
          <a:lstStyle/>
          <a:p>
            <a:pPr algn="l" eaLnBrk="0" hangingPunct="0"/>
            <a:r>
              <a:rPr lang="en-GB" altLang="en-GB" sz="2200">
                <a:solidFill>
                  <a:srgbClr val="000000"/>
                </a:solidFill>
                <a:latin typeface="Times" pitchFamily="18" charset="0"/>
              </a:rPr>
              <a:t>2 – 54 </a:t>
            </a:r>
            <a:r>
              <a:rPr lang="en-GB" altLang="en-GB" sz="1600">
                <a:solidFill>
                  <a:srgbClr val="000000"/>
                </a:solidFill>
                <a:latin typeface="Times" pitchFamily="18" charset="0"/>
              </a:rPr>
              <a:t>[2]</a:t>
            </a:r>
            <a:endParaRPr lang="en-GB" altLang="en-GB" sz="1600">
              <a:latin typeface="Times" pitchFamily="18" charset="0"/>
            </a:endParaRPr>
          </a:p>
        </p:txBody>
      </p:sp>
      <p:sp>
        <p:nvSpPr>
          <p:cNvPr id="172054" name="Rectangle 22"/>
          <p:cNvSpPr>
            <a:spLocks noChangeArrowheads="1"/>
          </p:cNvSpPr>
          <p:nvPr/>
        </p:nvSpPr>
        <p:spPr bwMode="auto">
          <a:xfrm>
            <a:off x="8153401" y="2894013"/>
            <a:ext cx="705321" cy="338554"/>
          </a:xfrm>
          <a:prstGeom prst="rect">
            <a:avLst/>
          </a:prstGeom>
          <a:noFill/>
          <a:ln w="9525">
            <a:noFill/>
            <a:miter lim="800000"/>
            <a:headEnd/>
            <a:tailEnd/>
          </a:ln>
        </p:spPr>
        <p:txBody>
          <a:bodyPr wrap="none" lIns="0" tIns="0" rIns="0" bIns="0">
            <a:spAutoFit/>
          </a:bodyPr>
          <a:lstStyle/>
          <a:p>
            <a:pPr algn="l" eaLnBrk="0" hangingPunct="0"/>
            <a:r>
              <a:rPr lang="en-GB" altLang="en-GB" sz="2200">
                <a:solidFill>
                  <a:srgbClr val="000000"/>
                </a:solidFill>
                <a:latin typeface="Times" pitchFamily="18" charset="0"/>
              </a:rPr>
              <a:t>5 – 20</a:t>
            </a:r>
            <a:endParaRPr lang="en-GB" altLang="en-GB">
              <a:latin typeface="Times" pitchFamily="18" charset="0"/>
            </a:endParaRPr>
          </a:p>
        </p:txBody>
      </p:sp>
      <p:sp>
        <p:nvSpPr>
          <p:cNvPr id="172055" name="Rectangle 23"/>
          <p:cNvSpPr>
            <a:spLocks noChangeArrowheads="1"/>
          </p:cNvSpPr>
          <p:nvPr/>
        </p:nvSpPr>
        <p:spPr bwMode="auto">
          <a:xfrm>
            <a:off x="2270126" y="3197225"/>
            <a:ext cx="1681999" cy="338554"/>
          </a:xfrm>
          <a:prstGeom prst="rect">
            <a:avLst/>
          </a:prstGeom>
          <a:noFill/>
          <a:ln w="9525">
            <a:noFill/>
            <a:miter lim="800000"/>
            <a:headEnd/>
            <a:tailEnd/>
          </a:ln>
        </p:spPr>
        <p:txBody>
          <a:bodyPr wrap="none" lIns="0" tIns="0" rIns="0" bIns="0">
            <a:spAutoFit/>
          </a:bodyPr>
          <a:lstStyle/>
          <a:p>
            <a:pPr algn="l" eaLnBrk="0" hangingPunct="0"/>
            <a:r>
              <a:rPr lang="en-GB" altLang="en-GB" sz="2200">
                <a:solidFill>
                  <a:srgbClr val="000000"/>
                </a:solidFill>
                <a:latin typeface="Times" pitchFamily="18" charset="0"/>
              </a:rPr>
              <a:t>Wireless WAN</a:t>
            </a:r>
            <a:endParaRPr lang="en-GB" altLang="en-GB">
              <a:latin typeface="Times" pitchFamily="18" charset="0"/>
            </a:endParaRPr>
          </a:p>
        </p:txBody>
      </p:sp>
      <p:sp>
        <p:nvSpPr>
          <p:cNvPr id="172056" name="Rectangle 24"/>
          <p:cNvSpPr>
            <a:spLocks noChangeArrowheads="1"/>
          </p:cNvSpPr>
          <p:nvPr/>
        </p:nvSpPr>
        <p:spPr bwMode="auto">
          <a:xfrm>
            <a:off x="4264025" y="3197225"/>
            <a:ext cx="1207062" cy="338554"/>
          </a:xfrm>
          <a:prstGeom prst="rect">
            <a:avLst/>
          </a:prstGeom>
          <a:noFill/>
          <a:ln w="9525">
            <a:noFill/>
            <a:miter lim="800000"/>
            <a:headEnd/>
            <a:tailEnd/>
          </a:ln>
        </p:spPr>
        <p:txBody>
          <a:bodyPr wrap="none" lIns="0" tIns="0" rIns="0" bIns="0">
            <a:spAutoFit/>
          </a:bodyPr>
          <a:lstStyle/>
          <a:p>
            <a:pPr algn="l" eaLnBrk="0" hangingPunct="0"/>
            <a:r>
              <a:rPr lang="en-GB" altLang="en-GB" sz="2200">
                <a:solidFill>
                  <a:srgbClr val="000000"/>
                </a:solidFill>
                <a:latin typeface="Times" pitchFamily="18" charset="0"/>
              </a:rPr>
              <a:t>worldwide</a:t>
            </a:r>
            <a:endParaRPr lang="en-GB" altLang="en-GB">
              <a:latin typeface="Times" pitchFamily="18" charset="0"/>
            </a:endParaRPr>
          </a:p>
        </p:txBody>
      </p:sp>
      <p:sp>
        <p:nvSpPr>
          <p:cNvPr id="172057" name="Rectangle 25"/>
          <p:cNvSpPr>
            <a:spLocks noChangeArrowheads="1"/>
          </p:cNvSpPr>
          <p:nvPr/>
        </p:nvSpPr>
        <p:spPr bwMode="auto">
          <a:xfrm>
            <a:off x="5805488" y="3197225"/>
            <a:ext cx="1057982" cy="338554"/>
          </a:xfrm>
          <a:prstGeom prst="rect">
            <a:avLst/>
          </a:prstGeom>
          <a:noFill/>
          <a:ln w="9525">
            <a:noFill/>
            <a:miter lim="800000"/>
            <a:headEnd/>
            <a:tailEnd/>
          </a:ln>
        </p:spPr>
        <p:txBody>
          <a:bodyPr wrap="none" lIns="0" tIns="0" rIns="0" bIns="0">
            <a:spAutoFit/>
          </a:bodyPr>
          <a:lstStyle/>
          <a:p>
            <a:pPr algn="l" eaLnBrk="0" hangingPunct="0"/>
            <a:r>
              <a:rPr lang="en-GB" altLang="en-GB" sz="2200">
                <a:solidFill>
                  <a:srgbClr val="000000"/>
                </a:solidFill>
                <a:latin typeface="Times" pitchFamily="18" charset="0"/>
              </a:rPr>
              <a:t>0.010 – 2</a:t>
            </a:r>
            <a:endParaRPr lang="en-GB" altLang="en-GB">
              <a:latin typeface="Times" pitchFamily="18" charset="0"/>
            </a:endParaRPr>
          </a:p>
        </p:txBody>
      </p:sp>
      <p:sp>
        <p:nvSpPr>
          <p:cNvPr id="172058" name="Rectangle 26"/>
          <p:cNvSpPr>
            <a:spLocks noChangeArrowheads="1"/>
          </p:cNvSpPr>
          <p:nvPr/>
        </p:nvSpPr>
        <p:spPr bwMode="auto">
          <a:xfrm>
            <a:off x="8153400" y="3197225"/>
            <a:ext cx="1128514" cy="338554"/>
          </a:xfrm>
          <a:prstGeom prst="rect">
            <a:avLst/>
          </a:prstGeom>
          <a:noFill/>
          <a:ln w="9525">
            <a:noFill/>
            <a:miter lim="800000"/>
            <a:headEnd/>
            <a:tailEnd/>
          </a:ln>
        </p:spPr>
        <p:txBody>
          <a:bodyPr wrap="none" lIns="0" tIns="0" rIns="0" bIns="0">
            <a:spAutoFit/>
          </a:bodyPr>
          <a:lstStyle/>
          <a:p>
            <a:pPr algn="l" eaLnBrk="0" hangingPunct="0"/>
            <a:r>
              <a:rPr lang="en-GB" altLang="en-GB" sz="2200">
                <a:solidFill>
                  <a:srgbClr val="000000"/>
                </a:solidFill>
                <a:latin typeface="Times" pitchFamily="18" charset="0"/>
              </a:rPr>
              <a:t>100 – 500</a:t>
            </a:r>
            <a:endParaRPr lang="en-GB" altLang="en-GB">
              <a:latin typeface="Times" pitchFamily="18" charset="0"/>
            </a:endParaRPr>
          </a:p>
        </p:txBody>
      </p:sp>
      <p:sp>
        <p:nvSpPr>
          <p:cNvPr id="172059" name="Rectangle 27"/>
          <p:cNvSpPr>
            <a:spLocks noChangeArrowheads="1"/>
          </p:cNvSpPr>
          <p:nvPr/>
        </p:nvSpPr>
        <p:spPr bwMode="auto">
          <a:xfrm>
            <a:off x="2270125" y="3500438"/>
            <a:ext cx="878446" cy="338554"/>
          </a:xfrm>
          <a:prstGeom prst="rect">
            <a:avLst/>
          </a:prstGeom>
          <a:noFill/>
          <a:ln w="9525">
            <a:noFill/>
            <a:miter lim="800000"/>
            <a:headEnd/>
            <a:tailEnd/>
          </a:ln>
        </p:spPr>
        <p:txBody>
          <a:bodyPr wrap="none" lIns="0" tIns="0" rIns="0" bIns="0">
            <a:spAutoFit/>
          </a:bodyPr>
          <a:lstStyle/>
          <a:p>
            <a:pPr algn="l" eaLnBrk="0" hangingPunct="0"/>
            <a:r>
              <a:rPr lang="en-GB" altLang="en-GB" sz="2200">
                <a:solidFill>
                  <a:srgbClr val="000000"/>
                </a:solidFill>
                <a:latin typeface="Times" pitchFamily="18" charset="0"/>
              </a:rPr>
              <a:t>Internet</a:t>
            </a:r>
            <a:endParaRPr lang="en-GB" altLang="en-GB">
              <a:latin typeface="Times" pitchFamily="18" charset="0"/>
            </a:endParaRPr>
          </a:p>
        </p:txBody>
      </p:sp>
      <p:sp>
        <p:nvSpPr>
          <p:cNvPr id="172060" name="Rectangle 28"/>
          <p:cNvSpPr>
            <a:spLocks noChangeArrowheads="1"/>
          </p:cNvSpPr>
          <p:nvPr/>
        </p:nvSpPr>
        <p:spPr bwMode="auto">
          <a:xfrm>
            <a:off x="4264025" y="3500438"/>
            <a:ext cx="1207062" cy="338554"/>
          </a:xfrm>
          <a:prstGeom prst="rect">
            <a:avLst/>
          </a:prstGeom>
          <a:noFill/>
          <a:ln w="9525">
            <a:noFill/>
            <a:miter lim="800000"/>
            <a:headEnd/>
            <a:tailEnd/>
          </a:ln>
        </p:spPr>
        <p:txBody>
          <a:bodyPr wrap="none" lIns="0" tIns="0" rIns="0" bIns="0">
            <a:spAutoFit/>
          </a:bodyPr>
          <a:lstStyle/>
          <a:p>
            <a:pPr algn="l" eaLnBrk="0" hangingPunct="0"/>
            <a:r>
              <a:rPr lang="en-GB" altLang="en-GB" sz="2200">
                <a:solidFill>
                  <a:srgbClr val="000000"/>
                </a:solidFill>
                <a:latin typeface="Times" pitchFamily="18" charset="0"/>
              </a:rPr>
              <a:t>worldwide</a:t>
            </a:r>
            <a:endParaRPr lang="en-GB" altLang="en-GB">
              <a:latin typeface="Times" pitchFamily="18" charset="0"/>
            </a:endParaRPr>
          </a:p>
        </p:txBody>
      </p:sp>
      <p:sp>
        <p:nvSpPr>
          <p:cNvPr id="172061" name="Rectangle 29"/>
          <p:cNvSpPr>
            <a:spLocks noChangeArrowheads="1"/>
          </p:cNvSpPr>
          <p:nvPr/>
        </p:nvSpPr>
        <p:spPr bwMode="auto">
          <a:xfrm>
            <a:off x="5805488" y="3500438"/>
            <a:ext cx="1057982" cy="338554"/>
          </a:xfrm>
          <a:prstGeom prst="rect">
            <a:avLst/>
          </a:prstGeom>
          <a:noFill/>
          <a:ln w="9525">
            <a:noFill/>
            <a:miter lim="800000"/>
            <a:headEnd/>
            <a:tailEnd/>
          </a:ln>
        </p:spPr>
        <p:txBody>
          <a:bodyPr wrap="none" lIns="0" tIns="0" rIns="0" bIns="0">
            <a:spAutoFit/>
          </a:bodyPr>
          <a:lstStyle/>
          <a:p>
            <a:pPr algn="l" eaLnBrk="0" hangingPunct="0"/>
            <a:r>
              <a:rPr lang="en-GB" altLang="en-GB" sz="2200">
                <a:solidFill>
                  <a:srgbClr val="000000"/>
                </a:solidFill>
                <a:latin typeface="Times" pitchFamily="18" charset="0"/>
              </a:rPr>
              <a:t>0.010 – 2</a:t>
            </a:r>
            <a:endParaRPr lang="en-GB" altLang="en-GB">
              <a:latin typeface="Times" pitchFamily="18" charset="0"/>
            </a:endParaRPr>
          </a:p>
        </p:txBody>
      </p:sp>
      <p:sp>
        <p:nvSpPr>
          <p:cNvPr id="172062" name="Rectangle 30"/>
          <p:cNvSpPr>
            <a:spLocks noChangeArrowheads="1"/>
          </p:cNvSpPr>
          <p:nvPr/>
        </p:nvSpPr>
        <p:spPr bwMode="auto">
          <a:xfrm>
            <a:off x="8153400" y="3500438"/>
            <a:ext cx="1128514" cy="338554"/>
          </a:xfrm>
          <a:prstGeom prst="rect">
            <a:avLst/>
          </a:prstGeom>
          <a:noFill/>
          <a:ln w="9525">
            <a:noFill/>
            <a:miter lim="800000"/>
            <a:headEnd/>
            <a:tailEnd/>
          </a:ln>
        </p:spPr>
        <p:txBody>
          <a:bodyPr wrap="none" lIns="0" tIns="0" rIns="0" bIns="0">
            <a:spAutoFit/>
          </a:bodyPr>
          <a:lstStyle/>
          <a:p>
            <a:pPr algn="l" eaLnBrk="0" hangingPunct="0"/>
            <a:r>
              <a:rPr lang="en-GB" altLang="en-GB" sz="2200">
                <a:solidFill>
                  <a:srgbClr val="000000"/>
                </a:solidFill>
                <a:latin typeface="Times" pitchFamily="18" charset="0"/>
              </a:rPr>
              <a:t>100 – 500</a:t>
            </a:r>
            <a:endParaRPr lang="en-GB" altLang="en-GB">
              <a:latin typeface="Times" pitchFamily="18" charset="0"/>
            </a:endParaRPr>
          </a:p>
        </p:txBody>
      </p:sp>
      <p:sp>
        <p:nvSpPr>
          <p:cNvPr id="172063" name="Line 31"/>
          <p:cNvSpPr>
            <a:spLocks noChangeShapeType="1"/>
          </p:cNvSpPr>
          <p:nvPr/>
        </p:nvSpPr>
        <p:spPr bwMode="auto">
          <a:xfrm>
            <a:off x="2293938" y="3810000"/>
            <a:ext cx="7543800" cy="0"/>
          </a:xfrm>
          <a:prstGeom prst="line">
            <a:avLst/>
          </a:prstGeom>
          <a:noFill/>
          <a:ln w="28575">
            <a:solidFill>
              <a:schemeClr val="tx1"/>
            </a:solidFill>
            <a:round/>
            <a:headEnd/>
            <a:tailEnd/>
          </a:ln>
          <a:effectLst/>
        </p:spPr>
        <p:txBody>
          <a:bodyPr wrap="none" anchor="ctr"/>
          <a:lstStyle/>
          <a:p>
            <a:endParaRPr lang="en-US"/>
          </a:p>
        </p:txBody>
      </p:sp>
      <p:sp>
        <p:nvSpPr>
          <p:cNvPr id="172064" name="Line 32"/>
          <p:cNvSpPr>
            <a:spLocks noChangeShapeType="1"/>
          </p:cNvSpPr>
          <p:nvPr/>
        </p:nvSpPr>
        <p:spPr bwMode="auto">
          <a:xfrm>
            <a:off x="2293938" y="2006600"/>
            <a:ext cx="7543800" cy="0"/>
          </a:xfrm>
          <a:prstGeom prst="line">
            <a:avLst/>
          </a:prstGeom>
          <a:noFill/>
          <a:ln w="28575">
            <a:solidFill>
              <a:schemeClr val="tx1"/>
            </a:solidFill>
            <a:round/>
            <a:headEnd/>
            <a:tailEnd/>
          </a:ln>
          <a:effectLst/>
        </p:spPr>
        <p:txBody>
          <a:bodyPr wrap="none" anchor="ctr"/>
          <a:lstStyle/>
          <a:p>
            <a:endParaRPr lang="en-US"/>
          </a:p>
        </p:txBody>
      </p:sp>
      <p:sp>
        <p:nvSpPr>
          <p:cNvPr id="172065" name="Line 33"/>
          <p:cNvSpPr>
            <a:spLocks noChangeShapeType="1"/>
          </p:cNvSpPr>
          <p:nvPr/>
        </p:nvSpPr>
        <p:spPr bwMode="auto">
          <a:xfrm>
            <a:off x="2293938" y="1524000"/>
            <a:ext cx="7543800" cy="0"/>
          </a:xfrm>
          <a:prstGeom prst="line">
            <a:avLst/>
          </a:prstGeom>
          <a:noFill/>
          <a:ln w="28575">
            <a:solidFill>
              <a:schemeClr val="tx1"/>
            </a:solidFill>
            <a:round/>
            <a:headEnd/>
            <a:tailEnd/>
          </a:ln>
          <a:effectLst/>
        </p:spPr>
        <p:txBody>
          <a:bodyPr wrap="none" anchor="ctr"/>
          <a:lstStyle/>
          <a:p>
            <a:endParaRPr lang="en-US"/>
          </a:p>
        </p:txBody>
      </p:sp>
      <p:sp>
        <p:nvSpPr>
          <p:cNvPr id="172066" name="Text Box 34"/>
          <p:cNvSpPr txBox="1">
            <a:spLocks noChangeArrowheads="1"/>
          </p:cNvSpPr>
          <p:nvPr/>
        </p:nvSpPr>
        <p:spPr bwMode="auto">
          <a:xfrm>
            <a:off x="2176464" y="3959226"/>
            <a:ext cx="8240017" cy="1069975"/>
          </a:xfrm>
          <a:prstGeom prst="rect">
            <a:avLst/>
          </a:prstGeom>
          <a:noFill/>
          <a:ln w="9525">
            <a:noFill/>
            <a:miter lim="800000"/>
            <a:headEnd/>
            <a:tailEnd/>
          </a:ln>
          <a:effectLst/>
        </p:spPr>
        <p:txBody>
          <a:bodyPr wrap="square">
            <a:spAutoFit/>
          </a:bodyPr>
          <a:lstStyle/>
          <a:p>
            <a:pPr algn="l" eaLnBrk="0" hangingPunct="0"/>
            <a:r>
              <a:rPr lang="da-DK" sz="1600" dirty="0">
                <a:latin typeface="Times" pitchFamily="18" charset="0"/>
              </a:rPr>
              <a:t>[1]: OC-192 over ATM: </a:t>
            </a:r>
          </a:p>
          <a:p>
            <a:pPr algn="l" eaLnBrk="0" hangingPunct="0"/>
            <a:r>
              <a:rPr lang="da-DK" sz="1600" dirty="0">
                <a:latin typeface="Times" pitchFamily="18" charset="0"/>
                <a:hlinkClick r:id="rId3"/>
              </a:rPr>
              <a:t>http://newsroom.cisco.com/dlls/innovators/switching/eugene_wang_profile.html</a:t>
            </a:r>
            <a:endParaRPr lang="da-DK" sz="1600" dirty="0">
              <a:latin typeface="Times" pitchFamily="18" charset="0"/>
            </a:endParaRPr>
          </a:p>
          <a:p>
            <a:pPr algn="l" eaLnBrk="0" hangingPunct="0"/>
            <a:r>
              <a:rPr lang="da-DK" sz="1600" dirty="0">
                <a:latin typeface="Times" pitchFamily="18" charset="0"/>
              </a:rPr>
              <a:t>[2]: IEEE 803.11a:</a:t>
            </a:r>
          </a:p>
          <a:p>
            <a:pPr algn="l" eaLnBrk="0" hangingPunct="0"/>
            <a:r>
              <a:rPr lang="da-DK" sz="1600" dirty="0">
                <a:latin typeface="Times" pitchFamily="18" charset="0"/>
                <a:hlinkClick r:id="rId4"/>
              </a:rPr>
              <a:t>http://www.wi-fiplanet.com/tutorials/article.php/2109881</a:t>
            </a:r>
            <a:endParaRPr lang="da-DK" sz="1600" dirty="0">
              <a:latin typeface="Times" pitchFamily="18" charset="0"/>
            </a:endParaRPr>
          </a:p>
        </p:txBody>
      </p:sp>
      <p:sp>
        <p:nvSpPr>
          <p:cNvPr id="172067" name="Text Box 35"/>
          <p:cNvSpPr txBox="1">
            <a:spLocks noChangeArrowheads="1"/>
          </p:cNvSpPr>
          <p:nvPr/>
        </p:nvSpPr>
        <p:spPr bwMode="auto">
          <a:xfrm>
            <a:off x="1847528" y="5157193"/>
            <a:ext cx="8568952" cy="1615827"/>
          </a:xfrm>
          <a:prstGeom prst="rect">
            <a:avLst/>
          </a:prstGeom>
          <a:solidFill>
            <a:schemeClr val="bg1"/>
          </a:solidFill>
          <a:ln w="9525" algn="ctr">
            <a:noFill/>
            <a:miter lim="800000"/>
            <a:headEnd/>
            <a:tailEnd/>
          </a:ln>
          <a:effectLst/>
        </p:spPr>
        <p:txBody>
          <a:bodyPr wrap="square">
            <a:spAutoFit/>
          </a:bodyPr>
          <a:lstStyle/>
          <a:p>
            <a:pPr algn="r" rtl="1">
              <a:spcBef>
                <a:spcPct val="50000"/>
              </a:spcBef>
            </a:pPr>
            <a:r>
              <a:rPr lang="fa-IR" dirty="0">
                <a:cs typeface="B Koodak" pitchFamily="2" charset="-78"/>
              </a:rPr>
              <a:t>شبکه هاي شهري بخش دسترسي شبکه هاي وسيع را تشکيل مي دهند و بعنوان مايل آخر </a:t>
            </a:r>
            <a:r>
              <a:rPr lang="en-US" dirty="0">
                <a:cs typeface="B Koodak" pitchFamily="2" charset="-78"/>
              </a:rPr>
              <a:t>(Last Mile)</a:t>
            </a:r>
            <a:r>
              <a:rPr lang="fa-IR" dirty="0">
                <a:cs typeface="B Koodak" pitchFamily="2" charset="-78"/>
              </a:rPr>
              <a:t>  شناخته مي شوند. اين شبکه ها گاها </a:t>
            </a:r>
            <a:r>
              <a:rPr lang="en-US" dirty="0">
                <a:cs typeface="B Koodak" pitchFamily="2" charset="-78"/>
              </a:rPr>
              <a:t>MAN</a:t>
            </a:r>
            <a:r>
              <a:rPr lang="fa-IR" dirty="0">
                <a:cs typeface="B Koodak" pitchFamily="2" charset="-78"/>
              </a:rPr>
              <a:t> گفته مي شوند که محدوده اي در حدود چند کيلومتر تا چند ده کيلومتر را مي پو شانند.</a:t>
            </a:r>
          </a:p>
          <a:p>
            <a:pPr algn="r" rtl="1">
              <a:spcBef>
                <a:spcPct val="50000"/>
              </a:spcBef>
            </a:pPr>
            <a:r>
              <a:rPr lang="fa-IR" dirty="0">
                <a:cs typeface="B Koodak" pitchFamily="2" charset="-78"/>
              </a:rPr>
              <a:t>در شبکه هاي بي سيم اغلب ارسال اطلاعات بصورت راديويي انجام مي گيرد. شبکه هاي بي سيم مي توانند از نوع محلي، شهري، يا وسيع باشند. شبکه هاي ماهواره اي بعنوان مثال از نوع شبکه هاي وسيع هستند.</a:t>
            </a:r>
            <a:endParaRPr lang="en-US" dirty="0">
              <a:cs typeface="B Koodak" pitchFamily="2" charset="-78"/>
            </a:endParaRPr>
          </a:p>
        </p:txBody>
      </p:sp>
      <p:sp>
        <p:nvSpPr>
          <p:cNvPr id="3" name="Footer Placeholder 2">
            <a:extLst>
              <a:ext uri="{FF2B5EF4-FFF2-40B4-BE49-F238E27FC236}">
                <a16:creationId xmlns:a16="http://schemas.microsoft.com/office/drawing/2014/main" id="{0BD39F69-D9AC-A4D8-81E9-E06B2BE57B88}"/>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760425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Local Area Networks</a:t>
            </a:r>
          </a:p>
        </p:txBody>
      </p:sp>
      <p:sp>
        <p:nvSpPr>
          <p:cNvPr id="17411" name="Rectangle 3"/>
          <p:cNvSpPr>
            <a:spLocks noGrp="1" noChangeArrowheads="1"/>
          </p:cNvSpPr>
          <p:nvPr>
            <p:ph type="body" idx="1"/>
          </p:nvPr>
        </p:nvSpPr>
        <p:spPr>
          <a:xfrm>
            <a:off x="3245553" y="4516726"/>
            <a:ext cx="5472608" cy="1224136"/>
          </a:xfrm>
        </p:spPr>
        <p:txBody>
          <a:bodyPr>
            <a:normAutofit fontScale="92500" lnSpcReduction="10000"/>
          </a:bodyPr>
          <a:lstStyle/>
          <a:p>
            <a:pPr algn="l" rtl="0">
              <a:lnSpc>
                <a:spcPct val="80000"/>
              </a:lnSpc>
            </a:pPr>
            <a:r>
              <a:rPr lang="en-US" dirty="0"/>
              <a:t>Two broadcast networks</a:t>
            </a:r>
          </a:p>
          <a:p>
            <a:pPr algn="l" rtl="0">
              <a:lnSpc>
                <a:spcPct val="80000"/>
              </a:lnSpc>
            </a:pPr>
            <a:r>
              <a:rPr lang="en-US" dirty="0">
                <a:solidFill>
                  <a:schemeClr val="accent2"/>
                </a:solidFill>
              </a:rPr>
              <a:t>(a)</a:t>
            </a:r>
            <a:r>
              <a:rPr lang="en-US" dirty="0"/>
              <a:t> Bus</a:t>
            </a:r>
          </a:p>
          <a:p>
            <a:pPr algn="l" rtl="0">
              <a:lnSpc>
                <a:spcPct val="80000"/>
              </a:lnSpc>
            </a:pPr>
            <a:r>
              <a:rPr lang="en-US" dirty="0">
                <a:solidFill>
                  <a:schemeClr val="accent2"/>
                </a:solidFill>
              </a:rPr>
              <a:t>(b)</a:t>
            </a:r>
            <a:r>
              <a:rPr lang="en-US" dirty="0"/>
              <a:t> Ring</a:t>
            </a:r>
          </a:p>
        </p:txBody>
      </p:sp>
      <p:pic>
        <p:nvPicPr>
          <p:cNvPr id="17412" name="Picture 4" descr="1-07"/>
          <p:cNvPicPr>
            <a:picLocks noChangeAspect="1" noChangeArrowheads="1"/>
          </p:cNvPicPr>
          <p:nvPr/>
        </p:nvPicPr>
        <p:blipFill>
          <a:blip r:embed="rId2" cstate="print"/>
          <a:srcRect/>
          <a:stretch>
            <a:fillRect/>
          </a:stretch>
        </p:blipFill>
        <p:spPr bwMode="auto">
          <a:xfrm>
            <a:off x="2025013" y="1237888"/>
            <a:ext cx="7913688" cy="3014662"/>
          </a:xfrm>
          <a:prstGeom prst="rect">
            <a:avLst/>
          </a:prstGeom>
          <a:noFill/>
        </p:spPr>
      </p:pic>
      <p:sp>
        <p:nvSpPr>
          <p:cNvPr id="2" name="Footer Placeholder 1">
            <a:extLst>
              <a:ext uri="{FF2B5EF4-FFF2-40B4-BE49-F238E27FC236}">
                <a16:creationId xmlns:a16="http://schemas.microsoft.com/office/drawing/2014/main" id="{30975F48-C2B2-A3CB-7853-86537A91E22C}"/>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2915060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Metropolitan Area Networks</a:t>
            </a:r>
          </a:p>
        </p:txBody>
      </p:sp>
      <p:sp>
        <p:nvSpPr>
          <p:cNvPr id="18435" name="Rectangle 3"/>
          <p:cNvSpPr>
            <a:spLocks noGrp="1" noChangeArrowheads="1"/>
          </p:cNvSpPr>
          <p:nvPr>
            <p:ph type="body" idx="1"/>
          </p:nvPr>
        </p:nvSpPr>
        <p:spPr>
          <a:xfrm>
            <a:off x="1703512" y="6093296"/>
            <a:ext cx="8726488" cy="514400"/>
          </a:xfrm>
        </p:spPr>
        <p:txBody>
          <a:bodyPr>
            <a:normAutofit fontScale="92500" lnSpcReduction="20000"/>
          </a:bodyPr>
          <a:lstStyle/>
          <a:p>
            <a:pPr algn="l" rtl="0"/>
            <a:r>
              <a:rPr lang="en-US" sz="2400" dirty="0"/>
              <a:t>A metropolitan area network based on cable TV.</a:t>
            </a:r>
          </a:p>
        </p:txBody>
      </p:sp>
      <p:pic>
        <p:nvPicPr>
          <p:cNvPr id="18436" name="Picture 4" descr="1-08"/>
          <p:cNvPicPr>
            <a:picLocks noChangeAspect="1" noChangeArrowheads="1"/>
          </p:cNvPicPr>
          <p:nvPr/>
        </p:nvPicPr>
        <p:blipFill>
          <a:blip r:embed="rId2" cstate="print"/>
          <a:srcRect/>
          <a:stretch>
            <a:fillRect/>
          </a:stretch>
        </p:blipFill>
        <p:spPr bwMode="auto">
          <a:xfrm>
            <a:off x="2279577" y="2060848"/>
            <a:ext cx="7173913" cy="3956050"/>
          </a:xfrm>
          <a:prstGeom prst="rect">
            <a:avLst/>
          </a:prstGeom>
          <a:noFill/>
        </p:spPr>
      </p:pic>
      <p:sp>
        <p:nvSpPr>
          <p:cNvPr id="2" name="Footer Placeholder 1">
            <a:extLst>
              <a:ext uri="{FF2B5EF4-FFF2-40B4-BE49-F238E27FC236}">
                <a16:creationId xmlns:a16="http://schemas.microsoft.com/office/drawing/2014/main" id="{8502ADB6-12E9-25B0-4034-4A5041685C63}"/>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2097842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Wide Area Networks</a:t>
            </a:r>
          </a:p>
        </p:txBody>
      </p:sp>
      <p:sp>
        <p:nvSpPr>
          <p:cNvPr id="19459" name="Rectangle 3"/>
          <p:cNvSpPr>
            <a:spLocks noGrp="1" noChangeArrowheads="1"/>
          </p:cNvSpPr>
          <p:nvPr>
            <p:ph type="body" idx="1"/>
          </p:nvPr>
        </p:nvSpPr>
        <p:spPr/>
        <p:txBody>
          <a:bodyPr/>
          <a:lstStyle/>
          <a:p>
            <a:pPr algn="l" rtl="0"/>
            <a:r>
              <a:rPr lang="en-US" sz="2400" dirty="0"/>
              <a:t>Relation between hosts on LANs and the subnet.</a:t>
            </a:r>
          </a:p>
        </p:txBody>
      </p:sp>
      <p:pic>
        <p:nvPicPr>
          <p:cNvPr id="19460" name="Picture 4" descr="1-09"/>
          <p:cNvPicPr>
            <a:picLocks noChangeAspect="1" noChangeArrowheads="1"/>
          </p:cNvPicPr>
          <p:nvPr/>
        </p:nvPicPr>
        <p:blipFill>
          <a:blip r:embed="rId2" cstate="print"/>
          <a:srcRect/>
          <a:stretch>
            <a:fillRect/>
          </a:stretch>
        </p:blipFill>
        <p:spPr bwMode="auto">
          <a:xfrm>
            <a:off x="2177007" y="2343485"/>
            <a:ext cx="7808913" cy="3206750"/>
          </a:xfrm>
          <a:prstGeom prst="rect">
            <a:avLst/>
          </a:prstGeom>
          <a:noFill/>
        </p:spPr>
      </p:pic>
      <p:sp>
        <p:nvSpPr>
          <p:cNvPr id="2" name="Footer Placeholder 1">
            <a:extLst>
              <a:ext uri="{FF2B5EF4-FFF2-40B4-BE49-F238E27FC236}">
                <a16:creationId xmlns:a16="http://schemas.microsoft.com/office/drawing/2014/main" id="{534895BA-9191-F794-756C-0527511A8F5A}"/>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516096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توپولوژي (همبندي) شبکه</a:t>
            </a:r>
            <a:endParaRPr lang="en-US" dirty="0"/>
          </a:p>
        </p:txBody>
      </p:sp>
      <p:sp>
        <p:nvSpPr>
          <p:cNvPr id="3" name="Content Placeholder 2"/>
          <p:cNvSpPr>
            <a:spLocks noGrp="1"/>
          </p:cNvSpPr>
          <p:nvPr>
            <p:ph idx="1"/>
          </p:nvPr>
        </p:nvSpPr>
        <p:spPr/>
        <p:txBody>
          <a:bodyPr/>
          <a:lstStyle/>
          <a:p>
            <a:r>
              <a:rPr lang="fa-IR" dirty="0"/>
              <a:t> به نحوه اتصال کامپيوترها و ساير اجزاي شبکه به يکديگر، توپولوژي شبکه ميگويند</a:t>
            </a:r>
          </a:p>
        </p:txBody>
      </p:sp>
      <p:grpSp>
        <p:nvGrpSpPr>
          <p:cNvPr id="6" name="Group 5"/>
          <p:cNvGrpSpPr/>
          <p:nvPr/>
        </p:nvGrpSpPr>
        <p:grpSpPr>
          <a:xfrm>
            <a:off x="191344" y="1738902"/>
            <a:ext cx="4608512" cy="1737484"/>
            <a:chOff x="191344" y="1738902"/>
            <a:chExt cx="4608512" cy="1737484"/>
          </a:xfrm>
        </p:grpSpPr>
        <p:pic>
          <p:nvPicPr>
            <p:cNvPr id="1027" name="Picture 3"/>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191344" y="1738902"/>
              <a:ext cx="4608512" cy="1440160"/>
            </a:xfrm>
            <a:prstGeom prst="rect">
              <a:avLst/>
            </a:prstGeom>
            <a:noFill/>
            <a:ln w="9525">
              <a:noFill/>
              <a:miter lim="800000"/>
              <a:headEnd/>
              <a:tailEnd/>
            </a:ln>
          </p:spPr>
        </p:pic>
        <p:sp>
          <p:nvSpPr>
            <p:cNvPr id="25" name="Rectangle 24"/>
            <p:cNvSpPr/>
            <p:nvPr/>
          </p:nvSpPr>
          <p:spPr>
            <a:xfrm>
              <a:off x="1522984" y="3107054"/>
              <a:ext cx="1734770" cy="369332"/>
            </a:xfrm>
            <a:prstGeom prst="rect">
              <a:avLst/>
            </a:prstGeom>
          </p:spPr>
          <p:txBody>
            <a:bodyPr wrap="none">
              <a:spAutoFit/>
            </a:bodyPr>
            <a:lstStyle/>
            <a:p>
              <a:r>
                <a:rPr lang="fa-IR" dirty="0">
                  <a:solidFill>
                    <a:srgbClr val="0070C0"/>
                  </a:solidFill>
                  <a:cs typeface="B Koodak" pitchFamily="2" charset="-78"/>
                </a:rPr>
                <a:t>توپولوژي گذرگاهي </a:t>
              </a:r>
              <a:endParaRPr lang="en-US" dirty="0">
                <a:solidFill>
                  <a:srgbClr val="0070C0"/>
                </a:solidFill>
                <a:cs typeface="B Koodak" pitchFamily="2" charset="-78"/>
              </a:endParaRPr>
            </a:p>
          </p:txBody>
        </p:sp>
      </p:grpSp>
      <p:grpSp>
        <p:nvGrpSpPr>
          <p:cNvPr id="7" name="Group 6"/>
          <p:cNvGrpSpPr/>
          <p:nvPr/>
        </p:nvGrpSpPr>
        <p:grpSpPr>
          <a:xfrm>
            <a:off x="1030937" y="3659644"/>
            <a:ext cx="2756932" cy="2385556"/>
            <a:chOff x="1030937" y="3659644"/>
            <a:chExt cx="2756932" cy="2385556"/>
          </a:xfrm>
        </p:grpSpPr>
        <p:pic>
          <p:nvPicPr>
            <p:cNvPr id="1037" name="Picture 13"/>
            <p:cNvPicPr>
              <a:picLocks noChangeAspect="1" noChangeArrowheads="1"/>
            </p:cNvPicPr>
            <p:nvPr/>
          </p:nvPicPr>
          <p:blipFill>
            <a:blip r:embed="rId3" cstate="print"/>
            <a:srcRect/>
            <a:stretch>
              <a:fillRect/>
            </a:stretch>
          </p:blipFill>
          <p:spPr bwMode="auto">
            <a:xfrm>
              <a:off x="1030937" y="3659644"/>
              <a:ext cx="2756932" cy="1996058"/>
            </a:xfrm>
            <a:prstGeom prst="rect">
              <a:avLst/>
            </a:prstGeom>
            <a:noFill/>
            <a:ln w="9525">
              <a:noFill/>
              <a:miter lim="800000"/>
              <a:headEnd/>
              <a:tailEnd/>
            </a:ln>
          </p:spPr>
        </p:pic>
        <p:sp>
          <p:nvSpPr>
            <p:cNvPr id="26" name="Rectangle 25"/>
            <p:cNvSpPr/>
            <p:nvPr/>
          </p:nvSpPr>
          <p:spPr>
            <a:xfrm>
              <a:off x="1751017" y="5675868"/>
              <a:ext cx="1393330" cy="369332"/>
            </a:xfrm>
            <a:prstGeom prst="rect">
              <a:avLst/>
            </a:prstGeom>
          </p:spPr>
          <p:txBody>
            <a:bodyPr wrap="none">
              <a:spAutoFit/>
            </a:bodyPr>
            <a:lstStyle/>
            <a:p>
              <a:r>
                <a:rPr lang="fa-IR" dirty="0">
                  <a:solidFill>
                    <a:srgbClr val="0070C0"/>
                  </a:solidFill>
                  <a:cs typeface="B Koodak" pitchFamily="2" charset="-78"/>
                </a:rPr>
                <a:t>توپولوژي ستاره</a:t>
              </a:r>
              <a:endParaRPr lang="en-US" dirty="0">
                <a:solidFill>
                  <a:srgbClr val="0070C0"/>
                </a:solidFill>
                <a:cs typeface="B Koodak" pitchFamily="2" charset="-78"/>
              </a:endParaRPr>
            </a:p>
          </p:txBody>
        </p:sp>
      </p:grpSp>
      <p:grpSp>
        <p:nvGrpSpPr>
          <p:cNvPr id="5" name="Group 4"/>
          <p:cNvGrpSpPr/>
          <p:nvPr/>
        </p:nvGrpSpPr>
        <p:grpSpPr>
          <a:xfrm>
            <a:off x="8072720" y="1892785"/>
            <a:ext cx="2395148" cy="2088232"/>
            <a:chOff x="8072720" y="1892785"/>
            <a:chExt cx="2395148" cy="2088232"/>
          </a:xfrm>
        </p:grpSpPr>
        <p:pic>
          <p:nvPicPr>
            <p:cNvPr id="1038" name="Picture 14"/>
            <p:cNvPicPr>
              <a:picLocks noChangeAspect="1" noChangeArrowheads="1"/>
            </p:cNvPicPr>
            <p:nvPr/>
          </p:nvPicPr>
          <p:blipFill>
            <a:blip r:embed="rId4" cstate="print"/>
            <a:srcRect/>
            <a:stretch>
              <a:fillRect/>
            </a:stretch>
          </p:blipFill>
          <p:spPr bwMode="auto">
            <a:xfrm>
              <a:off x="8072720" y="1892785"/>
              <a:ext cx="2395148" cy="2088232"/>
            </a:xfrm>
            <a:prstGeom prst="rect">
              <a:avLst/>
            </a:prstGeom>
            <a:noFill/>
            <a:ln w="9525">
              <a:noFill/>
              <a:miter lim="800000"/>
              <a:headEnd/>
              <a:tailEnd/>
            </a:ln>
          </p:spPr>
        </p:pic>
        <p:sp>
          <p:nvSpPr>
            <p:cNvPr id="27" name="Rectangle 26"/>
            <p:cNvSpPr/>
            <p:nvPr/>
          </p:nvSpPr>
          <p:spPr>
            <a:xfrm>
              <a:off x="8589718" y="2809730"/>
              <a:ext cx="1321196" cy="369332"/>
            </a:xfrm>
            <a:prstGeom prst="rect">
              <a:avLst/>
            </a:prstGeom>
          </p:spPr>
          <p:txBody>
            <a:bodyPr wrap="none">
              <a:spAutoFit/>
            </a:bodyPr>
            <a:lstStyle/>
            <a:p>
              <a:r>
                <a:rPr lang="fa-IR" dirty="0">
                  <a:solidFill>
                    <a:srgbClr val="0070C0"/>
                  </a:solidFill>
                  <a:cs typeface="B Koodak" pitchFamily="2" charset="-78"/>
                </a:rPr>
                <a:t>توپولوژي حلقه</a:t>
              </a:r>
              <a:endParaRPr lang="en-US" dirty="0">
                <a:solidFill>
                  <a:srgbClr val="0070C0"/>
                </a:solidFill>
                <a:cs typeface="B Koodak" pitchFamily="2" charset="-78"/>
              </a:endParaRPr>
            </a:p>
          </p:txBody>
        </p:sp>
      </p:grpSp>
      <p:grpSp>
        <p:nvGrpSpPr>
          <p:cNvPr id="8" name="Group 7"/>
          <p:cNvGrpSpPr/>
          <p:nvPr/>
        </p:nvGrpSpPr>
        <p:grpSpPr>
          <a:xfrm>
            <a:off x="5677969" y="4252379"/>
            <a:ext cx="4232945" cy="1792821"/>
            <a:chOff x="5677969" y="4252379"/>
            <a:chExt cx="4232945" cy="1792821"/>
          </a:xfrm>
        </p:grpSpPr>
        <p:pic>
          <p:nvPicPr>
            <p:cNvPr id="1039" name="Picture 15"/>
            <p:cNvPicPr>
              <a:picLocks noChangeAspect="1" noChangeArrowheads="1"/>
            </p:cNvPicPr>
            <p:nvPr/>
          </p:nvPicPr>
          <p:blipFill>
            <a:blip r:embed="rId5" cstate="print"/>
            <a:srcRect/>
            <a:stretch>
              <a:fillRect/>
            </a:stretch>
          </p:blipFill>
          <p:spPr bwMode="auto">
            <a:xfrm>
              <a:off x="5677969" y="4252379"/>
              <a:ext cx="4232945" cy="1403021"/>
            </a:xfrm>
            <a:prstGeom prst="rect">
              <a:avLst/>
            </a:prstGeom>
            <a:noFill/>
            <a:ln w="9525">
              <a:noFill/>
              <a:miter lim="800000"/>
              <a:headEnd/>
              <a:tailEnd/>
            </a:ln>
          </p:spPr>
        </p:pic>
        <p:sp>
          <p:nvSpPr>
            <p:cNvPr id="28" name="Rectangle 27"/>
            <p:cNvSpPr/>
            <p:nvPr/>
          </p:nvSpPr>
          <p:spPr>
            <a:xfrm>
              <a:off x="7107394" y="5675868"/>
              <a:ext cx="1374094" cy="369332"/>
            </a:xfrm>
            <a:prstGeom prst="rect">
              <a:avLst/>
            </a:prstGeom>
          </p:spPr>
          <p:txBody>
            <a:bodyPr wrap="none">
              <a:spAutoFit/>
            </a:bodyPr>
            <a:lstStyle/>
            <a:p>
              <a:r>
                <a:rPr lang="fa-IR" dirty="0">
                  <a:solidFill>
                    <a:srgbClr val="0070C0"/>
                  </a:solidFill>
                  <a:cs typeface="B Koodak" pitchFamily="2" charset="-78"/>
                </a:rPr>
                <a:t>توپولوژي توري</a:t>
              </a:r>
              <a:endParaRPr lang="en-US" dirty="0">
                <a:solidFill>
                  <a:srgbClr val="0070C0"/>
                </a:solidFill>
                <a:cs typeface="B Koodak" pitchFamily="2" charset="-78"/>
              </a:endParaRPr>
            </a:p>
          </p:txBody>
        </p:sp>
      </p:grpSp>
      <p:sp>
        <p:nvSpPr>
          <p:cNvPr id="9" name="Footer Placeholder 8">
            <a:extLst>
              <a:ext uri="{FF2B5EF4-FFF2-40B4-BE49-F238E27FC236}">
                <a16:creationId xmlns:a16="http://schemas.microsoft.com/office/drawing/2014/main" id="{BB14EDBC-606D-1977-05DC-F6BB5F892DA1}"/>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006957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توپولوژي گذرگاهي (خطي يا </a:t>
            </a:r>
            <a:r>
              <a:rPr lang="en-US" dirty="0"/>
              <a:t>BUS</a:t>
            </a:r>
            <a:r>
              <a:rPr lang="fa-IR" dirty="0"/>
              <a:t>)</a:t>
            </a:r>
            <a:endParaRPr lang="en-US" dirty="0"/>
          </a:p>
        </p:txBody>
      </p:sp>
      <p:sp>
        <p:nvSpPr>
          <p:cNvPr id="3" name="Content Placeholder 2"/>
          <p:cNvSpPr>
            <a:spLocks noGrp="1"/>
          </p:cNvSpPr>
          <p:nvPr>
            <p:ph idx="1"/>
          </p:nvPr>
        </p:nvSpPr>
        <p:spPr/>
        <p:txBody>
          <a:bodyPr/>
          <a:lstStyle/>
          <a:p>
            <a:r>
              <a:rPr lang="fa-IR" dirty="0"/>
              <a:t>توپولوژي گذرگاهي (خطي يا </a:t>
            </a:r>
            <a:r>
              <a:rPr lang="en-US" dirty="0"/>
              <a:t>BUS</a:t>
            </a:r>
            <a:r>
              <a:rPr lang="fa-IR" dirty="0"/>
              <a:t>)</a:t>
            </a:r>
          </a:p>
          <a:p>
            <a:pPr lvl="1"/>
            <a:r>
              <a:rPr lang="fa-IR" sz="2000" dirty="0"/>
              <a:t>استفاده از کابل کواکسيال</a:t>
            </a:r>
          </a:p>
          <a:p>
            <a:pPr lvl="1"/>
            <a:r>
              <a:rPr lang="fa-IR" sz="2000" dirty="0"/>
              <a:t>استفاده از اتصالات </a:t>
            </a:r>
            <a:r>
              <a:rPr lang="en-US" sz="2000" dirty="0"/>
              <a:t>T</a:t>
            </a:r>
          </a:p>
          <a:p>
            <a:pPr lvl="1"/>
            <a:r>
              <a:rPr lang="fa-IR" sz="2000" dirty="0"/>
              <a:t>استفاده از رابط </a:t>
            </a:r>
            <a:r>
              <a:rPr lang="en-US" sz="2000" dirty="0"/>
              <a:t>BNC</a:t>
            </a:r>
          </a:p>
          <a:p>
            <a:pPr lvl="1"/>
            <a:r>
              <a:rPr lang="en-US" sz="2000" dirty="0"/>
              <a:t>Terminator=50  Ohm</a:t>
            </a:r>
          </a:p>
        </p:txBody>
      </p:sp>
      <p:grpSp>
        <p:nvGrpSpPr>
          <p:cNvPr id="5" name="Group 4"/>
          <p:cNvGrpSpPr/>
          <p:nvPr/>
        </p:nvGrpSpPr>
        <p:grpSpPr>
          <a:xfrm>
            <a:off x="191344" y="971222"/>
            <a:ext cx="4608512" cy="1611960"/>
            <a:chOff x="1524000" y="2276872"/>
            <a:chExt cx="4608512" cy="1611960"/>
          </a:xfrm>
        </p:grpSpPr>
        <p:pic>
          <p:nvPicPr>
            <p:cNvPr id="1027" name="Picture 3"/>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1524000" y="2276872"/>
              <a:ext cx="4608512" cy="1611960"/>
            </a:xfrm>
            <a:prstGeom prst="rect">
              <a:avLst/>
            </a:prstGeom>
            <a:noFill/>
            <a:ln w="9525">
              <a:noFill/>
              <a:miter lim="800000"/>
              <a:headEnd/>
              <a:tailEnd/>
            </a:ln>
          </p:spPr>
        </p:pic>
        <p:sp>
          <p:nvSpPr>
            <p:cNvPr id="7" name="Rounded Rectangle 6"/>
            <p:cNvSpPr/>
            <p:nvPr/>
          </p:nvSpPr>
          <p:spPr bwMode="auto">
            <a:xfrm>
              <a:off x="5735960" y="3674052"/>
              <a:ext cx="288032" cy="144016"/>
            </a:xfrm>
            <a:prstGeom prst="roundRect">
              <a:avLst/>
            </a:prstGeom>
            <a:solidFill>
              <a:schemeClr val="accent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defTabSz="914400" fontAlgn="base">
                <a:spcBef>
                  <a:spcPct val="0"/>
                </a:spcBef>
                <a:spcAft>
                  <a:spcPct val="0"/>
                </a:spcAft>
              </a:pPr>
              <a:endParaRPr lang="en-US" sz="2200" dirty="0">
                <a:latin typeface="Tahoma" pitchFamily="34" charset="0"/>
                <a:cs typeface="B Mitra" panose="00000400000000000000" pitchFamily="2" charset="-78"/>
              </a:endParaRPr>
            </a:p>
          </p:txBody>
        </p:sp>
        <p:sp>
          <p:nvSpPr>
            <p:cNvPr id="8" name="Rounded Rectangle 7"/>
            <p:cNvSpPr/>
            <p:nvPr/>
          </p:nvSpPr>
          <p:spPr bwMode="auto">
            <a:xfrm>
              <a:off x="1524000" y="3645024"/>
              <a:ext cx="288032" cy="144016"/>
            </a:xfrm>
            <a:prstGeom prst="roundRect">
              <a:avLst/>
            </a:prstGeom>
            <a:solidFill>
              <a:schemeClr val="accent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defTabSz="914400" fontAlgn="base">
                <a:spcBef>
                  <a:spcPct val="0"/>
                </a:spcBef>
                <a:spcAft>
                  <a:spcPct val="0"/>
                </a:spcAft>
              </a:pPr>
              <a:endParaRPr lang="en-US" sz="2200" dirty="0">
                <a:latin typeface="Tahoma" pitchFamily="34" charset="0"/>
                <a:cs typeface="B Mitra" panose="00000400000000000000" pitchFamily="2" charset="-78"/>
              </a:endParaRPr>
            </a:p>
          </p:txBody>
        </p:sp>
      </p:grpSp>
      <p:grpSp>
        <p:nvGrpSpPr>
          <p:cNvPr id="6" name="Group 5"/>
          <p:cNvGrpSpPr/>
          <p:nvPr/>
        </p:nvGrpSpPr>
        <p:grpSpPr>
          <a:xfrm>
            <a:off x="593170" y="3212799"/>
            <a:ext cx="8964489" cy="2636913"/>
            <a:chOff x="593170" y="3212799"/>
            <a:chExt cx="8964489" cy="2636913"/>
          </a:xfrm>
        </p:grpSpPr>
        <p:pic>
          <p:nvPicPr>
            <p:cNvPr id="1036" name="Picture 12"/>
            <p:cNvPicPr>
              <a:picLocks noChangeAspect="1" noChangeArrowheads="1"/>
            </p:cNvPicPr>
            <p:nvPr/>
          </p:nvPicPr>
          <p:blipFill>
            <a:blip r:embed="rId3" cstate="print"/>
            <a:srcRect/>
            <a:stretch>
              <a:fillRect/>
            </a:stretch>
          </p:blipFill>
          <p:spPr bwMode="auto">
            <a:xfrm>
              <a:off x="4553611" y="4004888"/>
              <a:ext cx="2200275" cy="1514475"/>
            </a:xfrm>
            <a:prstGeom prst="rect">
              <a:avLst/>
            </a:prstGeom>
            <a:noFill/>
            <a:ln w="9525">
              <a:noFill/>
              <a:miter lim="800000"/>
              <a:headEnd/>
              <a:tailEnd/>
            </a:ln>
          </p:spPr>
        </p:pic>
        <p:pic>
          <p:nvPicPr>
            <p:cNvPr id="1033" name="Picture 9"/>
            <p:cNvPicPr>
              <a:picLocks noChangeAspect="1" noChangeArrowheads="1"/>
            </p:cNvPicPr>
            <p:nvPr/>
          </p:nvPicPr>
          <p:blipFill>
            <a:blip r:embed="rId4" cstate="print"/>
            <a:srcRect/>
            <a:stretch>
              <a:fillRect/>
            </a:stretch>
          </p:blipFill>
          <p:spPr bwMode="auto">
            <a:xfrm>
              <a:off x="3041443" y="3788863"/>
              <a:ext cx="1571697" cy="2060848"/>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609394" y="3212799"/>
              <a:ext cx="1224136" cy="1224136"/>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604312" y="4465401"/>
              <a:ext cx="1789994" cy="1340768"/>
            </a:xfrm>
            <a:prstGeom prst="rect">
              <a:avLst/>
            </a:prstGeom>
            <a:noFill/>
            <a:ln w="9525">
              <a:noFill/>
              <a:miter lim="800000"/>
              <a:headEnd/>
              <a:tailEnd/>
            </a:ln>
          </p:spPr>
        </p:pic>
        <p:pic>
          <p:nvPicPr>
            <p:cNvPr id="1032" name="Picture 8"/>
            <p:cNvPicPr>
              <a:picLocks noChangeAspect="1" noChangeArrowheads="1"/>
            </p:cNvPicPr>
            <p:nvPr/>
          </p:nvPicPr>
          <p:blipFill>
            <a:blip r:embed="rId7" cstate="print"/>
            <a:srcRect l="7560" t="7560" r="9281" b="24401"/>
            <a:stretch>
              <a:fillRect/>
            </a:stretch>
          </p:blipFill>
          <p:spPr bwMode="auto">
            <a:xfrm>
              <a:off x="593170" y="3212799"/>
              <a:ext cx="1584176" cy="1296144"/>
            </a:xfrm>
            <a:prstGeom prst="rect">
              <a:avLst/>
            </a:prstGeom>
            <a:noFill/>
            <a:ln w="9525">
              <a:noFill/>
              <a:miter lim="800000"/>
              <a:headEnd/>
              <a:tailEnd/>
            </a:ln>
          </p:spPr>
        </p:pic>
        <p:pic>
          <p:nvPicPr>
            <p:cNvPr id="1035" name="Picture 1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713851" y="3746819"/>
              <a:ext cx="2843808" cy="2102893"/>
            </a:xfrm>
            <a:prstGeom prst="rect">
              <a:avLst/>
            </a:prstGeom>
            <a:noFill/>
            <a:ln w="9525">
              <a:noFill/>
              <a:miter lim="800000"/>
              <a:headEnd/>
              <a:tailEnd/>
            </a:ln>
          </p:spPr>
        </p:pic>
      </p:grpSp>
      <p:sp>
        <p:nvSpPr>
          <p:cNvPr id="9" name="Footer Placeholder 8">
            <a:extLst>
              <a:ext uri="{FF2B5EF4-FFF2-40B4-BE49-F238E27FC236}">
                <a16:creationId xmlns:a16="http://schemas.microsoft.com/office/drawing/2014/main" id="{67A5956B-45B5-3654-D985-2A0243692026}"/>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3492521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توپولوژي گذرگاهي (خطي يا </a:t>
            </a:r>
            <a:r>
              <a:rPr lang="en-US" dirty="0"/>
              <a:t>BUS</a:t>
            </a:r>
            <a:r>
              <a:rPr lang="fa-IR" dirty="0"/>
              <a:t>) (2)</a:t>
            </a:r>
            <a:endParaRPr lang="en-US" dirty="0"/>
          </a:p>
        </p:txBody>
      </p:sp>
      <p:sp>
        <p:nvSpPr>
          <p:cNvPr id="3" name="Content Placeholder 2"/>
          <p:cNvSpPr>
            <a:spLocks noGrp="1"/>
          </p:cNvSpPr>
          <p:nvPr>
            <p:ph idx="1"/>
          </p:nvPr>
        </p:nvSpPr>
        <p:spPr/>
        <p:txBody>
          <a:bodyPr>
            <a:normAutofit fontScale="92500" lnSpcReduction="10000"/>
          </a:bodyPr>
          <a:lstStyle/>
          <a:p>
            <a:r>
              <a:rPr lang="fa-IR" sz="2400" dirty="0"/>
              <a:t>در اين توپولوژي، گره ها </a:t>
            </a:r>
            <a:r>
              <a:rPr lang="fa-IR" sz="2400" dirty="0">
                <a:solidFill>
                  <a:srgbClr val="C00000"/>
                </a:solidFill>
              </a:rPr>
              <a:t>در يک خط </a:t>
            </a:r>
            <a:r>
              <a:rPr lang="fa-IR" sz="2400" dirty="0"/>
              <a:t>به هم متصل ميشوند.</a:t>
            </a:r>
          </a:p>
          <a:p>
            <a:r>
              <a:rPr lang="fa-IR" sz="2400" dirty="0"/>
              <a:t>استفاده از توپولوژي گذرگاه در </a:t>
            </a:r>
            <a:r>
              <a:rPr lang="en-US" sz="2400" dirty="0"/>
              <a:t>LAN</a:t>
            </a:r>
            <a:r>
              <a:rPr lang="fa-IR" sz="2400" dirty="0"/>
              <a:t> ها کاربرد دارد</a:t>
            </a:r>
          </a:p>
          <a:p>
            <a:r>
              <a:rPr lang="fa-IR" sz="2400" dirty="0"/>
              <a:t>در اين شبکه هر </a:t>
            </a:r>
            <a:r>
              <a:rPr lang="fa-IR" sz="2400" dirty="0">
                <a:solidFill>
                  <a:srgbClr val="C00000"/>
                </a:solidFill>
              </a:rPr>
              <a:t>گره تمامي بسته هاي تبادل شده </a:t>
            </a:r>
            <a:r>
              <a:rPr lang="fa-IR" sz="2400" dirty="0"/>
              <a:t>در شبکه را ميتواند دريافت و مشاهده نمايد</a:t>
            </a:r>
          </a:p>
          <a:p>
            <a:r>
              <a:rPr lang="fa-IR" sz="2400" dirty="0"/>
              <a:t>چنانچه بسته متعلق به گره باشد، آنرا دريافت و مراحل بعدي مربوط به پردازش بسته طي ميگردد و در غيراينصورت ناديده گرفته ميشود</a:t>
            </a:r>
          </a:p>
          <a:p>
            <a:r>
              <a:rPr lang="fa-IR" sz="2400" dirty="0"/>
              <a:t>در اين توپولوژي چنانچه </a:t>
            </a:r>
            <a:r>
              <a:rPr lang="fa-IR" sz="2400" dirty="0">
                <a:solidFill>
                  <a:srgbClr val="C00000"/>
                </a:solidFill>
              </a:rPr>
              <a:t>کابل اصلي قطع شود</a:t>
            </a:r>
            <a:r>
              <a:rPr lang="fa-IR" sz="2400" dirty="0"/>
              <a:t>، شبکه به دو قسمت مجزا تقسيم ميشود و هر هر قسمت با نويز فراوان به کار خود ادامه ميدهد</a:t>
            </a:r>
          </a:p>
          <a:p>
            <a:r>
              <a:rPr lang="fa-IR" sz="2400" dirty="0"/>
              <a:t>چنانچه قطعي در </a:t>
            </a:r>
            <a:r>
              <a:rPr lang="fa-IR" sz="2400" dirty="0">
                <a:solidFill>
                  <a:srgbClr val="C00000"/>
                </a:solidFill>
              </a:rPr>
              <a:t>کابل فرعي </a:t>
            </a:r>
            <a:r>
              <a:rPr lang="fa-IR" sz="2400" dirty="0"/>
              <a:t>بين کامپيوتر و کابل اصلي باشد تنها همان کامپيوتر از شبکه جدا شده و شبکه به کار خود ادامه ميدهد.</a:t>
            </a:r>
          </a:p>
        </p:txBody>
      </p:sp>
      <p:sp>
        <p:nvSpPr>
          <p:cNvPr id="5" name="Footer Placeholder 4">
            <a:extLst>
              <a:ext uri="{FF2B5EF4-FFF2-40B4-BE49-F238E27FC236}">
                <a16:creationId xmlns:a16="http://schemas.microsoft.com/office/drawing/2014/main" id="{214124B6-333F-E6B0-94C1-268F28FB3C49}"/>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213173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توپولوژي ستاره (</a:t>
            </a:r>
            <a:r>
              <a:rPr lang="en-US" dirty="0"/>
              <a:t>STAR</a:t>
            </a:r>
            <a:r>
              <a:rPr lang="fa-IR" dirty="0"/>
              <a:t>)</a:t>
            </a:r>
            <a:endParaRPr lang="en-US" dirty="0"/>
          </a:p>
        </p:txBody>
      </p:sp>
      <p:sp>
        <p:nvSpPr>
          <p:cNvPr id="3" name="Content Placeholder 2"/>
          <p:cNvSpPr>
            <a:spLocks noGrp="1"/>
          </p:cNvSpPr>
          <p:nvPr>
            <p:ph idx="1"/>
          </p:nvPr>
        </p:nvSpPr>
        <p:spPr/>
        <p:txBody>
          <a:bodyPr/>
          <a:lstStyle/>
          <a:p>
            <a:r>
              <a:rPr lang="fa-IR" dirty="0"/>
              <a:t>در اين همبندي هر گره شبکه به عنصري مرکزي با نام </a:t>
            </a:r>
            <a:r>
              <a:rPr lang="en-US" dirty="0"/>
              <a:t>HUB</a:t>
            </a:r>
            <a:r>
              <a:rPr lang="fa-IR" dirty="0"/>
              <a:t> يا </a:t>
            </a:r>
            <a:r>
              <a:rPr lang="en-US" dirty="0"/>
              <a:t>Switch</a:t>
            </a:r>
            <a:r>
              <a:rPr lang="fa-IR" dirty="0"/>
              <a:t> متصل ميشود.</a:t>
            </a:r>
          </a:p>
          <a:p>
            <a:pPr lvl="1"/>
            <a:r>
              <a:rPr lang="fa-IR" sz="2000" dirty="0"/>
              <a:t>استفاده از کابل </a:t>
            </a:r>
            <a:r>
              <a:rPr lang="en-US" sz="2000" dirty="0"/>
              <a:t>CAT5 or CAT6</a:t>
            </a:r>
            <a:r>
              <a:rPr lang="fa-IR" sz="2000" dirty="0"/>
              <a:t> و يا فيبر نوري</a:t>
            </a:r>
          </a:p>
          <a:p>
            <a:pPr lvl="1"/>
            <a:r>
              <a:rPr lang="fa-IR" sz="2000" dirty="0"/>
              <a:t>استفاده از رابط </a:t>
            </a:r>
            <a:r>
              <a:rPr lang="en-US" sz="2000" dirty="0"/>
              <a:t>RJ45</a:t>
            </a:r>
          </a:p>
          <a:p>
            <a:endParaRPr lang="en-US" dirty="0"/>
          </a:p>
        </p:txBody>
      </p:sp>
      <p:pic>
        <p:nvPicPr>
          <p:cNvPr id="5" name="Picture 13"/>
          <p:cNvPicPr>
            <a:picLocks noChangeAspect="1" noChangeArrowheads="1"/>
          </p:cNvPicPr>
          <p:nvPr/>
        </p:nvPicPr>
        <p:blipFill>
          <a:blip r:embed="rId2" cstate="print"/>
          <a:srcRect/>
          <a:stretch>
            <a:fillRect/>
          </a:stretch>
        </p:blipFill>
        <p:spPr bwMode="auto">
          <a:xfrm>
            <a:off x="580431" y="1168088"/>
            <a:ext cx="3384376" cy="2450336"/>
          </a:xfrm>
          <a:prstGeom prst="rect">
            <a:avLst/>
          </a:prstGeom>
          <a:noFill/>
          <a:ln w="9525">
            <a:noFill/>
            <a:miter lim="800000"/>
            <a:headEnd/>
            <a:tailEnd/>
          </a:ln>
        </p:spPr>
      </p:pic>
      <p:grpSp>
        <p:nvGrpSpPr>
          <p:cNvPr id="6" name="Group 5"/>
          <p:cNvGrpSpPr/>
          <p:nvPr/>
        </p:nvGrpSpPr>
        <p:grpSpPr>
          <a:xfrm>
            <a:off x="447435" y="2621613"/>
            <a:ext cx="9809746" cy="3872242"/>
            <a:chOff x="447435" y="2621613"/>
            <a:chExt cx="9809746" cy="3872242"/>
          </a:xfrm>
        </p:grpSpPr>
        <p:pic>
          <p:nvPicPr>
            <p:cNvPr id="2054" name="Picture 6"/>
            <p:cNvPicPr>
              <a:picLocks noChangeAspect="1" noChangeArrowheads="1"/>
            </p:cNvPicPr>
            <p:nvPr/>
          </p:nvPicPr>
          <p:blipFill>
            <a:blip r:embed="rId3" cstate="print"/>
            <a:srcRect/>
            <a:stretch>
              <a:fillRect/>
            </a:stretch>
          </p:blipFill>
          <p:spPr bwMode="auto">
            <a:xfrm>
              <a:off x="7470966" y="4581545"/>
              <a:ext cx="2786215" cy="191231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rot="10800000">
              <a:off x="5613621" y="4622760"/>
              <a:ext cx="1671660" cy="1868789"/>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t="32990" b="32990"/>
            <a:stretch>
              <a:fillRect/>
            </a:stretch>
          </p:blipFill>
          <p:spPr bwMode="auto">
            <a:xfrm>
              <a:off x="447435" y="3861186"/>
              <a:ext cx="2843808" cy="967450"/>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796203" y="2621613"/>
              <a:ext cx="3905250" cy="1885950"/>
            </a:xfrm>
            <a:prstGeom prst="rect">
              <a:avLst/>
            </a:prstGeom>
            <a:noFill/>
            <a:ln w="9525">
              <a:noFill/>
              <a:miter lim="800000"/>
              <a:headEnd/>
              <a:tailEnd/>
            </a:ln>
          </p:spPr>
        </p:pic>
        <p:pic>
          <p:nvPicPr>
            <p:cNvPr id="2055" name="Picture 7"/>
            <p:cNvPicPr>
              <a:picLocks noChangeAspect="1" noChangeArrowheads="1"/>
            </p:cNvPicPr>
            <p:nvPr/>
          </p:nvPicPr>
          <p:blipFill>
            <a:blip r:embed="rId7" cstate="print">
              <a:clrChange>
                <a:clrFrom>
                  <a:srgbClr val="000000"/>
                </a:clrFrom>
                <a:clrTo>
                  <a:srgbClr val="000000">
                    <a:alpha val="0"/>
                  </a:srgbClr>
                </a:clrTo>
              </a:clrChange>
            </a:blip>
            <a:srcRect l="34975" t="7290" r="35211" b="5221"/>
            <a:stretch>
              <a:fillRect/>
            </a:stretch>
          </p:blipFill>
          <p:spPr bwMode="auto">
            <a:xfrm>
              <a:off x="3579686" y="3707003"/>
              <a:ext cx="1930568" cy="2044131"/>
            </a:xfrm>
            <a:prstGeom prst="rect">
              <a:avLst/>
            </a:prstGeom>
            <a:noFill/>
            <a:ln w="9525">
              <a:noFill/>
              <a:miter lim="800000"/>
              <a:headEnd/>
              <a:tailEnd/>
            </a:ln>
          </p:spPr>
        </p:pic>
      </p:grpSp>
      <mc:AlternateContent xmlns:mc="http://schemas.openxmlformats.org/markup-compatibility/2006" xmlns:p14="http://schemas.microsoft.com/office/powerpoint/2010/main">
        <mc:Choice Requires="p14">
          <p:contentPart p14:bwMode="auto" r:id="rId8">
            <p14:nvContentPartPr>
              <p14:cNvPr id="7" name="Ink 6"/>
              <p14:cNvContentPartPr/>
              <p14:nvPr/>
            </p14:nvContentPartPr>
            <p14:xfrm>
              <a:off x="7236720" y="2972160"/>
              <a:ext cx="851400" cy="1408320"/>
            </p14:xfrm>
          </p:contentPart>
        </mc:Choice>
        <mc:Fallback xmlns="">
          <p:pic>
            <p:nvPicPr>
              <p:cNvPr id="7" name="Ink 6"/>
              <p:cNvPicPr/>
              <p:nvPr/>
            </p:nvPicPr>
            <p:blipFill>
              <a:blip r:embed="rId9"/>
              <a:stretch>
                <a:fillRect/>
              </a:stretch>
            </p:blipFill>
            <p:spPr>
              <a:xfrm>
                <a:off x="7227360" y="2962800"/>
                <a:ext cx="870120" cy="1427040"/>
              </a:xfrm>
              <a:prstGeom prst="rect">
                <a:avLst/>
              </a:prstGeom>
            </p:spPr>
          </p:pic>
        </mc:Fallback>
      </mc:AlternateContent>
      <p:sp>
        <p:nvSpPr>
          <p:cNvPr id="8" name="Footer Placeholder 7">
            <a:extLst>
              <a:ext uri="{FF2B5EF4-FFF2-40B4-BE49-F238E27FC236}">
                <a16:creationId xmlns:a16="http://schemas.microsoft.com/office/drawing/2014/main" id="{0E107B1D-3A97-2B3C-39A2-24C3748EABA2}"/>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024308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t>سرفصل مطالب</a:t>
            </a:r>
            <a:endParaRPr lang="en-US"/>
          </a:p>
        </p:txBody>
      </p:sp>
      <p:sp>
        <p:nvSpPr>
          <p:cNvPr id="3" name="Content Placeholder 2"/>
          <p:cNvSpPr>
            <a:spLocks noGrp="1"/>
          </p:cNvSpPr>
          <p:nvPr>
            <p:ph idx="1"/>
          </p:nvPr>
        </p:nvSpPr>
        <p:spPr>
          <a:xfrm>
            <a:off x="6553200" y="1168087"/>
            <a:ext cx="5499538" cy="5457683"/>
          </a:xfrm>
        </p:spPr>
        <p:txBody>
          <a:bodyPr>
            <a:normAutofit fontScale="62500" lnSpcReduction="20000"/>
          </a:bodyPr>
          <a:lstStyle/>
          <a:p>
            <a:r>
              <a:rPr lang="fa-IR" dirty="0"/>
              <a:t>فصل اول: مباحث پایه</a:t>
            </a:r>
          </a:p>
          <a:p>
            <a:pPr lvl="1"/>
            <a:r>
              <a:rPr lang="fa-IR" dirty="0"/>
              <a:t>مقدمه</a:t>
            </a:r>
            <a:endParaRPr lang="en-US" dirty="0"/>
          </a:p>
          <a:p>
            <a:pPr lvl="1"/>
            <a:r>
              <a:rPr lang="fa-IR" dirty="0"/>
              <a:t>لایه بندی شبکه</a:t>
            </a:r>
          </a:p>
          <a:p>
            <a:pPr lvl="1"/>
            <a:r>
              <a:rPr lang="fa-IR" dirty="0"/>
              <a:t>انتقال داده آنالوگ و دیجیتال</a:t>
            </a:r>
          </a:p>
          <a:p>
            <a:r>
              <a:rPr lang="fa-IR" dirty="0"/>
              <a:t>فصل دوم: مالتی پلکسینگ و دسترسی به کانال مشترک</a:t>
            </a:r>
          </a:p>
          <a:p>
            <a:pPr lvl="1"/>
            <a:r>
              <a:rPr lang="fa-IR" dirty="0"/>
              <a:t>تکنیک های کدگذاری سیگنال</a:t>
            </a:r>
          </a:p>
          <a:p>
            <a:pPr lvl="1"/>
            <a:r>
              <a:rPr lang="fa-IR" dirty="0"/>
              <a:t>انواع مالتی پلکسینگ</a:t>
            </a:r>
            <a:endParaRPr lang="en-US" dirty="0"/>
          </a:p>
          <a:p>
            <a:pPr lvl="1"/>
            <a:r>
              <a:rPr lang="fa-IR" dirty="0"/>
              <a:t>تکنیک </a:t>
            </a:r>
            <a:r>
              <a:rPr lang="en-US" dirty="0"/>
              <a:t>CSMA/CD</a:t>
            </a:r>
            <a:r>
              <a:rPr lang="fa-IR" dirty="0"/>
              <a:t> و </a:t>
            </a:r>
            <a:r>
              <a:rPr lang="en-US" dirty="0"/>
              <a:t>CSMA/CA</a:t>
            </a:r>
            <a:endParaRPr lang="fa-IR" dirty="0"/>
          </a:p>
          <a:p>
            <a:pPr lvl="1"/>
            <a:r>
              <a:rPr lang="fa-IR" dirty="0"/>
              <a:t>طیف گسترده</a:t>
            </a:r>
            <a:endParaRPr lang="en-US" dirty="0"/>
          </a:p>
          <a:p>
            <a:pPr lvl="1"/>
            <a:r>
              <a:rPr lang="fa-IR" dirty="0"/>
              <a:t>تکنیک های </a:t>
            </a:r>
            <a:r>
              <a:rPr lang="en-US" dirty="0"/>
              <a:t>OFDM</a:t>
            </a:r>
            <a:r>
              <a:rPr lang="fa-IR" dirty="0"/>
              <a:t> و </a:t>
            </a:r>
            <a:r>
              <a:rPr lang="en-US" dirty="0"/>
              <a:t>CDMA</a:t>
            </a:r>
            <a:endParaRPr lang="fa-IR" dirty="0"/>
          </a:p>
          <a:p>
            <a:r>
              <a:rPr lang="fa-IR" dirty="0"/>
              <a:t>فصل سوم: شبکه های بی سیم</a:t>
            </a:r>
          </a:p>
          <a:p>
            <a:pPr lvl="1"/>
            <a:r>
              <a:rPr lang="fa-IR" dirty="0"/>
              <a:t>شبکه های بی سیم سلولی</a:t>
            </a:r>
          </a:p>
          <a:p>
            <a:pPr lvl="1"/>
            <a:r>
              <a:rPr lang="fa-IR" dirty="0"/>
              <a:t>شبکه های محلی بی سیم</a:t>
            </a:r>
          </a:p>
          <a:p>
            <a:pPr lvl="1"/>
            <a:r>
              <a:rPr lang="fa-IR" dirty="0"/>
              <a:t>تداخل کانالها در شبکه های بی سیم</a:t>
            </a:r>
          </a:p>
        </p:txBody>
      </p:sp>
      <p:sp>
        <p:nvSpPr>
          <p:cNvPr id="7" name="Content Placeholder 2"/>
          <p:cNvSpPr txBox="1">
            <a:spLocks/>
          </p:cNvSpPr>
          <p:nvPr/>
        </p:nvSpPr>
        <p:spPr>
          <a:xfrm>
            <a:off x="515700" y="1168088"/>
            <a:ext cx="5293592" cy="4877112"/>
          </a:xfrm>
          <a:prstGeom prst="rect">
            <a:avLst/>
          </a:prstGeom>
        </p:spPr>
        <p:txBody>
          <a:bodyPr vert="horz" lIns="91440" tIns="45720" rIns="91440" bIns="45720" rtlCol="0" anchor="t">
            <a:normAutofit/>
          </a:bodyPr>
          <a:lstStyle>
            <a:lvl1pPr marL="228600" indent="-228600" algn="r" defTabSz="914400" rtl="1"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B Mitra" panose="00000400000000000000" pitchFamily="2" charset="-78"/>
              </a:defRPr>
            </a:lvl1pPr>
            <a:lvl2pPr marL="685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B Mitra" panose="00000400000000000000" pitchFamily="2" charset="-78"/>
              </a:defRPr>
            </a:lvl2pPr>
            <a:lvl3pPr marL="1143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B Mitra" panose="00000400000000000000" pitchFamily="2" charset="-78"/>
              </a:defRPr>
            </a:lvl3pPr>
            <a:lvl4pPr marL="1600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B Mitra" panose="00000400000000000000" pitchFamily="2" charset="-78"/>
              </a:defRPr>
            </a:lvl4pPr>
            <a:lvl5pPr marL="20574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B Mitra" panose="00000400000000000000" pitchFamily="2" charset="-78"/>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fa-IR" dirty="0">
                <a:cs typeface="B Yekan" panose="00000400000000000000" pitchFamily="2" charset="-78"/>
              </a:rPr>
              <a:t>فصل چهارم: شبکه های حسگر بی سیم</a:t>
            </a:r>
          </a:p>
          <a:p>
            <a:pPr lvl="1"/>
            <a:r>
              <a:rPr lang="fa-IR" dirty="0">
                <a:cs typeface="B Yekan" panose="00000400000000000000" pitchFamily="2" charset="-78"/>
              </a:rPr>
              <a:t>روشهای دستیابی به کانال در شبکه های حسگر بی سیم</a:t>
            </a:r>
          </a:p>
          <a:p>
            <a:pPr lvl="1"/>
            <a:r>
              <a:rPr lang="fa-IR" dirty="0">
                <a:cs typeface="B Yekan" panose="00000400000000000000" pitchFamily="2" charset="-78"/>
              </a:rPr>
              <a:t>مسیر یابی پویا</a:t>
            </a:r>
          </a:p>
          <a:p>
            <a:r>
              <a:rPr lang="fa-IR" dirty="0">
                <a:cs typeface="B Yekan" panose="00000400000000000000" pitchFamily="2" charset="-78"/>
              </a:rPr>
              <a:t>فصل پنجم: شبکه های حسگر بی سیم صنعتی</a:t>
            </a:r>
          </a:p>
          <a:p>
            <a:pPr lvl="1"/>
            <a:r>
              <a:rPr lang="fa-IR" dirty="0">
                <a:cs typeface="B Yekan" panose="00000400000000000000" pitchFamily="2" charset="-78"/>
              </a:rPr>
              <a:t>استانداردهای </a:t>
            </a:r>
            <a:r>
              <a:rPr lang="en-US" dirty="0">
                <a:cs typeface="B Yekan" panose="00000400000000000000" pitchFamily="2" charset="-78"/>
              </a:rPr>
              <a:t>IEEE802.15.4</a:t>
            </a:r>
            <a:r>
              <a:rPr lang="fa-IR" dirty="0">
                <a:cs typeface="B Yekan" panose="00000400000000000000" pitchFamily="2" charset="-78"/>
              </a:rPr>
              <a:t> و </a:t>
            </a:r>
            <a:r>
              <a:rPr lang="en-US" dirty="0">
                <a:cs typeface="B Yekan" panose="00000400000000000000" pitchFamily="2" charset="-78"/>
              </a:rPr>
              <a:t>IEEE802.11</a:t>
            </a:r>
            <a:endParaRPr lang="fa-IR" dirty="0">
              <a:cs typeface="B Yekan" panose="00000400000000000000" pitchFamily="2" charset="-78"/>
            </a:endParaRPr>
          </a:p>
          <a:p>
            <a:pPr lvl="1"/>
            <a:r>
              <a:rPr lang="fa-IR" dirty="0">
                <a:cs typeface="B Yekan" panose="00000400000000000000" pitchFamily="2" charset="-78"/>
              </a:rPr>
              <a:t>مسیریابی در شبکه های حسگر بی سیم</a:t>
            </a:r>
          </a:p>
          <a:p>
            <a:pPr lvl="1"/>
            <a:r>
              <a:rPr lang="fa-IR" dirty="0">
                <a:cs typeface="B Yekan" panose="00000400000000000000" pitchFamily="2" charset="-78"/>
              </a:rPr>
              <a:t>مکان یابی در شبکه های حسگر بی سیم</a:t>
            </a:r>
          </a:p>
          <a:p>
            <a:pPr lvl="1"/>
            <a:r>
              <a:rPr lang="fa-IR" dirty="0">
                <a:cs typeface="B Yekan" panose="00000400000000000000" pitchFamily="2" charset="-78"/>
              </a:rPr>
              <a:t>شبکه های حسگر بی سیم با گره های سیار</a:t>
            </a:r>
          </a:p>
          <a:p>
            <a:r>
              <a:rPr lang="fa-IR" dirty="0">
                <a:cs typeface="B Yekan" panose="00000400000000000000" pitchFamily="2" charset="-78"/>
              </a:rPr>
              <a:t>فصل ششم: امنیت در شبکه های بی سیم</a:t>
            </a:r>
            <a:endParaRPr lang="en-US" dirty="0">
              <a:cs typeface="B Yekan" panose="00000400000000000000" pitchFamily="2" charset="-78"/>
            </a:endParaRPr>
          </a:p>
          <a:p>
            <a:pPr lvl="1"/>
            <a:endParaRPr lang="en-US" dirty="0">
              <a:cs typeface="B Yekan" panose="00000400000000000000" pitchFamily="2" charset="-78"/>
            </a:endParaRPr>
          </a:p>
        </p:txBody>
      </p:sp>
      <p:sp>
        <p:nvSpPr>
          <p:cNvPr id="5" name="Footer Placeholder 4">
            <a:extLst>
              <a:ext uri="{FF2B5EF4-FFF2-40B4-BE49-F238E27FC236}">
                <a16:creationId xmlns:a16="http://schemas.microsoft.com/office/drawing/2014/main" id="{8EBDFE95-9DAF-BC7B-A630-5C13F0A2E58A}"/>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603521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توپولوژي ستاره (</a:t>
            </a:r>
            <a:r>
              <a:rPr lang="en-US" dirty="0"/>
              <a:t>STAR</a:t>
            </a:r>
            <a:r>
              <a:rPr lang="fa-IR" dirty="0"/>
              <a:t>) (2)</a:t>
            </a:r>
            <a:endParaRPr lang="en-US" dirty="0"/>
          </a:p>
        </p:txBody>
      </p:sp>
      <p:sp>
        <p:nvSpPr>
          <p:cNvPr id="3" name="Content Placeholder 2"/>
          <p:cNvSpPr>
            <a:spLocks noGrp="1"/>
          </p:cNvSpPr>
          <p:nvPr>
            <p:ph idx="1"/>
          </p:nvPr>
        </p:nvSpPr>
        <p:spPr/>
        <p:txBody>
          <a:bodyPr>
            <a:normAutofit fontScale="92500" lnSpcReduction="10000"/>
          </a:bodyPr>
          <a:lstStyle/>
          <a:p>
            <a:r>
              <a:rPr lang="fa-IR" sz="2400" dirty="0"/>
              <a:t>اين همبندي معمولاً در شبکه هاي </a:t>
            </a:r>
            <a:r>
              <a:rPr lang="en-US" sz="2400" dirty="0"/>
              <a:t>LAN</a:t>
            </a:r>
            <a:r>
              <a:rPr lang="fa-IR" sz="2400" dirty="0"/>
              <a:t> استفاده ميشود.</a:t>
            </a:r>
          </a:p>
          <a:p>
            <a:r>
              <a:rPr lang="fa-IR" sz="2400" dirty="0"/>
              <a:t>اگر </a:t>
            </a:r>
            <a:r>
              <a:rPr lang="fa-IR" sz="2400" dirty="0">
                <a:solidFill>
                  <a:srgbClr val="C00000"/>
                </a:solidFill>
              </a:rPr>
              <a:t>کابل در اين توپولوژي قطع شود</a:t>
            </a:r>
            <a:r>
              <a:rPr lang="fa-IR" sz="2400" dirty="0"/>
              <a:t>، فقط گره اي که کابل متصل به آن قطع شده از شبکه جدا ميشود و گره هاي ديگر به کار خود ادامه ميدهند.</a:t>
            </a:r>
          </a:p>
          <a:p>
            <a:r>
              <a:rPr lang="fa-IR" sz="2400" dirty="0"/>
              <a:t>چنانچه عنصر مرکزي </a:t>
            </a:r>
            <a:r>
              <a:rPr lang="fa-IR" sz="2400" dirty="0">
                <a:solidFill>
                  <a:srgbClr val="C00000"/>
                </a:solidFill>
              </a:rPr>
              <a:t>سوئيچ</a:t>
            </a:r>
            <a:r>
              <a:rPr lang="fa-IR" sz="2400" dirty="0"/>
              <a:t> باشد، بسته تنها روي پورتي که به کامپيوتر مقصد متصل است ارسال ميشود و روي ديگر پورتها قرار نميگيرد</a:t>
            </a:r>
          </a:p>
          <a:p>
            <a:r>
              <a:rPr lang="fa-IR" sz="2400" dirty="0"/>
              <a:t>در خصوص </a:t>
            </a:r>
            <a:r>
              <a:rPr lang="fa-IR" sz="2400" dirty="0">
                <a:solidFill>
                  <a:srgbClr val="C00000"/>
                </a:solidFill>
              </a:rPr>
              <a:t>تفاوت هاب و سوئيچ </a:t>
            </a:r>
            <a:r>
              <a:rPr lang="fa-IR" sz="2400" dirty="0"/>
              <a:t>در ادامه بحث خواهد شد.</a:t>
            </a:r>
          </a:p>
          <a:p>
            <a:r>
              <a:rPr lang="fa-IR" sz="2400" dirty="0"/>
              <a:t>معمولاً براي فاصله هاي دور از فيبر نوري بعنوان رسانه انتقال استفاده ميشود.</a:t>
            </a:r>
          </a:p>
          <a:p>
            <a:r>
              <a:rPr lang="fa-IR" sz="2400" dirty="0"/>
              <a:t>از نظر متخصصين </a:t>
            </a:r>
            <a:r>
              <a:rPr lang="fa-IR" sz="2400" dirty="0">
                <a:solidFill>
                  <a:srgbClr val="C00000"/>
                </a:solidFill>
              </a:rPr>
              <a:t>عنصر هاب کوچک شده لينک اصلي و قرار دادن آن در يک باکس در توپولوژي گذرگاه است</a:t>
            </a:r>
            <a:r>
              <a:rPr lang="fa-IR" sz="2400" dirty="0"/>
              <a:t>.</a:t>
            </a:r>
          </a:p>
          <a:p>
            <a:r>
              <a:rPr lang="fa-IR" sz="2400" b="1" dirty="0">
                <a:solidFill>
                  <a:srgbClr val="005426"/>
                </a:solidFill>
              </a:rPr>
              <a:t>توپولوژی شبکه های بی سیم بصورت ستاره ای است</a:t>
            </a:r>
            <a:r>
              <a:rPr lang="fa-IR" sz="2400" dirty="0"/>
              <a:t>.</a:t>
            </a:r>
          </a:p>
          <a:p>
            <a:endParaRPr lang="en-US" sz="1600" dirty="0"/>
          </a:p>
          <a:p>
            <a:endParaRPr lang="en-US" sz="2400" dirty="0"/>
          </a:p>
        </p:txBody>
      </p:sp>
      <p:sp>
        <p:nvSpPr>
          <p:cNvPr id="5" name="Footer Placeholder 4">
            <a:extLst>
              <a:ext uri="{FF2B5EF4-FFF2-40B4-BE49-F238E27FC236}">
                <a16:creationId xmlns:a16="http://schemas.microsoft.com/office/drawing/2014/main" id="{C8E4803A-DE25-457E-D866-52658B6C61DA}"/>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3927661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شبکه هاي ستاره گسترش يافته</a:t>
            </a:r>
            <a:endParaRPr lang="en-US" dirty="0"/>
          </a:p>
        </p:txBody>
      </p:sp>
      <p:sp>
        <p:nvSpPr>
          <p:cNvPr id="3" name="Content Placeholder 2"/>
          <p:cNvSpPr>
            <a:spLocks noGrp="1"/>
          </p:cNvSpPr>
          <p:nvPr>
            <p:ph idx="1"/>
          </p:nvPr>
        </p:nvSpPr>
        <p:spPr/>
        <p:txBody>
          <a:bodyPr>
            <a:normAutofit/>
          </a:bodyPr>
          <a:lstStyle/>
          <a:p>
            <a:r>
              <a:rPr lang="fa-IR" sz="2400" dirty="0"/>
              <a:t>در گسترش شبکه هاي کامپيوتري معمولاً چند هاب يا سوئيچ به يکديگر متصل ميشوند</a:t>
            </a:r>
          </a:p>
          <a:p>
            <a:r>
              <a:rPr lang="fa-IR" sz="2400" dirty="0"/>
              <a:t>معمولاً براي اتصال سوئيچها به يکديگر از فيبر نوري استفاده ميشود</a:t>
            </a:r>
          </a:p>
          <a:p>
            <a:r>
              <a:rPr lang="fa-IR" sz="2400" dirty="0"/>
              <a:t>پورتي از سوئيچ که به سوئيچ بالادستي متصل ميشود را اصطلاحاً </a:t>
            </a:r>
            <a:r>
              <a:rPr lang="en-US" sz="2400" dirty="0"/>
              <a:t>uplink</a:t>
            </a:r>
            <a:r>
              <a:rPr lang="fa-IR" sz="2400" dirty="0"/>
              <a:t> ميگويند.</a:t>
            </a:r>
          </a:p>
          <a:p>
            <a:r>
              <a:rPr lang="fa-IR" sz="2400" dirty="0"/>
              <a:t>امروزه اکثر شبکه هاي </a:t>
            </a:r>
            <a:r>
              <a:rPr lang="en-US" sz="2400" dirty="0"/>
              <a:t>LAN</a:t>
            </a:r>
            <a:r>
              <a:rPr lang="fa-IR" sz="2400" dirty="0"/>
              <a:t> سازماني از اين توپولوژي تبعيت ميکنند.</a:t>
            </a:r>
            <a:endParaRPr lang="en-US" sz="2400" dirty="0"/>
          </a:p>
        </p:txBody>
      </p:sp>
      <p:pic>
        <p:nvPicPr>
          <p:cNvPr id="3074" name="Picture 2"/>
          <p:cNvPicPr>
            <a:picLocks noChangeAspect="1" noChangeArrowheads="1"/>
          </p:cNvPicPr>
          <p:nvPr/>
        </p:nvPicPr>
        <p:blipFill>
          <a:blip r:embed="rId2" cstate="print"/>
          <a:srcRect/>
          <a:stretch>
            <a:fillRect/>
          </a:stretch>
        </p:blipFill>
        <p:spPr bwMode="auto">
          <a:xfrm>
            <a:off x="292723" y="2818818"/>
            <a:ext cx="3758606" cy="3108970"/>
          </a:xfrm>
          <a:prstGeom prst="rect">
            <a:avLst/>
          </a:prstGeom>
          <a:noFill/>
          <a:ln w="9525">
            <a:noFill/>
            <a:miter lim="800000"/>
            <a:headEnd/>
            <a:tailEnd/>
          </a:ln>
        </p:spPr>
      </p:pic>
      <p:sp>
        <p:nvSpPr>
          <p:cNvPr id="5" name="Footer Placeholder 4">
            <a:extLst>
              <a:ext uri="{FF2B5EF4-FFF2-40B4-BE49-F238E27FC236}">
                <a16:creationId xmlns:a16="http://schemas.microsoft.com/office/drawing/2014/main" id="{0D57C9F7-F041-FA4C-23CD-0C176079751B}"/>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996261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توپولوژي حلقوي (</a:t>
            </a:r>
            <a:r>
              <a:rPr lang="en-US" dirty="0"/>
              <a:t>Ring</a:t>
            </a:r>
            <a:r>
              <a:rPr lang="fa-IR" dirty="0"/>
              <a:t>)</a:t>
            </a:r>
            <a:endParaRPr lang="en-US" dirty="0"/>
          </a:p>
        </p:txBody>
      </p:sp>
      <p:sp>
        <p:nvSpPr>
          <p:cNvPr id="3" name="Content Placeholder 2"/>
          <p:cNvSpPr>
            <a:spLocks noGrp="1"/>
          </p:cNvSpPr>
          <p:nvPr>
            <p:ph idx="1"/>
          </p:nvPr>
        </p:nvSpPr>
        <p:spPr/>
        <p:txBody>
          <a:bodyPr/>
          <a:lstStyle/>
          <a:p>
            <a:r>
              <a:rPr lang="fa-IR" sz="2800" dirty="0"/>
              <a:t>در اين توپولوژي هر کامپيوتر به دو کامپيوتر مجاور متصل است و يک حلقه منطقي شکل ميگيرد.</a:t>
            </a:r>
          </a:p>
          <a:p>
            <a:r>
              <a:rPr lang="fa-IR" sz="2800" dirty="0"/>
              <a:t>بسته ها در حلقه به گردش در آمده و توسط هر کامپيوتر در مسير دريافت ميشود. چنانچه بسته مربوط به گره باشد مراحل بعدي پردازش انجام ميپذيرد و در غير اينصورت ناديده گرفته ميشود.</a:t>
            </a:r>
          </a:p>
          <a:p>
            <a:r>
              <a:rPr lang="fa-IR" sz="2800" dirty="0"/>
              <a:t>بهينه ترين توپولوژي براي اتصال کامپيوترها، توپولوژي حلقه ميباشد که با کمترين تعداد لينک، تمامي کامپيوترها به هم متصل ميشوند.</a:t>
            </a:r>
          </a:p>
          <a:p>
            <a:endParaRPr lang="fa-IR" sz="2800" dirty="0"/>
          </a:p>
          <a:p>
            <a:endParaRPr lang="en-US" sz="2800" dirty="0"/>
          </a:p>
        </p:txBody>
      </p:sp>
      <p:sp>
        <p:nvSpPr>
          <p:cNvPr id="5" name="Footer Placeholder 4">
            <a:extLst>
              <a:ext uri="{FF2B5EF4-FFF2-40B4-BE49-F238E27FC236}">
                <a16:creationId xmlns:a16="http://schemas.microsoft.com/office/drawing/2014/main" id="{0C0BCF98-A79B-D6EC-670E-AF3C9E7A0A68}"/>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572221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توپولوژي توري (</a:t>
            </a:r>
            <a:r>
              <a:rPr lang="en-US" dirty="0"/>
              <a:t>Mesh</a:t>
            </a:r>
            <a:r>
              <a:rPr lang="fa-IR" dirty="0"/>
              <a:t>)</a:t>
            </a:r>
            <a:endParaRPr lang="en-US" dirty="0"/>
          </a:p>
        </p:txBody>
      </p:sp>
      <p:sp>
        <p:nvSpPr>
          <p:cNvPr id="3" name="Content Placeholder 2"/>
          <p:cNvSpPr>
            <a:spLocks noGrp="1"/>
          </p:cNvSpPr>
          <p:nvPr>
            <p:ph idx="1"/>
          </p:nvPr>
        </p:nvSpPr>
        <p:spPr/>
        <p:txBody>
          <a:bodyPr>
            <a:normAutofit/>
          </a:bodyPr>
          <a:lstStyle/>
          <a:p>
            <a:r>
              <a:rPr lang="fa-IR" sz="2400" dirty="0"/>
              <a:t>در اين توپولوژي عناصر مسيريابي، </a:t>
            </a:r>
            <a:r>
              <a:rPr lang="fa-IR" sz="2400" dirty="0">
                <a:solidFill>
                  <a:srgbClr val="C00000"/>
                </a:solidFill>
              </a:rPr>
              <a:t>روتر ها </a:t>
            </a:r>
            <a:r>
              <a:rPr lang="fa-IR" sz="2400" dirty="0"/>
              <a:t>هستند و معمولاً بين هر دو عنصر مسيرياب بيش از يک مسير وجود دارد.</a:t>
            </a:r>
          </a:p>
          <a:p>
            <a:r>
              <a:rPr lang="fa-IR" sz="2400" dirty="0"/>
              <a:t>براساس </a:t>
            </a:r>
            <a:r>
              <a:rPr lang="fa-IR" sz="2400" dirty="0">
                <a:solidFill>
                  <a:srgbClr val="C00000"/>
                </a:solidFill>
              </a:rPr>
              <a:t>الگوريتمهاي مسيريابي (ايستا و يا پويا) </a:t>
            </a:r>
            <a:r>
              <a:rPr lang="fa-IR" sz="2400" dirty="0"/>
              <a:t>بسته ورودي مورد بررسي قرار گرفته و در نتيجه به مسيرياب بعدي تحويل داده ميشود.</a:t>
            </a:r>
          </a:p>
          <a:p>
            <a:r>
              <a:rPr lang="fa-IR" sz="2400" dirty="0">
                <a:solidFill>
                  <a:srgbClr val="C00000"/>
                </a:solidFill>
              </a:rPr>
              <a:t>وجود مسيرهاي متعدد بين مسيريابها براي تضمين اتصال ميباشد </a:t>
            </a:r>
            <a:r>
              <a:rPr lang="fa-IR" sz="2400" dirty="0"/>
              <a:t>تا در مواقع خرابي اتصال بين دو گره از مسير جايگزين صورت پذيرد</a:t>
            </a:r>
          </a:p>
        </p:txBody>
      </p:sp>
      <p:pic>
        <p:nvPicPr>
          <p:cNvPr id="4098" name="Picture 2"/>
          <p:cNvPicPr>
            <a:picLocks noChangeAspect="1" noChangeArrowheads="1"/>
          </p:cNvPicPr>
          <p:nvPr/>
        </p:nvPicPr>
        <p:blipFill>
          <a:blip r:embed="rId2" cstate="print"/>
          <a:srcRect/>
          <a:stretch>
            <a:fillRect/>
          </a:stretch>
        </p:blipFill>
        <p:spPr bwMode="auto">
          <a:xfrm>
            <a:off x="397226" y="2821389"/>
            <a:ext cx="4540534" cy="3922393"/>
          </a:xfrm>
          <a:prstGeom prst="rect">
            <a:avLst/>
          </a:prstGeom>
        </p:spPr>
      </p:pic>
      <p:sp>
        <p:nvSpPr>
          <p:cNvPr id="6" name="Content Placeholder 2"/>
          <p:cNvSpPr txBox="1">
            <a:spLocks/>
          </p:cNvSpPr>
          <p:nvPr/>
        </p:nvSpPr>
        <p:spPr bwMode="auto">
          <a:xfrm>
            <a:off x="5752796" y="4090640"/>
            <a:ext cx="5990184" cy="1954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r" defTabSz="914400" rtl="1" fontAlgn="base">
              <a:spcBef>
                <a:spcPct val="20000"/>
              </a:spcBef>
              <a:spcAft>
                <a:spcPct val="0"/>
              </a:spcAft>
              <a:buClr>
                <a:schemeClr val="folHlink"/>
              </a:buClr>
              <a:buSzPct val="60000"/>
              <a:buFont typeface="Wingdings" pitchFamily="2" charset="2"/>
              <a:buChar char="n"/>
              <a:defRPr/>
            </a:pPr>
            <a:r>
              <a:rPr lang="fa-IR" sz="2400" kern="0" dirty="0">
                <a:cs typeface="B Koodak" pitchFamily="2" charset="-78"/>
              </a:rPr>
              <a:t>هر انتقال بسته بين مسيريابها را اصطلاحاً يک </a:t>
            </a:r>
            <a:r>
              <a:rPr lang="en-US" sz="2400" kern="0" dirty="0">
                <a:solidFill>
                  <a:srgbClr val="C00000"/>
                </a:solidFill>
                <a:cs typeface="B Koodak" pitchFamily="2" charset="-78"/>
              </a:rPr>
              <a:t>hop</a:t>
            </a:r>
            <a:r>
              <a:rPr lang="fa-IR" sz="2400" kern="0" dirty="0">
                <a:solidFill>
                  <a:srgbClr val="C00000"/>
                </a:solidFill>
                <a:cs typeface="B Koodak" pitchFamily="2" charset="-78"/>
              </a:rPr>
              <a:t> يا پرش </a:t>
            </a:r>
            <a:r>
              <a:rPr lang="fa-IR" sz="2400" kern="0" dirty="0">
                <a:cs typeface="B Koodak" pitchFamily="2" charset="-78"/>
              </a:rPr>
              <a:t>مينامند </a:t>
            </a:r>
          </a:p>
        </p:txBody>
      </p:sp>
      <p:sp>
        <p:nvSpPr>
          <p:cNvPr id="5" name="Footer Placeholder 4">
            <a:extLst>
              <a:ext uri="{FF2B5EF4-FFF2-40B4-BE49-F238E27FC236}">
                <a16:creationId xmlns:a16="http://schemas.microsoft.com/office/drawing/2014/main" id="{A1525E48-65DC-026F-77E5-3BA821F968CD}"/>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515667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توپولوژي توري (2)</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5159896" y="3501009"/>
            <a:ext cx="876300" cy="523875"/>
          </a:xfrm>
          <a:prstGeom prst="rect">
            <a:avLst/>
          </a:prstGeom>
          <a:noFill/>
          <a:ln w="9525">
            <a:noFill/>
            <a:miter lim="800000"/>
            <a:headEnd/>
            <a:tailEnd/>
          </a:ln>
        </p:spPr>
      </p:pic>
      <p:pic>
        <p:nvPicPr>
          <p:cNvPr id="5123" name="Picture 3"/>
          <p:cNvPicPr>
            <a:picLocks noChangeAspect="1" noChangeArrowheads="1"/>
          </p:cNvPicPr>
          <p:nvPr/>
        </p:nvPicPr>
        <p:blipFill>
          <a:blip r:embed="rId2" cstate="print"/>
          <a:srcRect/>
          <a:stretch>
            <a:fillRect/>
          </a:stretch>
        </p:blipFill>
        <p:spPr bwMode="auto">
          <a:xfrm>
            <a:off x="6600056" y="3068961"/>
            <a:ext cx="876300" cy="523875"/>
          </a:xfrm>
          <a:prstGeom prst="rect">
            <a:avLst/>
          </a:prstGeom>
          <a:noFill/>
          <a:ln w="9525">
            <a:noFill/>
            <a:miter lim="800000"/>
            <a:headEnd/>
            <a:tailEnd/>
          </a:ln>
        </p:spPr>
      </p:pic>
      <p:pic>
        <p:nvPicPr>
          <p:cNvPr id="5124" name="Picture 4"/>
          <p:cNvPicPr>
            <a:picLocks noChangeAspect="1" noChangeArrowheads="1"/>
          </p:cNvPicPr>
          <p:nvPr/>
        </p:nvPicPr>
        <p:blipFill>
          <a:blip r:embed="rId2" cstate="print"/>
          <a:srcRect/>
          <a:stretch>
            <a:fillRect/>
          </a:stretch>
        </p:blipFill>
        <p:spPr bwMode="auto">
          <a:xfrm>
            <a:off x="6528048" y="4509121"/>
            <a:ext cx="876300" cy="523875"/>
          </a:xfrm>
          <a:prstGeom prst="rect">
            <a:avLst/>
          </a:prstGeom>
          <a:noFill/>
          <a:ln w="9525">
            <a:noFill/>
            <a:miter lim="800000"/>
            <a:headEnd/>
            <a:tailEnd/>
          </a:ln>
        </p:spPr>
      </p:pic>
      <p:pic>
        <p:nvPicPr>
          <p:cNvPr id="5125" name="Picture 5"/>
          <p:cNvPicPr>
            <a:picLocks noChangeAspect="1" noChangeArrowheads="1"/>
          </p:cNvPicPr>
          <p:nvPr/>
        </p:nvPicPr>
        <p:blipFill>
          <a:blip r:embed="rId2" cstate="print"/>
          <a:srcRect/>
          <a:stretch>
            <a:fillRect/>
          </a:stretch>
        </p:blipFill>
        <p:spPr bwMode="auto">
          <a:xfrm>
            <a:off x="5159896" y="2348881"/>
            <a:ext cx="876300" cy="523875"/>
          </a:xfrm>
          <a:prstGeom prst="rect">
            <a:avLst/>
          </a:prstGeom>
          <a:noFill/>
          <a:ln w="9525">
            <a:noFill/>
            <a:miter lim="800000"/>
            <a:headEnd/>
            <a:tailEnd/>
          </a:ln>
        </p:spPr>
      </p:pic>
      <p:pic>
        <p:nvPicPr>
          <p:cNvPr id="5126" name="Picture 6"/>
          <p:cNvPicPr>
            <a:picLocks noChangeAspect="1" noChangeArrowheads="1"/>
          </p:cNvPicPr>
          <p:nvPr/>
        </p:nvPicPr>
        <p:blipFill>
          <a:blip r:embed="rId2" cstate="print"/>
          <a:srcRect/>
          <a:stretch>
            <a:fillRect/>
          </a:stretch>
        </p:blipFill>
        <p:spPr bwMode="auto">
          <a:xfrm>
            <a:off x="3719736" y="3284985"/>
            <a:ext cx="876300" cy="523875"/>
          </a:xfrm>
          <a:prstGeom prst="rect">
            <a:avLst/>
          </a:prstGeom>
          <a:noFill/>
          <a:ln w="9525">
            <a:noFill/>
            <a:miter lim="800000"/>
            <a:headEnd/>
            <a:tailEnd/>
          </a:ln>
        </p:spPr>
      </p:pic>
      <p:cxnSp>
        <p:nvCxnSpPr>
          <p:cNvPr id="12" name="Straight Connector 11"/>
          <p:cNvCxnSpPr>
            <a:stCxn id="5125" idx="3"/>
            <a:endCxn id="5123" idx="0"/>
          </p:cNvCxnSpPr>
          <p:nvPr/>
        </p:nvCxnSpPr>
        <p:spPr bwMode="auto">
          <a:xfrm>
            <a:off x="6036196" y="2610818"/>
            <a:ext cx="1002010" cy="458142"/>
          </a:xfrm>
          <a:prstGeom prst="line">
            <a:avLst/>
          </a:prstGeom>
          <a:solidFill>
            <a:schemeClr val="accent1">
              <a:alpha val="80000"/>
            </a:schemeClr>
          </a:solidFill>
          <a:ln w="76200" cap="flat" cmpd="sng" algn="ctr">
            <a:solidFill>
              <a:srgbClr val="0070C0"/>
            </a:solidFill>
            <a:prstDash val="solid"/>
            <a:round/>
            <a:headEnd type="none" w="med" len="med"/>
            <a:tailEnd type="none" w="med" len="med"/>
          </a:ln>
          <a:effectLst/>
        </p:spPr>
      </p:cxnSp>
      <p:cxnSp>
        <p:nvCxnSpPr>
          <p:cNvPr id="13" name="Straight Connector 12"/>
          <p:cNvCxnSpPr>
            <a:stCxn id="5124" idx="0"/>
            <a:endCxn id="5123" idx="2"/>
          </p:cNvCxnSpPr>
          <p:nvPr/>
        </p:nvCxnSpPr>
        <p:spPr bwMode="auto">
          <a:xfrm flipV="1">
            <a:off x="6966198" y="3592836"/>
            <a:ext cx="72008" cy="916285"/>
          </a:xfrm>
          <a:prstGeom prst="line">
            <a:avLst/>
          </a:prstGeom>
          <a:solidFill>
            <a:schemeClr val="accent1">
              <a:alpha val="80000"/>
            </a:schemeClr>
          </a:solidFill>
          <a:ln w="76200" cap="flat" cmpd="sng" algn="ctr">
            <a:solidFill>
              <a:srgbClr val="0070C0"/>
            </a:solidFill>
            <a:prstDash val="solid"/>
            <a:round/>
            <a:headEnd type="none" w="med" len="med"/>
            <a:tailEnd type="none" w="med" len="med"/>
          </a:ln>
          <a:effectLst/>
        </p:spPr>
      </p:cxnSp>
      <p:cxnSp>
        <p:nvCxnSpPr>
          <p:cNvPr id="16" name="Straight Connector 15"/>
          <p:cNvCxnSpPr>
            <a:stCxn id="5127" idx="3"/>
            <a:endCxn id="5124" idx="1"/>
          </p:cNvCxnSpPr>
          <p:nvPr/>
        </p:nvCxnSpPr>
        <p:spPr bwMode="auto">
          <a:xfrm>
            <a:off x="4884068" y="4771058"/>
            <a:ext cx="1643980" cy="0"/>
          </a:xfrm>
          <a:prstGeom prst="line">
            <a:avLst/>
          </a:prstGeom>
          <a:solidFill>
            <a:schemeClr val="accent1">
              <a:alpha val="80000"/>
            </a:schemeClr>
          </a:solidFill>
          <a:ln w="76200" cap="flat" cmpd="sng" algn="ctr">
            <a:solidFill>
              <a:srgbClr val="0070C0"/>
            </a:solidFill>
            <a:prstDash val="solid"/>
            <a:round/>
            <a:headEnd type="none" w="med" len="med"/>
            <a:tailEnd type="none" w="med" len="med"/>
          </a:ln>
          <a:effectLst/>
        </p:spPr>
      </p:cxnSp>
      <p:cxnSp>
        <p:nvCxnSpPr>
          <p:cNvPr id="19" name="Straight Connector 18"/>
          <p:cNvCxnSpPr>
            <a:stCxn id="5126" idx="2"/>
            <a:endCxn id="5127" idx="0"/>
          </p:cNvCxnSpPr>
          <p:nvPr/>
        </p:nvCxnSpPr>
        <p:spPr bwMode="auto">
          <a:xfrm>
            <a:off x="4157886" y="3808860"/>
            <a:ext cx="288032" cy="700261"/>
          </a:xfrm>
          <a:prstGeom prst="line">
            <a:avLst/>
          </a:prstGeom>
          <a:solidFill>
            <a:schemeClr val="accent1">
              <a:alpha val="80000"/>
            </a:schemeClr>
          </a:solidFill>
          <a:ln w="76200" cap="flat" cmpd="sng" algn="ctr">
            <a:solidFill>
              <a:srgbClr val="0070C0"/>
            </a:solidFill>
            <a:prstDash val="solid"/>
            <a:round/>
            <a:headEnd type="none" w="med" len="med"/>
            <a:tailEnd type="none" w="med" len="med"/>
          </a:ln>
          <a:effectLst/>
        </p:spPr>
      </p:cxnSp>
      <p:cxnSp>
        <p:nvCxnSpPr>
          <p:cNvPr id="24" name="Straight Connector 23"/>
          <p:cNvCxnSpPr>
            <a:stCxn id="5125" idx="1"/>
            <a:endCxn id="5126" idx="0"/>
          </p:cNvCxnSpPr>
          <p:nvPr/>
        </p:nvCxnSpPr>
        <p:spPr bwMode="auto">
          <a:xfrm flipH="1">
            <a:off x="4157886" y="2610818"/>
            <a:ext cx="1002010" cy="674166"/>
          </a:xfrm>
          <a:prstGeom prst="line">
            <a:avLst/>
          </a:prstGeom>
          <a:solidFill>
            <a:schemeClr val="accent1">
              <a:alpha val="80000"/>
            </a:schemeClr>
          </a:solidFill>
          <a:ln w="76200" cap="flat" cmpd="sng" algn="ctr">
            <a:solidFill>
              <a:srgbClr val="0070C0"/>
            </a:solidFill>
            <a:prstDash val="solid"/>
            <a:round/>
            <a:headEnd type="none" w="med" len="med"/>
            <a:tailEnd type="none" w="med" len="med"/>
          </a:ln>
          <a:effectLst/>
        </p:spPr>
      </p:cxnSp>
      <p:cxnSp>
        <p:nvCxnSpPr>
          <p:cNvPr id="27" name="Straight Connector 26"/>
          <p:cNvCxnSpPr>
            <a:stCxn id="5126" idx="3"/>
            <a:endCxn id="5122" idx="1"/>
          </p:cNvCxnSpPr>
          <p:nvPr/>
        </p:nvCxnSpPr>
        <p:spPr bwMode="auto">
          <a:xfrm>
            <a:off x="4596036" y="3546922"/>
            <a:ext cx="563860" cy="216024"/>
          </a:xfrm>
          <a:prstGeom prst="line">
            <a:avLst/>
          </a:prstGeom>
          <a:solidFill>
            <a:schemeClr val="accent1">
              <a:alpha val="80000"/>
            </a:schemeClr>
          </a:solidFill>
          <a:ln w="76200" cap="flat" cmpd="sng" algn="ctr">
            <a:solidFill>
              <a:srgbClr val="0070C0"/>
            </a:solidFill>
            <a:prstDash val="solid"/>
            <a:round/>
            <a:headEnd type="none" w="med" len="med"/>
            <a:tailEnd type="none" w="med" len="med"/>
          </a:ln>
          <a:effectLst/>
        </p:spPr>
      </p:cxnSp>
      <p:cxnSp>
        <p:nvCxnSpPr>
          <p:cNvPr id="30" name="Straight Connector 29"/>
          <p:cNvCxnSpPr>
            <a:stCxn id="5125" idx="2"/>
            <a:endCxn id="5122" idx="0"/>
          </p:cNvCxnSpPr>
          <p:nvPr/>
        </p:nvCxnSpPr>
        <p:spPr bwMode="auto">
          <a:xfrm>
            <a:off x="5598046" y="2872756"/>
            <a:ext cx="0" cy="628253"/>
          </a:xfrm>
          <a:prstGeom prst="line">
            <a:avLst/>
          </a:prstGeom>
          <a:solidFill>
            <a:schemeClr val="accent1">
              <a:alpha val="80000"/>
            </a:schemeClr>
          </a:solidFill>
          <a:ln w="76200" cap="flat" cmpd="sng" algn="ctr">
            <a:solidFill>
              <a:srgbClr val="0070C0"/>
            </a:solidFill>
            <a:prstDash val="solid"/>
            <a:round/>
            <a:headEnd type="none" w="med" len="med"/>
            <a:tailEnd type="none" w="med" len="med"/>
          </a:ln>
          <a:effectLst/>
        </p:spPr>
      </p:cxnSp>
      <p:cxnSp>
        <p:nvCxnSpPr>
          <p:cNvPr id="33" name="Straight Connector 32"/>
          <p:cNvCxnSpPr>
            <a:stCxn id="5122" idx="3"/>
          </p:cNvCxnSpPr>
          <p:nvPr/>
        </p:nvCxnSpPr>
        <p:spPr bwMode="auto">
          <a:xfrm flipV="1">
            <a:off x="6036196" y="3356992"/>
            <a:ext cx="707876" cy="405954"/>
          </a:xfrm>
          <a:prstGeom prst="line">
            <a:avLst/>
          </a:prstGeom>
          <a:solidFill>
            <a:schemeClr val="accent1">
              <a:alpha val="80000"/>
            </a:schemeClr>
          </a:solidFill>
          <a:ln w="76200" cap="flat" cmpd="sng" algn="ctr">
            <a:solidFill>
              <a:srgbClr val="0070C0"/>
            </a:solidFill>
            <a:prstDash val="solid"/>
            <a:round/>
            <a:headEnd type="none" w="med" len="med"/>
            <a:tailEnd type="none" w="med" len="med"/>
          </a:ln>
          <a:effectLst/>
        </p:spPr>
      </p:cxnSp>
      <p:cxnSp>
        <p:nvCxnSpPr>
          <p:cNvPr id="36" name="Straight Connector 35"/>
          <p:cNvCxnSpPr/>
          <p:nvPr/>
        </p:nvCxnSpPr>
        <p:spPr bwMode="auto">
          <a:xfrm>
            <a:off x="5951984" y="3933056"/>
            <a:ext cx="792088" cy="648072"/>
          </a:xfrm>
          <a:prstGeom prst="line">
            <a:avLst/>
          </a:prstGeom>
          <a:solidFill>
            <a:schemeClr val="accent1">
              <a:alpha val="80000"/>
            </a:schemeClr>
          </a:solidFill>
          <a:ln w="76200" cap="flat" cmpd="sng" algn="ctr">
            <a:solidFill>
              <a:srgbClr val="0070C0"/>
            </a:solidFill>
            <a:prstDash val="solid"/>
            <a:round/>
            <a:headEnd type="none" w="med" len="med"/>
            <a:tailEnd type="none" w="med" len="med"/>
          </a:ln>
          <a:effectLst/>
        </p:spPr>
      </p:cxnSp>
      <p:cxnSp>
        <p:nvCxnSpPr>
          <p:cNvPr id="39" name="Straight Connector 38"/>
          <p:cNvCxnSpPr/>
          <p:nvPr/>
        </p:nvCxnSpPr>
        <p:spPr bwMode="auto">
          <a:xfrm flipH="1">
            <a:off x="4727848" y="3933056"/>
            <a:ext cx="576064" cy="720080"/>
          </a:xfrm>
          <a:prstGeom prst="line">
            <a:avLst/>
          </a:prstGeom>
          <a:solidFill>
            <a:schemeClr val="accent1">
              <a:alpha val="80000"/>
            </a:schemeClr>
          </a:solidFill>
          <a:ln w="76200" cap="flat" cmpd="sng" algn="ctr">
            <a:solidFill>
              <a:srgbClr val="0070C0"/>
            </a:solidFill>
            <a:prstDash val="solid"/>
            <a:round/>
            <a:headEnd type="none" w="med" len="med"/>
            <a:tailEnd type="none" w="med" len="med"/>
          </a:ln>
          <a:effectLst/>
        </p:spPr>
      </p:cxnSp>
      <p:pic>
        <p:nvPicPr>
          <p:cNvPr id="5127" name="Picture 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007768" y="4509121"/>
            <a:ext cx="876300" cy="523875"/>
          </a:xfrm>
          <a:prstGeom prst="rect">
            <a:avLst/>
          </a:prstGeom>
          <a:noFill/>
          <a:ln w="9525">
            <a:noFill/>
            <a:miter lim="800000"/>
            <a:headEnd/>
            <a:tailEnd/>
          </a:ln>
        </p:spPr>
      </p:pic>
      <p:pic>
        <p:nvPicPr>
          <p:cNvPr id="5128"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040217" y="3111941"/>
            <a:ext cx="1000125" cy="447675"/>
          </a:xfrm>
          <a:prstGeom prst="rect">
            <a:avLst/>
          </a:prstGeom>
          <a:noFill/>
          <a:ln w="9525">
            <a:noFill/>
            <a:miter lim="800000"/>
            <a:headEnd/>
            <a:tailEnd/>
          </a:ln>
        </p:spPr>
      </p:pic>
      <p:cxnSp>
        <p:nvCxnSpPr>
          <p:cNvPr id="52" name="Straight Connector 51"/>
          <p:cNvCxnSpPr>
            <a:stCxn id="5123" idx="3"/>
            <a:endCxn id="5128" idx="1"/>
          </p:cNvCxnSpPr>
          <p:nvPr/>
        </p:nvCxnSpPr>
        <p:spPr bwMode="auto">
          <a:xfrm>
            <a:off x="7476356" y="3330898"/>
            <a:ext cx="563860" cy="4880"/>
          </a:xfrm>
          <a:prstGeom prst="line">
            <a:avLst/>
          </a:prstGeom>
          <a:solidFill>
            <a:schemeClr val="accent1">
              <a:alpha val="80000"/>
            </a:schemeClr>
          </a:solidFill>
          <a:ln w="57150" cap="flat" cmpd="sng" algn="ctr">
            <a:solidFill>
              <a:srgbClr val="C00000"/>
            </a:solidFill>
            <a:prstDash val="solid"/>
            <a:round/>
            <a:headEnd type="none" w="med" len="med"/>
            <a:tailEnd type="none" w="med" len="med"/>
          </a:ln>
          <a:effectLst/>
        </p:spPr>
      </p:cxnSp>
      <p:pic>
        <p:nvPicPr>
          <p:cNvPr id="56"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11239" y="4552101"/>
            <a:ext cx="1000125" cy="447675"/>
          </a:xfrm>
          <a:prstGeom prst="rect">
            <a:avLst/>
          </a:prstGeom>
          <a:noFill/>
          <a:ln w="9525">
            <a:noFill/>
            <a:miter lim="800000"/>
            <a:headEnd/>
            <a:tailEnd/>
          </a:ln>
        </p:spPr>
      </p:pic>
      <p:cxnSp>
        <p:nvCxnSpPr>
          <p:cNvPr id="57" name="Straight Connector 56"/>
          <p:cNvCxnSpPr>
            <a:stCxn id="56" idx="3"/>
            <a:endCxn id="5127" idx="1"/>
          </p:cNvCxnSpPr>
          <p:nvPr/>
        </p:nvCxnSpPr>
        <p:spPr bwMode="auto">
          <a:xfrm flipV="1">
            <a:off x="3511364" y="4771058"/>
            <a:ext cx="496405" cy="4880"/>
          </a:xfrm>
          <a:prstGeom prst="line">
            <a:avLst/>
          </a:prstGeom>
          <a:solidFill>
            <a:schemeClr val="accent1">
              <a:alpha val="80000"/>
            </a:schemeClr>
          </a:solidFill>
          <a:ln w="57150" cap="flat" cmpd="sng" algn="ctr">
            <a:solidFill>
              <a:srgbClr val="C00000"/>
            </a:solidFill>
            <a:prstDash val="solid"/>
            <a:round/>
            <a:headEnd type="none" w="med" len="med"/>
            <a:tailEnd type="none" w="med" len="med"/>
          </a:ln>
          <a:effectLst/>
        </p:spPr>
      </p:cxnSp>
      <p:pic>
        <p:nvPicPr>
          <p:cNvPr id="5132" name="Picture 1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183108" y="4005627"/>
            <a:ext cx="720080" cy="624975"/>
          </a:xfrm>
          <a:prstGeom prst="rect">
            <a:avLst/>
          </a:prstGeom>
          <a:noFill/>
          <a:ln w="9525">
            <a:noFill/>
            <a:miter lim="800000"/>
            <a:headEnd/>
            <a:tailEnd/>
          </a:ln>
        </p:spPr>
      </p:pic>
      <p:pic>
        <p:nvPicPr>
          <p:cNvPr id="64" name="Picture 1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480376" y="3027105"/>
            <a:ext cx="720080" cy="624975"/>
          </a:xfrm>
          <a:prstGeom prst="rect">
            <a:avLst/>
          </a:prstGeom>
          <a:noFill/>
          <a:ln w="9525">
            <a:noFill/>
            <a:miter lim="800000"/>
            <a:headEnd/>
            <a:tailEnd/>
          </a:ln>
        </p:spPr>
      </p:pic>
      <p:pic>
        <p:nvPicPr>
          <p:cNvPr id="65" name="Picture 1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182546" y="1988841"/>
            <a:ext cx="720080" cy="624975"/>
          </a:xfrm>
          <a:prstGeom prst="rect">
            <a:avLst/>
          </a:prstGeom>
          <a:noFill/>
          <a:ln w="9525">
            <a:noFill/>
            <a:miter lim="800000"/>
            <a:headEnd/>
            <a:tailEnd/>
          </a:ln>
        </p:spPr>
      </p:pic>
      <p:cxnSp>
        <p:nvCxnSpPr>
          <p:cNvPr id="67" name="Straight Connector 66"/>
          <p:cNvCxnSpPr>
            <a:stCxn id="5128" idx="0"/>
            <a:endCxn id="65" idx="2"/>
          </p:cNvCxnSpPr>
          <p:nvPr/>
        </p:nvCxnSpPr>
        <p:spPr bwMode="auto">
          <a:xfrm flipV="1">
            <a:off x="8540280" y="2613816"/>
            <a:ext cx="2307" cy="498125"/>
          </a:xfrm>
          <a:prstGeom prst="line">
            <a:avLst/>
          </a:prstGeom>
          <a:solidFill>
            <a:schemeClr val="accent1">
              <a:alpha val="80000"/>
            </a:schemeClr>
          </a:solidFill>
          <a:ln w="12700" cap="flat" cmpd="sng" algn="ctr">
            <a:solidFill>
              <a:schemeClr val="tx1">
                <a:lumMod val="65000"/>
                <a:lumOff val="35000"/>
              </a:schemeClr>
            </a:solidFill>
            <a:prstDash val="solid"/>
            <a:round/>
            <a:headEnd type="none" w="med" len="med"/>
            <a:tailEnd type="none" w="med" len="med"/>
          </a:ln>
          <a:effectLst/>
        </p:spPr>
      </p:cxnSp>
      <p:cxnSp>
        <p:nvCxnSpPr>
          <p:cNvPr id="70" name="Straight Connector 69"/>
          <p:cNvCxnSpPr>
            <a:stCxn id="5128" idx="3"/>
            <a:endCxn id="64" idx="1"/>
          </p:cNvCxnSpPr>
          <p:nvPr/>
        </p:nvCxnSpPr>
        <p:spPr bwMode="auto">
          <a:xfrm>
            <a:off x="9040342" y="3335778"/>
            <a:ext cx="440035" cy="3814"/>
          </a:xfrm>
          <a:prstGeom prst="line">
            <a:avLst/>
          </a:prstGeom>
          <a:solidFill>
            <a:schemeClr val="accent1">
              <a:alpha val="80000"/>
            </a:schemeClr>
          </a:solidFill>
          <a:ln w="12700" cap="flat" cmpd="sng" algn="ctr">
            <a:solidFill>
              <a:schemeClr val="tx1">
                <a:lumMod val="65000"/>
                <a:lumOff val="35000"/>
              </a:schemeClr>
            </a:solidFill>
            <a:prstDash val="solid"/>
            <a:round/>
            <a:headEnd type="none" w="med" len="med"/>
            <a:tailEnd type="none" w="med" len="med"/>
          </a:ln>
          <a:effectLst/>
        </p:spPr>
      </p:cxnSp>
      <p:cxnSp>
        <p:nvCxnSpPr>
          <p:cNvPr id="73" name="Straight Connector 72"/>
          <p:cNvCxnSpPr>
            <a:stCxn id="5128" idx="2"/>
            <a:endCxn id="5132" idx="0"/>
          </p:cNvCxnSpPr>
          <p:nvPr/>
        </p:nvCxnSpPr>
        <p:spPr bwMode="auto">
          <a:xfrm>
            <a:off x="8540280" y="3559616"/>
            <a:ext cx="2869" cy="446011"/>
          </a:xfrm>
          <a:prstGeom prst="line">
            <a:avLst/>
          </a:prstGeom>
          <a:solidFill>
            <a:schemeClr val="accent1">
              <a:alpha val="80000"/>
            </a:schemeClr>
          </a:solidFill>
          <a:ln w="12700" cap="flat" cmpd="sng" algn="ctr">
            <a:solidFill>
              <a:schemeClr val="tx1">
                <a:lumMod val="65000"/>
                <a:lumOff val="35000"/>
              </a:schemeClr>
            </a:solidFill>
            <a:prstDash val="solid"/>
            <a:round/>
            <a:headEnd type="none" w="med" len="med"/>
            <a:tailEnd type="none" w="med" len="med"/>
          </a:ln>
          <a:effectLst/>
        </p:spPr>
      </p:cxnSp>
      <p:pic>
        <p:nvPicPr>
          <p:cNvPr id="76" name="Picture 1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655254" y="5517233"/>
            <a:ext cx="720080" cy="624975"/>
          </a:xfrm>
          <a:prstGeom prst="rect">
            <a:avLst/>
          </a:prstGeom>
          <a:noFill/>
          <a:ln w="9525">
            <a:noFill/>
            <a:miter lim="800000"/>
            <a:headEnd/>
            <a:tailEnd/>
          </a:ln>
        </p:spPr>
      </p:pic>
      <p:pic>
        <p:nvPicPr>
          <p:cNvPr id="77" name="Picture 1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0" y="4465017"/>
            <a:ext cx="720080" cy="624975"/>
          </a:xfrm>
          <a:prstGeom prst="rect">
            <a:avLst/>
          </a:prstGeom>
          <a:noFill/>
          <a:ln w="9525">
            <a:noFill/>
            <a:miter lim="800000"/>
            <a:headEnd/>
            <a:tailEnd/>
          </a:ln>
        </p:spPr>
      </p:pic>
      <p:pic>
        <p:nvPicPr>
          <p:cNvPr id="78" name="Picture 1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654692" y="3500447"/>
            <a:ext cx="720080" cy="624975"/>
          </a:xfrm>
          <a:prstGeom prst="rect">
            <a:avLst/>
          </a:prstGeom>
          <a:noFill/>
          <a:ln w="9525">
            <a:noFill/>
            <a:miter lim="800000"/>
            <a:headEnd/>
            <a:tailEnd/>
          </a:ln>
        </p:spPr>
      </p:pic>
      <p:cxnSp>
        <p:nvCxnSpPr>
          <p:cNvPr id="79" name="Straight Connector 78"/>
          <p:cNvCxnSpPr>
            <a:stCxn id="77" idx="3"/>
            <a:endCxn id="56" idx="1"/>
          </p:cNvCxnSpPr>
          <p:nvPr/>
        </p:nvCxnSpPr>
        <p:spPr bwMode="auto">
          <a:xfrm flipV="1">
            <a:off x="2244080" y="4775938"/>
            <a:ext cx="267158" cy="1566"/>
          </a:xfrm>
          <a:prstGeom prst="line">
            <a:avLst/>
          </a:prstGeom>
          <a:solidFill>
            <a:schemeClr val="accent1">
              <a:alpha val="80000"/>
            </a:schemeClr>
          </a:solidFill>
          <a:ln w="12700" cap="flat" cmpd="sng" algn="ctr">
            <a:solidFill>
              <a:schemeClr val="tx1">
                <a:lumMod val="65000"/>
                <a:lumOff val="35000"/>
              </a:schemeClr>
            </a:solidFill>
            <a:prstDash val="solid"/>
            <a:round/>
            <a:headEnd type="none" w="med" len="med"/>
            <a:tailEnd type="none" w="med" len="med"/>
          </a:ln>
          <a:effectLst/>
        </p:spPr>
      </p:cxnSp>
      <p:cxnSp>
        <p:nvCxnSpPr>
          <p:cNvPr id="83" name="Straight Connector 82"/>
          <p:cNvCxnSpPr>
            <a:stCxn id="56" idx="0"/>
            <a:endCxn id="78" idx="2"/>
          </p:cNvCxnSpPr>
          <p:nvPr/>
        </p:nvCxnSpPr>
        <p:spPr bwMode="auto">
          <a:xfrm flipV="1">
            <a:off x="3011302" y="4125422"/>
            <a:ext cx="3431" cy="426679"/>
          </a:xfrm>
          <a:prstGeom prst="line">
            <a:avLst/>
          </a:prstGeom>
          <a:solidFill>
            <a:schemeClr val="accent1">
              <a:alpha val="80000"/>
            </a:schemeClr>
          </a:solidFill>
          <a:ln w="12700" cap="flat" cmpd="sng" algn="ctr">
            <a:solidFill>
              <a:schemeClr val="tx1">
                <a:lumMod val="65000"/>
                <a:lumOff val="35000"/>
              </a:schemeClr>
            </a:solidFill>
            <a:prstDash val="solid"/>
            <a:round/>
            <a:headEnd type="none" w="med" len="med"/>
            <a:tailEnd type="none" w="med" len="med"/>
          </a:ln>
          <a:effectLst/>
        </p:spPr>
      </p:cxnSp>
      <p:cxnSp>
        <p:nvCxnSpPr>
          <p:cNvPr id="86" name="Straight Connector 85"/>
          <p:cNvCxnSpPr>
            <a:stCxn id="76" idx="0"/>
            <a:endCxn id="56" idx="2"/>
          </p:cNvCxnSpPr>
          <p:nvPr/>
        </p:nvCxnSpPr>
        <p:spPr bwMode="auto">
          <a:xfrm flipH="1" flipV="1">
            <a:off x="3011302" y="4999776"/>
            <a:ext cx="3993" cy="517457"/>
          </a:xfrm>
          <a:prstGeom prst="line">
            <a:avLst/>
          </a:prstGeom>
          <a:solidFill>
            <a:schemeClr val="accent1">
              <a:alpha val="80000"/>
            </a:schemeClr>
          </a:solidFill>
          <a:ln w="12700" cap="flat" cmpd="sng" algn="ctr">
            <a:solidFill>
              <a:schemeClr val="tx1">
                <a:lumMod val="65000"/>
                <a:lumOff val="35000"/>
              </a:schemeClr>
            </a:solidFill>
            <a:prstDash val="solid"/>
            <a:round/>
            <a:headEnd type="none" w="med" len="med"/>
            <a:tailEnd type="none" w="med" len="med"/>
          </a:ln>
          <a:effectLst/>
        </p:spPr>
      </p:cxnSp>
      <p:sp>
        <p:nvSpPr>
          <p:cNvPr id="3" name="Footer Placeholder 2">
            <a:extLst>
              <a:ext uri="{FF2B5EF4-FFF2-40B4-BE49-F238E27FC236}">
                <a16:creationId xmlns:a16="http://schemas.microsoft.com/office/drawing/2014/main" id="{2044FD87-1371-1817-CB0C-7C54C49D72D9}"/>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2699569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10000"/>
          </a:bodyPr>
          <a:lstStyle/>
          <a:p>
            <a:r>
              <a:rPr lang="fa-IR" sz="3200" dirty="0"/>
              <a:t>در طراحي شبكه مواردي كه قبل از راه اندازي شبكه بايد مد نظر قرار دهيد شامل موارد ذيل هستند :</a:t>
            </a:r>
          </a:p>
          <a:p>
            <a:pPr lvl="1"/>
            <a:r>
              <a:rPr lang="fa-IR" sz="2800" dirty="0"/>
              <a:t>1- اندازه سازمان</a:t>
            </a:r>
          </a:p>
          <a:p>
            <a:pPr lvl="1"/>
            <a:r>
              <a:rPr lang="fa-IR" sz="2800" dirty="0"/>
              <a:t>2 - سطح امنيت</a:t>
            </a:r>
          </a:p>
          <a:p>
            <a:pPr lvl="1"/>
            <a:r>
              <a:rPr lang="fa-IR" sz="2800" dirty="0"/>
              <a:t>3 - نوع فعاليت</a:t>
            </a:r>
          </a:p>
          <a:p>
            <a:pPr lvl="1"/>
            <a:r>
              <a:rPr lang="fa-IR" sz="2800" dirty="0"/>
              <a:t>4 - سطح مديريت</a:t>
            </a:r>
          </a:p>
          <a:p>
            <a:pPr lvl="1"/>
            <a:r>
              <a:rPr lang="fa-IR" sz="2800" dirty="0"/>
              <a:t>5 - مقدار ترافيك</a:t>
            </a:r>
          </a:p>
          <a:p>
            <a:pPr lvl="1"/>
            <a:r>
              <a:rPr lang="fa-IR" sz="2800" dirty="0"/>
              <a:t>6 – بودجه</a:t>
            </a:r>
          </a:p>
        </p:txBody>
      </p:sp>
      <p:sp>
        <p:nvSpPr>
          <p:cNvPr id="5" name="Footer Placeholder 4">
            <a:extLst>
              <a:ext uri="{FF2B5EF4-FFF2-40B4-BE49-F238E27FC236}">
                <a16:creationId xmlns:a16="http://schemas.microsoft.com/office/drawing/2014/main" id="{F599E5F6-0B2E-384F-8476-BA917A935053}"/>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2546425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نيازمندي هاي طراحي يک شبکه</a:t>
            </a:r>
            <a:endParaRPr lang="en-US" dirty="0"/>
          </a:p>
        </p:txBody>
      </p:sp>
      <p:sp>
        <p:nvSpPr>
          <p:cNvPr id="3" name="Content Placeholder 2"/>
          <p:cNvSpPr>
            <a:spLocks noGrp="1"/>
          </p:cNvSpPr>
          <p:nvPr>
            <p:ph idx="1"/>
          </p:nvPr>
        </p:nvSpPr>
        <p:spPr/>
        <p:txBody>
          <a:bodyPr>
            <a:normAutofit fontScale="85000" lnSpcReduction="10000"/>
          </a:bodyPr>
          <a:lstStyle/>
          <a:p>
            <a:r>
              <a:rPr lang="fa-IR" sz="2400" dirty="0"/>
              <a:t>1- رسانه ارتباطي</a:t>
            </a:r>
          </a:p>
          <a:p>
            <a:pPr lvl="1"/>
            <a:r>
              <a:rPr lang="fa-IR" sz="2000" dirty="0"/>
              <a:t>مواردي که در انتخاب رسانه موثر هستند: سرعت، امنيت، نويز محيط، هزينه و ميزان در اختيار بودن</a:t>
            </a:r>
          </a:p>
          <a:p>
            <a:r>
              <a:rPr lang="fa-IR" sz="2400" dirty="0"/>
              <a:t>2- واسط ارتباطي </a:t>
            </a:r>
          </a:p>
          <a:p>
            <a:pPr lvl="1"/>
            <a:r>
              <a:rPr lang="fa-IR" sz="2000" dirty="0"/>
              <a:t>کارت شبکه، کارت ماهواره، مودم عادي</a:t>
            </a:r>
          </a:p>
          <a:p>
            <a:pPr lvl="1"/>
            <a:r>
              <a:rPr lang="fa-IR" sz="2000" dirty="0"/>
              <a:t>معمولاً باتوجه به نوع رسانه، نوع واسط تعيين ميشود</a:t>
            </a:r>
          </a:p>
          <a:p>
            <a:r>
              <a:rPr lang="fa-IR" sz="2400" dirty="0"/>
              <a:t>3- زبان ارتباطي بين کامپيوترها (</a:t>
            </a:r>
            <a:r>
              <a:rPr lang="en-US" sz="2400" dirty="0"/>
              <a:t>Network protocol</a:t>
            </a:r>
            <a:r>
              <a:rPr lang="fa-IR" sz="2400" dirty="0"/>
              <a:t>)</a:t>
            </a:r>
          </a:p>
          <a:p>
            <a:pPr lvl="1"/>
            <a:r>
              <a:rPr lang="fa-IR" sz="2000" dirty="0"/>
              <a:t>کامپيوترها طبق کدام قوانين با هم صحبت کنند: </a:t>
            </a:r>
            <a:r>
              <a:rPr lang="en-US" sz="2000"/>
              <a:t>TCP/IP</a:t>
            </a:r>
            <a:r>
              <a:rPr lang="fa-IR" sz="2000" dirty="0"/>
              <a:t>، </a:t>
            </a:r>
            <a:r>
              <a:rPr lang="en-US" sz="2000" dirty="0"/>
              <a:t>IPX/SPX</a:t>
            </a:r>
          </a:p>
          <a:p>
            <a:r>
              <a:rPr lang="fa-IR" sz="2400" dirty="0"/>
              <a:t>4- سيستم عامل مدير شبکه (</a:t>
            </a:r>
            <a:r>
              <a:rPr lang="en-US" sz="2400" dirty="0"/>
              <a:t>Network OS</a:t>
            </a:r>
            <a:r>
              <a:rPr lang="fa-IR" sz="2400" dirty="0"/>
              <a:t>)</a:t>
            </a:r>
          </a:p>
          <a:p>
            <a:pPr lvl="1"/>
            <a:r>
              <a:rPr lang="fa-IR" sz="2000" dirty="0"/>
              <a:t>چگونه کاربران و دسترسي آنها مديريت شود: </a:t>
            </a:r>
            <a:r>
              <a:rPr lang="en-US" sz="2000" dirty="0"/>
              <a:t>Linux</a:t>
            </a:r>
            <a:r>
              <a:rPr lang="fa-IR" sz="2000" dirty="0"/>
              <a:t>، </a:t>
            </a:r>
            <a:r>
              <a:rPr lang="en-US" sz="2000" dirty="0"/>
              <a:t>Novel</a:t>
            </a:r>
            <a:r>
              <a:rPr lang="fa-IR" sz="2000" dirty="0"/>
              <a:t>، </a:t>
            </a:r>
            <a:r>
              <a:rPr lang="en-US" sz="2000" dirty="0"/>
              <a:t>Windows Server</a:t>
            </a:r>
            <a:endParaRPr lang="fa-IR" sz="2000" dirty="0"/>
          </a:p>
          <a:p>
            <a:pPr lvl="1"/>
            <a:r>
              <a:rPr lang="fa-IR" sz="2000" dirty="0"/>
              <a:t>يکي از توقعات از سيستم عامل، پايداري آن است. هر چه </a:t>
            </a:r>
            <a:r>
              <a:rPr lang="en-US" sz="2000" dirty="0"/>
              <a:t>uptime</a:t>
            </a:r>
            <a:r>
              <a:rPr lang="fa-IR" sz="2000" dirty="0"/>
              <a:t> يک سيستم عامل بالاتر باشد، آن سيستم عامل بهتر است</a:t>
            </a:r>
          </a:p>
          <a:p>
            <a:pPr lvl="1"/>
            <a:endParaRPr lang="en-US" sz="2000" dirty="0"/>
          </a:p>
        </p:txBody>
      </p:sp>
      <p:sp>
        <p:nvSpPr>
          <p:cNvPr id="5" name="Footer Placeholder 4">
            <a:extLst>
              <a:ext uri="{FF2B5EF4-FFF2-40B4-BE49-F238E27FC236}">
                <a16:creationId xmlns:a16="http://schemas.microsoft.com/office/drawing/2014/main" id="{74CF6867-5ACA-EB91-97A8-F5CADA140BA2}"/>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901096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2502C-0866-7E2D-A410-10AC70131134}"/>
              </a:ext>
            </a:extLst>
          </p:cNvPr>
          <p:cNvSpPr>
            <a:spLocks noGrp="1"/>
          </p:cNvSpPr>
          <p:nvPr>
            <p:ph type="title"/>
          </p:nvPr>
        </p:nvSpPr>
        <p:spPr/>
        <p:txBody>
          <a:bodyPr/>
          <a:lstStyle/>
          <a:p>
            <a:r>
              <a:rPr lang="fa-IR" dirty="0"/>
              <a:t>تمرین 2</a:t>
            </a:r>
            <a:endParaRPr lang="en-US" dirty="0"/>
          </a:p>
        </p:txBody>
      </p:sp>
      <p:sp>
        <p:nvSpPr>
          <p:cNvPr id="3" name="Content Placeholder 2">
            <a:extLst>
              <a:ext uri="{FF2B5EF4-FFF2-40B4-BE49-F238E27FC236}">
                <a16:creationId xmlns:a16="http://schemas.microsoft.com/office/drawing/2014/main" id="{EE722B36-B650-7F34-C2B6-217F8E8E3492}"/>
              </a:ext>
            </a:extLst>
          </p:cNvPr>
          <p:cNvSpPr>
            <a:spLocks noGrp="1"/>
          </p:cNvSpPr>
          <p:nvPr>
            <p:ph idx="1"/>
          </p:nvPr>
        </p:nvSpPr>
        <p:spPr/>
        <p:txBody>
          <a:bodyPr/>
          <a:lstStyle/>
          <a:p>
            <a:r>
              <a:rPr lang="fa-IR" dirty="0"/>
              <a:t>در نرم افزار شبیه ساز یک شبکه با حداقل یک عنصر راه گزین (</a:t>
            </a:r>
            <a:r>
              <a:rPr lang="fa-IR" dirty="0" err="1"/>
              <a:t>هاب</a:t>
            </a:r>
            <a:r>
              <a:rPr lang="fa-IR" dirty="0"/>
              <a:t> یا </a:t>
            </a:r>
            <a:r>
              <a:rPr lang="fa-IR" dirty="0" err="1"/>
              <a:t>سوئیچ</a:t>
            </a:r>
            <a:r>
              <a:rPr lang="fa-IR" dirty="0"/>
              <a:t>) با حداقل دو کامپیوتر </a:t>
            </a:r>
            <a:r>
              <a:rPr lang="fa-IR" dirty="0" err="1"/>
              <a:t>کلاینت</a:t>
            </a:r>
            <a:r>
              <a:rPr lang="fa-IR" dirty="0"/>
              <a:t> و یک </a:t>
            </a:r>
            <a:r>
              <a:rPr lang="en-US" dirty="0"/>
              <a:t>DHCP Server</a:t>
            </a:r>
            <a:r>
              <a:rPr lang="fa-IR" dirty="0"/>
              <a:t> راه اندازی کنید.</a:t>
            </a:r>
          </a:p>
          <a:p>
            <a:endParaRPr lang="fa-IR" dirty="0"/>
          </a:p>
          <a:p>
            <a:endParaRPr lang="fa-IR" dirty="0"/>
          </a:p>
          <a:p>
            <a:r>
              <a:rPr lang="fa-IR" dirty="0"/>
              <a:t>مهلت انجام: یک هفته</a:t>
            </a:r>
          </a:p>
        </p:txBody>
      </p:sp>
      <p:sp>
        <p:nvSpPr>
          <p:cNvPr id="4" name="Footer Placeholder 3">
            <a:extLst>
              <a:ext uri="{FF2B5EF4-FFF2-40B4-BE49-F238E27FC236}">
                <a16:creationId xmlns:a16="http://schemas.microsoft.com/office/drawing/2014/main" id="{1A056D3F-4675-67A2-F52A-977D6F6E4B45}"/>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2615473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بارم بندی</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86463444"/>
              </p:ext>
            </p:extLst>
          </p:nvPr>
        </p:nvGraphicFramePr>
        <p:xfrm>
          <a:off x="725267" y="1481183"/>
          <a:ext cx="10762790" cy="5334000"/>
        </p:xfrm>
        <a:graphic>
          <a:graphicData uri="http://schemas.openxmlformats.org/drawingml/2006/table">
            <a:tbl>
              <a:tblPr firstRow="1" bandRow="1">
                <a:tableStyleId>{5C22544A-7EE6-4342-B048-85BDC9FD1C3A}</a:tableStyleId>
              </a:tblPr>
              <a:tblGrid>
                <a:gridCol w="7569647">
                  <a:extLst>
                    <a:ext uri="{9D8B030D-6E8A-4147-A177-3AD203B41FA5}">
                      <a16:colId xmlns:a16="http://schemas.microsoft.com/office/drawing/2014/main" val="1393437937"/>
                    </a:ext>
                  </a:extLst>
                </a:gridCol>
                <a:gridCol w="1357086">
                  <a:extLst>
                    <a:ext uri="{9D8B030D-6E8A-4147-A177-3AD203B41FA5}">
                      <a16:colId xmlns:a16="http://schemas.microsoft.com/office/drawing/2014/main" val="515907230"/>
                    </a:ext>
                  </a:extLst>
                </a:gridCol>
                <a:gridCol w="1836057">
                  <a:extLst>
                    <a:ext uri="{9D8B030D-6E8A-4147-A177-3AD203B41FA5}">
                      <a16:colId xmlns:a16="http://schemas.microsoft.com/office/drawing/2014/main" val="3812660610"/>
                    </a:ext>
                  </a:extLst>
                </a:gridCol>
              </a:tblGrid>
              <a:tr h="370840">
                <a:tc>
                  <a:txBody>
                    <a:bodyPr/>
                    <a:lstStyle/>
                    <a:p>
                      <a:pPr algn="r" rtl="1"/>
                      <a:r>
                        <a:rPr lang="fa-IR" sz="2800" dirty="0">
                          <a:cs typeface="B Yekan" panose="00000400000000000000" pitchFamily="2" charset="-78"/>
                        </a:rPr>
                        <a:t>توضیحات</a:t>
                      </a:r>
                      <a:endParaRPr lang="en-US" sz="2800" dirty="0">
                        <a:cs typeface="B Yekan" panose="00000400000000000000" pitchFamily="2" charset="-78"/>
                      </a:endParaRPr>
                    </a:p>
                  </a:txBody>
                  <a:tcPr/>
                </a:tc>
                <a:tc>
                  <a:txBody>
                    <a:bodyPr/>
                    <a:lstStyle/>
                    <a:p>
                      <a:pPr algn="r" rtl="1"/>
                      <a:r>
                        <a:rPr lang="fa-IR" sz="2800" dirty="0">
                          <a:cs typeface="B Yekan" panose="00000400000000000000" pitchFamily="2" charset="-78"/>
                        </a:rPr>
                        <a:t>نمره</a:t>
                      </a:r>
                      <a:endParaRPr lang="en-US" sz="2800" dirty="0">
                        <a:cs typeface="B Yekan" panose="00000400000000000000" pitchFamily="2" charset="-78"/>
                      </a:endParaRPr>
                    </a:p>
                  </a:txBody>
                  <a:tcPr/>
                </a:tc>
                <a:tc>
                  <a:txBody>
                    <a:bodyPr/>
                    <a:lstStyle/>
                    <a:p>
                      <a:pPr algn="r" rtl="1"/>
                      <a:r>
                        <a:rPr lang="fa-IR" sz="2800" dirty="0">
                          <a:cs typeface="B Yekan" panose="00000400000000000000" pitchFamily="2" charset="-78"/>
                        </a:rPr>
                        <a:t>موضوع</a:t>
                      </a:r>
                      <a:endParaRPr lang="en-US" sz="2800" dirty="0">
                        <a:cs typeface="B Yekan" panose="00000400000000000000" pitchFamily="2" charset="-78"/>
                      </a:endParaRPr>
                    </a:p>
                  </a:txBody>
                  <a:tcPr/>
                </a:tc>
                <a:extLst>
                  <a:ext uri="{0D108BD9-81ED-4DB2-BD59-A6C34878D82A}">
                    <a16:rowId xmlns:a16="http://schemas.microsoft.com/office/drawing/2014/main" val="4064101843"/>
                  </a:ext>
                </a:extLst>
              </a:tr>
              <a:tr h="370840">
                <a:tc>
                  <a:txBody>
                    <a:bodyPr/>
                    <a:lstStyle/>
                    <a:p>
                      <a:pPr marL="457200" indent="-457200" algn="r" rtl="1">
                        <a:buFont typeface="Arial" panose="020B0604020202020204" pitchFamily="34" charset="0"/>
                        <a:buChar char="•"/>
                      </a:pPr>
                      <a:r>
                        <a:rPr lang="fa-IR" sz="2800" dirty="0">
                          <a:cs typeface="B Yekan" panose="00000400000000000000" pitchFamily="2" charset="-78"/>
                        </a:rPr>
                        <a:t>پاسخ به سوالات </a:t>
                      </a:r>
                    </a:p>
                    <a:p>
                      <a:pPr marL="457200" indent="-457200" algn="r" rtl="1">
                        <a:buFont typeface="Arial" panose="020B0604020202020204" pitchFamily="34" charset="0"/>
                        <a:buChar char="•"/>
                      </a:pPr>
                      <a:r>
                        <a:rPr lang="fa-IR" sz="2800" dirty="0">
                          <a:cs typeface="B Yekan" panose="00000400000000000000" pitchFamily="2" charset="-78"/>
                        </a:rPr>
                        <a:t>شبیه سازی و ایجاد </a:t>
                      </a:r>
                      <a:r>
                        <a:rPr lang="fa-IR" sz="2800" dirty="0" err="1">
                          <a:cs typeface="B Yekan" panose="00000400000000000000" pitchFamily="2" charset="-78"/>
                        </a:rPr>
                        <a:t>پاورپوینت</a:t>
                      </a:r>
                      <a:r>
                        <a:rPr lang="fa-IR" sz="2800" dirty="0">
                          <a:cs typeface="B Yekan" panose="00000400000000000000" pitchFamily="2" charset="-78"/>
                        </a:rPr>
                        <a:t> برای هر تمرین</a:t>
                      </a:r>
                      <a:endParaRPr lang="en-US" sz="2800" dirty="0">
                        <a:cs typeface="B Yekan" panose="00000400000000000000" pitchFamily="2" charset="-78"/>
                      </a:endParaRPr>
                    </a:p>
                  </a:txBody>
                  <a:tcPr/>
                </a:tc>
                <a:tc>
                  <a:txBody>
                    <a:bodyPr/>
                    <a:lstStyle/>
                    <a:p>
                      <a:pPr algn="r" rtl="1"/>
                      <a:r>
                        <a:rPr lang="fa-IR" sz="2800" dirty="0">
                          <a:cs typeface="B Yekan" panose="00000400000000000000" pitchFamily="2" charset="-78"/>
                        </a:rPr>
                        <a:t>4</a:t>
                      </a:r>
                      <a:endParaRPr lang="en-US" sz="2800" dirty="0">
                        <a:cs typeface="B Yekan" panose="00000400000000000000" pitchFamily="2" charset="-78"/>
                      </a:endParaRPr>
                    </a:p>
                  </a:txBody>
                  <a:tcPr/>
                </a:tc>
                <a:tc>
                  <a:txBody>
                    <a:bodyPr/>
                    <a:lstStyle/>
                    <a:p>
                      <a:pPr algn="r" rtl="1"/>
                      <a:r>
                        <a:rPr lang="fa-IR" sz="2800" dirty="0">
                          <a:cs typeface="B Yekan" panose="00000400000000000000" pitchFamily="2" charset="-78"/>
                        </a:rPr>
                        <a:t>تمرین</a:t>
                      </a:r>
                      <a:endParaRPr lang="en-US" sz="2800" dirty="0">
                        <a:cs typeface="B Yekan" panose="00000400000000000000" pitchFamily="2" charset="-78"/>
                      </a:endParaRPr>
                    </a:p>
                  </a:txBody>
                  <a:tcPr/>
                </a:tc>
                <a:extLst>
                  <a:ext uri="{0D108BD9-81ED-4DB2-BD59-A6C34878D82A}">
                    <a16:rowId xmlns:a16="http://schemas.microsoft.com/office/drawing/2014/main" val="1812759220"/>
                  </a:ext>
                </a:extLst>
              </a:tr>
              <a:tr h="370840">
                <a:tc>
                  <a:txBody>
                    <a:bodyPr/>
                    <a:lstStyle/>
                    <a:p>
                      <a:pPr algn="r" rtl="1"/>
                      <a:endParaRPr lang="en-US" sz="2800" dirty="0">
                        <a:cs typeface="B Yekan" panose="00000400000000000000" pitchFamily="2" charset="-78"/>
                      </a:endParaRPr>
                    </a:p>
                  </a:txBody>
                  <a:tcPr/>
                </a:tc>
                <a:tc>
                  <a:txBody>
                    <a:bodyPr/>
                    <a:lstStyle/>
                    <a:p>
                      <a:pPr algn="r" rtl="1"/>
                      <a:r>
                        <a:rPr lang="fa-IR" sz="2800" dirty="0">
                          <a:cs typeface="B Yekan" panose="00000400000000000000" pitchFamily="2" charset="-78"/>
                        </a:rPr>
                        <a:t>3</a:t>
                      </a:r>
                      <a:endParaRPr lang="en-US" sz="2800" dirty="0">
                        <a:cs typeface="B Yekan" panose="00000400000000000000" pitchFamily="2" charset="-78"/>
                      </a:endParaRPr>
                    </a:p>
                  </a:txBody>
                  <a:tcPr/>
                </a:tc>
                <a:tc>
                  <a:txBody>
                    <a:bodyPr/>
                    <a:lstStyle/>
                    <a:p>
                      <a:pPr algn="r" rtl="1"/>
                      <a:r>
                        <a:rPr lang="fa-IR" sz="2800" dirty="0">
                          <a:cs typeface="B Yekan" panose="00000400000000000000" pitchFamily="2" charset="-78"/>
                        </a:rPr>
                        <a:t>کوئیز</a:t>
                      </a:r>
                      <a:endParaRPr lang="en-US" sz="2800" dirty="0">
                        <a:cs typeface="B Yekan" panose="00000400000000000000" pitchFamily="2" charset="-78"/>
                      </a:endParaRPr>
                    </a:p>
                  </a:txBody>
                  <a:tcPr/>
                </a:tc>
                <a:extLst>
                  <a:ext uri="{0D108BD9-81ED-4DB2-BD59-A6C34878D82A}">
                    <a16:rowId xmlns:a16="http://schemas.microsoft.com/office/drawing/2014/main" val="528594716"/>
                  </a:ext>
                </a:extLst>
              </a:tr>
              <a:tr h="370840">
                <a:tc>
                  <a:txBody>
                    <a:bodyPr/>
                    <a:lstStyle/>
                    <a:p>
                      <a:pPr algn="r" rtl="1"/>
                      <a:endParaRPr lang="en-US" sz="2800" dirty="0">
                        <a:cs typeface="B Yekan" panose="00000400000000000000" pitchFamily="2" charset="-78"/>
                      </a:endParaRPr>
                    </a:p>
                  </a:txBody>
                  <a:tcPr/>
                </a:tc>
                <a:tc>
                  <a:txBody>
                    <a:bodyPr/>
                    <a:lstStyle/>
                    <a:p>
                      <a:pPr algn="r" rtl="1"/>
                      <a:r>
                        <a:rPr lang="fa-IR" sz="2800" dirty="0">
                          <a:cs typeface="B Yekan" panose="00000400000000000000" pitchFamily="2" charset="-78"/>
                        </a:rPr>
                        <a:t>5</a:t>
                      </a:r>
                      <a:endParaRPr lang="en-US" sz="2800" dirty="0">
                        <a:cs typeface="B Yekan" panose="00000400000000000000" pitchFamily="2" charset="-78"/>
                      </a:endParaRPr>
                    </a:p>
                  </a:txBody>
                  <a:tcPr/>
                </a:tc>
                <a:tc>
                  <a:txBody>
                    <a:bodyPr/>
                    <a:lstStyle/>
                    <a:p>
                      <a:pPr algn="r" rtl="1"/>
                      <a:r>
                        <a:rPr lang="fa-IR" sz="2800" dirty="0">
                          <a:cs typeface="B Yekan" panose="00000400000000000000" pitchFamily="2" charset="-78"/>
                        </a:rPr>
                        <a:t>میان ترم</a:t>
                      </a:r>
                      <a:endParaRPr lang="en-US" sz="2800" dirty="0">
                        <a:cs typeface="B Yekan" panose="00000400000000000000" pitchFamily="2" charset="-78"/>
                      </a:endParaRPr>
                    </a:p>
                  </a:txBody>
                  <a:tcPr/>
                </a:tc>
                <a:extLst>
                  <a:ext uri="{0D108BD9-81ED-4DB2-BD59-A6C34878D82A}">
                    <a16:rowId xmlns:a16="http://schemas.microsoft.com/office/drawing/2014/main" val="3533229701"/>
                  </a:ext>
                </a:extLst>
              </a:tr>
              <a:tr h="259080">
                <a:tc>
                  <a:txBody>
                    <a:bodyPr/>
                    <a:lstStyle/>
                    <a:p>
                      <a:pPr algn="r" rtl="1"/>
                      <a:endParaRPr lang="en-US" sz="2800" dirty="0">
                        <a:cs typeface="B Yekan" panose="00000400000000000000" pitchFamily="2" charset="-78"/>
                      </a:endParaRPr>
                    </a:p>
                  </a:txBody>
                  <a:tcPr/>
                </a:tc>
                <a:tc>
                  <a:txBody>
                    <a:bodyPr/>
                    <a:lstStyle/>
                    <a:p>
                      <a:pPr algn="r" rtl="1"/>
                      <a:r>
                        <a:rPr lang="fa-IR" sz="2800" dirty="0">
                          <a:cs typeface="B Yekan" panose="00000400000000000000" pitchFamily="2" charset="-78"/>
                        </a:rPr>
                        <a:t>9</a:t>
                      </a:r>
                      <a:endParaRPr lang="en-US" sz="2800" dirty="0">
                        <a:cs typeface="B Yekan" panose="00000400000000000000" pitchFamily="2" charset="-78"/>
                      </a:endParaRPr>
                    </a:p>
                  </a:txBody>
                  <a:tcPr/>
                </a:tc>
                <a:tc>
                  <a:txBody>
                    <a:bodyPr/>
                    <a:lstStyle/>
                    <a:p>
                      <a:pPr algn="r" rtl="1"/>
                      <a:r>
                        <a:rPr lang="fa-IR" sz="2800" dirty="0">
                          <a:cs typeface="B Yekan" panose="00000400000000000000" pitchFamily="2" charset="-78"/>
                        </a:rPr>
                        <a:t>پایان ترم</a:t>
                      </a:r>
                      <a:endParaRPr lang="en-US" sz="2800" dirty="0">
                        <a:cs typeface="B Yekan" panose="00000400000000000000" pitchFamily="2" charset="-78"/>
                      </a:endParaRPr>
                    </a:p>
                  </a:txBody>
                  <a:tcPr/>
                </a:tc>
                <a:extLst>
                  <a:ext uri="{0D108BD9-81ED-4DB2-BD59-A6C34878D82A}">
                    <a16:rowId xmlns:a16="http://schemas.microsoft.com/office/drawing/2014/main" val="3384059207"/>
                  </a:ext>
                </a:extLst>
              </a:tr>
              <a:tr h="259080">
                <a:tc>
                  <a:txBody>
                    <a:bodyPr/>
                    <a:lstStyle/>
                    <a:p>
                      <a:pPr marL="457200" indent="-457200" algn="r" rtl="1">
                        <a:buFont typeface="Arial" panose="020B0604020202020204" pitchFamily="34" charset="0"/>
                        <a:buChar char="•"/>
                      </a:pPr>
                      <a:r>
                        <a:rPr lang="fa-IR" sz="2800" dirty="0">
                          <a:cs typeface="B Yekan" panose="00000400000000000000" pitchFamily="2" charset="-78"/>
                        </a:rPr>
                        <a:t>ایجاد گزارشات قابل توجه برای </a:t>
                      </a:r>
                      <a:r>
                        <a:rPr lang="fa-IR" sz="2800" dirty="0" err="1">
                          <a:cs typeface="B Yekan" panose="00000400000000000000" pitchFamily="2" charset="-78"/>
                        </a:rPr>
                        <a:t>تمرینهای</a:t>
                      </a:r>
                      <a:r>
                        <a:rPr lang="fa-IR" sz="2800" dirty="0">
                          <a:cs typeface="B Yekan" panose="00000400000000000000" pitchFamily="2" charset="-78"/>
                        </a:rPr>
                        <a:t> درسی </a:t>
                      </a:r>
                      <a:r>
                        <a:rPr lang="fa-IR" sz="2800" dirty="0">
                          <a:solidFill>
                            <a:srgbClr val="C00000"/>
                          </a:solidFill>
                          <a:cs typeface="B Yekan" panose="00000400000000000000" pitchFamily="2" charset="-78"/>
                        </a:rPr>
                        <a:t>(2)</a:t>
                      </a:r>
                    </a:p>
                    <a:p>
                      <a:pPr marL="457200" indent="-457200" algn="r" rtl="1">
                        <a:buFont typeface="Arial" panose="020B0604020202020204" pitchFamily="34" charset="0"/>
                        <a:buChar char="•"/>
                      </a:pPr>
                      <a:r>
                        <a:rPr lang="fa-IR" sz="2800" dirty="0">
                          <a:cs typeface="B Yekan" panose="00000400000000000000" pitchFamily="2" charset="-78"/>
                        </a:rPr>
                        <a:t>ساخت حداقل دو ایستگاه کاری بی سیم با استفاده برد وای </a:t>
                      </a:r>
                      <a:r>
                        <a:rPr lang="fa-IR" sz="2800" dirty="0" err="1">
                          <a:cs typeface="B Yekan" panose="00000400000000000000" pitchFamily="2" charset="-78"/>
                        </a:rPr>
                        <a:t>فای</a:t>
                      </a:r>
                      <a:r>
                        <a:rPr lang="fa-IR" sz="2800" dirty="0">
                          <a:cs typeface="B Yekan" panose="00000400000000000000" pitchFamily="2" charset="-78"/>
                        </a:rPr>
                        <a:t> </a:t>
                      </a:r>
                      <a:r>
                        <a:rPr lang="en-US" sz="2800" dirty="0">
                          <a:cs typeface="B Yekan" panose="00000400000000000000" pitchFamily="2" charset="-78"/>
                        </a:rPr>
                        <a:t>D1 </a:t>
                      </a:r>
                      <a:r>
                        <a:rPr lang="en-US" sz="2800" dirty="0" err="1">
                          <a:cs typeface="B Yekan" panose="00000400000000000000" pitchFamily="2" charset="-78"/>
                        </a:rPr>
                        <a:t>Wemos</a:t>
                      </a:r>
                      <a:r>
                        <a:rPr lang="en-US" sz="2800" dirty="0">
                          <a:cs typeface="B Yekan" panose="00000400000000000000" pitchFamily="2" charset="-78"/>
                        </a:rPr>
                        <a:t> (ESP-8266EX-12)</a:t>
                      </a:r>
                      <a:r>
                        <a:rPr lang="fa-IR" sz="2800" dirty="0">
                          <a:cs typeface="B Yekan" panose="00000400000000000000" pitchFamily="2" charset="-78"/>
                        </a:rPr>
                        <a:t> و یا </a:t>
                      </a:r>
                      <a:r>
                        <a:rPr lang="fa-IR" sz="2800" dirty="0" err="1">
                          <a:cs typeface="B Yekan" panose="00000400000000000000" pitchFamily="2" charset="-78"/>
                        </a:rPr>
                        <a:t>بردهای</a:t>
                      </a:r>
                      <a:r>
                        <a:rPr lang="fa-IR" sz="2800" dirty="0">
                          <a:cs typeface="B Yekan" panose="00000400000000000000" pitchFamily="2" charset="-78"/>
                        </a:rPr>
                        <a:t> مشابه </a:t>
                      </a:r>
                      <a:r>
                        <a:rPr lang="fa-IR" sz="2800" dirty="0">
                          <a:solidFill>
                            <a:srgbClr val="C00000"/>
                          </a:solidFill>
                          <a:cs typeface="B Yekan" panose="00000400000000000000" pitchFamily="2" charset="-78"/>
                        </a:rPr>
                        <a:t>(3)</a:t>
                      </a:r>
                    </a:p>
                  </a:txBody>
                  <a:tcPr/>
                </a:tc>
                <a:tc>
                  <a:txBody>
                    <a:bodyPr/>
                    <a:lstStyle/>
                    <a:p>
                      <a:pPr algn="r" rtl="1"/>
                      <a:r>
                        <a:rPr lang="fa-IR" sz="2800" dirty="0">
                          <a:cs typeface="B Yekan" panose="00000400000000000000" pitchFamily="2" charset="-78"/>
                        </a:rPr>
                        <a:t>حداکثر 3</a:t>
                      </a:r>
                      <a:endParaRPr lang="en-US" sz="2800" dirty="0">
                        <a:cs typeface="B Yekan" panose="00000400000000000000" pitchFamily="2" charset="-78"/>
                      </a:endParaRPr>
                    </a:p>
                  </a:txBody>
                  <a:tcPr/>
                </a:tc>
                <a:tc>
                  <a:txBody>
                    <a:bodyPr/>
                    <a:lstStyle/>
                    <a:p>
                      <a:pPr algn="r" rtl="1"/>
                      <a:r>
                        <a:rPr lang="fa-IR" sz="2800" dirty="0">
                          <a:cs typeface="B Yekan" panose="00000400000000000000" pitchFamily="2" charset="-78"/>
                        </a:rPr>
                        <a:t>نمره اضافه</a:t>
                      </a:r>
                      <a:endParaRPr lang="en-US" sz="2800" dirty="0">
                        <a:cs typeface="B Yekan" panose="00000400000000000000" pitchFamily="2" charset="-78"/>
                      </a:endParaRPr>
                    </a:p>
                  </a:txBody>
                  <a:tcPr/>
                </a:tc>
                <a:extLst>
                  <a:ext uri="{0D108BD9-81ED-4DB2-BD59-A6C34878D82A}">
                    <a16:rowId xmlns:a16="http://schemas.microsoft.com/office/drawing/2014/main" val="343174516"/>
                  </a:ext>
                </a:extLst>
              </a:tr>
              <a:tr h="259080">
                <a:tc>
                  <a:txBody>
                    <a:bodyPr/>
                    <a:lstStyle/>
                    <a:p>
                      <a:pPr algn="r" rtl="1"/>
                      <a:endParaRPr lang="en-US" sz="2800" dirty="0">
                        <a:cs typeface="B Yekan" panose="00000400000000000000" pitchFamily="2" charset="-78"/>
                      </a:endParaRPr>
                    </a:p>
                  </a:txBody>
                  <a:tcPr/>
                </a:tc>
                <a:tc>
                  <a:txBody>
                    <a:bodyPr/>
                    <a:lstStyle/>
                    <a:p>
                      <a:pPr algn="r" rtl="1"/>
                      <a:endParaRPr lang="en-US" sz="2800" dirty="0">
                        <a:cs typeface="B Yekan" panose="00000400000000000000" pitchFamily="2" charset="-78"/>
                      </a:endParaRPr>
                    </a:p>
                  </a:txBody>
                  <a:tcPr/>
                </a:tc>
                <a:tc>
                  <a:txBody>
                    <a:bodyPr/>
                    <a:lstStyle/>
                    <a:p>
                      <a:pPr algn="r" rtl="1"/>
                      <a:endParaRPr lang="en-US" sz="2800" dirty="0">
                        <a:cs typeface="B Yekan" panose="00000400000000000000" pitchFamily="2" charset="-78"/>
                      </a:endParaRPr>
                    </a:p>
                  </a:txBody>
                  <a:tcPr/>
                </a:tc>
                <a:extLst>
                  <a:ext uri="{0D108BD9-81ED-4DB2-BD59-A6C34878D82A}">
                    <a16:rowId xmlns:a16="http://schemas.microsoft.com/office/drawing/2014/main" val="1900030877"/>
                  </a:ext>
                </a:extLst>
              </a:tr>
            </a:tbl>
          </a:graphicData>
        </a:graphic>
      </p:graphicFrame>
      <p:sp>
        <p:nvSpPr>
          <p:cNvPr id="3" name="Footer Placeholder 2">
            <a:extLst>
              <a:ext uri="{FF2B5EF4-FFF2-40B4-BE49-F238E27FC236}">
                <a16:creationId xmlns:a16="http://schemas.microsoft.com/office/drawing/2014/main" id="{7811E40C-ABF0-4EC5-4A2F-2355684F606B}"/>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3567750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منابع درس</a:t>
            </a:r>
            <a:endParaRPr lang="en-US" dirty="0"/>
          </a:p>
        </p:txBody>
      </p:sp>
      <p:sp>
        <p:nvSpPr>
          <p:cNvPr id="5" name="Rectangle 4"/>
          <p:cNvSpPr/>
          <p:nvPr/>
        </p:nvSpPr>
        <p:spPr>
          <a:xfrm>
            <a:off x="4011402" y="1260737"/>
            <a:ext cx="8854095" cy="461665"/>
          </a:xfrm>
          <a:prstGeom prst="rect">
            <a:avLst/>
          </a:prstGeom>
        </p:spPr>
        <p:txBody>
          <a:bodyPr wrap="square">
            <a:spAutoFit/>
          </a:bodyPr>
          <a:lstStyle/>
          <a:p>
            <a:r>
              <a:rPr lang="en-US" sz="2400" dirty="0">
                <a:solidFill>
                  <a:srgbClr val="FF0000"/>
                </a:solidFill>
              </a:rPr>
              <a:t>Stallings, W</a:t>
            </a:r>
            <a:r>
              <a:rPr lang="en-US" sz="2400" dirty="0"/>
              <a:t>. "</a:t>
            </a:r>
            <a:r>
              <a:rPr lang="en-US" sz="2400" dirty="0">
                <a:solidFill>
                  <a:srgbClr val="3333CC"/>
                </a:solidFill>
              </a:rPr>
              <a:t>Wireless Communications and Networks</a:t>
            </a:r>
            <a:r>
              <a:rPr lang="en-US" sz="2400" dirty="0"/>
              <a:t>."</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4800" t="1294" r="14870"/>
          <a:stretch/>
        </p:blipFill>
        <p:spPr>
          <a:xfrm>
            <a:off x="10550333" y="2021388"/>
            <a:ext cx="1336867" cy="1876243"/>
          </a:xfrm>
          <a:prstGeom prst="rect">
            <a:avLst/>
          </a:prstGeom>
        </p:spPr>
      </p:pic>
      <p:sp>
        <p:nvSpPr>
          <p:cNvPr id="8" name="Rectangle 7"/>
          <p:cNvSpPr/>
          <p:nvPr/>
        </p:nvSpPr>
        <p:spPr>
          <a:xfrm>
            <a:off x="7379782" y="2974301"/>
            <a:ext cx="3106940" cy="923330"/>
          </a:xfrm>
          <a:prstGeom prst="rect">
            <a:avLst/>
          </a:prstGeom>
        </p:spPr>
        <p:txBody>
          <a:bodyPr wrap="none">
            <a:spAutoFit/>
          </a:bodyPr>
          <a:lstStyle/>
          <a:p>
            <a:pPr algn="r" rtl="1"/>
            <a:r>
              <a:rPr lang="fa-IR" b="1" dirty="0">
                <a:solidFill>
                  <a:srgbClr val="3333CC"/>
                </a:solidFill>
                <a:cs typeface="B Mitra" panose="00000400000000000000" pitchFamily="2" charset="-78"/>
              </a:rPr>
              <a:t>انتقال داده ها و شبکه های کامپیوتری </a:t>
            </a:r>
            <a:br>
              <a:rPr lang="fa-IR" b="1" dirty="0">
                <a:cs typeface="B Mitra" panose="00000400000000000000" pitchFamily="2" charset="-78"/>
              </a:rPr>
            </a:br>
            <a:r>
              <a:rPr lang="fa-IR" b="1" dirty="0">
                <a:solidFill>
                  <a:srgbClr val="FF0000"/>
                </a:solidFill>
                <a:cs typeface="B Mitra" panose="00000400000000000000" pitchFamily="2" charset="-78"/>
              </a:rPr>
              <a:t>تالیف: ولیام استالینگز</a:t>
            </a:r>
            <a:br>
              <a:rPr lang="fa-IR" b="1" dirty="0">
                <a:cs typeface="B Mitra" panose="00000400000000000000" pitchFamily="2" charset="-78"/>
              </a:rPr>
            </a:br>
            <a:r>
              <a:rPr lang="fa-IR" b="1" dirty="0">
                <a:solidFill>
                  <a:srgbClr val="005426"/>
                </a:solidFill>
                <a:cs typeface="B Mitra" panose="00000400000000000000" pitchFamily="2" charset="-78"/>
              </a:rPr>
              <a:t>ترجمه:قدرت الله سپیدنام</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4012" t="712" r="14197" b="1060"/>
          <a:stretch/>
        </p:blipFill>
        <p:spPr>
          <a:xfrm>
            <a:off x="10562856" y="4036693"/>
            <a:ext cx="1324344" cy="1811991"/>
          </a:xfrm>
          <a:prstGeom prst="rect">
            <a:avLst/>
          </a:prstGeom>
        </p:spPr>
      </p:pic>
      <p:sp>
        <p:nvSpPr>
          <p:cNvPr id="10" name="Rectangle 9"/>
          <p:cNvSpPr/>
          <p:nvPr/>
        </p:nvSpPr>
        <p:spPr>
          <a:xfrm>
            <a:off x="7554000" y="5308448"/>
            <a:ext cx="2996333" cy="646331"/>
          </a:xfrm>
          <a:prstGeom prst="rect">
            <a:avLst/>
          </a:prstGeom>
        </p:spPr>
        <p:txBody>
          <a:bodyPr wrap="none">
            <a:spAutoFit/>
          </a:bodyPr>
          <a:lstStyle/>
          <a:p>
            <a:pPr algn="r" rtl="1"/>
            <a:r>
              <a:rPr lang="fa-IR" b="1" dirty="0">
                <a:solidFill>
                  <a:srgbClr val="3333CC"/>
                </a:solidFill>
                <a:cs typeface="B Mitra" panose="00000400000000000000" pitchFamily="2" charset="-78"/>
              </a:rPr>
              <a:t>شبکه های حسگر بی سیم (</a:t>
            </a:r>
            <a:r>
              <a:rPr lang="en-US" b="1" dirty="0">
                <a:solidFill>
                  <a:srgbClr val="3333CC"/>
                </a:solidFill>
                <a:cs typeface="B Mitra" panose="00000400000000000000" pitchFamily="2" charset="-78"/>
              </a:rPr>
              <a:t>WSN</a:t>
            </a:r>
            <a:r>
              <a:rPr lang="fa-IR" b="1" dirty="0">
                <a:solidFill>
                  <a:srgbClr val="3333CC"/>
                </a:solidFill>
                <a:cs typeface="B Mitra" panose="00000400000000000000" pitchFamily="2" charset="-78"/>
              </a:rPr>
              <a:t>)</a:t>
            </a:r>
            <a:br>
              <a:rPr lang="fa-IR" b="1" dirty="0">
                <a:cs typeface="B Mitra" panose="00000400000000000000" pitchFamily="2" charset="-78"/>
              </a:rPr>
            </a:br>
            <a:r>
              <a:rPr lang="fa-IR" b="1" dirty="0">
                <a:solidFill>
                  <a:srgbClr val="FF0000"/>
                </a:solidFill>
                <a:cs typeface="B Mitra" panose="00000400000000000000" pitchFamily="2" charset="-78"/>
              </a:rPr>
              <a:t>تالیف: احمد معتمدی</a:t>
            </a:r>
            <a:endParaRPr lang="fa-IR" b="1" dirty="0">
              <a:solidFill>
                <a:srgbClr val="005426"/>
              </a:solidFill>
              <a:cs typeface="B Mitra" panose="00000400000000000000" pitchFamily="2" charset="-78"/>
            </a:endParaRPr>
          </a:p>
        </p:txBody>
      </p:sp>
      <p:cxnSp>
        <p:nvCxnSpPr>
          <p:cNvPr id="12" name="Straight Connector 11"/>
          <p:cNvCxnSpPr/>
          <p:nvPr/>
        </p:nvCxnSpPr>
        <p:spPr>
          <a:xfrm>
            <a:off x="4011402" y="1921794"/>
            <a:ext cx="7258556"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9116E26D-EB92-A7E6-9C06-31C93A86F797}"/>
              </a:ext>
            </a:extLst>
          </p:cNvPr>
          <p:cNvSpPr>
            <a:spLocks noGrp="1"/>
          </p:cNvSpPr>
          <p:nvPr>
            <p:ph type="ftr" sz="quarter" idx="11"/>
          </p:nvPr>
        </p:nvSpPr>
        <p:spPr/>
        <p:txBody>
          <a:bodyPr/>
          <a:lstStyle/>
          <a:p>
            <a:r>
              <a:rPr lang="fa-IR"/>
              <a:t>دانشکده فنی و مهندسی دانشگاه شاهد 1401</a:t>
            </a:r>
            <a:endParaRPr lang="en-US"/>
          </a:p>
        </p:txBody>
      </p:sp>
      <p:pic>
        <p:nvPicPr>
          <p:cNvPr id="6" name="Picture 5">
            <a:extLst>
              <a:ext uri="{FF2B5EF4-FFF2-40B4-BE49-F238E27FC236}">
                <a16:creationId xmlns:a16="http://schemas.microsoft.com/office/drawing/2014/main" id="{284132E4-2E34-45FD-0619-B96AF7F059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91" y="1062624"/>
            <a:ext cx="3367881" cy="4286393"/>
          </a:xfrm>
          <a:prstGeom prst="rect">
            <a:avLst/>
          </a:prstGeom>
        </p:spPr>
      </p:pic>
      <p:pic>
        <p:nvPicPr>
          <p:cNvPr id="11" name="Picture 10">
            <a:extLst>
              <a:ext uri="{FF2B5EF4-FFF2-40B4-BE49-F238E27FC236}">
                <a16:creationId xmlns:a16="http://schemas.microsoft.com/office/drawing/2014/main" id="{89EA3914-CADF-168C-957D-670A77C2BB3C}"/>
              </a:ext>
            </a:extLst>
          </p:cNvPr>
          <p:cNvPicPr>
            <a:picLocks noChangeAspect="1"/>
          </p:cNvPicPr>
          <p:nvPr/>
        </p:nvPicPr>
        <p:blipFill>
          <a:blip r:embed="rId5"/>
          <a:stretch>
            <a:fillRect/>
          </a:stretch>
        </p:blipFill>
        <p:spPr>
          <a:xfrm>
            <a:off x="3575161" y="3415126"/>
            <a:ext cx="2906121" cy="1933891"/>
          </a:xfrm>
          <a:prstGeom prst="rect">
            <a:avLst/>
          </a:prstGeom>
        </p:spPr>
      </p:pic>
      <p:sp>
        <p:nvSpPr>
          <p:cNvPr id="14" name="TextBox 13">
            <a:extLst>
              <a:ext uri="{FF2B5EF4-FFF2-40B4-BE49-F238E27FC236}">
                <a16:creationId xmlns:a16="http://schemas.microsoft.com/office/drawing/2014/main" id="{5C7A628F-FC26-4255-079D-2B2F8DDFBDD0}"/>
              </a:ext>
            </a:extLst>
          </p:cNvPr>
          <p:cNvSpPr txBox="1"/>
          <p:nvPr/>
        </p:nvSpPr>
        <p:spPr>
          <a:xfrm>
            <a:off x="116645" y="5419422"/>
            <a:ext cx="6770384" cy="1200329"/>
          </a:xfrm>
          <a:prstGeom prst="rect">
            <a:avLst/>
          </a:prstGeom>
          <a:noFill/>
        </p:spPr>
        <p:txBody>
          <a:bodyPr wrap="square">
            <a:spAutoFit/>
          </a:bodyPr>
          <a:lstStyle/>
          <a:p>
            <a:r>
              <a:rPr lang="en-US" i="1" dirty="0">
                <a:solidFill>
                  <a:schemeClr val="tx1">
                    <a:lumMod val="65000"/>
                    <a:lumOff val="35000"/>
                  </a:schemeClr>
                </a:solidFill>
                <a:latin typeface="Calibri" panose="020F0502020204030204" pitchFamily="34" charset="0"/>
                <a:cs typeface="Calibri" panose="020F0502020204030204" pitchFamily="34" charset="0"/>
              </a:rPr>
              <a:t>William Stallings </a:t>
            </a:r>
            <a:r>
              <a:rPr lang="en-US" dirty="0">
                <a:solidFill>
                  <a:schemeClr val="tx1">
                    <a:lumMod val="65000"/>
                    <a:lumOff val="35000"/>
                  </a:schemeClr>
                </a:solidFill>
                <a:latin typeface="Calibri" panose="020F0502020204030204" pitchFamily="34" charset="0"/>
                <a:cs typeface="Calibri" panose="020F0502020204030204" pitchFamily="34" charset="0"/>
              </a:rPr>
              <a:t>is an American author. He has written computer science textbooks on operating systems, computer networks, computer organization, and cryptography.</a:t>
            </a:r>
          </a:p>
          <a:p>
            <a:r>
              <a:rPr lang="en-US" dirty="0">
                <a:solidFill>
                  <a:schemeClr val="tx1">
                    <a:lumMod val="65000"/>
                    <a:lumOff val="35000"/>
                  </a:schemeClr>
                </a:solidFill>
                <a:latin typeface="Calibri" panose="020F0502020204030204" pitchFamily="34" charset="0"/>
                <a:cs typeface="Calibri" panose="020F0502020204030204" pitchFamily="34" charset="0"/>
              </a:rPr>
              <a:t>Born: 1945 (age 78 years)</a:t>
            </a:r>
          </a:p>
        </p:txBody>
      </p:sp>
    </p:spTree>
    <p:extLst>
      <p:ext uri="{BB962C8B-B14F-4D97-AF65-F5344CB8AC3E}">
        <p14:creationId xmlns:p14="http://schemas.microsoft.com/office/powerpoint/2010/main" val="3738585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64A92-613C-0BAA-2417-41B7649BE7EA}"/>
              </a:ext>
            </a:extLst>
          </p:cNvPr>
          <p:cNvSpPr>
            <a:spLocks noGrp="1"/>
          </p:cNvSpPr>
          <p:nvPr>
            <p:ph type="title"/>
          </p:nvPr>
        </p:nvSpPr>
        <p:spPr/>
        <p:txBody>
          <a:bodyPr/>
          <a:lstStyle/>
          <a:p>
            <a:r>
              <a:rPr lang="fa-IR" dirty="0"/>
              <a:t>شبیه سازها</a:t>
            </a:r>
            <a:endParaRPr lang="en-US" dirty="0"/>
          </a:p>
        </p:txBody>
      </p:sp>
      <p:sp>
        <p:nvSpPr>
          <p:cNvPr id="3" name="Content Placeholder 2">
            <a:extLst>
              <a:ext uri="{FF2B5EF4-FFF2-40B4-BE49-F238E27FC236}">
                <a16:creationId xmlns:a16="http://schemas.microsoft.com/office/drawing/2014/main" id="{991CDD89-B291-0837-58C5-1F4D99B606BE}"/>
              </a:ext>
            </a:extLst>
          </p:cNvPr>
          <p:cNvSpPr>
            <a:spLocks noGrp="1"/>
          </p:cNvSpPr>
          <p:nvPr>
            <p:ph idx="1"/>
          </p:nvPr>
        </p:nvSpPr>
        <p:spPr/>
        <p:txBody>
          <a:bodyPr/>
          <a:lstStyle/>
          <a:p>
            <a:r>
              <a:rPr lang="fa-IR" dirty="0"/>
              <a:t>در این درس از شبیه ساز </a:t>
            </a:r>
            <a:r>
              <a:rPr lang="en-US" dirty="0" err="1"/>
              <a:t>Opnet</a:t>
            </a:r>
            <a:r>
              <a:rPr lang="fa-IR" dirty="0"/>
              <a:t> استفاده خواهیم کرد.</a:t>
            </a:r>
          </a:p>
          <a:p>
            <a:pPr lvl="1"/>
            <a:r>
              <a:rPr lang="en-US" dirty="0">
                <a:hlinkClick r:id="rId2"/>
              </a:rPr>
              <a:t>https://netsimulate.net/simulation-software-opnet-17-5-with-training-installation/</a:t>
            </a:r>
            <a:endParaRPr lang="fa-IR" dirty="0">
              <a:hlinkClick r:id="rId2"/>
            </a:endParaRPr>
          </a:p>
          <a:p>
            <a:pPr lvl="1"/>
            <a:r>
              <a:rPr lang="en-US" dirty="0">
                <a:hlinkClick r:id="rId2"/>
              </a:rPr>
              <a:t>https://netsimulate.net/advanced-simulation-of-wireless-networks-in-opnet/</a:t>
            </a:r>
            <a:endParaRPr lang="fa-IR" dirty="0"/>
          </a:p>
          <a:p>
            <a:pPr lvl="1"/>
            <a:r>
              <a:rPr lang="en-US" dirty="0">
                <a:hlinkClick r:id="rId3"/>
              </a:rPr>
              <a:t>https://p30download.ir/fa/entry/68567/cisco-packet-tracer</a:t>
            </a:r>
            <a:r>
              <a:rPr lang="en-US" dirty="0"/>
              <a:t> </a:t>
            </a:r>
            <a:endParaRPr lang="fa-IR" dirty="0"/>
          </a:p>
          <a:p>
            <a:r>
              <a:rPr lang="fa-IR" dirty="0"/>
              <a:t>استفاده از </a:t>
            </a:r>
            <a:r>
              <a:rPr lang="en-US" dirty="0"/>
              <a:t>Packet Tracer</a:t>
            </a:r>
            <a:r>
              <a:rPr lang="fa-IR" dirty="0"/>
              <a:t> بلامانع است.</a:t>
            </a:r>
            <a:endParaRPr lang="en-US" dirty="0"/>
          </a:p>
        </p:txBody>
      </p:sp>
      <p:sp>
        <p:nvSpPr>
          <p:cNvPr id="5" name="Footer Placeholder 4">
            <a:extLst>
              <a:ext uri="{FF2B5EF4-FFF2-40B4-BE49-F238E27FC236}">
                <a16:creationId xmlns:a16="http://schemas.microsoft.com/office/drawing/2014/main" id="{40981D0F-DF74-66B6-5EB3-A34099BFD05A}"/>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30164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رشد فزاینده اتصال به اینترنت</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700" y="1112741"/>
            <a:ext cx="4711884" cy="4876800"/>
          </a:xfrm>
        </p:spPr>
      </p:pic>
      <p:sp>
        <p:nvSpPr>
          <p:cNvPr id="6" name="Rectangle 5"/>
          <p:cNvSpPr/>
          <p:nvPr/>
        </p:nvSpPr>
        <p:spPr>
          <a:xfrm>
            <a:off x="5324657" y="1112741"/>
            <a:ext cx="4882234" cy="369332"/>
          </a:xfrm>
          <a:prstGeom prst="rect">
            <a:avLst/>
          </a:prstGeom>
        </p:spPr>
        <p:txBody>
          <a:bodyPr wrap="none">
            <a:spAutoFit/>
          </a:bodyPr>
          <a:lstStyle/>
          <a:p>
            <a:r>
              <a:rPr lang="en-US"/>
              <a:t>https://www.futuretimeline.net/data-trends/10.htm</a:t>
            </a:r>
          </a:p>
        </p:txBody>
      </p:sp>
      <p:sp>
        <p:nvSpPr>
          <p:cNvPr id="7" name="Rectangle 6"/>
          <p:cNvSpPr/>
          <p:nvPr/>
        </p:nvSpPr>
        <p:spPr>
          <a:xfrm>
            <a:off x="5324657" y="1621102"/>
            <a:ext cx="5275290" cy="369332"/>
          </a:xfrm>
          <a:prstGeom prst="rect">
            <a:avLst/>
          </a:prstGeom>
        </p:spPr>
        <p:txBody>
          <a:bodyPr wrap="none">
            <a:spAutoFit/>
          </a:bodyPr>
          <a:lstStyle/>
          <a:p>
            <a:r>
              <a:rPr lang="en-US" b="1" dirty="0">
                <a:solidFill>
                  <a:srgbClr val="3333CC"/>
                </a:solidFill>
              </a:rPr>
              <a:t>World population using the Internet, 1990-2035</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6677" y="2626781"/>
            <a:ext cx="3639192" cy="2606366"/>
          </a:xfrm>
          <a:prstGeom prst="rect">
            <a:avLst/>
          </a:prstGeom>
        </p:spPr>
      </p:pic>
      <p:sp>
        <p:nvSpPr>
          <p:cNvPr id="10" name="Rectangle 9"/>
          <p:cNvSpPr/>
          <p:nvPr/>
        </p:nvSpPr>
        <p:spPr>
          <a:xfrm>
            <a:off x="5516677" y="5233147"/>
            <a:ext cx="5893536" cy="369332"/>
          </a:xfrm>
          <a:prstGeom prst="rect">
            <a:avLst/>
          </a:prstGeom>
        </p:spPr>
        <p:txBody>
          <a:bodyPr wrap="none">
            <a:spAutoFit/>
          </a:bodyPr>
          <a:lstStyle/>
          <a:p>
            <a:r>
              <a:rPr lang="en-US" dirty="0">
                <a:solidFill>
                  <a:srgbClr val="3333CC"/>
                </a:solidFill>
              </a:rPr>
              <a:t>https://www.itu.int/en/ITU-D/Statistics/Pages/stat/default.aspx</a:t>
            </a:r>
          </a:p>
        </p:txBody>
      </p:sp>
      <p:sp>
        <p:nvSpPr>
          <p:cNvPr id="3" name="Footer Placeholder 2">
            <a:extLst>
              <a:ext uri="{FF2B5EF4-FFF2-40B4-BE49-F238E27FC236}">
                <a16:creationId xmlns:a16="http://schemas.microsoft.com/office/drawing/2014/main" id="{77BC6969-A774-A97D-4D38-DC6464CD2891}"/>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3674947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10191" y="1625444"/>
            <a:ext cx="6529088" cy="3612762"/>
          </a:xfrm>
          <a:prstGeom prst="rect">
            <a:avLst/>
          </a:prstGeom>
        </p:spPr>
      </p:pic>
      <p:pic>
        <p:nvPicPr>
          <p:cNvPr id="6" name="Picture 5"/>
          <p:cNvPicPr>
            <a:picLocks noChangeAspect="1"/>
          </p:cNvPicPr>
          <p:nvPr/>
        </p:nvPicPr>
        <p:blipFill>
          <a:blip r:embed="rId3"/>
          <a:stretch>
            <a:fillRect/>
          </a:stretch>
        </p:blipFill>
        <p:spPr>
          <a:xfrm>
            <a:off x="6710138" y="1625444"/>
            <a:ext cx="5342599" cy="3704202"/>
          </a:xfrm>
          <a:prstGeom prst="rect">
            <a:avLst/>
          </a:prstGeom>
        </p:spPr>
      </p:pic>
      <p:sp>
        <p:nvSpPr>
          <p:cNvPr id="7" name="Footer Placeholder 6">
            <a:extLst>
              <a:ext uri="{FF2B5EF4-FFF2-40B4-BE49-F238E27FC236}">
                <a16:creationId xmlns:a16="http://schemas.microsoft.com/office/drawing/2014/main" id="{700A4B2A-869F-2852-941C-FA243C875461}"/>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2578099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110191" y="137439"/>
            <a:ext cx="5075764" cy="2808590"/>
          </a:xfrm>
          <a:prstGeom prst="rect">
            <a:avLst/>
          </a:prstGeom>
        </p:spPr>
      </p:pic>
      <p:pic>
        <p:nvPicPr>
          <p:cNvPr id="8" name="Picture 7"/>
          <p:cNvPicPr>
            <a:picLocks noChangeAspect="1"/>
          </p:cNvPicPr>
          <p:nvPr/>
        </p:nvPicPr>
        <p:blipFill>
          <a:blip r:embed="rId3"/>
          <a:stretch>
            <a:fillRect/>
          </a:stretch>
        </p:blipFill>
        <p:spPr>
          <a:xfrm>
            <a:off x="5185955" y="1382210"/>
            <a:ext cx="6920154" cy="5475789"/>
          </a:xfrm>
          <a:prstGeom prst="rect">
            <a:avLst/>
          </a:prstGeom>
        </p:spPr>
      </p:pic>
      <p:sp>
        <p:nvSpPr>
          <p:cNvPr id="5" name="TextBox 4"/>
          <p:cNvSpPr txBox="1"/>
          <p:nvPr/>
        </p:nvSpPr>
        <p:spPr>
          <a:xfrm>
            <a:off x="259772" y="3244833"/>
            <a:ext cx="4585679" cy="369332"/>
          </a:xfrm>
          <a:prstGeom prst="rect">
            <a:avLst/>
          </a:prstGeom>
          <a:noFill/>
        </p:spPr>
        <p:txBody>
          <a:bodyPr wrap="none" rtlCol="0">
            <a:spAutoFit/>
          </a:bodyPr>
          <a:lstStyle/>
          <a:p>
            <a:r>
              <a:rPr lang="en-US" dirty="0">
                <a:hlinkClick r:id="rId4"/>
              </a:rPr>
              <a:t>https://www.internetworldstats.com/stats5.htm</a:t>
            </a:r>
            <a:endParaRPr lang="en-US" dirty="0"/>
          </a:p>
        </p:txBody>
      </p:sp>
      <p:sp>
        <p:nvSpPr>
          <p:cNvPr id="7" name="Footer Placeholder 6">
            <a:extLst>
              <a:ext uri="{FF2B5EF4-FFF2-40B4-BE49-F238E27FC236}">
                <a16:creationId xmlns:a16="http://schemas.microsoft.com/office/drawing/2014/main" id="{94096872-03D3-10FD-EEFE-2B87D6451DA4}"/>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2577713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3492</TotalTime>
  <Words>2432</Words>
  <Application>Microsoft Office PowerPoint</Application>
  <PresentationFormat>Widescreen</PresentationFormat>
  <Paragraphs>283</Paragraphs>
  <Slides>37</Slides>
  <Notes>1</Notes>
  <HiddenSlides>10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37</vt:i4>
      </vt:variant>
    </vt:vector>
  </HeadingPairs>
  <TitlesOfParts>
    <vt:vector size="48" baseType="lpstr">
      <vt:lpstr>Arial</vt:lpstr>
      <vt:lpstr>B Mitra</vt:lpstr>
      <vt:lpstr>B Yekan</vt:lpstr>
      <vt:lpstr>Calibri</vt:lpstr>
      <vt:lpstr>Calibri Light</vt:lpstr>
      <vt:lpstr>Tahoma</vt:lpstr>
      <vt:lpstr>Times</vt:lpstr>
      <vt:lpstr>Times New Roman</vt:lpstr>
      <vt:lpstr>Wingdings</vt:lpstr>
      <vt:lpstr>Office Theme</vt:lpstr>
      <vt:lpstr>1_Office Theme</vt:lpstr>
      <vt:lpstr>مبانی شبکه های بی سیم</vt:lpstr>
      <vt:lpstr>اطلاعات درس</vt:lpstr>
      <vt:lpstr>سرفصل مطالب</vt:lpstr>
      <vt:lpstr>بارم بندی</vt:lpstr>
      <vt:lpstr>منابع درس</vt:lpstr>
      <vt:lpstr>شبیه سازها</vt:lpstr>
      <vt:lpstr>رشد فزاینده اتصال به اینترنت</vt:lpstr>
      <vt:lpstr>PowerPoint Presentation</vt:lpstr>
      <vt:lpstr>PowerPoint Presentation</vt:lpstr>
      <vt:lpstr>PowerPoint Presentation</vt:lpstr>
      <vt:lpstr>PowerPoint Presentation</vt:lpstr>
      <vt:lpstr>شبکه چيست</vt:lpstr>
      <vt:lpstr>اجزاي سازنده شبکه (1)</vt:lpstr>
      <vt:lpstr>اجزاي سازنده شبکه (2)</vt:lpstr>
      <vt:lpstr>اجزاي سازنده شبکه (3)</vt:lpstr>
      <vt:lpstr>مزاياي شبکه</vt:lpstr>
      <vt:lpstr>کلاينت ها و سرورها</vt:lpstr>
      <vt:lpstr>تمرین 1</vt:lpstr>
      <vt:lpstr>شبکه ها Peer to Peer (همپايه)</vt:lpstr>
      <vt:lpstr>شبکه هاي Peer to Peer  (ادامه)</vt:lpstr>
      <vt:lpstr>شبکه هاي کامپيوتري از نظر ابعاد و بزرگي</vt:lpstr>
      <vt:lpstr> جدول زير مقايسه اي بين انواع شبكه ها و مشخصات اصلي آنها را نشان  مي دهد:</vt:lpstr>
      <vt:lpstr>Local Area Networks</vt:lpstr>
      <vt:lpstr>Metropolitan Area Networks</vt:lpstr>
      <vt:lpstr>Wide Area Networks</vt:lpstr>
      <vt:lpstr>توپولوژي (همبندي) شبکه</vt:lpstr>
      <vt:lpstr>توپولوژي گذرگاهي (خطي يا BUS)</vt:lpstr>
      <vt:lpstr>توپولوژي گذرگاهي (خطي يا BUS) (2)</vt:lpstr>
      <vt:lpstr>توپولوژي ستاره (STAR)</vt:lpstr>
      <vt:lpstr>توپولوژي ستاره (STAR) (2)</vt:lpstr>
      <vt:lpstr>شبکه هاي ستاره گسترش يافته</vt:lpstr>
      <vt:lpstr>توپولوژي حلقوي (Ring)</vt:lpstr>
      <vt:lpstr>توپولوژي توري (Mesh)</vt:lpstr>
      <vt:lpstr>توپولوژي توري (2)</vt:lpstr>
      <vt:lpstr>PowerPoint Presentation</vt:lpstr>
      <vt:lpstr>نيازمندي هاي طراحي يک شبکه</vt:lpstr>
      <vt:lpstr>تمرین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Computer Architecture</dc:title>
  <dc:creator>HaghighatDoost,Vahid</dc:creator>
  <cp:lastModifiedBy>ICT-SURFACE</cp:lastModifiedBy>
  <cp:revision>85</cp:revision>
  <dcterms:created xsi:type="dcterms:W3CDTF">2021-08-11T10:34:58Z</dcterms:created>
  <dcterms:modified xsi:type="dcterms:W3CDTF">2023-02-25T18:12:29Z</dcterms:modified>
</cp:coreProperties>
</file>