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373" r:id="rId3"/>
    <p:sldId id="374" r:id="rId4"/>
    <p:sldId id="398" r:id="rId5"/>
    <p:sldId id="399" r:id="rId6"/>
    <p:sldId id="400" r:id="rId7"/>
    <p:sldId id="401" r:id="rId8"/>
    <p:sldId id="402" r:id="rId9"/>
    <p:sldId id="403" r:id="rId10"/>
    <p:sldId id="410" r:id="rId11"/>
    <p:sldId id="411" r:id="rId12"/>
    <p:sldId id="412" r:id="rId13"/>
    <p:sldId id="413" r:id="rId14"/>
    <p:sldId id="414" r:id="rId15"/>
    <p:sldId id="415" r:id="rId16"/>
    <p:sldId id="416" r:id="rId17"/>
  </p:sldIdLst>
  <p:sldSz cx="12192000" cy="6858000"/>
  <p:notesSz cx="6858000" cy="9144000"/>
  <p:embeddedFontLst>
    <p:embeddedFont>
      <p:font typeface="B Mitra" panose="00000400000000000000" pitchFamily="2" charset="-78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jazi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3333CC"/>
    <a:srgbClr val="5BF374"/>
    <a:srgbClr val="FEFE98"/>
    <a:srgbClr val="5DFFA6"/>
    <a:srgbClr val="75D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0315B-3D0F-4795-BC2B-C0DC283DA236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104532-B1A1-4F8B-BE24-25B6409234F6}">
      <dgm:prSet phldrT="[Text]" custT="1"/>
      <dgm:spPr/>
      <dgm:t>
        <a:bodyPr/>
        <a:lstStyle/>
        <a:p>
          <a:pPr algn="ctr" rtl="1"/>
          <a:r>
            <a:rPr lang="fa-IR" sz="1800" dirty="0">
              <a:latin typeface="+mj-lt"/>
              <a:cs typeface="B Mitra" panose="00000400000000000000" pitchFamily="2" charset="-78"/>
            </a:rPr>
            <a:t>پنج روش مالتی پلکس کردن</a:t>
          </a:r>
          <a:endParaRPr lang="en-US" sz="1800" dirty="0">
            <a:latin typeface="+mj-lt"/>
            <a:cs typeface="B Mitra" panose="00000400000000000000" pitchFamily="2" charset="-78"/>
          </a:endParaRPr>
        </a:p>
      </dgm:t>
    </dgm:pt>
    <dgm:pt modelId="{F4D3965C-845B-49ED-824C-7EDB031FAEB3}" type="parTrans" cxnId="{5D2EF14F-1C71-4FA5-AD2C-05EB786AE10A}">
      <dgm:prSet/>
      <dgm:spPr/>
      <dgm:t>
        <a:bodyPr/>
        <a:lstStyle/>
        <a:p>
          <a:pPr algn="ctr" rtl="1"/>
          <a:endParaRPr lang="en-US" sz="2800">
            <a:latin typeface="+mj-lt"/>
            <a:cs typeface="B Koodak" pitchFamily="2" charset="-78"/>
          </a:endParaRPr>
        </a:p>
      </dgm:t>
    </dgm:pt>
    <dgm:pt modelId="{B74368BD-2456-4BE1-B817-387276EC7A5E}" type="sibTrans" cxnId="{5D2EF14F-1C71-4FA5-AD2C-05EB786AE10A}">
      <dgm:prSet/>
      <dgm:spPr/>
      <dgm:t>
        <a:bodyPr/>
        <a:lstStyle/>
        <a:p>
          <a:pPr algn="ctr" rtl="1"/>
          <a:endParaRPr lang="en-US" sz="2800">
            <a:latin typeface="+mj-lt"/>
            <a:cs typeface="B Koodak" pitchFamily="2" charset="-78"/>
          </a:endParaRPr>
        </a:p>
      </dgm:t>
    </dgm:pt>
    <dgm:pt modelId="{F92EA732-2CF7-4C44-B719-3D1B0545D117}">
      <dgm:prSet phldrT="[Text]" custT="1"/>
      <dgm:spPr/>
      <dgm:t>
        <a:bodyPr/>
        <a:lstStyle/>
        <a:p>
          <a:pPr algn="ctr" rtl="1"/>
          <a:r>
            <a:rPr lang="fa-IR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اشتراک زمانی سنکرون (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TDM </a:t>
          </a:r>
          <a:r>
            <a:rPr lang="fa-IR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و 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TDMA</a:t>
          </a:r>
          <a:r>
            <a:rPr lang="fa-IR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1600" b="1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gm:t>
    </dgm:pt>
    <dgm:pt modelId="{D4325D49-35B9-4CB0-B3ED-D87E27B33A11}" type="parTrans" cxnId="{1E1214D5-F3FA-4876-9576-B4EFD5601403}">
      <dgm:prSet custT="1"/>
      <dgm:spPr/>
      <dgm:t>
        <a:bodyPr/>
        <a:lstStyle/>
        <a:p>
          <a:pPr algn="ctr" rtl="1"/>
          <a:endParaRPr lang="en-US" sz="1100">
            <a:latin typeface="+mj-lt"/>
            <a:cs typeface="B Koodak" pitchFamily="2" charset="-78"/>
          </a:endParaRPr>
        </a:p>
      </dgm:t>
    </dgm:pt>
    <dgm:pt modelId="{4F8CE053-832F-4C97-9C82-6E4B019B88F1}" type="sibTrans" cxnId="{1E1214D5-F3FA-4876-9576-B4EFD5601403}">
      <dgm:prSet/>
      <dgm:spPr/>
      <dgm:t>
        <a:bodyPr/>
        <a:lstStyle/>
        <a:p>
          <a:pPr algn="ctr" rtl="1"/>
          <a:endParaRPr lang="en-US" sz="2800">
            <a:latin typeface="+mj-lt"/>
            <a:cs typeface="B Koodak" pitchFamily="2" charset="-78"/>
          </a:endParaRPr>
        </a:p>
      </dgm:t>
    </dgm:pt>
    <dgm:pt modelId="{56C50DDE-05B5-4D45-8AE3-B67B88FCCA77}">
      <dgm:prSet custT="1"/>
      <dgm:spPr/>
      <dgm:t>
        <a:bodyPr/>
        <a:lstStyle/>
        <a:p>
          <a:pPr algn="ctr" rtl="1"/>
          <a:r>
            <a:rPr lang="fa-IR" sz="20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اشتراک طول موج</a:t>
          </a:r>
        </a:p>
        <a:p>
          <a:pPr algn="ctr" rtl="1"/>
          <a:r>
            <a:rPr lang="fa-IR" sz="20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(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WDM</a:t>
          </a:r>
          <a:r>
            <a:rPr lang="fa-IR" sz="20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2000" b="1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gm:t>
    </dgm:pt>
    <dgm:pt modelId="{0EDD2918-CA02-48DE-A36A-60A63FFE1F2A}" type="parTrans" cxnId="{DC06BE66-084A-4C28-848B-35A6FA8CFC02}">
      <dgm:prSet custT="1"/>
      <dgm:spPr/>
      <dgm:t>
        <a:bodyPr/>
        <a:lstStyle/>
        <a:p>
          <a:pPr algn="ctr" rtl="1"/>
          <a:endParaRPr lang="en-US" sz="1100">
            <a:latin typeface="+mj-lt"/>
            <a:cs typeface="B Koodak" pitchFamily="2" charset="-78"/>
          </a:endParaRPr>
        </a:p>
      </dgm:t>
    </dgm:pt>
    <dgm:pt modelId="{B446A1F4-9A41-4344-A320-0ABC265F5C08}" type="sibTrans" cxnId="{DC06BE66-084A-4C28-848B-35A6FA8CFC02}">
      <dgm:prSet/>
      <dgm:spPr/>
      <dgm:t>
        <a:bodyPr/>
        <a:lstStyle/>
        <a:p>
          <a:pPr algn="ctr" rtl="1"/>
          <a:endParaRPr lang="en-US" sz="2800">
            <a:latin typeface="+mj-lt"/>
            <a:cs typeface="B Koodak" pitchFamily="2" charset="-78"/>
          </a:endParaRPr>
        </a:p>
      </dgm:t>
    </dgm:pt>
    <dgm:pt modelId="{7F98F9CC-FE5C-4068-B612-742D6A7A36D3}">
      <dgm:prSet custT="1"/>
      <dgm:spPr/>
      <dgm:t>
        <a:bodyPr/>
        <a:lstStyle/>
        <a:p>
          <a:pPr algn="ctr" rtl="1"/>
          <a:r>
            <a:rPr lang="fa-IR" sz="20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 اشتراک کد (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CDMA</a:t>
          </a:r>
          <a:r>
            <a:rPr lang="fa-IR" sz="20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2000" b="1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gm:t>
    </dgm:pt>
    <dgm:pt modelId="{FD6CF1E7-7CEC-4E83-9AC4-0A3D1AF08A50}" type="parTrans" cxnId="{53BC5354-F6B1-4ABC-85EF-4FFF910FB52B}">
      <dgm:prSet custT="1"/>
      <dgm:spPr/>
      <dgm:t>
        <a:bodyPr/>
        <a:lstStyle/>
        <a:p>
          <a:pPr algn="ctr" rtl="1"/>
          <a:endParaRPr lang="en-US" sz="1100">
            <a:latin typeface="+mj-lt"/>
            <a:cs typeface="B Koodak" pitchFamily="2" charset="-78"/>
          </a:endParaRPr>
        </a:p>
      </dgm:t>
    </dgm:pt>
    <dgm:pt modelId="{0A3805A8-11BE-4177-804C-978043C7BBD3}" type="sibTrans" cxnId="{53BC5354-F6B1-4ABC-85EF-4FFF910FB52B}">
      <dgm:prSet/>
      <dgm:spPr/>
      <dgm:t>
        <a:bodyPr/>
        <a:lstStyle/>
        <a:p>
          <a:pPr algn="ctr" rtl="1"/>
          <a:endParaRPr lang="en-US" sz="2800">
            <a:latin typeface="+mj-lt"/>
            <a:cs typeface="B Koodak" pitchFamily="2" charset="-78"/>
          </a:endParaRPr>
        </a:p>
      </dgm:t>
    </dgm:pt>
    <dgm:pt modelId="{140B233F-3A76-4C1B-ADC9-8E50F3049FAE}">
      <dgm:prSet custT="1"/>
      <dgm:spPr/>
      <dgm:t>
        <a:bodyPr/>
        <a:lstStyle/>
        <a:p>
          <a:pPr algn="ctr" rtl="1"/>
          <a:r>
            <a:rPr lang="fa-IR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 اشتراک فرکانسی (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FDMA</a:t>
          </a:r>
          <a:r>
            <a:rPr lang="fa-IR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 و 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FDM</a:t>
          </a:r>
          <a:r>
            <a:rPr lang="fa-IR" sz="1600" b="1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1600" b="1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gm:t>
    </dgm:pt>
    <dgm:pt modelId="{1D4ECAE4-BA89-43CE-AD8A-DC5BD5E26EA9}" type="parTrans" cxnId="{BAED55F2-A105-48E2-8C39-FAA759688F42}">
      <dgm:prSet/>
      <dgm:spPr/>
      <dgm:t>
        <a:bodyPr/>
        <a:lstStyle/>
        <a:p>
          <a:endParaRPr lang="en-US"/>
        </a:p>
      </dgm:t>
    </dgm:pt>
    <dgm:pt modelId="{175B2B77-17EE-48A9-8F73-AB0585C7C4DC}" type="sibTrans" cxnId="{BAED55F2-A105-48E2-8C39-FAA759688F42}">
      <dgm:prSet/>
      <dgm:spPr/>
      <dgm:t>
        <a:bodyPr/>
        <a:lstStyle/>
        <a:p>
          <a:endParaRPr lang="en-US"/>
        </a:p>
      </dgm:t>
    </dgm:pt>
    <dgm:pt modelId="{C05D05A3-9938-4A0A-8BAB-D526C56FDD01}">
      <dgm:prSet custT="1"/>
      <dgm:spPr/>
      <dgm:t>
        <a:bodyPr/>
        <a:lstStyle/>
        <a:p>
          <a:pPr algn="ctr" rtl="1"/>
          <a:r>
            <a:rPr lang="fa-IR" sz="2000" dirty="0">
              <a:solidFill>
                <a:schemeClr val="tx1"/>
              </a:solidFill>
              <a:cs typeface="B Mitra" panose="00000400000000000000" pitchFamily="2" charset="-78"/>
            </a:rPr>
            <a:t>فرکانسی چندگانه متعامد </a:t>
          </a:r>
          <a:r>
            <a:rPr lang="en-US" sz="2000" dirty="0">
              <a:solidFill>
                <a:schemeClr val="tx1"/>
              </a:solidFill>
              <a:cs typeface="B Mitra" panose="00000400000000000000" pitchFamily="2" charset="-78"/>
            </a:rPr>
            <a:t>(</a:t>
          </a:r>
          <a:r>
            <a:rPr lang="en-US" b="1" dirty="0">
              <a:solidFill>
                <a:schemeClr val="tx1"/>
              </a:solidFill>
              <a:cs typeface="B Mitra" panose="00000400000000000000" pitchFamily="2" charset="-78"/>
            </a:rPr>
            <a:t>OFDM )</a:t>
          </a:r>
          <a:endParaRPr lang="en-US" sz="2000" b="1" dirty="0">
            <a:solidFill>
              <a:schemeClr val="tx1"/>
            </a:solidFill>
            <a:latin typeface="+mj-lt"/>
            <a:cs typeface="B Mitra" panose="00000400000000000000" pitchFamily="2" charset="-78"/>
          </a:endParaRPr>
        </a:p>
      </dgm:t>
    </dgm:pt>
    <dgm:pt modelId="{0F880C3E-358B-4181-9CEF-D5414BBF3C29}" type="parTrans" cxnId="{06D56A67-517A-4E9F-822C-3ED7E947B8EE}">
      <dgm:prSet/>
      <dgm:spPr/>
      <dgm:t>
        <a:bodyPr/>
        <a:lstStyle/>
        <a:p>
          <a:endParaRPr lang="en-US"/>
        </a:p>
      </dgm:t>
    </dgm:pt>
    <dgm:pt modelId="{2A987C22-FD37-45F7-9F60-C7ADF80B94A1}" type="sibTrans" cxnId="{06D56A67-517A-4E9F-822C-3ED7E947B8EE}">
      <dgm:prSet/>
      <dgm:spPr/>
      <dgm:t>
        <a:bodyPr/>
        <a:lstStyle/>
        <a:p>
          <a:endParaRPr lang="en-US"/>
        </a:p>
      </dgm:t>
    </dgm:pt>
    <dgm:pt modelId="{4F06169B-B072-4F09-9F2D-69E3B4FA3569}" type="pres">
      <dgm:prSet presAssocID="{CCC0315B-3D0F-4795-BC2B-C0DC283DA2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EE5262-7351-4707-A6A6-56C8D01473EA}" type="pres">
      <dgm:prSet presAssocID="{7F104532-B1A1-4F8B-BE24-25B6409234F6}" presName="centerShape" presStyleLbl="node0" presStyleIdx="0" presStyleCnt="1"/>
      <dgm:spPr/>
    </dgm:pt>
    <dgm:pt modelId="{7E78FDC8-11C7-4EA8-A963-D3B5125B8B91}" type="pres">
      <dgm:prSet presAssocID="{D4325D49-35B9-4CB0-B3ED-D87E27B33A11}" presName="parTrans" presStyleLbl="sibTrans2D1" presStyleIdx="0" presStyleCnt="5"/>
      <dgm:spPr/>
    </dgm:pt>
    <dgm:pt modelId="{878B6FBC-83C5-4A4F-94C3-D00CD0B07B28}" type="pres">
      <dgm:prSet presAssocID="{D4325D49-35B9-4CB0-B3ED-D87E27B33A11}" presName="connectorText" presStyleLbl="sibTrans2D1" presStyleIdx="0" presStyleCnt="5"/>
      <dgm:spPr/>
    </dgm:pt>
    <dgm:pt modelId="{7C5C5A8C-E911-41E4-A63D-6771F58F6753}" type="pres">
      <dgm:prSet presAssocID="{F92EA732-2CF7-4C44-B719-3D1B0545D117}" presName="node" presStyleLbl="node1" presStyleIdx="0" presStyleCnt="5">
        <dgm:presLayoutVars>
          <dgm:bulletEnabled val="1"/>
        </dgm:presLayoutVars>
      </dgm:prSet>
      <dgm:spPr/>
    </dgm:pt>
    <dgm:pt modelId="{2CE49D48-8839-437B-A357-2DA84F2ABF44}" type="pres">
      <dgm:prSet presAssocID="{1D4ECAE4-BA89-43CE-AD8A-DC5BD5E26EA9}" presName="parTrans" presStyleLbl="sibTrans2D1" presStyleIdx="1" presStyleCnt="5"/>
      <dgm:spPr/>
    </dgm:pt>
    <dgm:pt modelId="{901370EF-9EBF-45AD-BA77-3EEE15EE05B2}" type="pres">
      <dgm:prSet presAssocID="{1D4ECAE4-BA89-43CE-AD8A-DC5BD5E26EA9}" presName="connectorText" presStyleLbl="sibTrans2D1" presStyleIdx="1" presStyleCnt="5"/>
      <dgm:spPr/>
    </dgm:pt>
    <dgm:pt modelId="{FCE568A1-61A6-4933-8752-D96E5C37BB41}" type="pres">
      <dgm:prSet presAssocID="{140B233F-3A76-4C1B-ADC9-8E50F3049FAE}" presName="node" presStyleLbl="node1" presStyleIdx="1" presStyleCnt="5">
        <dgm:presLayoutVars>
          <dgm:bulletEnabled val="1"/>
        </dgm:presLayoutVars>
      </dgm:prSet>
      <dgm:spPr/>
    </dgm:pt>
    <dgm:pt modelId="{C59AA7DA-6BCD-47E7-9D30-EDE7A2C72DBC}" type="pres">
      <dgm:prSet presAssocID="{0EDD2918-CA02-48DE-A36A-60A63FFE1F2A}" presName="parTrans" presStyleLbl="sibTrans2D1" presStyleIdx="2" presStyleCnt="5"/>
      <dgm:spPr/>
    </dgm:pt>
    <dgm:pt modelId="{2597E419-590B-4A6B-BA7D-31894ED39696}" type="pres">
      <dgm:prSet presAssocID="{0EDD2918-CA02-48DE-A36A-60A63FFE1F2A}" presName="connectorText" presStyleLbl="sibTrans2D1" presStyleIdx="2" presStyleCnt="5"/>
      <dgm:spPr/>
    </dgm:pt>
    <dgm:pt modelId="{42DB5838-F4EA-40DE-AC0C-CE07BA273DE2}" type="pres">
      <dgm:prSet presAssocID="{56C50DDE-05B5-4D45-8AE3-B67B88FCCA77}" presName="node" presStyleLbl="node1" presStyleIdx="2" presStyleCnt="5">
        <dgm:presLayoutVars>
          <dgm:bulletEnabled val="1"/>
        </dgm:presLayoutVars>
      </dgm:prSet>
      <dgm:spPr/>
    </dgm:pt>
    <dgm:pt modelId="{253EF08A-564B-4B31-805D-392C3462059C}" type="pres">
      <dgm:prSet presAssocID="{FD6CF1E7-7CEC-4E83-9AC4-0A3D1AF08A50}" presName="parTrans" presStyleLbl="sibTrans2D1" presStyleIdx="3" presStyleCnt="5"/>
      <dgm:spPr/>
    </dgm:pt>
    <dgm:pt modelId="{AA33B220-ACED-49C8-98F6-5DAA1FC65AC4}" type="pres">
      <dgm:prSet presAssocID="{FD6CF1E7-7CEC-4E83-9AC4-0A3D1AF08A50}" presName="connectorText" presStyleLbl="sibTrans2D1" presStyleIdx="3" presStyleCnt="5"/>
      <dgm:spPr/>
    </dgm:pt>
    <dgm:pt modelId="{BA1C2D73-3695-4FC3-BCB7-191E287D064B}" type="pres">
      <dgm:prSet presAssocID="{7F98F9CC-FE5C-4068-B612-742D6A7A36D3}" presName="node" presStyleLbl="node1" presStyleIdx="3" presStyleCnt="5">
        <dgm:presLayoutVars>
          <dgm:bulletEnabled val="1"/>
        </dgm:presLayoutVars>
      </dgm:prSet>
      <dgm:spPr/>
    </dgm:pt>
    <dgm:pt modelId="{4081277F-FF5C-4351-8DFF-2BDD4B7322E0}" type="pres">
      <dgm:prSet presAssocID="{0F880C3E-358B-4181-9CEF-D5414BBF3C29}" presName="parTrans" presStyleLbl="sibTrans2D1" presStyleIdx="4" presStyleCnt="5"/>
      <dgm:spPr/>
    </dgm:pt>
    <dgm:pt modelId="{29D2D622-7CA2-448C-8B90-68D2D208EC61}" type="pres">
      <dgm:prSet presAssocID="{0F880C3E-358B-4181-9CEF-D5414BBF3C29}" presName="connectorText" presStyleLbl="sibTrans2D1" presStyleIdx="4" presStyleCnt="5"/>
      <dgm:spPr/>
    </dgm:pt>
    <dgm:pt modelId="{E384879B-3397-484F-92FA-A34B47ED0598}" type="pres">
      <dgm:prSet presAssocID="{C05D05A3-9938-4A0A-8BAB-D526C56FDD01}" presName="node" presStyleLbl="node1" presStyleIdx="4" presStyleCnt="5">
        <dgm:presLayoutVars>
          <dgm:bulletEnabled val="1"/>
        </dgm:presLayoutVars>
      </dgm:prSet>
      <dgm:spPr/>
    </dgm:pt>
  </dgm:ptLst>
  <dgm:cxnLst>
    <dgm:cxn modelId="{DA3B3C15-4114-4D13-8CCD-9450C4A5E8A3}" type="presOf" srcId="{7F104532-B1A1-4F8B-BE24-25B6409234F6}" destId="{EFEE5262-7351-4707-A6A6-56C8D01473EA}" srcOrd="0" destOrd="0" presId="urn:microsoft.com/office/officeart/2005/8/layout/radial5"/>
    <dgm:cxn modelId="{575F7A23-4C4C-4DB1-93BD-38E9BEBABF86}" type="presOf" srcId="{0EDD2918-CA02-48DE-A36A-60A63FFE1F2A}" destId="{2597E419-590B-4A6B-BA7D-31894ED39696}" srcOrd="1" destOrd="0" presId="urn:microsoft.com/office/officeart/2005/8/layout/radial5"/>
    <dgm:cxn modelId="{1961703E-5941-4C96-97B0-1FB13857D798}" type="presOf" srcId="{0F880C3E-358B-4181-9CEF-D5414BBF3C29}" destId="{29D2D622-7CA2-448C-8B90-68D2D208EC61}" srcOrd="1" destOrd="0" presId="urn:microsoft.com/office/officeart/2005/8/layout/radial5"/>
    <dgm:cxn modelId="{A860E93E-7693-4216-856A-2BFD1B490481}" type="presOf" srcId="{140B233F-3A76-4C1B-ADC9-8E50F3049FAE}" destId="{FCE568A1-61A6-4933-8752-D96E5C37BB41}" srcOrd="0" destOrd="0" presId="urn:microsoft.com/office/officeart/2005/8/layout/radial5"/>
    <dgm:cxn modelId="{DC06BE66-084A-4C28-848B-35A6FA8CFC02}" srcId="{7F104532-B1A1-4F8B-BE24-25B6409234F6}" destId="{56C50DDE-05B5-4D45-8AE3-B67B88FCCA77}" srcOrd="2" destOrd="0" parTransId="{0EDD2918-CA02-48DE-A36A-60A63FFE1F2A}" sibTransId="{B446A1F4-9A41-4344-A320-0ABC265F5C08}"/>
    <dgm:cxn modelId="{06D56A67-517A-4E9F-822C-3ED7E947B8EE}" srcId="{7F104532-B1A1-4F8B-BE24-25B6409234F6}" destId="{C05D05A3-9938-4A0A-8BAB-D526C56FDD01}" srcOrd="4" destOrd="0" parTransId="{0F880C3E-358B-4181-9CEF-D5414BBF3C29}" sibTransId="{2A987C22-FD37-45F7-9F60-C7ADF80B94A1}"/>
    <dgm:cxn modelId="{784C884B-5746-4E5F-8AD5-E774EA04DE88}" type="presOf" srcId="{7F98F9CC-FE5C-4068-B612-742D6A7A36D3}" destId="{BA1C2D73-3695-4FC3-BCB7-191E287D064B}" srcOrd="0" destOrd="0" presId="urn:microsoft.com/office/officeart/2005/8/layout/radial5"/>
    <dgm:cxn modelId="{BE5E4A4D-EACF-492C-8EAC-1FDE68AB31D3}" type="presOf" srcId="{FD6CF1E7-7CEC-4E83-9AC4-0A3D1AF08A50}" destId="{AA33B220-ACED-49C8-98F6-5DAA1FC65AC4}" srcOrd="1" destOrd="0" presId="urn:microsoft.com/office/officeart/2005/8/layout/radial5"/>
    <dgm:cxn modelId="{5D2EF14F-1C71-4FA5-AD2C-05EB786AE10A}" srcId="{CCC0315B-3D0F-4795-BC2B-C0DC283DA236}" destId="{7F104532-B1A1-4F8B-BE24-25B6409234F6}" srcOrd="0" destOrd="0" parTransId="{F4D3965C-845B-49ED-824C-7EDB031FAEB3}" sibTransId="{B74368BD-2456-4BE1-B817-387276EC7A5E}"/>
    <dgm:cxn modelId="{53BC5354-F6B1-4ABC-85EF-4FFF910FB52B}" srcId="{7F104532-B1A1-4F8B-BE24-25B6409234F6}" destId="{7F98F9CC-FE5C-4068-B612-742D6A7A36D3}" srcOrd="3" destOrd="0" parTransId="{FD6CF1E7-7CEC-4E83-9AC4-0A3D1AF08A50}" sibTransId="{0A3805A8-11BE-4177-804C-978043C7BBD3}"/>
    <dgm:cxn modelId="{ED4A84A2-9480-48EA-9F02-7C5CB3BAEB14}" type="presOf" srcId="{1D4ECAE4-BA89-43CE-AD8A-DC5BD5E26EA9}" destId="{2CE49D48-8839-437B-A357-2DA84F2ABF44}" srcOrd="0" destOrd="0" presId="urn:microsoft.com/office/officeart/2005/8/layout/radial5"/>
    <dgm:cxn modelId="{0995E0B5-92DF-4C42-964C-DA9B1F122CE9}" type="presOf" srcId="{1D4ECAE4-BA89-43CE-AD8A-DC5BD5E26EA9}" destId="{901370EF-9EBF-45AD-BA77-3EEE15EE05B2}" srcOrd="1" destOrd="0" presId="urn:microsoft.com/office/officeart/2005/8/layout/radial5"/>
    <dgm:cxn modelId="{C5E3E7B6-1CDC-4676-846E-7FF4D8C9A258}" type="presOf" srcId="{0EDD2918-CA02-48DE-A36A-60A63FFE1F2A}" destId="{C59AA7DA-6BCD-47E7-9D30-EDE7A2C72DBC}" srcOrd="0" destOrd="0" presId="urn:microsoft.com/office/officeart/2005/8/layout/radial5"/>
    <dgm:cxn modelId="{50EC47B7-8A01-4225-9DBF-572B3CE312AF}" type="presOf" srcId="{C05D05A3-9938-4A0A-8BAB-D526C56FDD01}" destId="{E384879B-3397-484F-92FA-A34B47ED0598}" srcOrd="0" destOrd="0" presId="urn:microsoft.com/office/officeart/2005/8/layout/radial5"/>
    <dgm:cxn modelId="{130357BC-83D6-4876-AD5A-7BC189C1AD72}" type="presOf" srcId="{FD6CF1E7-7CEC-4E83-9AC4-0A3D1AF08A50}" destId="{253EF08A-564B-4B31-805D-392C3462059C}" srcOrd="0" destOrd="0" presId="urn:microsoft.com/office/officeart/2005/8/layout/radial5"/>
    <dgm:cxn modelId="{53BE06CE-E98E-4FD1-BBBE-80DE20D69F83}" type="presOf" srcId="{CCC0315B-3D0F-4795-BC2B-C0DC283DA236}" destId="{4F06169B-B072-4F09-9F2D-69E3B4FA3569}" srcOrd="0" destOrd="0" presId="urn:microsoft.com/office/officeart/2005/8/layout/radial5"/>
    <dgm:cxn modelId="{7F69C5CE-B1DF-478D-B5E4-C51D47DF9BEB}" type="presOf" srcId="{56C50DDE-05B5-4D45-8AE3-B67B88FCCA77}" destId="{42DB5838-F4EA-40DE-AC0C-CE07BA273DE2}" srcOrd="0" destOrd="0" presId="urn:microsoft.com/office/officeart/2005/8/layout/radial5"/>
    <dgm:cxn modelId="{8F6A06D2-C169-474D-87C5-54777C3A26BE}" type="presOf" srcId="{D4325D49-35B9-4CB0-B3ED-D87E27B33A11}" destId="{7E78FDC8-11C7-4EA8-A963-D3B5125B8B91}" srcOrd="0" destOrd="0" presId="urn:microsoft.com/office/officeart/2005/8/layout/radial5"/>
    <dgm:cxn modelId="{1E1214D5-F3FA-4876-9576-B4EFD5601403}" srcId="{7F104532-B1A1-4F8B-BE24-25B6409234F6}" destId="{F92EA732-2CF7-4C44-B719-3D1B0545D117}" srcOrd="0" destOrd="0" parTransId="{D4325D49-35B9-4CB0-B3ED-D87E27B33A11}" sibTransId="{4F8CE053-832F-4C97-9C82-6E4B019B88F1}"/>
    <dgm:cxn modelId="{BC44CCDC-8D7D-4960-BB98-200626FF95B6}" type="presOf" srcId="{D4325D49-35B9-4CB0-B3ED-D87E27B33A11}" destId="{878B6FBC-83C5-4A4F-94C3-D00CD0B07B28}" srcOrd="1" destOrd="0" presId="urn:microsoft.com/office/officeart/2005/8/layout/radial5"/>
    <dgm:cxn modelId="{0FA142F2-E435-4422-990E-4F9988893303}" type="presOf" srcId="{0F880C3E-358B-4181-9CEF-D5414BBF3C29}" destId="{4081277F-FF5C-4351-8DFF-2BDD4B7322E0}" srcOrd="0" destOrd="0" presId="urn:microsoft.com/office/officeart/2005/8/layout/radial5"/>
    <dgm:cxn modelId="{BAED55F2-A105-48E2-8C39-FAA759688F42}" srcId="{7F104532-B1A1-4F8B-BE24-25B6409234F6}" destId="{140B233F-3A76-4C1B-ADC9-8E50F3049FAE}" srcOrd="1" destOrd="0" parTransId="{1D4ECAE4-BA89-43CE-AD8A-DC5BD5E26EA9}" sibTransId="{175B2B77-17EE-48A9-8F73-AB0585C7C4DC}"/>
    <dgm:cxn modelId="{87CC0BF8-AAEE-4D5E-9697-61420A8024FB}" type="presOf" srcId="{F92EA732-2CF7-4C44-B719-3D1B0545D117}" destId="{7C5C5A8C-E911-41E4-A63D-6771F58F6753}" srcOrd="0" destOrd="0" presId="urn:microsoft.com/office/officeart/2005/8/layout/radial5"/>
    <dgm:cxn modelId="{AD99ED01-A413-495E-8920-65893399B971}" type="presParOf" srcId="{4F06169B-B072-4F09-9F2D-69E3B4FA3569}" destId="{EFEE5262-7351-4707-A6A6-56C8D01473EA}" srcOrd="0" destOrd="0" presId="urn:microsoft.com/office/officeart/2005/8/layout/radial5"/>
    <dgm:cxn modelId="{DDBE8A1C-7B55-4E9D-B65A-9BE68CFBD33F}" type="presParOf" srcId="{4F06169B-B072-4F09-9F2D-69E3B4FA3569}" destId="{7E78FDC8-11C7-4EA8-A963-D3B5125B8B91}" srcOrd="1" destOrd="0" presId="urn:microsoft.com/office/officeart/2005/8/layout/radial5"/>
    <dgm:cxn modelId="{550D5D5C-2046-4D29-A999-902311277952}" type="presParOf" srcId="{7E78FDC8-11C7-4EA8-A963-D3B5125B8B91}" destId="{878B6FBC-83C5-4A4F-94C3-D00CD0B07B28}" srcOrd="0" destOrd="0" presId="urn:microsoft.com/office/officeart/2005/8/layout/radial5"/>
    <dgm:cxn modelId="{4119741E-C33D-444C-8B21-29F36E8E9BF3}" type="presParOf" srcId="{4F06169B-B072-4F09-9F2D-69E3B4FA3569}" destId="{7C5C5A8C-E911-41E4-A63D-6771F58F6753}" srcOrd="2" destOrd="0" presId="urn:microsoft.com/office/officeart/2005/8/layout/radial5"/>
    <dgm:cxn modelId="{546B3CB8-0B77-42B1-986C-5C606D1EF483}" type="presParOf" srcId="{4F06169B-B072-4F09-9F2D-69E3B4FA3569}" destId="{2CE49D48-8839-437B-A357-2DA84F2ABF44}" srcOrd="3" destOrd="0" presId="urn:microsoft.com/office/officeart/2005/8/layout/radial5"/>
    <dgm:cxn modelId="{F351D6CC-915E-4115-AD1F-6EA9ADAD76E0}" type="presParOf" srcId="{2CE49D48-8839-437B-A357-2DA84F2ABF44}" destId="{901370EF-9EBF-45AD-BA77-3EEE15EE05B2}" srcOrd="0" destOrd="0" presId="urn:microsoft.com/office/officeart/2005/8/layout/radial5"/>
    <dgm:cxn modelId="{CE66E710-C106-4F46-AB23-35C5CCC3BA54}" type="presParOf" srcId="{4F06169B-B072-4F09-9F2D-69E3B4FA3569}" destId="{FCE568A1-61A6-4933-8752-D96E5C37BB41}" srcOrd="4" destOrd="0" presId="urn:microsoft.com/office/officeart/2005/8/layout/radial5"/>
    <dgm:cxn modelId="{5EF5B90C-5AC8-413A-B6D8-AEB75F0C6B3E}" type="presParOf" srcId="{4F06169B-B072-4F09-9F2D-69E3B4FA3569}" destId="{C59AA7DA-6BCD-47E7-9D30-EDE7A2C72DBC}" srcOrd="5" destOrd="0" presId="urn:microsoft.com/office/officeart/2005/8/layout/radial5"/>
    <dgm:cxn modelId="{52D51335-2934-4C8F-A10A-91DC8621942B}" type="presParOf" srcId="{C59AA7DA-6BCD-47E7-9D30-EDE7A2C72DBC}" destId="{2597E419-590B-4A6B-BA7D-31894ED39696}" srcOrd="0" destOrd="0" presId="urn:microsoft.com/office/officeart/2005/8/layout/radial5"/>
    <dgm:cxn modelId="{799138EE-533B-4683-AC66-87364B32E120}" type="presParOf" srcId="{4F06169B-B072-4F09-9F2D-69E3B4FA3569}" destId="{42DB5838-F4EA-40DE-AC0C-CE07BA273DE2}" srcOrd="6" destOrd="0" presId="urn:microsoft.com/office/officeart/2005/8/layout/radial5"/>
    <dgm:cxn modelId="{A9F76582-4B2F-4958-B0D6-C37B95C26666}" type="presParOf" srcId="{4F06169B-B072-4F09-9F2D-69E3B4FA3569}" destId="{253EF08A-564B-4B31-805D-392C3462059C}" srcOrd="7" destOrd="0" presId="urn:microsoft.com/office/officeart/2005/8/layout/radial5"/>
    <dgm:cxn modelId="{DC613913-833C-434F-A8F9-173598081C7A}" type="presParOf" srcId="{253EF08A-564B-4B31-805D-392C3462059C}" destId="{AA33B220-ACED-49C8-98F6-5DAA1FC65AC4}" srcOrd="0" destOrd="0" presId="urn:microsoft.com/office/officeart/2005/8/layout/radial5"/>
    <dgm:cxn modelId="{B1BEC729-8E5C-4C06-8123-D649C9837B7B}" type="presParOf" srcId="{4F06169B-B072-4F09-9F2D-69E3B4FA3569}" destId="{BA1C2D73-3695-4FC3-BCB7-191E287D064B}" srcOrd="8" destOrd="0" presId="urn:microsoft.com/office/officeart/2005/8/layout/radial5"/>
    <dgm:cxn modelId="{7A3CACC4-0372-4FC9-AA0B-096A90C21600}" type="presParOf" srcId="{4F06169B-B072-4F09-9F2D-69E3B4FA3569}" destId="{4081277F-FF5C-4351-8DFF-2BDD4B7322E0}" srcOrd="9" destOrd="0" presId="urn:microsoft.com/office/officeart/2005/8/layout/radial5"/>
    <dgm:cxn modelId="{76F7808F-131D-47E0-B4EC-AE14BCA74F12}" type="presParOf" srcId="{4081277F-FF5C-4351-8DFF-2BDD4B7322E0}" destId="{29D2D622-7CA2-448C-8B90-68D2D208EC61}" srcOrd="0" destOrd="0" presId="urn:microsoft.com/office/officeart/2005/8/layout/radial5"/>
    <dgm:cxn modelId="{BC5037F6-3752-448F-A614-2AAD095DCABD}" type="presParOf" srcId="{4F06169B-B072-4F09-9F2D-69E3B4FA3569}" destId="{E384879B-3397-484F-92FA-A34B47ED059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5262-7351-4707-A6A6-56C8D01473EA}">
      <dsp:nvSpPr>
        <dsp:cNvPr id="0" name=""/>
        <dsp:cNvSpPr/>
      </dsp:nvSpPr>
      <dsp:spPr>
        <a:xfrm>
          <a:off x="3730376" y="2357952"/>
          <a:ext cx="1683246" cy="16832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+mj-lt"/>
              <a:cs typeface="B Mitra" panose="00000400000000000000" pitchFamily="2" charset="-78"/>
            </a:rPr>
            <a:t>پنج روش مالتی پلکس کردن</a:t>
          </a:r>
          <a:endParaRPr lang="en-US" sz="1800" kern="1200" dirty="0">
            <a:latin typeface="+mj-lt"/>
            <a:cs typeface="B Mitra" panose="00000400000000000000" pitchFamily="2" charset="-78"/>
          </a:endParaRPr>
        </a:p>
      </dsp:txBody>
      <dsp:txXfrm>
        <a:off x="3976882" y="2604458"/>
        <a:ext cx="1190234" cy="1190234"/>
      </dsp:txXfrm>
    </dsp:sp>
    <dsp:sp modelId="{7E78FDC8-11C7-4EA8-A963-D3B5125B8B91}">
      <dsp:nvSpPr>
        <dsp:cNvPr id="0" name=""/>
        <dsp:cNvSpPr/>
      </dsp:nvSpPr>
      <dsp:spPr>
        <a:xfrm rot="16200000">
          <a:off x="4393838" y="1745730"/>
          <a:ext cx="356323" cy="572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  <a:cs typeface="B Koodak" pitchFamily="2" charset="-78"/>
          </a:endParaRPr>
        </a:p>
      </dsp:txBody>
      <dsp:txXfrm>
        <a:off x="4447287" y="1913640"/>
        <a:ext cx="249426" cy="343381"/>
      </dsp:txXfrm>
    </dsp:sp>
    <dsp:sp modelId="{7C5C5A8C-E911-41E4-A63D-6771F58F6753}">
      <dsp:nvSpPr>
        <dsp:cNvPr id="0" name=""/>
        <dsp:cNvSpPr/>
      </dsp:nvSpPr>
      <dsp:spPr>
        <a:xfrm>
          <a:off x="3730376" y="2397"/>
          <a:ext cx="1683246" cy="16832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اشتراک زمانی سنکرون (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TDM </a:t>
          </a:r>
          <a:r>
            <a:rPr lang="fa-IR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و 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TDMA</a:t>
          </a:r>
          <a:r>
            <a:rPr lang="fa-IR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1600" b="1" kern="1200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sp:txBody>
      <dsp:txXfrm>
        <a:off x="3976882" y="248903"/>
        <a:ext cx="1190234" cy="1190234"/>
      </dsp:txXfrm>
    </dsp:sp>
    <dsp:sp modelId="{2CE49D48-8839-437B-A357-2DA84F2ABF44}">
      <dsp:nvSpPr>
        <dsp:cNvPr id="0" name=""/>
        <dsp:cNvSpPr/>
      </dsp:nvSpPr>
      <dsp:spPr>
        <a:xfrm rot="20520000">
          <a:off x="5504380" y="2552586"/>
          <a:ext cx="356323" cy="572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21158"/>
                <a:satOff val="-1986"/>
                <a:lumOff val="4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506996" y="2683563"/>
        <a:ext cx="249426" cy="343381"/>
      </dsp:txXfrm>
    </dsp:sp>
    <dsp:sp modelId="{FCE568A1-61A6-4933-8752-D96E5C37BB41}">
      <dsp:nvSpPr>
        <dsp:cNvPr id="0" name=""/>
        <dsp:cNvSpPr/>
      </dsp:nvSpPr>
      <dsp:spPr>
        <a:xfrm>
          <a:off x="5970643" y="1630045"/>
          <a:ext cx="1683246" cy="1683246"/>
        </a:xfrm>
        <a:prstGeom prst="ellipse">
          <a:avLst/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21158"/>
                <a:satOff val="-1986"/>
                <a:lumOff val="4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 اشتراک فرکانسی (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FDMA</a:t>
          </a:r>
          <a:r>
            <a:rPr lang="fa-IR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 و 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FDM</a:t>
          </a:r>
          <a:r>
            <a:rPr lang="fa-IR" sz="16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1600" b="1" kern="1200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sp:txBody>
      <dsp:txXfrm>
        <a:off x="6217149" y="1876551"/>
        <a:ext cx="1190234" cy="1190234"/>
      </dsp:txXfrm>
    </dsp:sp>
    <dsp:sp modelId="{C59AA7DA-6BCD-47E7-9D30-EDE7A2C72DBC}">
      <dsp:nvSpPr>
        <dsp:cNvPr id="0" name=""/>
        <dsp:cNvSpPr/>
      </dsp:nvSpPr>
      <dsp:spPr>
        <a:xfrm rot="3240000">
          <a:off x="5080190" y="3858107"/>
          <a:ext cx="356323" cy="572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  <a:cs typeface="B Koodak" pitchFamily="2" charset="-78"/>
          </a:endParaRPr>
        </a:p>
      </dsp:txBody>
      <dsp:txXfrm>
        <a:off x="5102222" y="3929327"/>
        <a:ext cx="249426" cy="343381"/>
      </dsp:txXfrm>
    </dsp:sp>
    <dsp:sp modelId="{42DB5838-F4EA-40DE-AC0C-CE07BA273DE2}">
      <dsp:nvSpPr>
        <dsp:cNvPr id="0" name=""/>
        <dsp:cNvSpPr/>
      </dsp:nvSpPr>
      <dsp:spPr>
        <a:xfrm>
          <a:off x="5114937" y="4263636"/>
          <a:ext cx="1683246" cy="1683246"/>
        </a:xfrm>
        <a:prstGeom prst="ellipse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اشتراک طول موج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(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WDM</a:t>
          </a:r>
          <a:r>
            <a:rPr lang="fa-IR" sz="20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2000" b="1" kern="1200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sp:txBody>
      <dsp:txXfrm>
        <a:off x="5361443" y="4510142"/>
        <a:ext cx="1190234" cy="1190234"/>
      </dsp:txXfrm>
    </dsp:sp>
    <dsp:sp modelId="{253EF08A-564B-4B31-805D-392C3462059C}">
      <dsp:nvSpPr>
        <dsp:cNvPr id="0" name=""/>
        <dsp:cNvSpPr/>
      </dsp:nvSpPr>
      <dsp:spPr>
        <a:xfrm rot="7560000">
          <a:off x="3707485" y="3858107"/>
          <a:ext cx="356323" cy="572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63473"/>
                <a:satOff val="-5958"/>
                <a:lumOff val="1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  <a:cs typeface="B Koodak" pitchFamily="2" charset="-78"/>
          </a:endParaRPr>
        </a:p>
      </dsp:txBody>
      <dsp:txXfrm rot="10800000">
        <a:off x="3792350" y="3929327"/>
        <a:ext cx="249426" cy="343381"/>
      </dsp:txXfrm>
    </dsp:sp>
    <dsp:sp modelId="{BA1C2D73-3695-4FC3-BCB7-191E287D064B}">
      <dsp:nvSpPr>
        <dsp:cNvPr id="0" name=""/>
        <dsp:cNvSpPr/>
      </dsp:nvSpPr>
      <dsp:spPr>
        <a:xfrm>
          <a:off x="2345816" y="4263636"/>
          <a:ext cx="1683246" cy="1683246"/>
        </a:xfrm>
        <a:prstGeom prst="ellipse">
          <a:avLst/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63473"/>
                <a:satOff val="-5958"/>
                <a:lumOff val="1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 اشتراک کد (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CDMA</a:t>
          </a:r>
          <a:r>
            <a:rPr lang="fa-IR" sz="2000" b="1" kern="1200" dirty="0">
              <a:solidFill>
                <a:schemeClr val="tx2">
                  <a:lumMod val="75000"/>
                </a:schemeClr>
              </a:solidFill>
              <a:latin typeface="+mj-lt"/>
              <a:cs typeface="B Mitra" panose="00000400000000000000" pitchFamily="2" charset="-78"/>
            </a:rPr>
            <a:t>)</a:t>
          </a:r>
          <a:endParaRPr lang="en-US" sz="2000" b="1" kern="1200" dirty="0">
            <a:solidFill>
              <a:schemeClr val="tx2">
                <a:lumMod val="75000"/>
              </a:schemeClr>
            </a:solidFill>
            <a:latin typeface="+mj-lt"/>
            <a:cs typeface="B Mitra" panose="00000400000000000000" pitchFamily="2" charset="-78"/>
          </a:endParaRPr>
        </a:p>
      </dsp:txBody>
      <dsp:txXfrm>
        <a:off x="2592322" y="4510142"/>
        <a:ext cx="1190234" cy="1190234"/>
      </dsp:txXfrm>
    </dsp:sp>
    <dsp:sp modelId="{4081277F-FF5C-4351-8DFF-2BDD4B7322E0}">
      <dsp:nvSpPr>
        <dsp:cNvPr id="0" name=""/>
        <dsp:cNvSpPr/>
      </dsp:nvSpPr>
      <dsp:spPr>
        <a:xfrm rot="11880000">
          <a:off x="3283295" y="2552586"/>
          <a:ext cx="356323" cy="572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387576" y="2683563"/>
        <a:ext cx="249426" cy="343381"/>
      </dsp:txXfrm>
    </dsp:sp>
    <dsp:sp modelId="{E384879B-3397-484F-92FA-A34B47ED0598}">
      <dsp:nvSpPr>
        <dsp:cNvPr id="0" name=""/>
        <dsp:cNvSpPr/>
      </dsp:nvSpPr>
      <dsp:spPr>
        <a:xfrm>
          <a:off x="1490110" y="1630045"/>
          <a:ext cx="1683246" cy="1683246"/>
        </a:xfrm>
        <a:prstGeom prst="ellipse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solidFill>
                <a:schemeClr val="tx1"/>
              </a:solidFill>
              <a:cs typeface="B Mitra" panose="00000400000000000000" pitchFamily="2" charset="-78"/>
            </a:rPr>
            <a:t>فرکانسی چندگانه متعامد </a:t>
          </a:r>
          <a:r>
            <a:rPr lang="en-US" sz="2000" kern="1200" dirty="0">
              <a:solidFill>
                <a:schemeClr val="tx1"/>
              </a:solidFill>
              <a:cs typeface="B Mitra" panose="00000400000000000000" pitchFamily="2" charset="-78"/>
            </a:rPr>
            <a:t>(</a:t>
          </a:r>
          <a:r>
            <a:rPr lang="en-US" b="1" kern="1200" dirty="0">
              <a:solidFill>
                <a:schemeClr val="tx1"/>
              </a:solidFill>
              <a:cs typeface="B Mitra" panose="00000400000000000000" pitchFamily="2" charset="-78"/>
            </a:rPr>
            <a:t>OFDM )</a:t>
          </a:r>
          <a:endParaRPr lang="en-US" sz="2000" b="1" kern="1200" dirty="0">
            <a:solidFill>
              <a:schemeClr val="tx1"/>
            </a:solidFill>
            <a:latin typeface="+mj-lt"/>
            <a:cs typeface="B Mitra" panose="00000400000000000000" pitchFamily="2" charset="-78"/>
          </a:endParaRPr>
        </a:p>
      </dsp:txBody>
      <dsp:txXfrm>
        <a:off x="1736616" y="1876551"/>
        <a:ext cx="1190234" cy="119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2-02-21T10:29:44.37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6174 13582 0,'0'-18'125,"35"18"-109,-17 0 0,17 0-1,18 0 1,-36 0-16,1 18 16,17 0-1,1-18 1,-19 0-1,18 0 1,-17 0 0,0 17-1,17-17-15,0 0 32,-17 0-1,-53-17 78,17 17-93,0-36-16,1 36 15,-1-35 1,18 17 0,-18 1-1,18-1 1,0 0 93,36 18 1,-19 0-95,36 36 1,-17-19 0,-1 19-1,0-19 1,-17-17-1,-18 18 1,17-18 0,-17 35 109,-35-35-110,0 18-15,-18 17 16,-35 0 0,35-17-1,18-18 1</inkml:trace>
  <inkml:trace contextRef="#ctx0" brushRef="#br0" timeOffset="2798.49">5944 12841 0,'18'0'156,"0"0"-140,17 0-16,0 0 31,0 0-15,-17 0 15,0 0-15,17 0-1,-17 0-15,-1 0 16,36 0-1,-18 0 1,-17 0 0,0 0 15,-1 0-15,1 0-1,0 0 1,17 0 15,-17 0 16,-1 0-16,18 0 32,-17 0-32,-18-18 203,-18-17-234,1 0 47,17 17-31,0 36 218,17 0-234,19-1 16,-19 1-1,19 17-15,17-17 16,-36-18-16,-17 17 16,36-17-1,-19 0 1,-34 18 125,-1 0-126,-35-1 1,18 1-1,-1 0 1,19-1 0,17 19 15,-18-36-15,18 17 15</inkml:trace>
  <inkml:trace contextRef="#ctx0" brushRef="#br0" timeOffset="6171.11">5450 6315 0,'36'0'125,"-19"0"-109,1 17 0,0-17-16,-1 0 15,19 18 1,-19-18-1,1 0 1,17 0 0,18 0-1,0 0 1,-18 0-16,36 0 16,-18 0-1,0 0 1,-36 0-1,36 0-15,-35 0 32,17 18-17,-17-18 17,-1 17-17,1-17 1,35 0-1,-35 0 1</inkml:trace>
  <inkml:trace contextRef="#ctx0" brushRef="#br0" timeOffset="6286.8">6227 6385 0</inkml:trace>
  <inkml:trace contextRef="#ctx0" brushRef="#br0" timeOffset="7076.63">6174 6385 0,'0'0'0,"-36"-17"15,19-1-15,-19 0 16,1 18-1,17 0 1,18 18 109,36 0-109,-1-1-1,-17-17 1,35 18-16,52 17 31,-34 0-15,-36-35-16,18 18 15,-35-18 1,-18 18 0,-71-18 140,36 0-140,-18 0-16,-17 0 15,-19 17 1,36-17-1,36 18 1</inkml:trace>
  <inkml:trace contextRef="#ctx0" brushRef="#br0" timeOffset="8852.87">6156 6244 0,'18'18'78,"-1"17"-62,1-17-1,17-1-15,0 19 32,-17-19-17,17 19 1,1-19-1,-19 1 1,36-1 0,-35-17-1,-1 0 95,-17 18-95,-17 0 110,-71-1-109,35-17 0,17 0-1,1 0-15,18 18 16,-19-18-16,19 18 15,-1-18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CCC618E9-1AC9-4581-97C8-70CF3E5C6B2A}" type="datetimeFigureOut">
              <a:rPr lang="fa-IR" smtClean="0"/>
              <a:pPr/>
              <a:t>19/08/1444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DB52386D-709A-42B5-AA6F-CD55E4196A2E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93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D7394-31BA-4C40-B63C-1E2EEB41E7E8}" type="slidenum">
              <a:rPr lang="en-US"/>
              <a:pPr/>
              <a:t>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ABEA0-022E-4A71-8342-43E94AB276E8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1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0B1D2-6871-4807-9585-2F75C936D3B8}" type="slidenum">
              <a:rPr lang="en-US"/>
              <a:pPr/>
              <a:t>13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16"/>
            <a:ext cx="5028338" cy="411663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26CC6-F761-4871-AA9A-E6798052641C}" type="slidenum">
              <a:rPr lang="en-US"/>
              <a:pPr/>
              <a:t>14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16"/>
            <a:ext cx="5028338" cy="411663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9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3169-8928-42D3-BDFB-4DBE16809CF2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8EC5-CF41-4B9A-9FE2-814983FDB97A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4CED-845E-4EDA-BB62-126D3243C2DE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37438"/>
            <a:ext cx="10748373" cy="836274"/>
          </a:xfrm>
        </p:spPr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 anchor="t"/>
          <a:lstStyle>
            <a:lvl1pPr algn="r" rtl="1">
              <a:defRPr>
                <a:cs typeface="B Mitra" panose="00000400000000000000" pitchFamily="2" charset="-78"/>
              </a:defRPr>
            </a:lvl1pPr>
            <a:lvl2pPr algn="r" rtl="1">
              <a:defRPr>
                <a:cs typeface="B Mitra" panose="00000400000000000000" pitchFamily="2" charset="-78"/>
              </a:defRPr>
            </a:lvl2pPr>
            <a:lvl3pPr algn="r" rtl="1">
              <a:defRPr>
                <a:cs typeface="B Mitra" panose="00000400000000000000" pitchFamily="2" charset="-78"/>
              </a:defRPr>
            </a:lvl3pPr>
            <a:lvl4pPr algn="r" rtl="1">
              <a:defRPr>
                <a:cs typeface="B Mitra" panose="00000400000000000000" pitchFamily="2" charset="-78"/>
              </a:defRPr>
            </a:lvl4pPr>
            <a:lvl5pPr algn="r" rtl="1"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291" y="6421284"/>
            <a:ext cx="3500715" cy="309201"/>
          </a:xfrm>
        </p:spPr>
        <p:txBody>
          <a:bodyPr/>
          <a:lstStyle/>
          <a:p>
            <a:fld id="{7732729A-4AD9-44C4-B5D6-87B464917598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210" y="6436442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1" y="6242066"/>
            <a:ext cx="811019" cy="503578"/>
          </a:xfrm>
        </p:spPr>
        <p:txBody>
          <a:bodyPr/>
          <a:lstStyle>
            <a:lvl1pPr algn="l" rtl="1">
              <a:defRPr baseline="0">
                <a:cs typeface="B Nazanin" panose="00000400000000000000" pitchFamily="2" charset="-78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r" rtl="1">
              <a:defRPr sz="3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r" rtl="1">
              <a:buNone/>
              <a:defRPr sz="180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6A34-B724-4F26-8F58-E77AA37CF71A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A250-C32C-4097-9E2C-4A7AC553BBF4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D06-7B63-4823-BEC9-FE2927DD1CA8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32EA-B4FA-4538-929F-88E2899EEDE0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7FA-4B24-45BC-BF41-7FE8F519EB09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7AA8-BF02-4110-9377-E1B1FA946DFF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82BADC-1320-4CF3-8DE5-F30DD25D334C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5EC-DDD2-4B47-8A33-4EC4251D53F3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25893472.pdf" TargetMode="External"/><Relationship Id="rId2" Type="http://schemas.openxmlformats.org/officeDocument/2006/relationships/hyperlink" Target="https://core.ac.uk/download/pdf/5318749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990"/>
            <a:ext cx="8458443" cy="326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مبانی شبکه های بی سیم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705" y="5017104"/>
            <a:ext cx="8637072" cy="977621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rgbClr val="005426"/>
                </a:solidFill>
              </a:rPr>
              <a:t>مدرس: دکتر وحيد حقيقت دوست</a:t>
            </a:r>
            <a:endParaRPr lang="en-US" sz="2000" dirty="0">
              <a:solidFill>
                <a:srgbClr val="0054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63" y="206735"/>
            <a:ext cx="554739" cy="683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46566" y="3531204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accent3">
                    <a:lumMod val="50000"/>
                  </a:schemeClr>
                </a:solidFill>
              </a:rPr>
              <a:t>فصل دوم: مالتی پلکسینگ و دسترسی به کانال مشترک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0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پروتکل </a:t>
            </a:r>
            <a:r>
              <a:rPr lang="en-US" dirty="0"/>
              <a:t>GSM</a:t>
            </a:r>
            <a:r>
              <a:rPr lang="fa-IR" dirty="0"/>
              <a:t> </a:t>
            </a:r>
            <a:br>
              <a:rPr lang="en-US" dirty="0"/>
            </a:br>
            <a:r>
              <a:rPr lang="en-US" dirty="0"/>
              <a:t>Global System for Mobile Communications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6551" y="5445224"/>
            <a:ext cx="6702425" cy="1107976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GSM</a:t>
            </a:r>
            <a:r>
              <a:rPr lang="fa-IR" sz="2400" dirty="0"/>
              <a:t>، پهناي باند را به 124 کانال فرکانسي تقسيم ميکند. در هر کانال 8 اسلات زماني تعريف ميشود و هر اسلات به يک کاربر اختصاص مي يابد</a:t>
            </a:r>
            <a:endParaRPr lang="en-US" sz="2400" dirty="0"/>
          </a:p>
        </p:txBody>
      </p:sp>
      <p:pic>
        <p:nvPicPr>
          <p:cNvPr id="54276" name="Picture 4" descr="2-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214" y="1663701"/>
            <a:ext cx="8072437" cy="364172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62000" y="2247840"/>
              <a:ext cx="457560" cy="269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2640" y="2238480"/>
                <a:ext cx="476280" cy="27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69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دسترسي چندگانه تقسيم کد</a:t>
            </a:r>
            <a:br>
              <a:rPr lang="fa-IR" dirty="0"/>
            </a:br>
            <a:r>
              <a:rPr lang="en-US" sz="4000" dirty="0"/>
              <a:t>(</a:t>
            </a:r>
            <a:r>
              <a:rPr lang="en-US" dirty="0"/>
              <a:t>CDMA – Code Division Multiple Access)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fa-IR" dirty="0"/>
              <a:t>تمامي ايستگاه ها در تمامي زمانها به تمامي پهناي باند دسترسي دارند.</a:t>
            </a:r>
          </a:p>
          <a:p>
            <a:pPr>
              <a:buFontTx/>
              <a:buChar char="•"/>
            </a:pPr>
            <a:r>
              <a:rPr lang="fa-IR" dirty="0"/>
              <a:t>ارسالهاي همزمان از طريق کد با هم متمايز ميشوند.</a:t>
            </a:r>
          </a:p>
          <a:p>
            <a:pPr>
              <a:buFontTx/>
              <a:buChar char="•"/>
            </a:pPr>
            <a:r>
              <a:rPr lang="fa-IR" dirty="0"/>
              <a:t>سيگنال نهايي از ترکيب سيگنال ارسال شده توسط همه کاربران توليد ميشود.</a:t>
            </a:r>
          </a:p>
          <a:p>
            <a:pPr>
              <a:buFontTx/>
              <a:buChar char="•"/>
            </a:pPr>
            <a:r>
              <a:rPr lang="fa-IR" dirty="0"/>
              <a:t>از آنجا که کد اختصاص يافته به هر کاربر که اصطلاحاً </a:t>
            </a:r>
            <a:r>
              <a:rPr lang="fa-IR" dirty="0">
                <a:solidFill>
                  <a:srgbClr val="FF0000"/>
                </a:solidFill>
              </a:rPr>
              <a:t>دنباله کد </a:t>
            </a:r>
            <a:r>
              <a:rPr lang="fa-IR" dirty="0"/>
              <a:t>(</a:t>
            </a:r>
            <a:r>
              <a:rPr lang="en-US" b="1" dirty="0">
                <a:solidFill>
                  <a:srgbClr val="00B050"/>
                </a:solidFill>
              </a:rPr>
              <a:t>chip sequence</a:t>
            </a:r>
            <a:r>
              <a:rPr lang="fa-IR" dirty="0"/>
              <a:t>) بر ديگر کدها عمود است لذا در گيرنده ميتوان سيگنال هر کاربر را از سيگنال مجموع جدا نمود.</a:t>
            </a:r>
          </a:p>
          <a:p>
            <a:pPr>
              <a:buFontTx/>
              <a:buChar char="•"/>
            </a:pPr>
            <a:r>
              <a:rPr lang="fa-IR" dirty="0"/>
              <a:t>سيگنال ديگر ايستگاه ها نويز تلقي خواهد شد و از سيگنال اصلي جدا ميشود</a:t>
            </a:r>
          </a:p>
          <a:p>
            <a:pPr>
              <a:buFontTx/>
              <a:buChar char="•"/>
            </a:pPr>
            <a:r>
              <a:rPr lang="fa-IR" dirty="0"/>
              <a:t>در اين روش بجاي ارسال صفر يا يک يک دنباله 64 تا 128 بيتي ارسال ميشود.</a:t>
            </a:r>
          </a:p>
          <a:p>
            <a:pPr>
              <a:buFontTx/>
              <a:buChar char="•"/>
            </a:pPr>
            <a:r>
              <a:rPr lang="fa-IR" dirty="0"/>
              <a:t>براي مثال يک دنباله 8 بيتي اختصاص يافته به ايستگاه  </a:t>
            </a:r>
            <a:r>
              <a:rPr lang="en-US" dirty="0"/>
              <a:t>A</a:t>
            </a:r>
            <a:r>
              <a:rPr lang="fa-IR" dirty="0"/>
              <a:t> ميتواند بصورت زير باشد</a:t>
            </a:r>
          </a:p>
          <a:p>
            <a:pPr>
              <a:buFontTx/>
              <a:buChar char="•"/>
            </a:pPr>
            <a:r>
              <a:rPr lang="en-US" dirty="0"/>
              <a:t>00011011. </a:t>
            </a:r>
            <a:endParaRPr lang="fa-IR" dirty="0"/>
          </a:p>
          <a:p>
            <a:pPr>
              <a:buFontTx/>
              <a:buChar char="•"/>
            </a:pPr>
            <a:r>
              <a:rPr lang="fa-IR" dirty="0"/>
              <a:t>براي ارسال بيت 1 همين کد يعني، </a:t>
            </a:r>
            <a:r>
              <a:rPr lang="en-US" dirty="0"/>
              <a:t> 00011011 </a:t>
            </a:r>
            <a:r>
              <a:rPr lang="fa-IR" dirty="0"/>
              <a:t>ارسال و براي ارسال بيت </a:t>
            </a:r>
            <a:r>
              <a:rPr lang="en-US" dirty="0"/>
              <a:t>0</a:t>
            </a:r>
            <a:r>
              <a:rPr lang="fa-IR" dirty="0"/>
              <a:t> کد </a:t>
            </a:r>
            <a:r>
              <a:rPr lang="en-US" dirty="0"/>
              <a:t>11100100</a:t>
            </a:r>
            <a:r>
              <a:rPr lang="fa-IR" dirty="0"/>
              <a:t> ارسال ميشود.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cn ch2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A3E5-E519-4399-B1CB-8C6E1E684D9D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dirty="0"/>
              <a:t>مثال دسترسي چندگانه تقسيم کد</a:t>
            </a:r>
            <a:br>
              <a:rPr lang="fa-IR" sz="4000" dirty="0"/>
            </a:br>
            <a:endParaRPr lang="en-US" sz="4000" dirty="0"/>
          </a:p>
        </p:txBody>
      </p:sp>
      <p:pic>
        <p:nvPicPr>
          <p:cNvPr id="56327" name="Picture 7" descr="2-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54" y="1230253"/>
            <a:ext cx="5387512" cy="488724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02767" y="1371600"/>
            <a:ext cx="4239072" cy="4114800"/>
          </a:xfrm>
        </p:spPr>
        <p:txBody>
          <a:bodyPr/>
          <a:lstStyle/>
          <a:p>
            <a:r>
              <a:rPr lang="fa-IR" sz="2800" dirty="0"/>
              <a:t>چهار ايستگاه کاري قصد ارسال اطلاعات دارند.</a:t>
            </a:r>
          </a:p>
          <a:p>
            <a:r>
              <a:rPr lang="fa-IR" sz="2800" dirty="0"/>
              <a:t>کد اختصاص يافته به هر ايستگاه نشان داده شده است.</a:t>
            </a:r>
          </a:p>
          <a:p>
            <a:r>
              <a:rPr lang="fa-IR" sz="2800" dirty="0"/>
              <a:t>در گيرنده با داشتن کد ايستگاه ميتوان از سيگنال مجموع دريافت شده، دنباله ارسالي را تشخيص داد.</a:t>
            </a:r>
          </a:p>
        </p:txBody>
      </p:sp>
    </p:spTree>
    <p:extLst>
      <p:ext uri="{BB962C8B-B14F-4D97-AF65-F5344CB8AC3E}">
        <p14:creationId xmlns:p14="http://schemas.microsoft.com/office/powerpoint/2010/main" val="288967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فرايند کدينگ و ديکدينگ در </a:t>
            </a:r>
            <a:r>
              <a:rPr lang="en-US" dirty="0"/>
              <a:t>CDMA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289"/>
          <p:cNvGrpSpPr>
            <a:grpSpLocks/>
          </p:cNvGrpSpPr>
          <p:nvPr/>
        </p:nvGrpSpPr>
        <p:grpSpPr bwMode="auto">
          <a:xfrm>
            <a:off x="1847529" y="1268761"/>
            <a:ext cx="8447087" cy="5294313"/>
            <a:chOff x="199" y="746"/>
            <a:chExt cx="5135" cy="2958"/>
          </a:xfrm>
        </p:grpSpPr>
        <p:sp>
          <p:nvSpPr>
            <p:cNvPr id="24580" name="Line 3"/>
            <p:cNvSpPr>
              <a:spLocks noChangeShapeType="1"/>
            </p:cNvSpPr>
            <p:nvPr/>
          </p:nvSpPr>
          <p:spPr bwMode="auto">
            <a:xfrm>
              <a:off x="2028" y="978"/>
              <a:ext cx="0" cy="1023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581" name="Line 4"/>
            <p:cNvSpPr>
              <a:spLocks noChangeShapeType="1"/>
            </p:cNvSpPr>
            <p:nvPr/>
          </p:nvSpPr>
          <p:spPr bwMode="auto">
            <a:xfrm>
              <a:off x="2694" y="963"/>
              <a:ext cx="0" cy="1023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1505" y="1865"/>
              <a:ext cx="39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slot 1</a:t>
              </a: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2147" y="1868"/>
              <a:ext cx="39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slot 0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13" y="921"/>
              <a:ext cx="790" cy="1023"/>
              <a:chOff x="1313" y="921"/>
              <a:chExt cx="790" cy="1023"/>
            </a:xfrm>
          </p:grpSpPr>
          <p:sp>
            <p:nvSpPr>
              <p:cNvPr id="24835" name="Line 8"/>
              <p:cNvSpPr>
                <a:spLocks noChangeShapeType="1"/>
              </p:cNvSpPr>
              <p:nvPr/>
            </p:nvSpPr>
            <p:spPr bwMode="auto">
              <a:xfrm>
                <a:off x="1350" y="921"/>
                <a:ext cx="0" cy="1023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fa-IR" dirty="0"/>
              </a:p>
            </p:txBody>
          </p:sp>
          <p:sp>
            <p:nvSpPr>
              <p:cNvPr id="24836" name="Rectangle 9"/>
              <p:cNvSpPr>
                <a:spLocks noChangeArrowheads="1"/>
              </p:cNvSpPr>
              <p:nvPr/>
            </p:nvSpPr>
            <p:spPr bwMode="auto">
              <a:xfrm>
                <a:off x="1350" y="1218"/>
                <a:ext cx="678" cy="1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7" name="Text Box 10"/>
              <p:cNvSpPr txBox="1">
                <a:spLocks noChangeArrowheads="1"/>
              </p:cNvSpPr>
              <p:nvPr/>
            </p:nvSpPr>
            <p:spPr bwMode="auto">
              <a:xfrm>
                <a:off x="1436" y="1194"/>
                <a:ext cx="38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</a:rPr>
                  <a:t>d</a:t>
                </a:r>
                <a:r>
                  <a:rPr lang="en-US" sz="12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sz="1200" dirty="0">
                    <a:latin typeface="Arial" panose="020B0604020202020204" pitchFamily="34" charset="0"/>
                  </a:rPr>
                  <a:t> = -1</a:t>
                </a: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313" y="1534"/>
                <a:ext cx="790" cy="296"/>
                <a:chOff x="1313" y="1534"/>
                <a:chExt cx="790" cy="296"/>
              </a:xfrm>
            </p:grpSpPr>
            <p:sp>
              <p:nvSpPr>
                <p:cNvPr id="248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3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1353" y="1539"/>
                  <a:ext cx="258" cy="147"/>
                  <a:chOff x="1353" y="1539"/>
                  <a:chExt cx="258" cy="144"/>
                </a:xfrm>
              </p:grpSpPr>
              <p:sp>
                <p:nvSpPr>
                  <p:cNvPr id="2486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6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86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1773" y="1686"/>
                  <a:ext cx="258" cy="144"/>
                  <a:chOff x="1353" y="1539"/>
                  <a:chExt cx="258" cy="144"/>
                </a:xfrm>
              </p:grpSpPr>
              <p:sp>
                <p:nvSpPr>
                  <p:cNvPr id="2485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6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86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sp>
              <p:nvSpPr>
                <p:cNvPr id="24842" name="Rectangle 21"/>
                <p:cNvSpPr>
                  <a:spLocks noChangeArrowheads="1"/>
                </p:cNvSpPr>
                <p:nvPr/>
              </p:nvSpPr>
              <p:spPr bwMode="auto">
                <a:xfrm>
                  <a:off x="1611" y="1686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43" name="Rectangle 22"/>
                <p:cNvSpPr>
                  <a:spLocks noChangeArrowheads="1"/>
                </p:cNvSpPr>
                <p:nvPr/>
              </p:nvSpPr>
              <p:spPr bwMode="auto">
                <a:xfrm>
                  <a:off x="1692" y="1536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391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84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78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8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52" y="1540"/>
                  <a:ext cx="19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7" name="Group 26"/>
                <p:cNvGrpSpPr>
                  <a:grpSpLocks/>
                </p:cNvGrpSpPr>
                <p:nvPr/>
              </p:nvGrpSpPr>
              <p:grpSpPr bwMode="auto">
                <a:xfrm>
                  <a:off x="1565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85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58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1730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855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56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9" name="Group 32"/>
                <p:cNvGrpSpPr>
                  <a:grpSpLocks/>
                </p:cNvGrpSpPr>
                <p:nvPr/>
              </p:nvGrpSpPr>
              <p:grpSpPr bwMode="auto">
                <a:xfrm>
                  <a:off x="1808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853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5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892" y="1681"/>
                  <a:ext cx="211" cy="140"/>
                  <a:chOff x="857" y="1909"/>
                  <a:chExt cx="211" cy="140"/>
                </a:xfrm>
              </p:grpSpPr>
              <p:sp>
                <p:nvSpPr>
                  <p:cNvPr id="24851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52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</p:grpSp>
        </p:grpSp>
        <p:sp>
          <p:nvSpPr>
            <p:cNvPr id="24585" name="Oval 38"/>
            <p:cNvSpPr>
              <a:spLocks noChangeArrowheads="1"/>
            </p:cNvSpPr>
            <p:nvPr/>
          </p:nvSpPr>
          <p:spPr bwMode="auto">
            <a:xfrm>
              <a:off x="2943" y="1169"/>
              <a:ext cx="264" cy="2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Text Box 39"/>
            <p:cNvSpPr txBox="1">
              <a:spLocks noChangeArrowheads="1"/>
            </p:cNvSpPr>
            <p:nvPr/>
          </p:nvSpPr>
          <p:spPr bwMode="auto">
            <a:xfrm>
              <a:off x="2708" y="910"/>
              <a:ext cx="74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err="1"/>
                <a:t>Z</a:t>
              </a:r>
              <a:r>
                <a:rPr lang="en-US" sz="2000" baseline="-25000" dirty="0" err="1"/>
                <a:t>i,m</a:t>
              </a:r>
              <a:r>
                <a:rPr lang="en-US" sz="2000" dirty="0"/>
                <a:t>= d</a:t>
              </a:r>
              <a:r>
                <a:rPr lang="en-US" sz="2000" baseline="-25000" dirty="0"/>
                <a:t>i</a:t>
              </a:r>
              <a:r>
                <a:rPr lang="en-US" sz="2000" baseline="30000" dirty="0"/>
                <a:t>.</a:t>
              </a:r>
              <a:r>
                <a:rPr lang="en-US" sz="2000" dirty="0"/>
                <a:t>c</a:t>
              </a:r>
              <a:r>
                <a:rPr lang="en-US" sz="2000" baseline="-25000" dirty="0"/>
                <a:t>m</a:t>
              </a:r>
            </a:p>
          </p:txBody>
        </p:sp>
        <p:sp>
          <p:nvSpPr>
            <p:cNvPr id="24587" name="Line 40"/>
            <p:cNvSpPr>
              <a:spLocks noChangeShapeType="1"/>
            </p:cNvSpPr>
            <p:nvPr/>
          </p:nvSpPr>
          <p:spPr bwMode="auto">
            <a:xfrm>
              <a:off x="2721" y="1251"/>
              <a:ext cx="20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588" name="Line 41"/>
            <p:cNvSpPr>
              <a:spLocks noChangeShapeType="1"/>
            </p:cNvSpPr>
            <p:nvPr/>
          </p:nvSpPr>
          <p:spPr bwMode="auto">
            <a:xfrm flipV="1">
              <a:off x="2730" y="1418"/>
              <a:ext cx="254" cy="2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1979" y="1068"/>
              <a:ext cx="790" cy="768"/>
              <a:chOff x="1979" y="1068"/>
              <a:chExt cx="790" cy="768"/>
            </a:xfrm>
          </p:grpSpPr>
          <p:sp>
            <p:nvSpPr>
              <p:cNvPr id="24806" name="Rectangle 43"/>
              <p:cNvSpPr>
                <a:spLocks noChangeArrowheads="1"/>
              </p:cNvSpPr>
              <p:nvPr/>
            </p:nvSpPr>
            <p:spPr bwMode="auto">
              <a:xfrm>
                <a:off x="2028" y="1092"/>
                <a:ext cx="669" cy="1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7" name="Text Box 44"/>
              <p:cNvSpPr txBox="1">
                <a:spLocks noChangeArrowheads="1"/>
              </p:cNvSpPr>
              <p:nvPr/>
            </p:nvSpPr>
            <p:spPr bwMode="auto">
              <a:xfrm>
                <a:off x="2186" y="1068"/>
                <a:ext cx="35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</a:rPr>
                  <a:t>d</a:t>
                </a:r>
                <a:r>
                  <a:rPr lang="en-US" sz="1200" baseline="-25000" dirty="0">
                    <a:latin typeface="Arial" panose="020B0604020202020204" pitchFamily="34" charset="0"/>
                  </a:rPr>
                  <a:t>0</a:t>
                </a:r>
                <a:r>
                  <a:rPr lang="en-US" sz="1200" dirty="0">
                    <a:latin typeface="Arial" panose="020B0604020202020204" pitchFamily="34" charset="0"/>
                  </a:rPr>
                  <a:t> = 1</a:t>
                </a:r>
              </a:p>
            </p:txBody>
          </p: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1979" y="1540"/>
                <a:ext cx="790" cy="296"/>
                <a:chOff x="1313" y="1534"/>
                <a:chExt cx="790" cy="296"/>
              </a:xfrm>
            </p:grpSpPr>
            <p:sp>
              <p:nvSpPr>
                <p:cNvPr id="2480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3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1353" y="1539"/>
                  <a:ext cx="258" cy="147"/>
                  <a:chOff x="1353" y="1539"/>
                  <a:chExt cx="258" cy="144"/>
                </a:xfrm>
              </p:grpSpPr>
              <p:sp>
                <p:nvSpPr>
                  <p:cNvPr id="2483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8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grpSp>
              <p:nvGrpSpPr>
                <p:cNvPr id="14" name="Group 51"/>
                <p:cNvGrpSpPr>
                  <a:grpSpLocks/>
                </p:cNvGrpSpPr>
                <p:nvPr/>
              </p:nvGrpSpPr>
              <p:grpSpPr bwMode="auto">
                <a:xfrm>
                  <a:off x="1773" y="1686"/>
                  <a:ext cx="258" cy="144"/>
                  <a:chOff x="1353" y="1539"/>
                  <a:chExt cx="258" cy="144"/>
                </a:xfrm>
              </p:grpSpPr>
              <p:sp>
                <p:nvSpPr>
                  <p:cNvPr id="2482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83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sp>
              <p:nvSpPr>
                <p:cNvPr id="24812" name="Rectangle 55"/>
                <p:cNvSpPr>
                  <a:spLocks noChangeArrowheads="1"/>
                </p:cNvSpPr>
                <p:nvPr/>
              </p:nvSpPr>
              <p:spPr bwMode="auto">
                <a:xfrm>
                  <a:off x="1611" y="1686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3" name="Rectangle 56"/>
                <p:cNvSpPr>
                  <a:spLocks noChangeArrowheads="1"/>
                </p:cNvSpPr>
                <p:nvPr/>
              </p:nvSpPr>
              <p:spPr bwMode="auto">
                <a:xfrm>
                  <a:off x="1692" y="1536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4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391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81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478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8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652" y="1540"/>
                  <a:ext cx="19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15" name="Group 60"/>
                <p:cNvGrpSpPr>
                  <a:grpSpLocks/>
                </p:cNvGrpSpPr>
                <p:nvPr/>
              </p:nvGrpSpPr>
              <p:grpSpPr bwMode="auto">
                <a:xfrm>
                  <a:off x="1565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827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28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16" name="Group 63"/>
                <p:cNvGrpSpPr>
                  <a:grpSpLocks/>
                </p:cNvGrpSpPr>
                <p:nvPr/>
              </p:nvGrpSpPr>
              <p:grpSpPr bwMode="auto">
                <a:xfrm>
                  <a:off x="1730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825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26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17" name="Group 66"/>
                <p:cNvGrpSpPr>
                  <a:grpSpLocks/>
                </p:cNvGrpSpPr>
                <p:nvPr/>
              </p:nvGrpSpPr>
              <p:grpSpPr bwMode="auto">
                <a:xfrm>
                  <a:off x="1808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823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2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18" name="Group 69"/>
                <p:cNvGrpSpPr>
                  <a:grpSpLocks/>
                </p:cNvGrpSpPr>
                <p:nvPr/>
              </p:nvGrpSpPr>
              <p:grpSpPr bwMode="auto">
                <a:xfrm>
                  <a:off x="1892" y="1681"/>
                  <a:ext cx="211" cy="140"/>
                  <a:chOff x="857" y="1909"/>
                  <a:chExt cx="211" cy="140"/>
                </a:xfrm>
              </p:grpSpPr>
              <p:sp>
                <p:nvSpPr>
                  <p:cNvPr id="24821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822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</p:grpSp>
        </p:grpSp>
        <p:grpSp>
          <p:nvGrpSpPr>
            <p:cNvPr id="19" name="Group 72"/>
            <p:cNvGrpSpPr>
              <a:grpSpLocks/>
            </p:cNvGrpSpPr>
            <p:nvPr/>
          </p:nvGrpSpPr>
          <p:grpSpPr bwMode="auto">
            <a:xfrm>
              <a:off x="4070" y="1153"/>
              <a:ext cx="790" cy="296"/>
              <a:chOff x="1313" y="1534"/>
              <a:chExt cx="790" cy="296"/>
            </a:xfrm>
          </p:grpSpPr>
          <p:sp>
            <p:nvSpPr>
              <p:cNvPr id="24780" name="Text Box 73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20" name="Group 74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4803" name="Rectangle 75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4" name="Line 76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fa-IR" dirty="0"/>
                </a:p>
              </p:txBody>
            </p:sp>
            <p:sp>
              <p:nvSpPr>
                <p:cNvPr id="24805" name="Line 77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fa-IR" dirty="0"/>
                </a:p>
              </p:txBody>
            </p:sp>
          </p:grpSp>
          <p:grpSp>
            <p:nvGrpSpPr>
              <p:cNvPr id="21" name="Group 78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4800" name="Rectangle 79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1" name="Line 8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fa-IR" dirty="0"/>
                </a:p>
              </p:txBody>
            </p:sp>
            <p:sp>
              <p:nvSpPr>
                <p:cNvPr id="24802" name="Line 8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fa-IR" dirty="0"/>
                </a:p>
              </p:txBody>
            </p:sp>
          </p:grpSp>
          <p:sp>
            <p:nvSpPr>
              <p:cNvPr id="24783" name="Rectangle 82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" name="Rectangle 83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" name="Text Box 84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4786" name="Text Box 85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4787" name="Text Box 86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22" name="Group 87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41"/>
                <a:chOff x="857" y="1909"/>
                <a:chExt cx="211" cy="141"/>
              </a:xfrm>
            </p:grpSpPr>
            <p:sp>
              <p:nvSpPr>
                <p:cNvPr id="2479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9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3" name="Group 90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41"/>
                <a:chOff x="857" y="1909"/>
                <a:chExt cx="211" cy="141"/>
              </a:xfrm>
            </p:grpSpPr>
            <p:sp>
              <p:nvSpPr>
                <p:cNvPr id="2479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9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4" name="Group 93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41"/>
                <a:chOff x="857" y="1909"/>
                <a:chExt cx="211" cy="141"/>
              </a:xfrm>
            </p:grpSpPr>
            <p:sp>
              <p:nvSpPr>
                <p:cNvPr id="2479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95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5" name="Group 96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40"/>
                <a:chOff x="857" y="1909"/>
                <a:chExt cx="211" cy="140"/>
              </a:xfrm>
            </p:grpSpPr>
            <p:sp>
              <p:nvSpPr>
                <p:cNvPr id="2479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93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6" name="Group 99"/>
            <p:cNvGrpSpPr>
              <a:grpSpLocks/>
            </p:cNvGrpSpPr>
            <p:nvPr/>
          </p:nvGrpSpPr>
          <p:grpSpPr bwMode="auto">
            <a:xfrm>
              <a:off x="3377" y="1153"/>
              <a:ext cx="787" cy="296"/>
              <a:chOff x="4928" y="1534"/>
              <a:chExt cx="787" cy="296"/>
            </a:xfrm>
          </p:grpSpPr>
          <p:grpSp>
            <p:nvGrpSpPr>
              <p:cNvPr id="27" name="Group 100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2"/>
                <a:chOff x="5009" y="1132"/>
                <a:chExt cx="361" cy="152"/>
              </a:xfrm>
            </p:grpSpPr>
            <p:sp>
              <p:nvSpPr>
                <p:cNvPr id="2477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28" name="Group 102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2477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7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77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sp>
              <p:nvSpPr>
                <p:cNvPr id="24775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76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9" name="Group 108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294"/>
                <a:chOff x="5114" y="1518"/>
                <a:chExt cx="550" cy="294"/>
              </a:xfrm>
            </p:grpSpPr>
            <p:grpSp>
              <p:nvGrpSpPr>
                <p:cNvPr id="30" name="Group 109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0"/>
                  <a:chOff x="5378" y="1518"/>
                  <a:chExt cx="196" cy="150"/>
                </a:xfrm>
              </p:grpSpPr>
              <p:sp>
                <p:nvSpPr>
                  <p:cNvPr id="2477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72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31" name="Group 112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46"/>
                  <a:chOff x="5261" y="1282"/>
                  <a:chExt cx="211" cy="146"/>
                </a:xfrm>
              </p:grpSpPr>
              <p:sp>
                <p:nvSpPr>
                  <p:cNvPr id="2476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576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41"/>
                    <a:chOff x="857" y="1909"/>
                    <a:chExt cx="211" cy="141"/>
                  </a:xfrm>
                </p:grpSpPr>
                <p:sp>
                  <p:nvSpPr>
                    <p:cNvPr id="24769" name="Text Box 1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4770" name="Text Box 1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24577" name="Group 117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49"/>
                  <a:chOff x="5426" y="1279"/>
                  <a:chExt cx="373" cy="149"/>
                </a:xfrm>
              </p:grpSpPr>
              <p:grpSp>
                <p:nvGrpSpPr>
                  <p:cNvPr id="24579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24764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65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fa-IR" dirty="0"/>
                    </a:p>
                  </p:txBody>
                </p:sp>
                <p:sp>
                  <p:nvSpPr>
                    <p:cNvPr id="24766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fa-IR" dirty="0"/>
                    </a:p>
                  </p:txBody>
                </p:sp>
              </p:grpSp>
              <p:grpSp>
                <p:nvGrpSpPr>
                  <p:cNvPr id="24582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41"/>
                    <a:chOff x="857" y="1909"/>
                    <a:chExt cx="211" cy="141"/>
                  </a:xfrm>
                </p:grpSpPr>
                <p:sp>
                  <p:nvSpPr>
                    <p:cNvPr id="24762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4763" name="Text Box 1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458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41"/>
                    <a:chOff x="857" y="1909"/>
                    <a:chExt cx="211" cy="141"/>
                  </a:xfrm>
                </p:grpSpPr>
                <p:sp>
                  <p:nvSpPr>
                    <p:cNvPr id="24760" name="Text Box 1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4761" name="Text Box 1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458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40"/>
                    <a:chOff x="857" y="1909"/>
                    <a:chExt cx="211" cy="140"/>
                  </a:xfrm>
                </p:grpSpPr>
                <p:sp>
                  <p:nvSpPr>
                    <p:cNvPr id="24758" name="Text Box 1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4759" name="Text Box 1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  <p:sp>
          <p:nvSpPr>
            <p:cNvPr id="44048" name="Text Box 131"/>
            <p:cNvSpPr txBox="1">
              <a:spLocks noChangeArrowheads="1"/>
            </p:cNvSpPr>
            <p:nvPr/>
          </p:nvSpPr>
          <p:spPr bwMode="auto">
            <a:xfrm>
              <a:off x="4162" y="1454"/>
              <a:ext cx="494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slot 0</a:t>
              </a:r>
            </a:p>
            <a:p>
              <a:pPr algn="ctr">
                <a:defRPr/>
              </a:pPr>
              <a:r>
                <a:rPr lang="en-US" sz="1600" dirty="0"/>
                <a:t>channel</a:t>
              </a:r>
            </a:p>
            <a:p>
              <a:pPr algn="ctr">
                <a:defRPr/>
              </a:pPr>
              <a:r>
                <a:rPr lang="en-US" sz="1600" dirty="0"/>
                <a:t>output</a:t>
              </a:r>
            </a:p>
          </p:txBody>
        </p:sp>
        <p:sp>
          <p:nvSpPr>
            <p:cNvPr id="44049" name="Text Box 132"/>
            <p:cNvSpPr txBox="1">
              <a:spLocks noChangeArrowheads="1"/>
            </p:cNvSpPr>
            <p:nvPr/>
          </p:nvSpPr>
          <p:spPr bwMode="auto">
            <a:xfrm>
              <a:off x="3508" y="1466"/>
              <a:ext cx="494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slot 1</a:t>
              </a:r>
            </a:p>
            <a:p>
              <a:pPr algn="ctr">
                <a:defRPr/>
              </a:pPr>
              <a:r>
                <a:rPr lang="en-US" sz="1600" dirty="0"/>
                <a:t>channel</a:t>
              </a:r>
            </a:p>
            <a:p>
              <a:pPr algn="ctr">
                <a:defRPr/>
              </a:pPr>
              <a:r>
                <a:rPr lang="en-US" sz="1600" dirty="0"/>
                <a:t>output</a:t>
              </a:r>
            </a:p>
          </p:txBody>
        </p:sp>
        <p:sp>
          <p:nvSpPr>
            <p:cNvPr id="24594" name="Line 133"/>
            <p:cNvSpPr>
              <a:spLocks noChangeShapeType="1"/>
            </p:cNvSpPr>
            <p:nvPr/>
          </p:nvSpPr>
          <p:spPr bwMode="auto">
            <a:xfrm flipH="1">
              <a:off x="3426" y="1050"/>
              <a:ext cx="6" cy="597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595" name="Line 134"/>
            <p:cNvSpPr>
              <a:spLocks noChangeShapeType="1"/>
            </p:cNvSpPr>
            <p:nvPr/>
          </p:nvSpPr>
          <p:spPr bwMode="auto">
            <a:xfrm flipH="1">
              <a:off x="4101" y="1038"/>
              <a:ext cx="6" cy="597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596" name="Line 135"/>
            <p:cNvSpPr>
              <a:spLocks noChangeShapeType="1"/>
            </p:cNvSpPr>
            <p:nvPr/>
          </p:nvSpPr>
          <p:spPr bwMode="auto">
            <a:xfrm flipH="1">
              <a:off x="4803" y="1044"/>
              <a:ext cx="6" cy="597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44053" name="Text Box 136"/>
            <p:cNvSpPr txBox="1">
              <a:spLocks noChangeArrowheads="1"/>
            </p:cNvSpPr>
            <p:nvPr/>
          </p:nvSpPr>
          <p:spPr bwMode="auto">
            <a:xfrm>
              <a:off x="3413" y="746"/>
              <a:ext cx="15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channel output </a:t>
              </a:r>
              <a:r>
                <a:rPr lang="en-US" dirty="0" err="1"/>
                <a:t>Z</a:t>
              </a:r>
              <a:r>
                <a:rPr lang="en-US" baseline="-25000" dirty="0" err="1"/>
                <a:t>i,m</a:t>
              </a:r>
              <a:endParaRPr lang="en-US" baseline="-25000" dirty="0"/>
            </a:p>
          </p:txBody>
        </p:sp>
        <p:sp>
          <p:nvSpPr>
            <p:cNvPr id="24598" name="Text Box 137"/>
            <p:cNvSpPr txBox="1">
              <a:spLocks noChangeArrowheads="1"/>
            </p:cNvSpPr>
            <p:nvPr/>
          </p:nvSpPr>
          <p:spPr bwMode="auto">
            <a:xfrm>
              <a:off x="199" y="1325"/>
              <a:ext cx="48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 dirty="0">
                  <a:solidFill>
                    <a:srgbClr val="FF0000"/>
                  </a:solidFill>
                  <a:latin typeface="Comic Sans MS" pitchFamily="66" charset="0"/>
                </a:rPr>
                <a:t>فرستنده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4055" name="Text Box 138"/>
            <p:cNvSpPr txBox="1">
              <a:spLocks noChangeArrowheads="1"/>
            </p:cNvSpPr>
            <p:nvPr/>
          </p:nvSpPr>
          <p:spPr bwMode="auto">
            <a:xfrm>
              <a:off x="880" y="1545"/>
              <a:ext cx="4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2000" dirty="0"/>
                <a:t>کد </a:t>
              </a:r>
            </a:p>
            <a:p>
              <a:pPr algn="ctr">
                <a:defRPr/>
              </a:pPr>
              <a:r>
                <a:rPr lang="fa-IR" sz="2000" dirty="0"/>
                <a:t>ايستگاه</a:t>
              </a:r>
              <a:endParaRPr lang="en-US" sz="2000" dirty="0"/>
            </a:p>
          </p:txBody>
        </p:sp>
        <p:sp>
          <p:nvSpPr>
            <p:cNvPr id="44056" name="Text Box 139"/>
            <p:cNvSpPr txBox="1">
              <a:spLocks noChangeArrowheads="1"/>
            </p:cNvSpPr>
            <p:nvPr/>
          </p:nvSpPr>
          <p:spPr bwMode="auto">
            <a:xfrm>
              <a:off x="681" y="1022"/>
              <a:ext cx="707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2000" dirty="0"/>
                <a:t>دنباله بيتي </a:t>
              </a:r>
            </a:p>
            <a:p>
              <a:pPr algn="ctr">
                <a:defRPr/>
              </a:pPr>
              <a:r>
                <a:rPr lang="fa-IR" sz="2000" dirty="0"/>
                <a:t>براي ارسال</a:t>
              </a:r>
              <a:endParaRPr lang="en-US" sz="2000" dirty="0"/>
            </a:p>
          </p:txBody>
        </p:sp>
        <p:sp>
          <p:nvSpPr>
            <p:cNvPr id="24601" name="Line 140"/>
            <p:cNvSpPr>
              <a:spLocks noChangeShapeType="1"/>
            </p:cNvSpPr>
            <p:nvPr/>
          </p:nvSpPr>
          <p:spPr bwMode="auto">
            <a:xfrm>
              <a:off x="3233" y="1294"/>
              <a:ext cx="20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02" name="Line 141"/>
            <p:cNvSpPr>
              <a:spLocks noChangeShapeType="1"/>
            </p:cNvSpPr>
            <p:nvPr/>
          </p:nvSpPr>
          <p:spPr bwMode="auto">
            <a:xfrm>
              <a:off x="2541" y="2625"/>
              <a:ext cx="0" cy="1023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03" name="Line 142"/>
            <p:cNvSpPr>
              <a:spLocks noChangeShapeType="1"/>
            </p:cNvSpPr>
            <p:nvPr/>
          </p:nvSpPr>
          <p:spPr bwMode="auto">
            <a:xfrm>
              <a:off x="3219" y="2610"/>
              <a:ext cx="0" cy="1023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44060" name="Text Box 143"/>
            <p:cNvSpPr txBox="1">
              <a:spLocks noChangeArrowheads="1"/>
            </p:cNvSpPr>
            <p:nvPr/>
          </p:nvSpPr>
          <p:spPr bwMode="auto">
            <a:xfrm>
              <a:off x="2030" y="3512"/>
              <a:ext cx="39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slot 1</a:t>
              </a:r>
            </a:p>
          </p:txBody>
        </p:sp>
        <p:sp>
          <p:nvSpPr>
            <p:cNvPr id="44061" name="Text Box 144"/>
            <p:cNvSpPr txBox="1">
              <a:spLocks noChangeArrowheads="1"/>
            </p:cNvSpPr>
            <p:nvPr/>
          </p:nvSpPr>
          <p:spPr bwMode="auto">
            <a:xfrm>
              <a:off x="2672" y="3515"/>
              <a:ext cx="39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slot 0</a:t>
              </a:r>
            </a:p>
          </p:txBody>
        </p:sp>
        <p:sp>
          <p:nvSpPr>
            <p:cNvPr id="24606" name="Line 145"/>
            <p:cNvSpPr>
              <a:spLocks noChangeShapeType="1"/>
            </p:cNvSpPr>
            <p:nvPr/>
          </p:nvSpPr>
          <p:spPr bwMode="auto">
            <a:xfrm>
              <a:off x="1863" y="2650"/>
              <a:ext cx="0" cy="1023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grpSp>
          <p:nvGrpSpPr>
            <p:cNvPr id="24586" name="Group 146"/>
            <p:cNvGrpSpPr>
              <a:grpSpLocks/>
            </p:cNvGrpSpPr>
            <p:nvPr/>
          </p:nvGrpSpPr>
          <p:grpSpPr bwMode="auto">
            <a:xfrm>
              <a:off x="3962" y="2922"/>
              <a:ext cx="678" cy="159"/>
              <a:chOff x="3962" y="2922"/>
              <a:chExt cx="678" cy="159"/>
            </a:xfrm>
          </p:grpSpPr>
          <p:sp>
            <p:nvSpPr>
              <p:cNvPr id="24747" name="Rectangle 147"/>
              <p:cNvSpPr>
                <a:spLocks noChangeArrowheads="1"/>
              </p:cNvSpPr>
              <p:nvPr/>
            </p:nvSpPr>
            <p:spPr bwMode="auto">
              <a:xfrm>
                <a:off x="3962" y="2946"/>
                <a:ext cx="678" cy="1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Text Box 148"/>
              <p:cNvSpPr txBox="1">
                <a:spLocks noChangeArrowheads="1"/>
              </p:cNvSpPr>
              <p:nvPr/>
            </p:nvSpPr>
            <p:spPr bwMode="auto">
              <a:xfrm>
                <a:off x="4048" y="2922"/>
                <a:ext cx="38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</a:rPr>
                  <a:t>d</a:t>
                </a:r>
                <a:r>
                  <a:rPr lang="en-US" sz="12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sz="1200" dirty="0">
                    <a:latin typeface="Arial" panose="020B0604020202020204" pitchFamily="34" charset="0"/>
                  </a:rPr>
                  <a:t> = -1</a:t>
                </a:r>
              </a:p>
            </p:txBody>
          </p:sp>
        </p:grpSp>
        <p:sp>
          <p:nvSpPr>
            <p:cNvPr id="24608" name="Oval 149"/>
            <p:cNvSpPr>
              <a:spLocks noChangeArrowheads="1"/>
            </p:cNvSpPr>
            <p:nvPr/>
          </p:nvSpPr>
          <p:spPr bwMode="auto">
            <a:xfrm>
              <a:off x="3468" y="2816"/>
              <a:ext cx="264" cy="2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Line 150"/>
            <p:cNvSpPr>
              <a:spLocks noChangeShapeType="1"/>
            </p:cNvSpPr>
            <p:nvPr/>
          </p:nvSpPr>
          <p:spPr bwMode="auto">
            <a:xfrm>
              <a:off x="3246" y="2898"/>
              <a:ext cx="20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10" name="Line 151"/>
            <p:cNvSpPr>
              <a:spLocks noChangeShapeType="1"/>
            </p:cNvSpPr>
            <p:nvPr/>
          </p:nvSpPr>
          <p:spPr bwMode="auto">
            <a:xfrm flipV="1">
              <a:off x="3255" y="3065"/>
              <a:ext cx="254" cy="2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grpSp>
          <p:nvGrpSpPr>
            <p:cNvPr id="24589" name="Group 152"/>
            <p:cNvGrpSpPr>
              <a:grpSpLocks/>
            </p:cNvGrpSpPr>
            <p:nvPr/>
          </p:nvGrpSpPr>
          <p:grpSpPr bwMode="auto">
            <a:xfrm>
              <a:off x="4640" y="2796"/>
              <a:ext cx="669" cy="159"/>
              <a:chOff x="4640" y="2796"/>
              <a:chExt cx="669" cy="159"/>
            </a:xfrm>
          </p:grpSpPr>
          <p:sp>
            <p:nvSpPr>
              <p:cNvPr id="24745" name="Rectangle 153"/>
              <p:cNvSpPr>
                <a:spLocks noChangeArrowheads="1"/>
              </p:cNvSpPr>
              <p:nvPr/>
            </p:nvSpPr>
            <p:spPr bwMode="auto">
              <a:xfrm>
                <a:off x="4640" y="2820"/>
                <a:ext cx="669" cy="1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Text Box 154"/>
              <p:cNvSpPr txBox="1">
                <a:spLocks noChangeArrowheads="1"/>
              </p:cNvSpPr>
              <p:nvPr/>
            </p:nvSpPr>
            <p:spPr bwMode="auto">
              <a:xfrm>
                <a:off x="4798" y="2796"/>
                <a:ext cx="35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</a:rPr>
                  <a:t>d</a:t>
                </a:r>
                <a:r>
                  <a:rPr lang="en-US" sz="1200" baseline="-25000" dirty="0">
                    <a:latin typeface="Arial" panose="020B0604020202020204" pitchFamily="34" charset="0"/>
                  </a:rPr>
                  <a:t>0</a:t>
                </a:r>
                <a:r>
                  <a:rPr lang="en-US" sz="1200" dirty="0">
                    <a:latin typeface="Arial" panose="020B0604020202020204" pitchFamily="34" charset="0"/>
                  </a:rPr>
                  <a:t> = 1</a:t>
                </a:r>
              </a:p>
            </p:txBody>
          </p:sp>
        </p:grpSp>
        <p:grpSp>
          <p:nvGrpSpPr>
            <p:cNvPr id="24590" name="Group 155"/>
            <p:cNvGrpSpPr>
              <a:grpSpLocks/>
            </p:cNvGrpSpPr>
            <p:nvPr/>
          </p:nvGrpSpPr>
          <p:grpSpPr bwMode="auto">
            <a:xfrm>
              <a:off x="2498" y="2748"/>
              <a:ext cx="796" cy="735"/>
              <a:chOff x="2498" y="2748"/>
              <a:chExt cx="796" cy="735"/>
            </a:xfrm>
          </p:grpSpPr>
          <p:grpSp>
            <p:nvGrpSpPr>
              <p:cNvPr id="24591" name="Group 156"/>
              <p:cNvGrpSpPr>
                <a:grpSpLocks/>
              </p:cNvGrpSpPr>
              <p:nvPr/>
            </p:nvGrpSpPr>
            <p:grpSpPr bwMode="auto">
              <a:xfrm>
                <a:off x="2504" y="3187"/>
                <a:ext cx="790" cy="296"/>
                <a:chOff x="1313" y="1534"/>
                <a:chExt cx="790" cy="296"/>
              </a:xfrm>
            </p:grpSpPr>
            <p:sp>
              <p:nvSpPr>
                <p:cNvPr id="24719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1313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24592" name="Group 158"/>
                <p:cNvGrpSpPr>
                  <a:grpSpLocks/>
                </p:cNvGrpSpPr>
                <p:nvPr/>
              </p:nvGrpSpPr>
              <p:grpSpPr bwMode="auto">
                <a:xfrm>
                  <a:off x="1353" y="1539"/>
                  <a:ext cx="258" cy="147"/>
                  <a:chOff x="1353" y="1539"/>
                  <a:chExt cx="258" cy="144"/>
                </a:xfrm>
              </p:grpSpPr>
              <p:sp>
                <p:nvSpPr>
                  <p:cNvPr id="24742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3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74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grpSp>
              <p:nvGrpSpPr>
                <p:cNvPr id="24593" name="Group 162"/>
                <p:cNvGrpSpPr>
                  <a:grpSpLocks/>
                </p:cNvGrpSpPr>
                <p:nvPr/>
              </p:nvGrpSpPr>
              <p:grpSpPr bwMode="auto">
                <a:xfrm>
                  <a:off x="1773" y="1686"/>
                  <a:ext cx="258" cy="144"/>
                  <a:chOff x="1353" y="1539"/>
                  <a:chExt cx="258" cy="144"/>
                </a:xfrm>
              </p:grpSpPr>
              <p:sp>
                <p:nvSpPr>
                  <p:cNvPr id="24739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0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741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sp>
              <p:nvSpPr>
                <p:cNvPr id="2472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11" y="1686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3" name="Rectangle 167"/>
                <p:cNvSpPr>
                  <a:spLocks noChangeArrowheads="1"/>
                </p:cNvSpPr>
                <p:nvPr/>
              </p:nvSpPr>
              <p:spPr bwMode="auto">
                <a:xfrm>
                  <a:off x="1692" y="1536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4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391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25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1478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26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652" y="1540"/>
                  <a:ext cx="19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24597" name="Group 171"/>
                <p:cNvGrpSpPr>
                  <a:grpSpLocks/>
                </p:cNvGrpSpPr>
                <p:nvPr/>
              </p:nvGrpSpPr>
              <p:grpSpPr bwMode="auto">
                <a:xfrm>
                  <a:off x="1565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737" name="Text Box 1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38" name="Text Box 1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599" name="Group 174"/>
                <p:cNvGrpSpPr>
                  <a:grpSpLocks/>
                </p:cNvGrpSpPr>
                <p:nvPr/>
              </p:nvGrpSpPr>
              <p:grpSpPr bwMode="auto">
                <a:xfrm>
                  <a:off x="1730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735" name="Text Box 1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36" name="Text Box 1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00" name="Group 177"/>
                <p:cNvGrpSpPr>
                  <a:grpSpLocks/>
                </p:cNvGrpSpPr>
                <p:nvPr/>
              </p:nvGrpSpPr>
              <p:grpSpPr bwMode="auto">
                <a:xfrm>
                  <a:off x="1808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733" name="Text Box 1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34" name="Text Box 1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04" name="Group 180"/>
                <p:cNvGrpSpPr>
                  <a:grpSpLocks/>
                </p:cNvGrpSpPr>
                <p:nvPr/>
              </p:nvGrpSpPr>
              <p:grpSpPr bwMode="auto">
                <a:xfrm>
                  <a:off x="1892" y="1681"/>
                  <a:ext cx="211" cy="140"/>
                  <a:chOff x="857" y="1909"/>
                  <a:chExt cx="211" cy="140"/>
                </a:xfrm>
              </p:grpSpPr>
              <p:sp>
                <p:nvSpPr>
                  <p:cNvPr id="24731" name="Text Box 1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32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4605" name="Group 183"/>
              <p:cNvGrpSpPr>
                <a:grpSpLocks/>
              </p:cNvGrpSpPr>
              <p:nvPr/>
            </p:nvGrpSpPr>
            <p:grpSpPr bwMode="auto">
              <a:xfrm>
                <a:off x="2498" y="2748"/>
                <a:ext cx="790" cy="296"/>
                <a:chOff x="1313" y="1534"/>
                <a:chExt cx="790" cy="296"/>
              </a:xfrm>
            </p:grpSpPr>
            <p:sp>
              <p:nvSpPr>
                <p:cNvPr id="24693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1313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24607" name="Group 185"/>
                <p:cNvGrpSpPr>
                  <a:grpSpLocks/>
                </p:cNvGrpSpPr>
                <p:nvPr/>
              </p:nvGrpSpPr>
              <p:grpSpPr bwMode="auto">
                <a:xfrm>
                  <a:off x="1353" y="1539"/>
                  <a:ext cx="258" cy="147"/>
                  <a:chOff x="1353" y="1539"/>
                  <a:chExt cx="258" cy="144"/>
                </a:xfrm>
              </p:grpSpPr>
              <p:sp>
                <p:nvSpPr>
                  <p:cNvPr id="24716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7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71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grpSp>
              <p:nvGrpSpPr>
                <p:cNvPr id="24611" name="Group 189"/>
                <p:cNvGrpSpPr>
                  <a:grpSpLocks/>
                </p:cNvGrpSpPr>
                <p:nvPr/>
              </p:nvGrpSpPr>
              <p:grpSpPr bwMode="auto">
                <a:xfrm>
                  <a:off x="1773" y="1686"/>
                  <a:ext cx="258" cy="144"/>
                  <a:chOff x="1353" y="1539"/>
                  <a:chExt cx="258" cy="144"/>
                </a:xfrm>
              </p:grpSpPr>
              <p:sp>
                <p:nvSpPr>
                  <p:cNvPr id="24713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71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sp>
              <p:nvSpPr>
                <p:cNvPr id="24696" name="Rectangle 193"/>
                <p:cNvSpPr>
                  <a:spLocks noChangeArrowheads="1"/>
                </p:cNvSpPr>
                <p:nvPr/>
              </p:nvSpPr>
              <p:spPr bwMode="auto">
                <a:xfrm>
                  <a:off x="1611" y="1686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7" name="Rectangle 194"/>
                <p:cNvSpPr>
                  <a:spLocks noChangeArrowheads="1"/>
                </p:cNvSpPr>
                <p:nvPr/>
              </p:nvSpPr>
              <p:spPr bwMode="auto">
                <a:xfrm>
                  <a:off x="1692" y="1536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8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1391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699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1478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700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1652" y="1540"/>
                  <a:ext cx="19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24612" name="Group 198"/>
                <p:cNvGrpSpPr>
                  <a:grpSpLocks/>
                </p:cNvGrpSpPr>
                <p:nvPr/>
              </p:nvGrpSpPr>
              <p:grpSpPr bwMode="auto">
                <a:xfrm>
                  <a:off x="1565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711" name="Text Box 1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12" name="Text Box 2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13" name="Group 201"/>
                <p:cNvGrpSpPr>
                  <a:grpSpLocks/>
                </p:cNvGrpSpPr>
                <p:nvPr/>
              </p:nvGrpSpPr>
              <p:grpSpPr bwMode="auto">
                <a:xfrm>
                  <a:off x="1730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709" name="Text Box 2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10" name="Text Box 2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14" name="Group 204"/>
                <p:cNvGrpSpPr>
                  <a:grpSpLocks/>
                </p:cNvGrpSpPr>
                <p:nvPr/>
              </p:nvGrpSpPr>
              <p:grpSpPr bwMode="auto">
                <a:xfrm>
                  <a:off x="1808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707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08" name="Text Box 2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15" name="Group 207"/>
                <p:cNvGrpSpPr>
                  <a:grpSpLocks/>
                </p:cNvGrpSpPr>
                <p:nvPr/>
              </p:nvGrpSpPr>
              <p:grpSpPr bwMode="auto">
                <a:xfrm>
                  <a:off x="1892" y="1681"/>
                  <a:ext cx="211" cy="140"/>
                  <a:chOff x="857" y="1909"/>
                  <a:chExt cx="211" cy="140"/>
                </a:xfrm>
              </p:grpSpPr>
              <p:sp>
                <p:nvSpPr>
                  <p:cNvPr id="24705" name="Text Box 2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706" name="Text Box 2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</p:grpSp>
        </p:grpSp>
        <p:grpSp>
          <p:nvGrpSpPr>
            <p:cNvPr id="24620" name="Group 210"/>
            <p:cNvGrpSpPr>
              <a:grpSpLocks/>
            </p:cNvGrpSpPr>
            <p:nvPr/>
          </p:nvGrpSpPr>
          <p:grpSpPr bwMode="auto">
            <a:xfrm>
              <a:off x="1811" y="2748"/>
              <a:ext cx="805" cy="729"/>
              <a:chOff x="1811" y="2748"/>
              <a:chExt cx="805" cy="729"/>
            </a:xfrm>
          </p:grpSpPr>
          <p:grpSp>
            <p:nvGrpSpPr>
              <p:cNvPr id="24621" name="Group 211"/>
              <p:cNvGrpSpPr>
                <a:grpSpLocks/>
              </p:cNvGrpSpPr>
              <p:nvPr/>
            </p:nvGrpSpPr>
            <p:grpSpPr bwMode="auto">
              <a:xfrm>
                <a:off x="1826" y="3181"/>
                <a:ext cx="790" cy="296"/>
                <a:chOff x="1313" y="1534"/>
                <a:chExt cx="790" cy="296"/>
              </a:xfrm>
            </p:grpSpPr>
            <p:sp>
              <p:nvSpPr>
                <p:cNvPr id="24665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1313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24623" name="Group 213"/>
                <p:cNvGrpSpPr>
                  <a:grpSpLocks/>
                </p:cNvGrpSpPr>
                <p:nvPr/>
              </p:nvGrpSpPr>
              <p:grpSpPr bwMode="auto">
                <a:xfrm>
                  <a:off x="1353" y="1539"/>
                  <a:ext cx="258" cy="147"/>
                  <a:chOff x="1353" y="1539"/>
                  <a:chExt cx="258" cy="144"/>
                </a:xfrm>
              </p:grpSpPr>
              <p:sp>
                <p:nvSpPr>
                  <p:cNvPr id="2468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9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690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grpSp>
              <p:nvGrpSpPr>
                <p:cNvPr id="24627" name="Group 217"/>
                <p:cNvGrpSpPr>
                  <a:grpSpLocks/>
                </p:cNvGrpSpPr>
                <p:nvPr/>
              </p:nvGrpSpPr>
              <p:grpSpPr bwMode="auto">
                <a:xfrm>
                  <a:off x="1773" y="1686"/>
                  <a:ext cx="258" cy="144"/>
                  <a:chOff x="1353" y="1539"/>
                  <a:chExt cx="258" cy="144"/>
                </a:xfrm>
              </p:grpSpPr>
              <p:sp>
                <p:nvSpPr>
                  <p:cNvPr id="24685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  <p:sp>
                <p:nvSpPr>
                  <p:cNvPr id="24687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fa-IR" dirty="0"/>
                  </a:p>
                </p:txBody>
              </p:sp>
            </p:grpSp>
            <p:sp>
              <p:nvSpPr>
                <p:cNvPr id="24668" name="Rectangle 221"/>
                <p:cNvSpPr>
                  <a:spLocks noChangeArrowheads="1"/>
                </p:cNvSpPr>
                <p:nvPr/>
              </p:nvSpPr>
              <p:spPr bwMode="auto">
                <a:xfrm>
                  <a:off x="1611" y="1686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9" name="Rectangle 222"/>
                <p:cNvSpPr>
                  <a:spLocks noChangeArrowheads="1"/>
                </p:cNvSpPr>
                <p:nvPr/>
              </p:nvSpPr>
              <p:spPr bwMode="auto">
                <a:xfrm>
                  <a:off x="1692" y="1536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70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1391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671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1478" y="1534"/>
                  <a:ext cx="19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4672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1652" y="1540"/>
                  <a:ext cx="19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24628" name="Group 226"/>
                <p:cNvGrpSpPr>
                  <a:grpSpLocks/>
                </p:cNvGrpSpPr>
                <p:nvPr/>
              </p:nvGrpSpPr>
              <p:grpSpPr bwMode="auto">
                <a:xfrm>
                  <a:off x="1565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683" name="Text Box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684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32" name="Group 229"/>
                <p:cNvGrpSpPr>
                  <a:grpSpLocks/>
                </p:cNvGrpSpPr>
                <p:nvPr/>
              </p:nvGrpSpPr>
              <p:grpSpPr bwMode="auto">
                <a:xfrm>
                  <a:off x="1730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681" name="Text Box 2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682" name="Text Box 2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33" name="Group 232"/>
                <p:cNvGrpSpPr>
                  <a:grpSpLocks/>
                </p:cNvGrpSpPr>
                <p:nvPr/>
              </p:nvGrpSpPr>
              <p:grpSpPr bwMode="auto">
                <a:xfrm>
                  <a:off x="1808" y="1684"/>
                  <a:ext cx="211" cy="141"/>
                  <a:chOff x="857" y="1909"/>
                  <a:chExt cx="211" cy="141"/>
                </a:xfrm>
              </p:grpSpPr>
              <p:sp>
                <p:nvSpPr>
                  <p:cNvPr id="24679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680" name="Text 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4634" name="Group 235"/>
                <p:cNvGrpSpPr>
                  <a:grpSpLocks/>
                </p:cNvGrpSpPr>
                <p:nvPr/>
              </p:nvGrpSpPr>
              <p:grpSpPr bwMode="auto">
                <a:xfrm>
                  <a:off x="1892" y="1681"/>
                  <a:ext cx="211" cy="140"/>
                  <a:chOff x="857" y="1909"/>
                  <a:chExt cx="211" cy="140"/>
                </a:xfrm>
              </p:grpSpPr>
              <p:sp>
                <p:nvSpPr>
                  <p:cNvPr id="24677" name="Text 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678" name="Text 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4635" name="Group 238"/>
              <p:cNvGrpSpPr>
                <a:grpSpLocks/>
              </p:cNvGrpSpPr>
              <p:nvPr/>
            </p:nvGrpSpPr>
            <p:grpSpPr bwMode="auto">
              <a:xfrm>
                <a:off x="1811" y="2748"/>
                <a:ext cx="787" cy="296"/>
                <a:chOff x="4928" y="1534"/>
                <a:chExt cx="787" cy="296"/>
              </a:xfrm>
            </p:grpSpPr>
            <p:grpSp>
              <p:nvGrpSpPr>
                <p:cNvPr id="24636" name="Group 239"/>
                <p:cNvGrpSpPr>
                  <a:grpSpLocks/>
                </p:cNvGrpSpPr>
                <p:nvPr/>
              </p:nvGrpSpPr>
              <p:grpSpPr bwMode="auto">
                <a:xfrm>
                  <a:off x="5354" y="1534"/>
                  <a:ext cx="361" cy="152"/>
                  <a:chOff x="5009" y="1132"/>
                  <a:chExt cx="361" cy="152"/>
                </a:xfrm>
              </p:grpSpPr>
              <p:sp>
                <p:nvSpPr>
                  <p:cNvPr id="24658" name="Text Box 2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9" y="113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grpSp>
                <p:nvGrpSpPr>
                  <p:cNvPr id="24637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5049" y="1137"/>
                    <a:ext cx="258" cy="147"/>
                    <a:chOff x="1353" y="1539"/>
                    <a:chExt cx="258" cy="144"/>
                  </a:xfrm>
                </p:grpSpPr>
                <p:sp>
                  <p:nvSpPr>
                    <p:cNvPr id="24662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63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fa-IR" dirty="0"/>
                    </a:p>
                  </p:txBody>
                </p:sp>
                <p:sp>
                  <p:nvSpPr>
                    <p:cNvPr id="24664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fa-IR" dirty="0"/>
                    </a:p>
                  </p:txBody>
                </p:sp>
              </p:grpSp>
              <p:sp>
                <p:nvSpPr>
                  <p:cNvPr id="24660" name="Text Box 2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7" y="113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4661" name="Text Box 2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74" y="1132"/>
                    <a:ext cx="196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dirty="0">
                        <a:latin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4638" name="Group 247"/>
                <p:cNvGrpSpPr>
                  <a:grpSpLocks/>
                </p:cNvGrpSpPr>
                <p:nvPr/>
              </p:nvGrpSpPr>
              <p:grpSpPr bwMode="auto">
                <a:xfrm>
                  <a:off x="4928" y="1536"/>
                  <a:ext cx="550" cy="294"/>
                  <a:chOff x="5114" y="1518"/>
                  <a:chExt cx="550" cy="294"/>
                </a:xfrm>
              </p:grpSpPr>
              <p:grpSp>
                <p:nvGrpSpPr>
                  <p:cNvPr id="24639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5375" y="1518"/>
                    <a:ext cx="196" cy="150"/>
                    <a:chOff x="5378" y="1518"/>
                    <a:chExt cx="196" cy="150"/>
                  </a:xfrm>
                </p:grpSpPr>
                <p:sp>
                  <p:nvSpPr>
                    <p:cNvPr id="24656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8" y="1518"/>
                      <a:ext cx="81" cy="15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57" name="Text Box 2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8" y="1522"/>
                      <a:ext cx="196" cy="1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24640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5453" y="1666"/>
                    <a:ext cx="211" cy="146"/>
                    <a:chOff x="5261" y="1282"/>
                    <a:chExt cx="211" cy="146"/>
                  </a:xfrm>
                </p:grpSpPr>
                <p:sp>
                  <p:nvSpPr>
                    <p:cNvPr id="24652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7" y="1284"/>
                      <a:ext cx="81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641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1" y="1282"/>
                      <a:ext cx="211" cy="141"/>
                      <a:chOff x="857" y="1909"/>
                      <a:chExt cx="211" cy="141"/>
                    </a:xfrm>
                  </p:grpSpPr>
                  <p:sp>
                    <p:nvSpPr>
                      <p:cNvPr id="24654" name="Text Box 2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72" y="1912"/>
                        <a:ext cx="196" cy="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4655" name="Text Box 2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7" y="1909"/>
                        <a:ext cx="196" cy="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</p:grpSp>
              <p:grpSp>
                <p:nvGrpSpPr>
                  <p:cNvPr id="24642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5114" y="1663"/>
                    <a:ext cx="373" cy="149"/>
                    <a:chOff x="5426" y="1279"/>
                    <a:chExt cx="373" cy="149"/>
                  </a:xfrm>
                </p:grpSpPr>
                <p:grpSp>
                  <p:nvGrpSpPr>
                    <p:cNvPr id="24653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69" y="1284"/>
                      <a:ext cx="258" cy="144"/>
                      <a:chOff x="1353" y="1539"/>
                      <a:chExt cx="258" cy="144"/>
                    </a:xfrm>
                  </p:grpSpPr>
                  <p:sp>
                    <p:nvSpPr>
                      <p:cNvPr id="24649" name="Rectangle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3" y="1539"/>
                        <a:ext cx="258" cy="1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0" name="Line 2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1" y="1542"/>
                        <a:ext cx="0" cy="13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fa-IR" dirty="0"/>
                      </a:p>
                    </p:txBody>
                  </p:sp>
                  <p:sp>
                    <p:nvSpPr>
                      <p:cNvPr id="24651" name="Line 2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37" y="1545"/>
                        <a:ext cx="0" cy="13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fa-IR" dirty="0"/>
                      </a:p>
                    </p:txBody>
                  </p:sp>
                </p:grpSp>
                <p:grpSp>
                  <p:nvGrpSpPr>
                    <p:cNvPr id="24659" name="Group 2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6" y="1282"/>
                      <a:ext cx="211" cy="141"/>
                      <a:chOff x="857" y="1909"/>
                      <a:chExt cx="211" cy="141"/>
                    </a:xfrm>
                  </p:grpSpPr>
                  <p:sp>
                    <p:nvSpPr>
                      <p:cNvPr id="24647" name="Text Box 26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72" y="1912"/>
                        <a:ext cx="196" cy="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4648" name="Text Box 2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7" y="1909"/>
                        <a:ext cx="196" cy="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  <p:grpSp>
                  <p:nvGrpSpPr>
                    <p:cNvPr id="24666" name="Group 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04" y="1282"/>
                      <a:ext cx="211" cy="141"/>
                      <a:chOff x="857" y="1909"/>
                      <a:chExt cx="211" cy="141"/>
                    </a:xfrm>
                  </p:grpSpPr>
                  <p:sp>
                    <p:nvSpPr>
                      <p:cNvPr id="24645" name="Text Box 2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72" y="1912"/>
                        <a:ext cx="196" cy="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4646" name="Text Box 2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7" y="1909"/>
                        <a:ext cx="196" cy="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  <p:grpSp>
                  <p:nvGrpSpPr>
                    <p:cNvPr id="24667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8" y="1279"/>
                      <a:ext cx="211" cy="140"/>
                      <a:chOff x="857" y="1909"/>
                      <a:chExt cx="211" cy="140"/>
                    </a:xfrm>
                  </p:grpSpPr>
                  <p:sp>
                    <p:nvSpPr>
                      <p:cNvPr id="24643" name="Text Box 2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72" y="1912"/>
                        <a:ext cx="196" cy="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4644" name="Text Box 2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7" y="1909"/>
                        <a:ext cx="196" cy="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sz="1000" dirty="0">
                            <a:latin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44070" name="Text Box 270"/>
            <p:cNvSpPr txBox="1">
              <a:spLocks noChangeArrowheads="1"/>
            </p:cNvSpPr>
            <p:nvPr/>
          </p:nvSpPr>
          <p:spPr bwMode="auto">
            <a:xfrm>
              <a:off x="4687" y="3101"/>
              <a:ext cx="494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slot 0</a:t>
              </a:r>
            </a:p>
            <a:p>
              <a:pPr algn="ctr">
                <a:defRPr/>
              </a:pPr>
              <a:r>
                <a:rPr lang="en-US" sz="1600" dirty="0"/>
                <a:t>channel</a:t>
              </a:r>
            </a:p>
            <a:p>
              <a:pPr algn="ctr">
                <a:defRPr/>
              </a:pPr>
              <a:r>
                <a:rPr lang="en-US" sz="1600" dirty="0"/>
                <a:t>output</a:t>
              </a:r>
            </a:p>
          </p:txBody>
        </p:sp>
        <p:sp>
          <p:nvSpPr>
            <p:cNvPr id="44071" name="Text Box 271"/>
            <p:cNvSpPr txBox="1">
              <a:spLocks noChangeArrowheads="1"/>
            </p:cNvSpPr>
            <p:nvPr/>
          </p:nvSpPr>
          <p:spPr bwMode="auto">
            <a:xfrm>
              <a:off x="4033" y="3113"/>
              <a:ext cx="494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slot 1</a:t>
              </a:r>
            </a:p>
            <a:p>
              <a:pPr algn="ctr">
                <a:defRPr/>
              </a:pPr>
              <a:r>
                <a:rPr lang="en-US" sz="1600" dirty="0"/>
                <a:t>channel</a:t>
              </a:r>
            </a:p>
            <a:p>
              <a:pPr algn="ctr">
                <a:defRPr/>
              </a:pPr>
              <a:r>
                <a:rPr lang="en-US" sz="1600" dirty="0"/>
                <a:t>output</a:t>
              </a:r>
            </a:p>
          </p:txBody>
        </p:sp>
        <p:sp>
          <p:nvSpPr>
            <p:cNvPr id="24616" name="Line 272"/>
            <p:cNvSpPr>
              <a:spLocks noChangeShapeType="1"/>
            </p:cNvSpPr>
            <p:nvPr/>
          </p:nvSpPr>
          <p:spPr bwMode="auto">
            <a:xfrm flipH="1">
              <a:off x="3951" y="2697"/>
              <a:ext cx="6" cy="597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17" name="Line 273"/>
            <p:cNvSpPr>
              <a:spLocks noChangeShapeType="1"/>
            </p:cNvSpPr>
            <p:nvPr/>
          </p:nvSpPr>
          <p:spPr bwMode="auto">
            <a:xfrm flipH="1">
              <a:off x="4626" y="2685"/>
              <a:ext cx="6" cy="597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18" name="Line 274"/>
            <p:cNvSpPr>
              <a:spLocks noChangeShapeType="1"/>
            </p:cNvSpPr>
            <p:nvPr/>
          </p:nvSpPr>
          <p:spPr bwMode="auto">
            <a:xfrm flipH="1">
              <a:off x="5328" y="2691"/>
              <a:ext cx="6" cy="597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19" name="Text Box 275"/>
            <p:cNvSpPr txBox="1">
              <a:spLocks noChangeArrowheads="1"/>
            </p:cNvSpPr>
            <p:nvPr/>
          </p:nvSpPr>
          <p:spPr bwMode="auto">
            <a:xfrm>
              <a:off x="777" y="3431"/>
              <a:ext cx="42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 dirty="0">
                  <a:solidFill>
                    <a:srgbClr val="FF0000"/>
                  </a:solidFill>
                  <a:latin typeface="Comic Sans MS" pitchFamily="66" charset="0"/>
                </a:rPr>
                <a:t>گيرنده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4076" name="Text Box 276"/>
            <p:cNvSpPr txBox="1">
              <a:spLocks noChangeArrowheads="1"/>
            </p:cNvSpPr>
            <p:nvPr/>
          </p:nvSpPr>
          <p:spPr bwMode="auto">
            <a:xfrm>
              <a:off x="1393" y="3195"/>
              <a:ext cx="4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2000" dirty="0"/>
                <a:t>کد </a:t>
              </a:r>
            </a:p>
            <a:p>
              <a:pPr algn="ctr">
                <a:defRPr/>
              </a:pPr>
              <a:r>
                <a:rPr lang="fa-IR" sz="2000" dirty="0"/>
                <a:t>ايستگاه</a:t>
              </a:r>
              <a:endParaRPr lang="en-US" sz="2000" dirty="0"/>
            </a:p>
          </p:txBody>
        </p:sp>
        <p:sp>
          <p:nvSpPr>
            <p:cNvPr id="44077" name="Text Box 277"/>
            <p:cNvSpPr txBox="1">
              <a:spLocks noChangeArrowheads="1"/>
            </p:cNvSpPr>
            <p:nvPr/>
          </p:nvSpPr>
          <p:spPr bwMode="auto">
            <a:xfrm>
              <a:off x="845" y="2711"/>
              <a:ext cx="72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2000" dirty="0"/>
                <a:t>ورودي </a:t>
              </a:r>
            </a:p>
            <a:p>
              <a:pPr algn="ctr">
                <a:defRPr/>
              </a:pPr>
              <a:r>
                <a:rPr lang="fa-IR" sz="2000" dirty="0"/>
                <a:t>دريافت شده</a:t>
              </a:r>
              <a:endParaRPr lang="en-US" sz="2000" dirty="0"/>
            </a:p>
          </p:txBody>
        </p:sp>
        <p:sp>
          <p:nvSpPr>
            <p:cNvPr id="24622" name="Line 278"/>
            <p:cNvSpPr>
              <a:spLocks noChangeShapeType="1"/>
            </p:cNvSpPr>
            <p:nvPr/>
          </p:nvSpPr>
          <p:spPr bwMode="auto">
            <a:xfrm>
              <a:off x="3758" y="2941"/>
              <a:ext cx="20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grpSp>
          <p:nvGrpSpPr>
            <p:cNvPr id="24673" name="Group 279"/>
            <p:cNvGrpSpPr>
              <a:grpSpLocks/>
            </p:cNvGrpSpPr>
            <p:nvPr/>
          </p:nvGrpSpPr>
          <p:grpSpPr bwMode="auto">
            <a:xfrm>
              <a:off x="3152" y="2189"/>
              <a:ext cx="1079" cy="666"/>
              <a:chOff x="4239" y="1972"/>
              <a:chExt cx="1079" cy="666"/>
            </a:xfrm>
          </p:grpSpPr>
          <p:sp>
            <p:nvSpPr>
              <p:cNvPr id="44083" name="Text Box 280"/>
              <p:cNvSpPr txBox="1">
                <a:spLocks noChangeArrowheads="1"/>
              </p:cNvSpPr>
              <p:nvPr/>
            </p:nvSpPr>
            <p:spPr bwMode="auto">
              <a:xfrm>
                <a:off x="4239" y="2047"/>
                <a:ext cx="93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/>
                  <a:t>D</a:t>
                </a:r>
                <a:r>
                  <a:rPr lang="en-US" sz="2000" baseline="-25000" dirty="0"/>
                  <a:t>i </a:t>
                </a:r>
                <a:r>
                  <a:rPr lang="en-US" sz="2000" dirty="0"/>
                  <a:t>= </a:t>
                </a:r>
                <a:r>
                  <a:rPr lang="el-GR" sz="2200" dirty="0">
                    <a:latin typeface="Times New Roman"/>
                    <a:cs typeface="Times New Roman"/>
                  </a:rPr>
                  <a:t>Σ</a:t>
                </a:r>
                <a:r>
                  <a:rPr lang="en-US" sz="2000" baseline="-25000" dirty="0"/>
                  <a:t> </a:t>
                </a:r>
                <a:r>
                  <a:rPr lang="en-US" sz="2000" dirty="0" err="1"/>
                  <a:t>Z</a:t>
                </a:r>
                <a:r>
                  <a:rPr lang="en-US" sz="2000" baseline="-25000" dirty="0" err="1"/>
                  <a:t>i,m</a:t>
                </a:r>
                <a:r>
                  <a:rPr lang="en-US" sz="2000" baseline="30000" dirty="0" err="1"/>
                  <a:t>.</a:t>
                </a:r>
                <a:r>
                  <a:rPr lang="en-US" sz="2000" dirty="0" err="1"/>
                  <a:t>c</a:t>
                </a:r>
                <a:r>
                  <a:rPr lang="en-US" sz="2000" baseline="-25000" dirty="0" err="1"/>
                  <a:t>m</a:t>
                </a:r>
                <a:endParaRPr lang="en-US" sz="2000" baseline="-25000" dirty="0"/>
              </a:p>
            </p:txBody>
          </p:sp>
          <p:sp>
            <p:nvSpPr>
              <p:cNvPr id="44084" name="Text Box 281"/>
              <p:cNvSpPr txBox="1">
                <a:spLocks noChangeArrowheads="1"/>
              </p:cNvSpPr>
              <p:nvPr/>
            </p:nvSpPr>
            <p:spPr bwMode="auto">
              <a:xfrm>
                <a:off x="4530" y="2213"/>
                <a:ext cx="28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m=1</a:t>
                </a:r>
              </a:p>
            </p:txBody>
          </p:sp>
          <p:sp>
            <p:nvSpPr>
              <p:cNvPr id="24629" name="Text Box 282"/>
              <p:cNvSpPr txBox="1">
                <a:spLocks noChangeArrowheads="1"/>
              </p:cNvSpPr>
              <p:nvPr/>
            </p:nvSpPr>
            <p:spPr bwMode="auto">
              <a:xfrm>
                <a:off x="4617" y="1972"/>
                <a:ext cx="19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M</a:t>
                </a:r>
              </a:p>
            </p:txBody>
          </p:sp>
          <p:sp>
            <p:nvSpPr>
              <p:cNvPr id="24630" name="Text Box 283"/>
              <p:cNvSpPr txBox="1">
                <a:spLocks noChangeArrowheads="1"/>
              </p:cNvSpPr>
              <p:nvPr/>
            </p:nvSpPr>
            <p:spPr bwMode="auto">
              <a:xfrm>
                <a:off x="4835" y="2414"/>
                <a:ext cx="234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M</a:t>
                </a:r>
              </a:p>
            </p:txBody>
          </p:sp>
          <p:sp>
            <p:nvSpPr>
              <p:cNvPr id="24631" name="Line 284"/>
              <p:cNvSpPr>
                <a:spLocks noChangeShapeType="1"/>
              </p:cNvSpPr>
              <p:nvPr/>
            </p:nvSpPr>
            <p:spPr bwMode="auto">
              <a:xfrm>
                <a:off x="4561" y="2410"/>
                <a:ext cx="757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fa-IR" dirty="0"/>
              </a:p>
            </p:txBody>
          </p:sp>
        </p:grpSp>
        <p:sp>
          <p:nvSpPr>
            <p:cNvPr id="24624" name="Freeform 285"/>
            <p:cNvSpPr>
              <a:spLocks/>
            </p:cNvSpPr>
            <p:nvPr/>
          </p:nvSpPr>
          <p:spPr bwMode="auto">
            <a:xfrm>
              <a:off x="4879" y="1298"/>
              <a:ext cx="215" cy="867"/>
            </a:xfrm>
            <a:custGeom>
              <a:avLst/>
              <a:gdLst>
                <a:gd name="T0" fmla="*/ 0 w 215"/>
                <a:gd name="T1" fmla="*/ 0 h 819"/>
                <a:gd name="T2" fmla="*/ 215 w 215"/>
                <a:gd name="T3" fmla="*/ 0 h 819"/>
                <a:gd name="T4" fmla="*/ 215 w 215"/>
                <a:gd name="T5" fmla="*/ 1153 h 819"/>
                <a:gd name="T6" fmla="*/ 0 60000 65536"/>
                <a:gd name="T7" fmla="*/ 0 60000 65536"/>
                <a:gd name="T8" fmla="*/ 0 60000 65536"/>
                <a:gd name="T9" fmla="*/ 0 w 215"/>
                <a:gd name="T10" fmla="*/ 0 h 819"/>
                <a:gd name="T11" fmla="*/ 215 w 215"/>
                <a:gd name="T12" fmla="*/ 819 h 8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819">
                  <a:moveTo>
                    <a:pt x="0" y="0"/>
                  </a:moveTo>
                  <a:lnTo>
                    <a:pt x="215" y="0"/>
                  </a:lnTo>
                  <a:lnTo>
                    <a:pt x="215" y="81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25" name="Line 286"/>
            <p:cNvSpPr>
              <a:spLocks noChangeShapeType="1"/>
            </p:cNvSpPr>
            <p:nvPr/>
          </p:nvSpPr>
          <p:spPr bwMode="auto">
            <a:xfrm flipH="1">
              <a:off x="1589" y="2165"/>
              <a:ext cx="34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  <p:sp>
          <p:nvSpPr>
            <p:cNvPr id="24626" name="Freeform 287"/>
            <p:cNvSpPr>
              <a:spLocks/>
            </p:cNvSpPr>
            <p:nvPr/>
          </p:nvSpPr>
          <p:spPr bwMode="auto">
            <a:xfrm>
              <a:off x="1589" y="2165"/>
              <a:ext cx="250" cy="729"/>
            </a:xfrm>
            <a:custGeom>
              <a:avLst/>
              <a:gdLst>
                <a:gd name="T0" fmla="*/ 0 w 250"/>
                <a:gd name="T1" fmla="*/ 0 h 729"/>
                <a:gd name="T2" fmla="*/ 0 w 250"/>
                <a:gd name="T3" fmla="*/ 729 h 729"/>
                <a:gd name="T4" fmla="*/ 250 w 250"/>
                <a:gd name="T5" fmla="*/ 729 h 729"/>
                <a:gd name="T6" fmla="*/ 0 60000 65536"/>
                <a:gd name="T7" fmla="*/ 0 60000 65536"/>
                <a:gd name="T8" fmla="*/ 0 60000 65536"/>
                <a:gd name="T9" fmla="*/ 0 w 250"/>
                <a:gd name="T10" fmla="*/ 0 h 729"/>
                <a:gd name="T11" fmla="*/ 250 w 250"/>
                <a:gd name="T12" fmla="*/ 729 h 7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" h="729">
                  <a:moveTo>
                    <a:pt x="0" y="0"/>
                  </a:moveTo>
                  <a:lnTo>
                    <a:pt x="0" y="729"/>
                  </a:lnTo>
                  <a:lnTo>
                    <a:pt x="250" y="7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fa-IR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31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/>
              <a:t>بررسي فرايند ترکيب و تفکيک اطلاعات دو ايستگاه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70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1- الف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فرض کنید 6 ایستگاه کاری داریم. کدهای زیر به هر ایستگاه داده شده است. اطلاعات دریافتی رو کانال به شرح زیر میباشد.</a:t>
            </a:r>
          </a:p>
          <a:p>
            <a:r>
              <a:rPr lang="fa-IR" dirty="0"/>
              <a:t>فرض کنید به ترتیب اطلاعات زیر توسط فرستنده ها ارسال میشود در هر مورد اطلاعات روی خط را محاسبه کرده و در سمت گیرنده ساز وکار پردازش اطلاعات دریافتی را پیاده سازی کنید</a:t>
            </a:r>
          </a:p>
          <a:p>
            <a:pPr lvl="1"/>
            <a:r>
              <a:rPr lang="en-US" dirty="0"/>
              <a:t>A:0 B:0 C:1 D:1 E:0 F:1</a:t>
            </a:r>
          </a:p>
          <a:p>
            <a:pPr lvl="1"/>
            <a:r>
              <a:rPr lang="en-US" dirty="0"/>
              <a:t>A:0 B:1 C:1 D:0 E:0 F:1</a:t>
            </a:r>
            <a:endParaRPr lang="fa-IR" dirty="0"/>
          </a:p>
          <a:p>
            <a:pPr lvl="1"/>
            <a:r>
              <a:rPr lang="en-US" dirty="0"/>
              <a:t>A:1 B:0 C:0 D:1 E:0 F:0</a:t>
            </a:r>
            <a:endParaRPr lang="fa-IR" dirty="0"/>
          </a:p>
          <a:p>
            <a:pPr lvl="1"/>
            <a:endParaRPr lang="en-US" dirty="0"/>
          </a:p>
          <a:p>
            <a:r>
              <a:rPr lang="fa-IR" dirty="0"/>
              <a:t>برای حل این تمرین کلیه شبیه سازی ها را در نرم افزار متلب انجام دهید.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9938" y="2591632"/>
            <a:ext cx="21044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A: 1 -1 1 -1 1 -1 1 -1</a:t>
            </a:r>
          </a:p>
          <a:p>
            <a:r>
              <a:rPr lang="en-US" dirty="0"/>
              <a:t>B: 1 1 -1 -1 1 1 -1 -1</a:t>
            </a:r>
          </a:p>
          <a:p>
            <a:r>
              <a:rPr lang="en-US" dirty="0"/>
              <a:t>C:1 -1 -1 1 1 -1 -1 1</a:t>
            </a:r>
          </a:p>
          <a:p>
            <a:r>
              <a:rPr lang="en-US" dirty="0"/>
              <a:t>D:1 -1 1 -1 -1 1 -1 1</a:t>
            </a:r>
          </a:p>
          <a:p>
            <a:r>
              <a:rPr lang="en-US" dirty="0"/>
              <a:t>E:1 1 -1 -1 -1 -1 1 1</a:t>
            </a:r>
          </a:p>
          <a:p>
            <a:r>
              <a:rPr lang="en-US" dirty="0"/>
              <a:t>F:1 -1 -1 1 -1 1 1 -1</a:t>
            </a:r>
          </a:p>
        </p:txBody>
      </p:sp>
    </p:spTree>
    <p:extLst>
      <p:ext uri="{BB962C8B-B14F-4D97-AF65-F5344CB8AC3E}">
        <p14:creationId xmlns:p14="http://schemas.microsoft.com/office/powerpoint/2010/main" val="345639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1- 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با استفاده از سازوکار معرفی شده در فایلهای راهنمایی داده شده و یا</a:t>
            </a:r>
            <a:r>
              <a:rPr lang="en-US" dirty="0"/>
              <a:t> </a:t>
            </a:r>
            <a:r>
              <a:rPr lang="fa-IR" dirty="0"/>
              <a:t> </a:t>
            </a:r>
            <a:r>
              <a:rPr lang="en-US" dirty="0">
                <a:hlinkClick r:id="rId2"/>
              </a:rPr>
              <a:t>https://core.ac.uk/download/pdf/53187498.pdf</a:t>
            </a:r>
            <a:r>
              <a:rPr lang="fa-IR" dirty="0"/>
              <a:t> و   </a:t>
            </a:r>
            <a:r>
              <a:rPr lang="en-US" dirty="0">
                <a:hlinkClick r:id="rId3"/>
              </a:rPr>
              <a:t>https://core.ac.uk/download/pdf/25893472.pdf</a:t>
            </a:r>
            <a:r>
              <a:rPr lang="fa-IR" dirty="0"/>
              <a:t> برنامه متلب بنویسید که طول کد و تعداد یوزرها را گرفته و کدهای متعامد برای یوزرها تولید کند.</a:t>
            </a:r>
          </a:p>
          <a:p>
            <a:r>
              <a:rPr lang="fa-IR" dirty="0"/>
              <a:t>کدهای تولید شده را با ارسال اطلاعات تستی و دریافت آنها در مقصد ارزیابی کنید.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مالتی پلکس کردن </a:t>
            </a:r>
            <a:r>
              <a:rPr lang="en-US" baseline="30000" dirty="0"/>
              <a:t>(1)</a:t>
            </a:r>
            <a:r>
              <a:rPr lang="fa-IR" dirty="0"/>
              <a:t> چیست؟</a:t>
            </a:r>
            <a:endParaRPr lang="en-US" dirty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97907" y="602055"/>
            <a:ext cx="16466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(1) Multiplexing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74D-3792-491D-B932-B779FED6A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7110" y="3544810"/>
            <a:ext cx="11761793" cy="11990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2E1B6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19050">
            <a:solidFill>
              <a:srgbClr val="006666"/>
            </a:solidFill>
            <a:round/>
            <a:headEnd/>
            <a:tailEnd/>
          </a:ln>
        </p:spPr>
        <p:txBody>
          <a:bodyPr wrap="square" anchor="ctr"/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در </a:t>
            </a:r>
            <a:r>
              <a:rPr lang="fa-IR" sz="2400" dirty="0">
                <a:solidFill>
                  <a:srgbClr val="FF0000"/>
                </a:solidFill>
                <a:cs typeface="B Mitra" panose="00000400000000000000" pitchFamily="2" charset="-78"/>
              </a:rPr>
              <a:t>خطوط اشتراکی</a:t>
            </a:r>
            <a:r>
              <a:rPr lang="fa-IR" sz="2400" dirty="0">
                <a:cs typeface="B Mitra" panose="00000400000000000000" pitchFamily="2" charset="-78"/>
              </a:rPr>
              <a:t>، ترافیک ارسالی جریانهای عبوری از هر خط با هم ترکیب می شوند. به عمل ترکیب جریانهای ترافیک و تجمیع آنها به عنوان یک جریان واحد که از طریق یک خط ارسال می شود، مالتی </a:t>
            </a:r>
            <a:r>
              <a:rPr lang="fa-IR" sz="2400" dirty="0">
                <a:solidFill>
                  <a:srgbClr val="FF0000"/>
                </a:solidFill>
                <a:cs typeface="B Mitra" panose="00000400000000000000" pitchFamily="2" charset="-78"/>
              </a:rPr>
              <a:t>پلکس کردن </a:t>
            </a:r>
            <a:r>
              <a:rPr lang="fa-IR" sz="2400" dirty="0">
                <a:cs typeface="B Mitra" panose="00000400000000000000" pitchFamily="2" charset="-78"/>
              </a:rPr>
              <a:t>می گویند.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87111" y="4823778"/>
            <a:ext cx="11761793" cy="12583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2E1B6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19050">
            <a:solidFill>
              <a:srgbClr val="006666"/>
            </a:solidFill>
            <a:round/>
            <a:headEnd/>
            <a:tailEnd/>
          </a:ln>
        </p:spPr>
        <p:txBody>
          <a:bodyPr wrap="square" anchor="ctr"/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ترکیب ترافیک جریانهای مختلف باید بگونه ای انجام شود که در گیرنده امکان جداسازی آنها از هم وجود داشته باشد. به عمل جداسازی ترافیک جریانهای مختلف </a:t>
            </a:r>
            <a:r>
              <a:rPr lang="en-US" sz="2400" dirty="0" err="1">
                <a:solidFill>
                  <a:srgbClr val="FF0000"/>
                </a:solidFill>
                <a:cs typeface="B Mitra" panose="00000400000000000000" pitchFamily="2" charset="-78"/>
              </a:rPr>
              <a:t>Demultiplexing</a:t>
            </a:r>
            <a:r>
              <a:rPr lang="en-US" sz="2400" dirty="0">
                <a:cs typeface="B Mitra" panose="00000400000000000000" pitchFamily="2" charset="-78"/>
              </a:rPr>
              <a:t> </a:t>
            </a:r>
            <a:r>
              <a:rPr lang="fa-IR" sz="2400" dirty="0">
                <a:cs typeface="B Mitra" panose="00000400000000000000" pitchFamily="2" charset="-78"/>
              </a:rPr>
              <a:t> می گویند.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87110" y="1110734"/>
            <a:ext cx="11761793" cy="11072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2E1B6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19050">
            <a:solidFill>
              <a:srgbClr val="006666"/>
            </a:solidFill>
            <a:round/>
            <a:headEnd/>
            <a:tailEnd/>
          </a:ln>
        </p:spPr>
        <p:txBody>
          <a:bodyPr wrap="square" anchor="ctr"/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یک خط از نوع دسترسی چند گانه خطی است که چندین فرستنده می توانند از طریق آن به ارسال اقدام کنند.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87110" y="2284970"/>
            <a:ext cx="11761793" cy="11967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2E1B6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19050">
            <a:solidFill>
              <a:srgbClr val="006666"/>
            </a:solidFill>
            <a:round/>
            <a:headEnd/>
            <a:tailEnd/>
          </a:ln>
        </p:spPr>
        <p:txBody>
          <a:bodyPr wrap="square" anchor="ctr"/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لایه </a:t>
            </a:r>
            <a:r>
              <a:rPr lang="en-US" sz="2400" dirty="0">
                <a:cs typeface="B Mitra" panose="00000400000000000000" pitchFamily="2" charset="-78"/>
              </a:rPr>
              <a:t>MAC</a:t>
            </a:r>
            <a:r>
              <a:rPr lang="fa-IR" sz="2400" dirty="0">
                <a:cs typeface="B Mitra" panose="00000400000000000000" pitchFamily="2" charset="-78"/>
              </a:rPr>
              <a:t> (لایه پیوند داده یا لایه 2 در مدل </a:t>
            </a:r>
            <a:r>
              <a:rPr lang="en-US" sz="2400" dirty="0">
                <a:cs typeface="B Mitra" panose="00000400000000000000" pitchFamily="2" charset="-78"/>
              </a:rPr>
              <a:t>OSI </a:t>
            </a:r>
            <a:r>
              <a:rPr lang="fa-IR" sz="2400" dirty="0">
                <a:cs typeface="B Mitra" panose="00000400000000000000" pitchFamily="2" charset="-78"/>
              </a:rPr>
              <a:t>) وظیفه هماهنگی بین فرستنده های مختلف جهت استفاده از فضای انتقال بصورت دوره ای و یا همزمان را دارد.</a:t>
            </a:r>
          </a:p>
        </p:txBody>
      </p:sp>
    </p:spTree>
    <p:extLst>
      <p:ext uri="{BB962C8B-B14F-4D97-AF65-F5344CB8AC3E}">
        <p14:creationId xmlns:p14="http://schemas.microsoft.com/office/powerpoint/2010/main" val="250425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214314"/>
            <a:ext cx="7793037" cy="694407"/>
          </a:xfrm>
        </p:spPr>
        <p:txBody>
          <a:bodyPr/>
          <a:lstStyle/>
          <a:p>
            <a:pPr rtl="1"/>
            <a:r>
              <a:rPr lang="fa-IR" dirty="0"/>
              <a:t>انواع روشهای </a:t>
            </a:r>
            <a:r>
              <a:rPr lang="en-US" dirty="0"/>
              <a:t>Multiplexing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74D-3792-491D-B932-B779FED6A83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505951"/>
              </p:ext>
            </p:extLst>
          </p:nvPr>
        </p:nvGraphicFramePr>
        <p:xfrm>
          <a:off x="152400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156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تسهيم سازي و دسترسي چندگانه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از تسهيم سازي براي ترکيب خطوط با نرخ ارسال پايين تر در يک خط با نرخ ارسال بيشتر استفاده ميشود</a:t>
            </a:r>
          </a:p>
          <a:p>
            <a:r>
              <a:rPr lang="fa-IR" sz="2800" dirty="0"/>
              <a:t>در دسترسي چندگانه، تمامي ايستگاه ها به رسانه مشترک دسترسي دارند و طبق پروتکل توافقي هر کدام از بخش اختصاص يافته به خود استفاده ميکنند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74D-3792-491D-B932-B779FED6A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altLang="zh-TW" sz="2800" b="1" dirty="0">
                <a:ea typeface="Microsoft JhengHei" panose="020B0604030504040204" pitchFamily="34" charset="-120"/>
              </a:rPr>
              <a:t>تسهيم سازي فرکانس</a:t>
            </a:r>
            <a:br>
              <a:rPr lang="fa-IR" altLang="zh-TW" sz="2800" b="1" dirty="0">
                <a:ea typeface="Microsoft JhengHei" panose="020B0604030504040204" pitchFamily="34" charset="-120"/>
              </a:rPr>
            </a:br>
            <a:r>
              <a:rPr lang="en-US" altLang="zh-TW" sz="2800" b="1" dirty="0">
                <a:ea typeface="Microsoft JhengHei" panose="020B0604030504040204" pitchFamily="34" charset="-120"/>
              </a:rPr>
              <a:t>Frequency Division Multiplexing (FDM)</a:t>
            </a:r>
            <a:endParaRPr lang="en-US" altLang="zh-TW" sz="3600" b="1" dirty="0">
              <a:ea typeface="Microsoft JhengHei" panose="020B0604030504040204" pitchFamily="34" charset="-12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ea typeface="Microsoft JhengHei" panose="020B0604030504040204" pitchFamily="34" charset="-120"/>
              </a:rPr>
              <a:t>(a)</a:t>
            </a:r>
            <a:r>
              <a:rPr lang="en-US" altLang="zh-TW" dirty="0">
                <a:ea typeface="Microsoft JhengHei" panose="020B0604030504040204" pitchFamily="34" charset="-120"/>
              </a:rPr>
              <a:t> The original bandwidths.</a:t>
            </a:r>
          </a:p>
          <a:p>
            <a:pPr algn="l"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ea typeface="Microsoft JhengHei" panose="020B0604030504040204" pitchFamily="34" charset="-120"/>
              </a:rPr>
              <a:t>(b)</a:t>
            </a:r>
            <a:r>
              <a:rPr lang="en-US" altLang="zh-TW" dirty="0">
                <a:ea typeface="Microsoft JhengHei" panose="020B0604030504040204" pitchFamily="34" charset="-120"/>
              </a:rPr>
              <a:t> The bandwidths raised in frequency.</a:t>
            </a:r>
          </a:p>
          <a:p>
            <a:pPr algn="l"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ea typeface="Microsoft JhengHei" panose="020B0604030504040204" pitchFamily="34" charset="-120"/>
              </a:rPr>
              <a:t>(c)</a:t>
            </a:r>
            <a:r>
              <a:rPr lang="en-US" altLang="zh-TW" dirty="0">
                <a:ea typeface="Microsoft JhengHei" panose="020B0604030504040204" pitchFamily="34" charset="-120"/>
              </a:rPr>
              <a:t> The multiplexed channel.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9099-DCDA-47A3-AFFC-9029DA2B720C}" type="slidenum">
              <a:rPr lang="zh-TW" altLang="en-US">
                <a:ea typeface="Microsoft JhengHei" panose="020B0604030504040204" pitchFamily="34" charset="-120"/>
              </a:rPr>
              <a:pPr/>
              <a:t>5</a:t>
            </a:fld>
            <a:endParaRPr lang="en-US" altLang="zh-TW" dirty="0">
              <a:ea typeface="Microsoft JhengHei" panose="020B0604030504040204" pitchFamily="34" charset="-120"/>
            </a:endParaRPr>
          </a:p>
        </p:txBody>
      </p:sp>
      <p:pic>
        <p:nvPicPr>
          <p:cNvPr id="39940" name="Picture 4" descr="2-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770" y="1579626"/>
            <a:ext cx="7128792" cy="4297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62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altLang="zh-TW" b="1" dirty="0">
                <a:ea typeface="Microsoft JhengHei" panose="020B0604030504040204" pitchFamily="34" charset="-120"/>
              </a:rPr>
              <a:t>تسهيم سازي زماني</a:t>
            </a:r>
            <a:br>
              <a:rPr lang="fa-IR" altLang="zh-TW" b="1" dirty="0">
                <a:ea typeface="Microsoft JhengHei" panose="020B0604030504040204" pitchFamily="34" charset="-120"/>
              </a:rPr>
            </a:br>
            <a:r>
              <a:rPr lang="en-US" altLang="zh-TW" b="1" dirty="0">
                <a:ea typeface="Microsoft JhengHei" panose="020B0604030504040204" pitchFamily="34" charset="-120"/>
              </a:rPr>
              <a:t>Time Division Multiplexing (TDM)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zh-TW" dirty="0">
                <a:ea typeface="Microsoft JhengHei" panose="020B0604030504040204" pitchFamily="34" charset="-120"/>
              </a:rPr>
              <a:t>The T1 carrier (1.544 Mbps).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3425-FE25-4387-961D-36352140F85C}" type="slidenum">
              <a:rPr lang="zh-TW" altLang="en-US">
                <a:ea typeface="Microsoft JhengHei" panose="020B0604030504040204" pitchFamily="34" charset="-120"/>
              </a:rPr>
              <a:pPr/>
              <a:t>6</a:t>
            </a:fld>
            <a:endParaRPr lang="en-US" altLang="zh-TW" dirty="0">
              <a:ea typeface="Microsoft JhengHei" panose="020B0604030504040204" pitchFamily="34" charset="-120"/>
            </a:endParaRPr>
          </a:p>
        </p:txBody>
      </p:sp>
      <p:pic>
        <p:nvPicPr>
          <p:cNvPr id="41989" name="Picture 5" descr="2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420889"/>
            <a:ext cx="7620000" cy="3436937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97050" y="1628801"/>
            <a:ext cx="887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65000"/>
              <a:buFont typeface="Wingdings" pitchFamily="2" charset="2"/>
              <a:buChar char="l"/>
            </a:pPr>
            <a:r>
              <a:rPr lang="en-US" altLang="zh-TW" sz="20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Pulse Code Modulation (PCM) is the heart of the modern telephone system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819275" y="1995513"/>
            <a:ext cx="592553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65000"/>
              <a:buFont typeface="Wingdings" pitchFamily="2" charset="2"/>
              <a:buChar char="l"/>
            </a:pPr>
            <a:r>
              <a:rPr lang="en-US" altLang="zh-TW" sz="20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A analog signal is sampled, quantized and coded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775521" y="5949280"/>
            <a:ext cx="867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ea typeface="Microsoft JhengHei" panose="020B0604030504040204" pitchFamily="34" charset="-120"/>
              </a:rPr>
              <a:t>Each channel has 8bits, 24 channels and one framing bit form a frame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of 125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µsec</a:t>
            </a:r>
          </a:p>
        </p:txBody>
      </p:sp>
    </p:spTree>
    <p:extLst>
      <p:ext uri="{BB962C8B-B14F-4D97-AF65-F5344CB8AC3E}">
        <p14:creationId xmlns:p14="http://schemas.microsoft.com/office/powerpoint/2010/main" val="202110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altLang="zh-TW" sz="2800" b="1" dirty="0">
                <a:ea typeface="Microsoft JhengHei" panose="020B0604030504040204" pitchFamily="34" charset="-120"/>
              </a:rPr>
              <a:t>تسهيم سازي پهناي باند</a:t>
            </a:r>
            <a:br>
              <a:rPr lang="fa-IR" altLang="zh-TW" sz="2800" b="1" dirty="0">
                <a:ea typeface="Microsoft JhengHei" panose="020B0604030504040204" pitchFamily="34" charset="-120"/>
              </a:rPr>
            </a:br>
            <a:r>
              <a:rPr lang="en-US" altLang="zh-TW" sz="2800" b="1" dirty="0">
                <a:ea typeface="Microsoft JhengHei" panose="020B0604030504040204" pitchFamily="34" charset="-120"/>
              </a:rPr>
              <a:t>Wavelength Division Multiplexing (WDM)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057B-45AE-4711-B8E1-D009CB483A78}" type="slidenum">
              <a:rPr lang="zh-TW" altLang="en-US">
                <a:ea typeface="Microsoft JhengHei" panose="020B0604030504040204" pitchFamily="34" charset="-120"/>
              </a:rPr>
              <a:pPr/>
              <a:t>7</a:t>
            </a:fld>
            <a:endParaRPr lang="en-US" altLang="zh-TW" dirty="0">
              <a:ea typeface="Microsoft JhengHei" panose="020B0604030504040204" pitchFamily="34" charset="-120"/>
            </a:endParaRPr>
          </a:p>
        </p:txBody>
      </p:sp>
      <p:pic>
        <p:nvPicPr>
          <p:cNvPr id="40964" name="Picture 4" descr="2-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2" y="1588166"/>
            <a:ext cx="7871424" cy="4166741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05288B-D7E3-E450-27B6-E0876FB31773}"/>
                  </a:ext>
                </a:extLst>
              </p:cNvPr>
              <p:cNvSpPr txBox="1"/>
              <p:nvPr/>
            </p:nvSpPr>
            <p:spPr>
              <a:xfrm>
                <a:off x="10345655" y="1811589"/>
                <a:ext cx="1152560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a-I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05288B-D7E3-E450-27B6-E0876FB3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55" y="1811589"/>
                <a:ext cx="1152560" cy="758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20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sz="4000" dirty="0">
                <a:ea typeface="Microsoft JhengHei" panose="020B0604030504040204" pitchFamily="34" charset="-120"/>
              </a:rPr>
              <a:t>سوئيچينگ مداري با استفاده از </a:t>
            </a:r>
            <a:r>
              <a:rPr lang="en-US" sz="4000" dirty="0">
                <a:ea typeface="Microsoft JhengHei" panose="020B0604030504040204" pitchFamily="34" charset="-120"/>
              </a:rPr>
              <a:t>TDM</a:t>
            </a:r>
            <a:r>
              <a:rPr lang="fa-IR" sz="4000" dirty="0">
                <a:ea typeface="Microsoft JhengHei" panose="020B0604030504040204" pitchFamily="34" charset="-120"/>
              </a:rPr>
              <a:t> و </a:t>
            </a:r>
            <a:r>
              <a:rPr lang="en-US" sz="4000" dirty="0">
                <a:ea typeface="Microsoft JhengHei" panose="020B0604030504040204" pitchFamily="34" charset="-120"/>
              </a:rPr>
              <a:t>FDM</a:t>
            </a:r>
            <a:endParaRPr lang="fr-FR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A21B-C315-4CEB-80E9-A62318B97B7A}" type="slidenum">
              <a:rPr lang="zh-TW" altLang="en-US">
                <a:ea typeface="Microsoft JhengHei" panose="020B0604030504040204" pitchFamily="34" charset="-120"/>
              </a:rPr>
              <a:pPr/>
              <a:t>8</a:t>
            </a:fld>
            <a:endParaRPr lang="en-US" altLang="zh-TW" dirty="0">
              <a:ea typeface="Microsoft JhengHei" panose="020B0604030504040204" pitchFamily="34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17700" y="1585913"/>
            <a:ext cx="7239000" cy="2443163"/>
            <a:chOff x="288" y="1007"/>
            <a:chExt cx="4560" cy="1539"/>
          </a:xfrm>
        </p:grpSpPr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288" y="1007"/>
              <a:ext cx="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 dirty="0">
                  <a:latin typeface="Arial" panose="020B0604020202020204" pitchFamily="34" charset="0"/>
                  <a:ea typeface="Microsoft JhengHei" panose="020B0604030504040204" pitchFamily="34" charset="-120"/>
                </a:rPr>
                <a:t>FDM</a:t>
              </a:r>
              <a:endParaRPr lang="fr-FR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20" y="1392"/>
              <a:ext cx="4128" cy="1154"/>
              <a:chOff x="720" y="1392"/>
              <a:chExt cx="4128" cy="1154"/>
            </a:xfrm>
          </p:grpSpPr>
          <p:sp>
            <p:nvSpPr>
              <p:cNvPr id="121864" name="Line 8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5" name="Text Box 9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400" dirty="0">
                    <a:latin typeface="Arial" panose="020B0604020202020204" pitchFamily="34" charset="0"/>
                    <a:ea typeface="Microsoft JhengHei" panose="020B0604030504040204" pitchFamily="34" charset="-120"/>
                  </a:rPr>
                  <a:t>frequency</a:t>
                </a:r>
                <a:endParaRPr lang="fr-FR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1866" name="Line 10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7" name="Text Box 11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8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400" dirty="0">
                    <a:latin typeface="Arial" panose="020B0604020202020204" pitchFamily="34" charset="0"/>
                    <a:ea typeface="Microsoft JhengHei" panose="020B0604030504040204" pitchFamily="34" charset="-120"/>
                  </a:rPr>
                  <a:t>time</a:t>
                </a:r>
                <a:endParaRPr lang="fr-FR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1868" name="Rectangle 12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267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4267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4267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4267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05000" y="4037013"/>
            <a:ext cx="7239000" cy="2520949"/>
            <a:chOff x="288" y="2543"/>
            <a:chExt cx="4560" cy="1588"/>
          </a:xfrm>
        </p:grpSpPr>
        <p:sp>
          <p:nvSpPr>
            <p:cNvPr id="121874" name="Text Box 18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 dirty="0">
                  <a:latin typeface="Arial" panose="020B0604020202020204" pitchFamily="34" charset="0"/>
                  <a:ea typeface="Microsoft JhengHei" panose="020B0604030504040204" pitchFamily="34" charset="-120"/>
                </a:rPr>
                <a:t>TDM</a:t>
              </a:r>
              <a:endParaRPr lang="fr-FR" sz="2400" dirty="0">
                <a:latin typeface="Arial" panose="020B0604020202020204" pitchFamily="34" charset="0"/>
              </a:endParaRPr>
            </a:p>
          </p:txBody>
        </p:sp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Text Box 20"/>
            <p:cNvSpPr txBox="1">
              <a:spLocks noChangeArrowheads="1"/>
            </p:cNvSpPr>
            <p:nvPr/>
          </p:nvSpPr>
          <p:spPr bwMode="auto">
            <a:xfrm>
              <a:off x="720" y="3265"/>
              <a:ext cx="9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 dirty="0">
                  <a:latin typeface="Arial" panose="020B0604020202020204" pitchFamily="34" charset="0"/>
                  <a:ea typeface="Microsoft JhengHei" panose="020B0604030504040204" pitchFamily="34" charset="-120"/>
                </a:rPr>
                <a:t>frequency</a:t>
              </a:r>
              <a:endParaRPr lang="fr-FR" sz="2400" dirty="0">
                <a:latin typeface="Arial" panose="020B0604020202020204" pitchFamily="34" charset="0"/>
              </a:endParaRPr>
            </a:p>
          </p:txBody>
        </p:sp>
        <p:sp>
          <p:nvSpPr>
            <p:cNvPr id="121877" name="Line 21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8" name="Text Box 22"/>
            <p:cNvSpPr txBox="1">
              <a:spLocks noChangeArrowheads="1"/>
            </p:cNvSpPr>
            <p:nvPr/>
          </p:nvSpPr>
          <p:spPr bwMode="auto">
            <a:xfrm>
              <a:off x="3048" y="3840"/>
              <a:ext cx="4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 dirty="0">
                  <a:latin typeface="Arial" panose="020B0604020202020204" pitchFamily="34" charset="0"/>
                  <a:ea typeface="Microsoft JhengHei" panose="020B0604030504040204" pitchFamily="34" charset="-120"/>
                </a:rPr>
                <a:t>time</a:t>
              </a:r>
              <a:endParaRPr lang="fr-FR" sz="2400" dirty="0">
                <a:latin typeface="Arial" panose="020B0604020202020204" pitchFamily="34" charset="0"/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267200" y="5029200"/>
            <a:ext cx="3886200" cy="914400"/>
            <a:chOff x="1776" y="3168"/>
            <a:chExt cx="2448" cy="576"/>
          </a:xfrm>
        </p:grpSpPr>
        <p:sp>
          <p:nvSpPr>
            <p:cNvPr id="121881" name="Rectangle 25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Rectangle 26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Rectangle 27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Rectangle 28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9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495800" y="5029200"/>
            <a:ext cx="3886200" cy="914400"/>
            <a:chOff x="1920" y="3168"/>
            <a:chExt cx="2448" cy="576"/>
          </a:xfrm>
        </p:grpSpPr>
        <p:sp>
          <p:nvSpPr>
            <p:cNvPr id="121887" name="Rectangle 31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Rectangle 32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Rectangle 33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34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1" name="Rectangle 35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724400" y="5029200"/>
            <a:ext cx="3886200" cy="914400"/>
            <a:chOff x="2064" y="3168"/>
            <a:chExt cx="2448" cy="576"/>
          </a:xfrm>
        </p:grpSpPr>
        <p:sp>
          <p:nvSpPr>
            <p:cNvPr id="121893" name="Rectangle 37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Rectangle 38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9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6" name="Rectangle 40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Rectangle 41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953000" y="5029200"/>
            <a:ext cx="3886200" cy="914400"/>
            <a:chOff x="2208" y="3168"/>
            <a:chExt cx="2448" cy="576"/>
          </a:xfrm>
        </p:grpSpPr>
        <p:sp>
          <p:nvSpPr>
            <p:cNvPr id="121899" name="Rectangle 43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Rectangle 44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Rectangle 45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Rectangle 46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Rectangle 47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4267200" y="2743200"/>
            <a:ext cx="4572000" cy="457200"/>
            <a:chOff x="1776" y="1728"/>
            <a:chExt cx="2880" cy="288"/>
          </a:xfrm>
        </p:grpSpPr>
        <p:sp>
          <p:nvSpPr>
            <p:cNvPr id="121905" name="Line 49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6" name="Line 50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7" name="Line 51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495800" y="5029200"/>
            <a:ext cx="4114800" cy="914400"/>
            <a:chOff x="1920" y="3168"/>
            <a:chExt cx="2592" cy="576"/>
          </a:xfrm>
        </p:grpSpPr>
        <p:sp>
          <p:nvSpPr>
            <p:cNvPr id="121909" name="Line 53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0" name="Line 54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1" name="Line 55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2" name="Line 56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3" name="Line 57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4" name="Line 58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5" name="Line 59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6" name="Line 60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7" name="Line 61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8" name="Line 62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9" name="Line 63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0" name="Line 64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1" name="Line 65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2" name="Line 66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3" name="Line 67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4" name="Line 68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5" name="Line 69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6" name="Line 70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7" name="Line 71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4267200" y="2628900"/>
            <a:ext cx="4572000" cy="685800"/>
            <a:chOff x="1776" y="1656"/>
            <a:chExt cx="2880" cy="432"/>
          </a:xfrm>
        </p:grpSpPr>
        <p:sp>
          <p:nvSpPr>
            <p:cNvPr id="121929" name="Line 73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0" name="Line 74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1" name="Line 75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2" name="Line 76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4381500" y="5029200"/>
            <a:ext cx="4343400" cy="914400"/>
            <a:chOff x="1848" y="3168"/>
            <a:chExt cx="2736" cy="576"/>
          </a:xfrm>
        </p:grpSpPr>
        <p:sp>
          <p:nvSpPr>
            <p:cNvPr id="121934" name="Line 78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5" name="Line 79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6" name="Line 80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7" name="Line 81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8" name="Line 82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9" name="Line 83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0" name="Line 84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1" name="Line 85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2" name="Line 86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3" name="Line 87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4" name="Line 88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5" name="Line 89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6" name="Line 90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7" name="Line 91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8" name="Line 92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9" name="Line 93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0" name="Line 94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1" name="Line 95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2" name="Line 96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3" name="Line 97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8"/>
          <p:cNvGrpSpPr>
            <a:grpSpLocks/>
          </p:cNvGrpSpPr>
          <p:nvPr/>
        </p:nvGrpSpPr>
        <p:grpSpPr bwMode="auto">
          <a:xfrm>
            <a:off x="6892926" y="1257300"/>
            <a:ext cx="2709863" cy="957263"/>
            <a:chOff x="3477" y="216"/>
            <a:chExt cx="1707" cy="603"/>
          </a:xfrm>
        </p:grpSpPr>
        <p:grpSp>
          <p:nvGrpSpPr>
            <p:cNvPr id="14" name="Group 99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121956" name="Text Box 100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5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400" dirty="0">
                    <a:latin typeface="Arial" panose="020B0604020202020204" pitchFamily="34" charset="0"/>
                    <a:ea typeface="Microsoft JhengHei" panose="020B0604030504040204" pitchFamily="34" charset="-120"/>
                  </a:rPr>
                  <a:t>4 users</a:t>
                </a:r>
                <a:endParaRPr lang="fr-FR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1957" name="Rectangle 101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8" name="Rectangle 102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9" name="Rectangle 103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60" name="Rectangle 104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61" name="Text Box 105"/>
            <p:cNvSpPr txBox="1">
              <a:spLocks noChangeArrowheads="1"/>
            </p:cNvSpPr>
            <p:nvPr/>
          </p:nvSpPr>
          <p:spPr bwMode="auto">
            <a:xfrm>
              <a:off x="3480" y="216"/>
              <a:ext cx="9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 dirty="0">
                  <a:latin typeface="Arial" panose="020B0604020202020204" pitchFamily="34" charset="0"/>
                  <a:ea typeface="Microsoft JhengHei" panose="020B0604030504040204" pitchFamily="34" charset="-120"/>
                </a:rPr>
                <a:t>Example:</a:t>
              </a:r>
              <a:endParaRPr lang="fr-FR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5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9" grpId="0" animBg="1"/>
      <p:bldP spid="121870" grpId="0" animBg="1"/>
      <p:bldP spid="121871" grpId="0" animBg="1"/>
      <p:bldP spid="1218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Microsoft JhengHei" panose="020B0604030504040204" pitchFamily="34" charset="-120"/>
              </a:rPr>
              <a:t>Time Division Multiplexing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a-IR" altLang="zh-TW" b="1" dirty="0">
                <a:ea typeface="Microsoft JhengHei" panose="020B0604030504040204" pitchFamily="34" charset="-120"/>
              </a:rPr>
              <a:t>تسهيم سازي خطوط </a:t>
            </a:r>
            <a:r>
              <a:rPr lang="en-US" altLang="zh-TW" b="1" dirty="0">
                <a:ea typeface="Microsoft JhengHei" panose="020B0604030504040204" pitchFamily="34" charset="-120"/>
              </a:rPr>
              <a:t>T1</a:t>
            </a:r>
            <a:r>
              <a:rPr lang="fa-IR" altLang="zh-TW" b="1" dirty="0">
                <a:ea typeface="Microsoft JhengHei" panose="020B0604030504040204" pitchFamily="34" charset="-120"/>
              </a:rPr>
              <a:t> درون خطوط با سرعت بالاتر</a:t>
            </a:r>
            <a:endParaRPr lang="en-US" altLang="zh-TW" b="1" dirty="0"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FBA-EE19-458A-9CB6-7A849A06FD02}" type="slidenum">
              <a:rPr lang="zh-TW" altLang="en-US">
                <a:ea typeface="Microsoft JhengHei" panose="020B0604030504040204" pitchFamily="34" charset="-120"/>
              </a:rPr>
              <a:pPr/>
              <a:t>9</a:t>
            </a:fld>
            <a:endParaRPr lang="en-US" altLang="zh-TW" dirty="0">
              <a:ea typeface="Microsoft JhengHei" panose="020B0604030504040204" pitchFamily="34" charset="-120"/>
            </a:endParaRPr>
          </a:p>
        </p:txBody>
      </p:sp>
      <p:pic>
        <p:nvPicPr>
          <p:cNvPr id="44036" name="Picture 4" descr="2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80" y="2117414"/>
            <a:ext cx="11347879" cy="325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22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22017</TotalTime>
  <Words>1127</Words>
  <Application>Microsoft Office PowerPoint</Application>
  <PresentationFormat>Widescreen</PresentationFormat>
  <Paragraphs>225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 Mitra</vt:lpstr>
      <vt:lpstr>Gill Sans MT</vt:lpstr>
      <vt:lpstr>Arial</vt:lpstr>
      <vt:lpstr>Comic Sans MS</vt:lpstr>
      <vt:lpstr>Cambria Math</vt:lpstr>
      <vt:lpstr>Calibri</vt:lpstr>
      <vt:lpstr>Wingdings</vt:lpstr>
      <vt:lpstr>Times New Roman</vt:lpstr>
      <vt:lpstr>Gallery</vt:lpstr>
      <vt:lpstr>مبانی شبکه های بی سیم</vt:lpstr>
      <vt:lpstr>مالتی پلکس کردن (1) چیست؟</vt:lpstr>
      <vt:lpstr>انواع روشهای Multiplexing</vt:lpstr>
      <vt:lpstr>تسهيم سازي و دسترسي چندگانه</vt:lpstr>
      <vt:lpstr>تسهيم سازي فرکانس Frequency Division Multiplexing (FDM)</vt:lpstr>
      <vt:lpstr>تسهيم سازي زماني Time Division Multiplexing (TDM)</vt:lpstr>
      <vt:lpstr>تسهيم سازي پهناي باند Wavelength Division Multiplexing (WDM)</vt:lpstr>
      <vt:lpstr>سوئيچينگ مداري با استفاده از TDM و FDM</vt:lpstr>
      <vt:lpstr>Time Division Multiplexing </vt:lpstr>
      <vt:lpstr>پروتکل GSM  Global System for Mobile Communications</vt:lpstr>
      <vt:lpstr>دسترسي چندگانه تقسيم کد (CDMA – Code Division Multiple Access)</vt:lpstr>
      <vt:lpstr>مثال دسترسي چندگانه تقسيم کد </vt:lpstr>
      <vt:lpstr>فرايند کدينگ و ديکدينگ در CDMA</vt:lpstr>
      <vt:lpstr>بررسي فرايند ترکيب و تفکيک اطلاعات دو ايستگاه</vt:lpstr>
      <vt:lpstr>تمرین 1- الف</vt:lpstr>
      <vt:lpstr>تمرین 1- 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ICT-SURFACE</cp:lastModifiedBy>
  <cp:revision>586</cp:revision>
  <dcterms:created xsi:type="dcterms:W3CDTF">2020-09-08T12:40:57Z</dcterms:created>
  <dcterms:modified xsi:type="dcterms:W3CDTF">2023-03-11T18:37:34Z</dcterms:modified>
</cp:coreProperties>
</file>