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9"/>
  </p:notesMasterIdLst>
  <p:sldIdLst>
    <p:sldId id="263" r:id="rId2"/>
    <p:sldId id="264" r:id="rId3"/>
    <p:sldId id="265" r:id="rId4"/>
    <p:sldId id="266" r:id="rId5"/>
    <p:sldId id="267" r:id="rId6"/>
    <p:sldId id="268" r:id="rId7"/>
    <p:sldId id="269" r:id="rId8"/>
    <p:sldId id="270" r:id="rId9"/>
    <p:sldId id="271" r:id="rId10"/>
    <p:sldId id="315" r:id="rId11"/>
    <p:sldId id="316" r:id="rId12"/>
    <p:sldId id="318" r:id="rId13"/>
    <p:sldId id="319" r:id="rId14"/>
    <p:sldId id="320" r:id="rId15"/>
    <p:sldId id="321" r:id="rId16"/>
    <p:sldId id="364"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24" r:id="rId38"/>
    <p:sldId id="325" r:id="rId39"/>
    <p:sldId id="294" r:id="rId40"/>
    <p:sldId id="296" r:id="rId41"/>
    <p:sldId id="297" r:id="rId42"/>
    <p:sldId id="298" r:id="rId43"/>
    <p:sldId id="322" r:id="rId44"/>
    <p:sldId id="300" r:id="rId45"/>
    <p:sldId id="301" r:id="rId46"/>
    <p:sldId id="303" r:id="rId47"/>
    <p:sldId id="304" r:id="rId48"/>
    <p:sldId id="326" r:id="rId49"/>
    <p:sldId id="327" r:id="rId50"/>
    <p:sldId id="328" r:id="rId51"/>
    <p:sldId id="329" r:id="rId52"/>
    <p:sldId id="330" r:id="rId53"/>
    <p:sldId id="335" r:id="rId54"/>
    <p:sldId id="336" r:id="rId55"/>
    <p:sldId id="337" r:id="rId56"/>
    <p:sldId id="338" r:id="rId57"/>
    <p:sldId id="340" r:id="rId58"/>
    <p:sldId id="341" r:id="rId59"/>
    <p:sldId id="339" r:id="rId60"/>
    <p:sldId id="342" r:id="rId61"/>
    <p:sldId id="343" r:id="rId62"/>
    <p:sldId id="344" r:id="rId63"/>
    <p:sldId id="365" r:id="rId64"/>
    <p:sldId id="345" r:id="rId65"/>
    <p:sldId id="346" r:id="rId66"/>
    <p:sldId id="347" r:id="rId67"/>
    <p:sldId id="348" r:id="rId68"/>
    <p:sldId id="349" r:id="rId69"/>
    <p:sldId id="350" r:id="rId70"/>
    <p:sldId id="351" r:id="rId71"/>
    <p:sldId id="352" r:id="rId72"/>
    <p:sldId id="353" r:id="rId73"/>
    <p:sldId id="354" r:id="rId74"/>
    <p:sldId id="355" r:id="rId75"/>
    <p:sldId id="359" r:id="rId76"/>
    <p:sldId id="360" r:id="rId77"/>
    <p:sldId id="362" r:id="rId78"/>
  </p:sldIdLst>
  <p:sldSz cx="12192000" cy="6858000"/>
  <p:notesSz cx="6858000" cy="9144000"/>
  <p:embeddedFontLst>
    <p:embeddedFont>
      <p:font typeface="B Mitra" panose="00000400000000000000" pitchFamily="2" charset="-78"/>
      <p:regular r:id="rId80"/>
      <p:bold r:id="rId81"/>
    </p:embeddedFont>
    <p:embeddedFont>
      <p:font typeface="Bookman Old Style" panose="02050604050505020204" pitchFamily="18" charset="0"/>
      <p:regular r:id="rId82"/>
      <p:bold r:id="rId83"/>
      <p:italic r:id="rId84"/>
      <p:boldItalic r:id="rId85"/>
    </p:embeddedFont>
    <p:embeddedFont>
      <p:font typeface="Calibri" panose="020F0502020204030204" pitchFamily="34" charset="0"/>
      <p:regular r:id="rId86"/>
      <p:bold r:id="rId87"/>
      <p:italic r:id="rId88"/>
      <p:boldItalic r:id="rId89"/>
    </p:embeddedFont>
    <p:embeddedFont>
      <p:font typeface="Cambria Math" panose="02040503050406030204" pitchFamily="18" charset="0"/>
      <p:regular r:id="rId90"/>
    </p:embeddedFont>
    <p:embeddedFont>
      <p:font typeface="Comic Sans MS" panose="030F0702030302020204" pitchFamily="66" charset="0"/>
      <p:regular r:id="rId91"/>
      <p:bold r:id="rId92"/>
      <p:italic r:id="rId93"/>
      <p:boldItalic r:id="rId94"/>
    </p:embeddedFont>
    <p:embeddedFont>
      <p:font typeface="Gill Sans MT" panose="020B0502020104020203" pitchFamily="34" charset="0"/>
      <p:regular r:id="rId95"/>
      <p:bold r:id="rId96"/>
      <p:italic r:id="rId97"/>
      <p:boldItalic r:id="rId98"/>
    </p:embeddedFont>
    <p:embeddedFont>
      <p:font typeface="Tahoma" panose="020B0604030504040204" pitchFamily="34" charset="0"/>
      <p:regular r:id="rId99"/>
      <p:bold r:id="rId100"/>
    </p:embeddedFont>
    <p:embeddedFont>
      <p:font typeface="Times" panose="02020603050405020304" pitchFamily="18" charset="0"/>
      <p:regular r:id="rId101"/>
      <p:bold r:id="rId102"/>
      <p:italic r:id="rId103"/>
      <p:boldItalic r:id="rId10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26"/>
    <a:srgbClr val="FFFFCC"/>
    <a:srgbClr val="CCFFCC"/>
    <a:srgbClr val="3333CC"/>
    <a:srgbClr val="5BF374"/>
    <a:srgbClr val="FEFE98"/>
    <a:srgbClr val="5DFFA6"/>
    <a:srgbClr val="75DB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330" y="48"/>
      </p:cViewPr>
      <p:guideLst/>
    </p:cSldViewPr>
  </p:slideViewPr>
  <p:notesTextViewPr>
    <p:cViewPr>
      <p:scale>
        <a:sx n="1" d="1"/>
        <a:sy n="1" d="1"/>
      </p:scale>
      <p:origin x="0" y="0"/>
    </p:cViewPr>
  </p:notesTextViewPr>
  <p:sorterViewPr>
    <p:cViewPr>
      <p:scale>
        <a:sx n="100" d="100"/>
        <a:sy n="100" d="100"/>
      </p:scale>
      <p:origin x="0" y="-120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102" Type="http://schemas.openxmlformats.org/officeDocument/2006/relationships/font" Target="fonts/font23.fntdata"/><Relationship Id="rId5" Type="http://schemas.openxmlformats.org/officeDocument/2006/relationships/slide" Target="slides/slide4.xml"/><Relationship Id="rId90" Type="http://schemas.openxmlformats.org/officeDocument/2006/relationships/font" Target="fonts/font11.fntdata"/><Relationship Id="rId95" Type="http://schemas.openxmlformats.org/officeDocument/2006/relationships/font" Target="fonts/font1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1.fntdata"/><Relationship Id="rId85" Type="http://schemas.openxmlformats.org/officeDocument/2006/relationships/font" Target="fonts/font6.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4.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99" Type="http://schemas.openxmlformats.org/officeDocument/2006/relationships/font" Target="fonts/font20.fntdata"/><Relationship Id="rId10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8.fntdata"/><Relationship Id="rId104" Type="http://schemas.openxmlformats.org/officeDocument/2006/relationships/font" Target="fonts/font2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21.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4.fntdata"/><Relationship Id="rId98" Type="http://schemas.openxmlformats.org/officeDocument/2006/relationships/font" Target="fonts/font1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A2A0F-1C3E-4D90-BFE8-42BA4E07EEF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BB5D513-7765-4782-8FFC-893B5C32BAEE}">
      <dgm:prSet phldrT="[Text]"/>
      <dgm:spPr/>
      <dgm:t>
        <a:bodyPr/>
        <a:lstStyle/>
        <a:p>
          <a:r>
            <a:rPr lang="en-US" altLang="en-US"/>
            <a:t>Detect all single-bit errors if coefficients of </a:t>
          </a:r>
          <a:r>
            <a:rPr lang="en-US" altLang="en-US">
              <a:sym typeface="Wingdings" panose="05000000000000000000" pitchFamily="2" charset="2"/>
            </a:rPr>
            <a:t>x</a:t>
          </a:r>
          <a:r>
            <a:rPr lang="en-US" altLang="en-US" baseline="30000">
              <a:sym typeface="Wingdings" panose="05000000000000000000" pitchFamily="2" charset="2"/>
            </a:rPr>
            <a:t>r</a:t>
          </a:r>
          <a:r>
            <a:rPr lang="en-US" altLang="en-US"/>
            <a:t> and </a:t>
          </a:r>
          <a:r>
            <a:rPr lang="en-US" altLang="en-US">
              <a:sym typeface="Wingdings" panose="05000000000000000000" pitchFamily="2" charset="2"/>
            </a:rPr>
            <a:t>x</a:t>
          </a:r>
          <a:r>
            <a:rPr lang="en-US" altLang="en-US" baseline="30000">
              <a:sym typeface="Wingdings" panose="05000000000000000000" pitchFamily="2" charset="2"/>
            </a:rPr>
            <a:t>0</a:t>
          </a:r>
          <a:r>
            <a:rPr lang="en-US" altLang="en-US"/>
            <a:t> of G(x) are one</a:t>
          </a:r>
          <a:endParaRPr lang="en-US"/>
        </a:p>
      </dgm:t>
    </dgm:pt>
    <dgm:pt modelId="{D3345823-C19C-401B-89C3-46282C8C68CC}" type="parTrans" cxnId="{2E7542F6-CB6D-45A0-8E5C-E22BCFC5E4C9}">
      <dgm:prSet/>
      <dgm:spPr/>
      <dgm:t>
        <a:bodyPr/>
        <a:lstStyle/>
        <a:p>
          <a:endParaRPr lang="en-US"/>
        </a:p>
      </dgm:t>
    </dgm:pt>
    <dgm:pt modelId="{8A546E38-B98F-4462-A3BC-C3635ABEAB9E}" type="sibTrans" cxnId="{2E7542F6-CB6D-45A0-8E5C-E22BCFC5E4C9}">
      <dgm:prSet/>
      <dgm:spPr/>
      <dgm:t>
        <a:bodyPr/>
        <a:lstStyle/>
        <a:p>
          <a:endParaRPr lang="en-US"/>
        </a:p>
      </dgm:t>
    </dgm:pt>
    <dgm:pt modelId="{8B11E27F-AD0C-49BD-89C9-6FF20312BC2E}">
      <dgm:prSet/>
      <dgm:spPr/>
      <dgm:t>
        <a:bodyPr/>
        <a:lstStyle/>
        <a:p>
          <a:r>
            <a:rPr lang="en-US" altLang="en-US"/>
            <a:t>Detect all double-bit errors, if G(x) has a factor with at least three terms</a:t>
          </a:r>
          <a:endParaRPr lang="en-US" altLang="en-US" dirty="0"/>
        </a:p>
      </dgm:t>
    </dgm:pt>
    <dgm:pt modelId="{AF121F8B-8CA4-4E23-8C78-11F5FF4E23AC}" type="parTrans" cxnId="{530C7C1C-305E-4225-BDE3-0026C1E9AC3B}">
      <dgm:prSet/>
      <dgm:spPr/>
      <dgm:t>
        <a:bodyPr/>
        <a:lstStyle/>
        <a:p>
          <a:endParaRPr lang="en-US"/>
        </a:p>
      </dgm:t>
    </dgm:pt>
    <dgm:pt modelId="{1F801610-34BC-4931-A57D-82396F34F0E2}" type="sibTrans" cxnId="{530C7C1C-305E-4225-BDE3-0026C1E9AC3B}">
      <dgm:prSet/>
      <dgm:spPr/>
      <dgm:t>
        <a:bodyPr/>
        <a:lstStyle/>
        <a:p>
          <a:endParaRPr lang="en-US"/>
        </a:p>
      </dgm:t>
    </dgm:pt>
    <dgm:pt modelId="{8358BE05-43E6-47A0-AE37-60E9BFF7376E}">
      <dgm:prSet/>
      <dgm:spPr/>
      <dgm:t>
        <a:bodyPr/>
        <a:lstStyle/>
        <a:p>
          <a:r>
            <a:rPr lang="en-US" altLang="en-US"/>
            <a:t>Detect all number of odd errors, if G(x) contains factor (x+1) </a:t>
          </a:r>
          <a:endParaRPr lang="en-US" altLang="en-US" dirty="0"/>
        </a:p>
      </dgm:t>
    </dgm:pt>
    <dgm:pt modelId="{903A6D02-7FD0-4DB9-89C1-789ECF3A8EB8}" type="parTrans" cxnId="{60FF3017-4466-484D-9988-0C28C0160996}">
      <dgm:prSet/>
      <dgm:spPr/>
      <dgm:t>
        <a:bodyPr/>
        <a:lstStyle/>
        <a:p>
          <a:endParaRPr lang="en-US"/>
        </a:p>
      </dgm:t>
    </dgm:pt>
    <dgm:pt modelId="{47D6E27F-94CE-4C3D-9E33-3286CD371A86}" type="sibTrans" cxnId="{60FF3017-4466-484D-9988-0C28C0160996}">
      <dgm:prSet/>
      <dgm:spPr/>
      <dgm:t>
        <a:bodyPr/>
        <a:lstStyle/>
        <a:p>
          <a:endParaRPr lang="en-US"/>
        </a:p>
      </dgm:t>
    </dgm:pt>
    <dgm:pt modelId="{F904FD5F-A9F1-4035-87EC-8DC4E7FA1387}">
      <dgm:prSet/>
      <dgm:spPr/>
      <dgm:t>
        <a:bodyPr/>
        <a:lstStyle/>
        <a:p>
          <a:r>
            <a:rPr lang="en-US" altLang="en-US" dirty="0"/>
            <a:t>Detect all burst of errors smaller than </a:t>
          </a:r>
          <a:r>
            <a:rPr lang="en-US" altLang="en-US" dirty="0">
              <a:solidFill>
                <a:srgbClr val="FF0000"/>
              </a:solidFill>
            </a:rPr>
            <a:t>r</a:t>
          </a:r>
          <a:r>
            <a:rPr lang="en-US" altLang="en-US" dirty="0"/>
            <a:t> bits</a:t>
          </a:r>
        </a:p>
      </dgm:t>
    </dgm:pt>
    <dgm:pt modelId="{1A3233F4-987A-483D-8AD6-8243AE12E525}" type="parTrans" cxnId="{E843D753-6C60-4D6B-AEC1-852F7A91514B}">
      <dgm:prSet/>
      <dgm:spPr/>
      <dgm:t>
        <a:bodyPr/>
        <a:lstStyle/>
        <a:p>
          <a:endParaRPr lang="en-US"/>
        </a:p>
      </dgm:t>
    </dgm:pt>
    <dgm:pt modelId="{D0B8AE44-7568-4FD2-AF3D-12708515095B}" type="sibTrans" cxnId="{E843D753-6C60-4D6B-AEC1-852F7A91514B}">
      <dgm:prSet/>
      <dgm:spPr/>
      <dgm:t>
        <a:bodyPr/>
        <a:lstStyle/>
        <a:p>
          <a:endParaRPr lang="en-US"/>
        </a:p>
      </dgm:t>
    </dgm:pt>
    <dgm:pt modelId="{2B844967-4718-4EB4-B08C-FD6F730EFE81}" type="pres">
      <dgm:prSet presAssocID="{D2FA2A0F-1C3E-4D90-BFE8-42BA4E07EEF4}" presName="linear" presStyleCnt="0">
        <dgm:presLayoutVars>
          <dgm:animLvl val="lvl"/>
          <dgm:resizeHandles val="exact"/>
        </dgm:presLayoutVars>
      </dgm:prSet>
      <dgm:spPr/>
    </dgm:pt>
    <dgm:pt modelId="{89290D04-5828-4306-B3EB-F94A4BEB849F}" type="pres">
      <dgm:prSet presAssocID="{4BB5D513-7765-4782-8FFC-893B5C32BAEE}" presName="parentText" presStyleLbl="node1" presStyleIdx="0" presStyleCnt="4">
        <dgm:presLayoutVars>
          <dgm:chMax val="0"/>
          <dgm:bulletEnabled val="1"/>
        </dgm:presLayoutVars>
      </dgm:prSet>
      <dgm:spPr/>
    </dgm:pt>
    <dgm:pt modelId="{6E31486C-34A8-4EED-9B35-04924EA45B82}" type="pres">
      <dgm:prSet presAssocID="{8A546E38-B98F-4462-A3BC-C3635ABEAB9E}" presName="spacer" presStyleCnt="0"/>
      <dgm:spPr/>
    </dgm:pt>
    <dgm:pt modelId="{3A3D7F7F-54C9-41C2-ACA8-F1CE84BE6862}" type="pres">
      <dgm:prSet presAssocID="{8B11E27F-AD0C-49BD-89C9-6FF20312BC2E}" presName="parentText" presStyleLbl="node1" presStyleIdx="1" presStyleCnt="4">
        <dgm:presLayoutVars>
          <dgm:chMax val="0"/>
          <dgm:bulletEnabled val="1"/>
        </dgm:presLayoutVars>
      </dgm:prSet>
      <dgm:spPr/>
    </dgm:pt>
    <dgm:pt modelId="{857E5307-E317-49DD-99F4-8318F6450453}" type="pres">
      <dgm:prSet presAssocID="{1F801610-34BC-4931-A57D-82396F34F0E2}" presName="spacer" presStyleCnt="0"/>
      <dgm:spPr/>
    </dgm:pt>
    <dgm:pt modelId="{36C05C8B-00C8-4968-9369-A142E81AD387}" type="pres">
      <dgm:prSet presAssocID="{8358BE05-43E6-47A0-AE37-60E9BFF7376E}" presName="parentText" presStyleLbl="node1" presStyleIdx="2" presStyleCnt="4">
        <dgm:presLayoutVars>
          <dgm:chMax val="0"/>
          <dgm:bulletEnabled val="1"/>
        </dgm:presLayoutVars>
      </dgm:prSet>
      <dgm:spPr/>
    </dgm:pt>
    <dgm:pt modelId="{8DED8B10-9993-4553-A1B4-A12459CEA773}" type="pres">
      <dgm:prSet presAssocID="{47D6E27F-94CE-4C3D-9E33-3286CD371A86}" presName="spacer" presStyleCnt="0"/>
      <dgm:spPr/>
    </dgm:pt>
    <dgm:pt modelId="{E30BAF0F-8898-4208-9E00-5E8BB10B47A2}" type="pres">
      <dgm:prSet presAssocID="{F904FD5F-A9F1-4035-87EC-8DC4E7FA1387}" presName="parentText" presStyleLbl="node1" presStyleIdx="3" presStyleCnt="4">
        <dgm:presLayoutVars>
          <dgm:chMax val="0"/>
          <dgm:bulletEnabled val="1"/>
        </dgm:presLayoutVars>
      </dgm:prSet>
      <dgm:spPr/>
    </dgm:pt>
  </dgm:ptLst>
  <dgm:cxnLst>
    <dgm:cxn modelId="{86DC690A-198B-44F3-B9AA-D39A3BE95E21}" type="presOf" srcId="{4BB5D513-7765-4782-8FFC-893B5C32BAEE}" destId="{89290D04-5828-4306-B3EB-F94A4BEB849F}" srcOrd="0" destOrd="0" presId="urn:microsoft.com/office/officeart/2005/8/layout/vList2"/>
    <dgm:cxn modelId="{60FF3017-4466-484D-9988-0C28C0160996}" srcId="{D2FA2A0F-1C3E-4D90-BFE8-42BA4E07EEF4}" destId="{8358BE05-43E6-47A0-AE37-60E9BFF7376E}" srcOrd="2" destOrd="0" parTransId="{903A6D02-7FD0-4DB9-89C1-789ECF3A8EB8}" sibTransId="{47D6E27F-94CE-4C3D-9E33-3286CD371A86}"/>
    <dgm:cxn modelId="{530C7C1C-305E-4225-BDE3-0026C1E9AC3B}" srcId="{D2FA2A0F-1C3E-4D90-BFE8-42BA4E07EEF4}" destId="{8B11E27F-AD0C-49BD-89C9-6FF20312BC2E}" srcOrd="1" destOrd="0" parTransId="{AF121F8B-8CA4-4E23-8C78-11F5FF4E23AC}" sibTransId="{1F801610-34BC-4931-A57D-82396F34F0E2}"/>
    <dgm:cxn modelId="{A5E10763-786B-409D-AA3C-A316CCAD2CAC}" type="presOf" srcId="{D2FA2A0F-1C3E-4D90-BFE8-42BA4E07EEF4}" destId="{2B844967-4718-4EB4-B08C-FD6F730EFE81}" srcOrd="0" destOrd="0" presId="urn:microsoft.com/office/officeart/2005/8/layout/vList2"/>
    <dgm:cxn modelId="{E843D753-6C60-4D6B-AEC1-852F7A91514B}" srcId="{D2FA2A0F-1C3E-4D90-BFE8-42BA4E07EEF4}" destId="{F904FD5F-A9F1-4035-87EC-8DC4E7FA1387}" srcOrd="3" destOrd="0" parTransId="{1A3233F4-987A-483D-8AD6-8243AE12E525}" sibTransId="{D0B8AE44-7568-4FD2-AF3D-12708515095B}"/>
    <dgm:cxn modelId="{86E44F7E-9AC4-46F0-86E4-2B428B4FAB3F}" type="presOf" srcId="{F904FD5F-A9F1-4035-87EC-8DC4E7FA1387}" destId="{E30BAF0F-8898-4208-9E00-5E8BB10B47A2}" srcOrd="0" destOrd="0" presId="urn:microsoft.com/office/officeart/2005/8/layout/vList2"/>
    <dgm:cxn modelId="{A15F9394-ACD6-42B2-806D-1F2D66CDF77E}" type="presOf" srcId="{8358BE05-43E6-47A0-AE37-60E9BFF7376E}" destId="{36C05C8B-00C8-4968-9369-A142E81AD387}" srcOrd="0" destOrd="0" presId="urn:microsoft.com/office/officeart/2005/8/layout/vList2"/>
    <dgm:cxn modelId="{B1CF7AB2-9994-4389-8711-6233F7E68B24}" type="presOf" srcId="{8B11E27F-AD0C-49BD-89C9-6FF20312BC2E}" destId="{3A3D7F7F-54C9-41C2-ACA8-F1CE84BE6862}" srcOrd="0" destOrd="0" presId="urn:microsoft.com/office/officeart/2005/8/layout/vList2"/>
    <dgm:cxn modelId="{2E7542F6-CB6D-45A0-8E5C-E22BCFC5E4C9}" srcId="{D2FA2A0F-1C3E-4D90-BFE8-42BA4E07EEF4}" destId="{4BB5D513-7765-4782-8FFC-893B5C32BAEE}" srcOrd="0" destOrd="0" parTransId="{D3345823-C19C-401B-89C3-46282C8C68CC}" sibTransId="{8A546E38-B98F-4462-A3BC-C3635ABEAB9E}"/>
    <dgm:cxn modelId="{39878476-CCF7-47CA-A3D7-8115623C78FB}" type="presParOf" srcId="{2B844967-4718-4EB4-B08C-FD6F730EFE81}" destId="{89290D04-5828-4306-B3EB-F94A4BEB849F}" srcOrd="0" destOrd="0" presId="urn:microsoft.com/office/officeart/2005/8/layout/vList2"/>
    <dgm:cxn modelId="{FA51E60B-7570-423E-B2F6-81EB4F51EC38}" type="presParOf" srcId="{2B844967-4718-4EB4-B08C-FD6F730EFE81}" destId="{6E31486C-34A8-4EED-9B35-04924EA45B82}" srcOrd="1" destOrd="0" presId="urn:microsoft.com/office/officeart/2005/8/layout/vList2"/>
    <dgm:cxn modelId="{E2E63A70-6A1B-487E-8052-F79BEAC3436B}" type="presParOf" srcId="{2B844967-4718-4EB4-B08C-FD6F730EFE81}" destId="{3A3D7F7F-54C9-41C2-ACA8-F1CE84BE6862}" srcOrd="2" destOrd="0" presId="urn:microsoft.com/office/officeart/2005/8/layout/vList2"/>
    <dgm:cxn modelId="{3CF7150B-AC95-4E92-B1F3-06FDF54A522B}" type="presParOf" srcId="{2B844967-4718-4EB4-B08C-FD6F730EFE81}" destId="{857E5307-E317-49DD-99F4-8318F6450453}" srcOrd="3" destOrd="0" presId="urn:microsoft.com/office/officeart/2005/8/layout/vList2"/>
    <dgm:cxn modelId="{AAE35E2E-CBDD-45A9-ABC7-14F9F3759ECC}" type="presParOf" srcId="{2B844967-4718-4EB4-B08C-FD6F730EFE81}" destId="{36C05C8B-00C8-4968-9369-A142E81AD387}" srcOrd="4" destOrd="0" presId="urn:microsoft.com/office/officeart/2005/8/layout/vList2"/>
    <dgm:cxn modelId="{10609B8F-6B4E-414B-A163-40E8022EE010}" type="presParOf" srcId="{2B844967-4718-4EB4-B08C-FD6F730EFE81}" destId="{8DED8B10-9993-4553-A1B4-A12459CEA773}" srcOrd="5" destOrd="0" presId="urn:microsoft.com/office/officeart/2005/8/layout/vList2"/>
    <dgm:cxn modelId="{1078417D-9CFD-4111-9D1D-B1752CDCACEA}" type="presParOf" srcId="{2B844967-4718-4EB4-B08C-FD6F730EFE81}" destId="{E30BAF0F-8898-4208-9E00-5E8BB10B47A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E9F682-DBFC-4EE6-A77C-4F3D7384E333}"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9B3DE757-DC09-4514-81BC-613BCB04228F}">
      <dgm:prSet phldrT="[Text]"/>
      <dgm:spPr/>
      <dgm:t>
        <a:bodyPr/>
        <a:lstStyle/>
        <a:p>
          <a:pPr rtl="1"/>
          <a:r>
            <a:rPr lang="fa-IR" dirty="0">
              <a:cs typeface="B Mitra" panose="00000400000000000000" pitchFamily="2" charset="-78"/>
            </a:rPr>
            <a:t>روشهای تخصيص كانال </a:t>
          </a:r>
          <a:endParaRPr lang="en-US" dirty="0">
            <a:cs typeface="B Mitra" panose="00000400000000000000" pitchFamily="2" charset="-78"/>
          </a:endParaRPr>
        </a:p>
      </dgm:t>
    </dgm:pt>
    <dgm:pt modelId="{F0EFE9D2-35DE-43F9-8CAE-1065D8F4DD15}" type="parTrans" cxnId="{B1128E2B-E56C-4045-A64A-5ED7B85DB5BA}">
      <dgm:prSet/>
      <dgm:spPr/>
      <dgm:t>
        <a:bodyPr/>
        <a:lstStyle/>
        <a:p>
          <a:pPr rtl="1"/>
          <a:endParaRPr lang="en-US">
            <a:cs typeface="B Mitra" panose="00000400000000000000" pitchFamily="2" charset="-78"/>
          </a:endParaRPr>
        </a:p>
      </dgm:t>
    </dgm:pt>
    <dgm:pt modelId="{E6F905D3-9080-4491-AC90-4CD959FD063A}" type="sibTrans" cxnId="{B1128E2B-E56C-4045-A64A-5ED7B85DB5BA}">
      <dgm:prSet/>
      <dgm:spPr/>
      <dgm:t>
        <a:bodyPr/>
        <a:lstStyle/>
        <a:p>
          <a:pPr rtl="1"/>
          <a:endParaRPr lang="en-US">
            <a:cs typeface="B Mitra" panose="00000400000000000000" pitchFamily="2" charset="-78"/>
          </a:endParaRPr>
        </a:p>
      </dgm:t>
    </dgm:pt>
    <dgm:pt modelId="{8A9CAC02-61D2-4F9F-84A3-B4915FC73A80}">
      <dgm:prSet/>
      <dgm:spPr/>
      <dgm:t>
        <a:bodyPr/>
        <a:lstStyle/>
        <a:p>
          <a:pPr rtl="1"/>
          <a:r>
            <a:rPr lang="fa-IR" dirty="0">
              <a:cs typeface="B Mitra" panose="00000400000000000000" pitchFamily="2" charset="-78"/>
            </a:rPr>
            <a:t>روشهايي كه احتمال تصادم در آنها وجود ندارد.</a:t>
          </a:r>
        </a:p>
      </dgm:t>
    </dgm:pt>
    <dgm:pt modelId="{68089FE0-0F49-44DE-91B0-9CF57FDBD34A}" type="parTrans" cxnId="{3B1DD3BE-1B3F-48BA-A8C9-1277E90DA793}">
      <dgm:prSet/>
      <dgm:spPr/>
      <dgm:t>
        <a:bodyPr/>
        <a:lstStyle/>
        <a:p>
          <a:pPr rtl="1"/>
          <a:endParaRPr lang="en-US">
            <a:cs typeface="B Mitra" panose="00000400000000000000" pitchFamily="2" charset="-78"/>
          </a:endParaRPr>
        </a:p>
      </dgm:t>
    </dgm:pt>
    <dgm:pt modelId="{80DF19DF-E982-40C9-A78B-6BCEB4D9FDD2}" type="sibTrans" cxnId="{3B1DD3BE-1B3F-48BA-A8C9-1277E90DA793}">
      <dgm:prSet/>
      <dgm:spPr/>
      <dgm:t>
        <a:bodyPr/>
        <a:lstStyle/>
        <a:p>
          <a:pPr rtl="1"/>
          <a:endParaRPr lang="en-US">
            <a:cs typeface="B Mitra" panose="00000400000000000000" pitchFamily="2" charset="-78"/>
          </a:endParaRPr>
        </a:p>
      </dgm:t>
    </dgm:pt>
    <dgm:pt modelId="{79CA1714-F64B-4087-BD34-FB1FC3EF6F7E}">
      <dgm:prSet/>
      <dgm:spPr/>
      <dgm:t>
        <a:bodyPr/>
        <a:lstStyle/>
        <a:p>
          <a:pPr rtl="1"/>
          <a:r>
            <a:rPr lang="fa-IR" dirty="0">
              <a:cs typeface="B Mitra" panose="00000400000000000000" pitchFamily="2" charset="-78"/>
            </a:rPr>
            <a:t>روشهايي كه احتمال تصادم در آنها وجود دارد.</a:t>
          </a:r>
        </a:p>
      </dgm:t>
    </dgm:pt>
    <dgm:pt modelId="{13E28A10-CBC7-430F-A7CD-A55E7204B1FF}" type="parTrans" cxnId="{EAA21175-A77F-4C6E-9896-4C772BDA0B4C}">
      <dgm:prSet/>
      <dgm:spPr/>
      <dgm:t>
        <a:bodyPr/>
        <a:lstStyle/>
        <a:p>
          <a:pPr rtl="1"/>
          <a:endParaRPr lang="en-US">
            <a:cs typeface="B Mitra" panose="00000400000000000000" pitchFamily="2" charset="-78"/>
          </a:endParaRPr>
        </a:p>
      </dgm:t>
    </dgm:pt>
    <dgm:pt modelId="{BBAF791E-0C4D-4206-939E-23B25E4D7C34}" type="sibTrans" cxnId="{EAA21175-A77F-4C6E-9896-4C772BDA0B4C}">
      <dgm:prSet/>
      <dgm:spPr/>
      <dgm:t>
        <a:bodyPr/>
        <a:lstStyle/>
        <a:p>
          <a:pPr rtl="1"/>
          <a:endParaRPr lang="en-US">
            <a:cs typeface="B Mitra" panose="00000400000000000000" pitchFamily="2" charset="-78"/>
          </a:endParaRPr>
        </a:p>
      </dgm:t>
    </dgm:pt>
    <dgm:pt modelId="{EB9D97DE-E2F5-4607-908B-F478AD648F7A}">
      <dgm:prSet/>
      <dgm:spPr/>
      <dgm:t>
        <a:bodyPr/>
        <a:lstStyle/>
        <a:p>
          <a:pPr rtl="1"/>
          <a:r>
            <a:rPr lang="en-US" dirty="0">
              <a:cs typeface="B Mitra" panose="00000400000000000000" pitchFamily="2" charset="-78"/>
            </a:rPr>
            <a:t>Bitmap</a:t>
          </a:r>
          <a:endParaRPr lang="fa-IR" dirty="0">
            <a:cs typeface="B Mitra" panose="00000400000000000000" pitchFamily="2" charset="-78"/>
          </a:endParaRPr>
        </a:p>
      </dgm:t>
    </dgm:pt>
    <dgm:pt modelId="{033EE16F-CFD0-4683-A185-9A0909BFC8FB}" type="parTrans" cxnId="{E7AA591A-4EEE-43A9-BCC2-0F5AD6AEFABF}">
      <dgm:prSet/>
      <dgm:spPr/>
      <dgm:t>
        <a:bodyPr/>
        <a:lstStyle/>
        <a:p>
          <a:endParaRPr lang="en-US"/>
        </a:p>
      </dgm:t>
    </dgm:pt>
    <dgm:pt modelId="{C24BB246-BE65-4466-AC20-C2FAB5B69FE3}" type="sibTrans" cxnId="{E7AA591A-4EEE-43A9-BCC2-0F5AD6AEFABF}">
      <dgm:prSet/>
      <dgm:spPr/>
      <dgm:t>
        <a:bodyPr/>
        <a:lstStyle/>
        <a:p>
          <a:endParaRPr lang="en-US"/>
        </a:p>
      </dgm:t>
    </dgm:pt>
    <dgm:pt modelId="{856DB490-9761-449E-841A-661E2975A2F5}">
      <dgm:prSet/>
      <dgm:spPr/>
      <dgm:t>
        <a:bodyPr/>
        <a:lstStyle/>
        <a:p>
          <a:pPr rtl="1"/>
          <a:r>
            <a:rPr lang="en-US" dirty="0">
              <a:cs typeface="B Mitra" panose="00000400000000000000" pitchFamily="2" charset="-78"/>
            </a:rPr>
            <a:t>Binary Countdown</a:t>
          </a:r>
          <a:endParaRPr lang="fa-IR" dirty="0">
            <a:cs typeface="B Mitra" panose="00000400000000000000" pitchFamily="2" charset="-78"/>
          </a:endParaRPr>
        </a:p>
      </dgm:t>
    </dgm:pt>
    <dgm:pt modelId="{8851CBA1-63FE-4D79-8739-8952D1FAC9FF}" type="parTrans" cxnId="{8BA65CA6-7468-4020-8586-88EDA22860DE}">
      <dgm:prSet/>
      <dgm:spPr/>
      <dgm:t>
        <a:bodyPr/>
        <a:lstStyle/>
        <a:p>
          <a:endParaRPr lang="en-US"/>
        </a:p>
      </dgm:t>
    </dgm:pt>
    <dgm:pt modelId="{C3E52001-CD2E-44DF-BF27-129E7BC484C5}" type="sibTrans" cxnId="{8BA65CA6-7468-4020-8586-88EDA22860DE}">
      <dgm:prSet/>
      <dgm:spPr/>
      <dgm:t>
        <a:bodyPr/>
        <a:lstStyle/>
        <a:p>
          <a:endParaRPr lang="en-US"/>
        </a:p>
      </dgm:t>
    </dgm:pt>
    <dgm:pt modelId="{F85DD6AD-2C07-40FD-828E-9DFF517A666F}">
      <dgm:prSet/>
      <dgm:spPr/>
      <dgm:t>
        <a:bodyPr/>
        <a:lstStyle/>
        <a:p>
          <a:pPr rtl="1"/>
          <a:r>
            <a:rPr lang="en-US">
              <a:cs typeface="B Mitra" panose="00000400000000000000" pitchFamily="2" charset="-78"/>
            </a:rPr>
            <a:t>Token </a:t>
          </a:r>
          <a:r>
            <a:rPr lang="en-US" dirty="0">
              <a:cs typeface="B Mitra" panose="00000400000000000000" pitchFamily="2" charset="-78"/>
            </a:rPr>
            <a:t>Passing</a:t>
          </a:r>
          <a:endParaRPr lang="fa-IR" dirty="0">
            <a:cs typeface="B Mitra" panose="00000400000000000000" pitchFamily="2" charset="-78"/>
          </a:endParaRPr>
        </a:p>
      </dgm:t>
    </dgm:pt>
    <dgm:pt modelId="{08EE00EB-D130-45BF-9889-B76AA82C1EB9}" type="parTrans" cxnId="{F8DE42DB-8385-40FE-9FC2-089C1D2713D2}">
      <dgm:prSet/>
      <dgm:spPr/>
      <dgm:t>
        <a:bodyPr/>
        <a:lstStyle/>
        <a:p>
          <a:endParaRPr lang="en-US"/>
        </a:p>
      </dgm:t>
    </dgm:pt>
    <dgm:pt modelId="{214A38A6-CEBA-4D87-961F-159E55499914}" type="sibTrans" cxnId="{F8DE42DB-8385-40FE-9FC2-089C1D2713D2}">
      <dgm:prSet/>
      <dgm:spPr/>
      <dgm:t>
        <a:bodyPr/>
        <a:lstStyle/>
        <a:p>
          <a:endParaRPr lang="en-US"/>
        </a:p>
      </dgm:t>
    </dgm:pt>
    <dgm:pt modelId="{6C89EFAD-3BA0-43F1-A128-599E3703AD2E}">
      <dgm:prSet/>
      <dgm:spPr/>
      <dgm:t>
        <a:bodyPr/>
        <a:lstStyle/>
        <a:p>
          <a:pPr rtl="1"/>
          <a:r>
            <a:rPr lang="en-US" dirty="0">
              <a:cs typeface="B Mitra" panose="00000400000000000000" pitchFamily="2" charset="-78"/>
            </a:rPr>
            <a:t>ALOHA</a:t>
          </a:r>
          <a:endParaRPr lang="fa-IR" dirty="0">
            <a:cs typeface="B Mitra" panose="00000400000000000000" pitchFamily="2" charset="-78"/>
          </a:endParaRPr>
        </a:p>
      </dgm:t>
    </dgm:pt>
    <dgm:pt modelId="{890A6A1C-008E-4ACC-B3FD-438DBA47B90E}" type="parTrans" cxnId="{7BAF7969-BC40-4011-B10A-8861D6A385F4}">
      <dgm:prSet/>
      <dgm:spPr/>
      <dgm:t>
        <a:bodyPr/>
        <a:lstStyle/>
        <a:p>
          <a:endParaRPr lang="en-US"/>
        </a:p>
      </dgm:t>
    </dgm:pt>
    <dgm:pt modelId="{B6B18F48-B24F-4793-ABCC-F4A6120EA5B3}" type="sibTrans" cxnId="{7BAF7969-BC40-4011-B10A-8861D6A385F4}">
      <dgm:prSet/>
      <dgm:spPr/>
      <dgm:t>
        <a:bodyPr/>
        <a:lstStyle/>
        <a:p>
          <a:endParaRPr lang="en-US"/>
        </a:p>
      </dgm:t>
    </dgm:pt>
    <dgm:pt modelId="{7C9F7EB1-F1AD-4D65-B24E-A7BB2A29EB2E}">
      <dgm:prSet/>
      <dgm:spPr/>
      <dgm:t>
        <a:bodyPr/>
        <a:lstStyle/>
        <a:p>
          <a:pPr rtl="1"/>
          <a:r>
            <a:rPr lang="fa-IR" dirty="0">
              <a:cs typeface="B Mitra" panose="00000400000000000000" pitchFamily="2" charset="-78"/>
            </a:rPr>
            <a:t> </a:t>
          </a:r>
          <a:r>
            <a:rPr lang="en-US" dirty="0">
              <a:cs typeface="B Mitra" panose="00000400000000000000" pitchFamily="2" charset="-78"/>
            </a:rPr>
            <a:t>SLOTTED ALOHA</a:t>
          </a:r>
          <a:endParaRPr lang="fa-IR" dirty="0">
            <a:cs typeface="B Mitra" panose="00000400000000000000" pitchFamily="2" charset="-78"/>
          </a:endParaRPr>
        </a:p>
      </dgm:t>
    </dgm:pt>
    <dgm:pt modelId="{E81ECDA5-02FB-4264-B418-FC8F115E69FF}" type="parTrans" cxnId="{0F774108-7D6D-4E85-8589-FD2679BF63F4}">
      <dgm:prSet/>
      <dgm:spPr/>
      <dgm:t>
        <a:bodyPr/>
        <a:lstStyle/>
        <a:p>
          <a:endParaRPr lang="en-US"/>
        </a:p>
      </dgm:t>
    </dgm:pt>
    <dgm:pt modelId="{DC7A5608-8E35-4ECF-9CDD-AE2934A7E2C0}" type="sibTrans" cxnId="{0F774108-7D6D-4E85-8589-FD2679BF63F4}">
      <dgm:prSet/>
      <dgm:spPr/>
      <dgm:t>
        <a:bodyPr/>
        <a:lstStyle/>
        <a:p>
          <a:endParaRPr lang="en-US"/>
        </a:p>
      </dgm:t>
    </dgm:pt>
    <dgm:pt modelId="{15721A51-C1FF-436C-AF59-D9C2CF4A18B8}">
      <dgm:prSet/>
      <dgm:spPr/>
      <dgm:t>
        <a:bodyPr/>
        <a:lstStyle/>
        <a:p>
          <a:pPr rtl="1"/>
          <a:r>
            <a:rPr lang="fa-IR" dirty="0">
              <a:cs typeface="B Mitra" panose="00000400000000000000" pitchFamily="2" charset="-78"/>
            </a:rPr>
            <a:t> </a:t>
          </a:r>
          <a:r>
            <a:rPr lang="en-US" dirty="0">
              <a:cs typeface="B Mitra" panose="00000400000000000000" pitchFamily="2" charset="-78"/>
            </a:rPr>
            <a:t>CSMA</a:t>
          </a:r>
          <a:endParaRPr lang="fa-IR" dirty="0">
            <a:cs typeface="B Mitra" panose="00000400000000000000" pitchFamily="2" charset="-78"/>
          </a:endParaRPr>
        </a:p>
      </dgm:t>
    </dgm:pt>
    <dgm:pt modelId="{8E762364-9CB6-413A-A8D0-5217625BA7A4}" type="parTrans" cxnId="{B3556ED8-2B96-471A-BC00-A9E8273EE559}">
      <dgm:prSet/>
      <dgm:spPr/>
      <dgm:t>
        <a:bodyPr/>
        <a:lstStyle/>
        <a:p>
          <a:endParaRPr lang="en-US"/>
        </a:p>
      </dgm:t>
    </dgm:pt>
    <dgm:pt modelId="{9484CC75-FFFA-4A53-827A-CDE4EED43552}" type="sibTrans" cxnId="{B3556ED8-2B96-471A-BC00-A9E8273EE559}">
      <dgm:prSet/>
      <dgm:spPr/>
      <dgm:t>
        <a:bodyPr/>
        <a:lstStyle/>
        <a:p>
          <a:endParaRPr lang="en-US"/>
        </a:p>
      </dgm:t>
    </dgm:pt>
    <dgm:pt modelId="{850432AE-C239-45E9-8A20-5BC8244C3C9A}">
      <dgm:prSet/>
      <dgm:spPr/>
      <dgm:t>
        <a:bodyPr/>
        <a:lstStyle/>
        <a:p>
          <a:pPr rtl="1"/>
          <a:r>
            <a:rPr lang="en-US" dirty="0"/>
            <a:t>Persistent</a:t>
          </a:r>
          <a:endParaRPr lang="fa-IR" dirty="0">
            <a:cs typeface="B Mitra" panose="00000400000000000000" pitchFamily="2" charset="-78"/>
          </a:endParaRPr>
        </a:p>
      </dgm:t>
    </dgm:pt>
    <dgm:pt modelId="{A4034432-2E0D-48A1-AF76-D205A5E7FD96}" type="parTrans" cxnId="{8B62C635-37A6-41C8-8EFB-6C2E37CF14BB}">
      <dgm:prSet/>
      <dgm:spPr/>
      <dgm:t>
        <a:bodyPr/>
        <a:lstStyle/>
        <a:p>
          <a:endParaRPr lang="en-US"/>
        </a:p>
      </dgm:t>
    </dgm:pt>
    <dgm:pt modelId="{71439E41-FE8D-4B4B-8DE3-5A560918C663}" type="sibTrans" cxnId="{8B62C635-37A6-41C8-8EFB-6C2E37CF14BB}">
      <dgm:prSet/>
      <dgm:spPr/>
      <dgm:t>
        <a:bodyPr/>
        <a:lstStyle/>
        <a:p>
          <a:endParaRPr lang="en-US"/>
        </a:p>
      </dgm:t>
    </dgm:pt>
    <dgm:pt modelId="{7D11149E-628F-4B47-9411-497E3EDA411D}">
      <dgm:prSet/>
      <dgm:spPr/>
      <dgm:t>
        <a:bodyPr/>
        <a:lstStyle/>
        <a:p>
          <a:pPr rtl="1"/>
          <a:r>
            <a:rPr lang="en-US" dirty="0"/>
            <a:t>Non Persistent</a:t>
          </a:r>
          <a:endParaRPr lang="fa-IR" dirty="0"/>
        </a:p>
      </dgm:t>
    </dgm:pt>
    <dgm:pt modelId="{D73A7AE5-7119-41D0-B6D1-6F77159CA3B5}" type="parTrans" cxnId="{7C048A98-983C-42C2-9649-FE1F45E20AB6}">
      <dgm:prSet/>
      <dgm:spPr/>
      <dgm:t>
        <a:bodyPr/>
        <a:lstStyle/>
        <a:p>
          <a:endParaRPr lang="en-US"/>
        </a:p>
      </dgm:t>
    </dgm:pt>
    <dgm:pt modelId="{D098792F-07BB-44A3-9298-FFF30FBD8E4E}" type="sibTrans" cxnId="{7C048A98-983C-42C2-9649-FE1F45E20AB6}">
      <dgm:prSet/>
      <dgm:spPr/>
      <dgm:t>
        <a:bodyPr/>
        <a:lstStyle/>
        <a:p>
          <a:endParaRPr lang="en-US"/>
        </a:p>
      </dgm:t>
    </dgm:pt>
    <dgm:pt modelId="{7ABE5907-E3AE-4E78-A3D9-70EDCA5EC1FF}">
      <dgm:prSet/>
      <dgm:spPr/>
      <dgm:t>
        <a:bodyPr/>
        <a:lstStyle/>
        <a:p>
          <a:r>
            <a:rPr lang="en-US" dirty="0"/>
            <a:t>CSMA/CD</a:t>
          </a:r>
        </a:p>
      </dgm:t>
    </dgm:pt>
    <dgm:pt modelId="{6924133C-AF9C-4774-BB94-CB50A63CB1FF}" type="parTrans" cxnId="{8B0C3FEB-6938-4F1C-9609-8B92531F30A2}">
      <dgm:prSet/>
      <dgm:spPr/>
      <dgm:t>
        <a:bodyPr/>
        <a:lstStyle/>
        <a:p>
          <a:endParaRPr lang="en-US"/>
        </a:p>
      </dgm:t>
    </dgm:pt>
    <dgm:pt modelId="{345D3BB7-188B-4532-B057-89FEBE7A2FDF}" type="sibTrans" cxnId="{8B0C3FEB-6938-4F1C-9609-8B92531F30A2}">
      <dgm:prSet/>
      <dgm:spPr/>
      <dgm:t>
        <a:bodyPr/>
        <a:lstStyle/>
        <a:p>
          <a:endParaRPr lang="en-US"/>
        </a:p>
      </dgm:t>
    </dgm:pt>
    <dgm:pt modelId="{E975E5BD-8B52-4639-8062-556527898886}">
      <dgm:prSet/>
      <dgm:spPr/>
      <dgm:t>
        <a:bodyPr/>
        <a:lstStyle/>
        <a:p>
          <a:r>
            <a:rPr lang="en-US" dirty="0"/>
            <a:t>CSMA/CA</a:t>
          </a:r>
        </a:p>
      </dgm:t>
    </dgm:pt>
    <dgm:pt modelId="{EA134D4E-3AD3-4B98-8D46-804FDC8CCE18}" type="parTrans" cxnId="{F38DFDDB-CE80-429B-94D9-1CA678A01618}">
      <dgm:prSet/>
      <dgm:spPr/>
      <dgm:t>
        <a:bodyPr/>
        <a:lstStyle/>
        <a:p>
          <a:endParaRPr lang="en-US"/>
        </a:p>
      </dgm:t>
    </dgm:pt>
    <dgm:pt modelId="{95CE5456-ECE0-4313-B05C-B4550F4113A6}" type="sibTrans" cxnId="{F38DFDDB-CE80-429B-94D9-1CA678A01618}">
      <dgm:prSet/>
      <dgm:spPr/>
      <dgm:t>
        <a:bodyPr/>
        <a:lstStyle/>
        <a:p>
          <a:endParaRPr lang="en-US"/>
        </a:p>
      </dgm:t>
    </dgm:pt>
    <dgm:pt modelId="{21590D0D-B37B-4153-8371-6B61715E4E8F}" type="pres">
      <dgm:prSet presAssocID="{34E9F682-DBFC-4EE6-A77C-4F3D7384E333}" presName="hierChild1" presStyleCnt="0">
        <dgm:presLayoutVars>
          <dgm:orgChart val="1"/>
          <dgm:chPref val="1"/>
          <dgm:dir/>
          <dgm:animOne val="branch"/>
          <dgm:animLvl val="lvl"/>
          <dgm:resizeHandles/>
        </dgm:presLayoutVars>
      </dgm:prSet>
      <dgm:spPr/>
    </dgm:pt>
    <dgm:pt modelId="{E4FC7113-1C80-4395-90D5-44C057149BCF}" type="pres">
      <dgm:prSet presAssocID="{9B3DE757-DC09-4514-81BC-613BCB04228F}" presName="hierRoot1" presStyleCnt="0">
        <dgm:presLayoutVars>
          <dgm:hierBranch val="init"/>
        </dgm:presLayoutVars>
      </dgm:prSet>
      <dgm:spPr/>
    </dgm:pt>
    <dgm:pt modelId="{DBBFEE68-1894-46C0-8660-501A5ED0894E}" type="pres">
      <dgm:prSet presAssocID="{9B3DE757-DC09-4514-81BC-613BCB04228F}" presName="rootComposite1" presStyleCnt="0"/>
      <dgm:spPr/>
    </dgm:pt>
    <dgm:pt modelId="{B8A89A01-9833-45D1-9245-B4AB351BB8B5}" type="pres">
      <dgm:prSet presAssocID="{9B3DE757-DC09-4514-81BC-613BCB04228F}" presName="rootText1" presStyleLbl="node0" presStyleIdx="0" presStyleCnt="1">
        <dgm:presLayoutVars>
          <dgm:chPref val="3"/>
        </dgm:presLayoutVars>
      </dgm:prSet>
      <dgm:spPr/>
    </dgm:pt>
    <dgm:pt modelId="{ED7B5F3B-2E08-4CD1-AC05-B0EC23D188FC}" type="pres">
      <dgm:prSet presAssocID="{9B3DE757-DC09-4514-81BC-613BCB04228F}" presName="rootConnector1" presStyleLbl="node1" presStyleIdx="0" presStyleCnt="0"/>
      <dgm:spPr/>
    </dgm:pt>
    <dgm:pt modelId="{DC7B7B18-80A8-4EAE-8E06-3F798179BCC8}" type="pres">
      <dgm:prSet presAssocID="{9B3DE757-DC09-4514-81BC-613BCB04228F}" presName="hierChild2" presStyleCnt="0"/>
      <dgm:spPr/>
    </dgm:pt>
    <dgm:pt modelId="{DAFBE628-F5B0-4F9F-B4F5-AF9E6AA77E0A}" type="pres">
      <dgm:prSet presAssocID="{68089FE0-0F49-44DE-91B0-9CF57FDBD34A}" presName="Name64" presStyleLbl="parChTrans1D2" presStyleIdx="0" presStyleCnt="2"/>
      <dgm:spPr/>
    </dgm:pt>
    <dgm:pt modelId="{DD5777B2-2A75-4FA4-B7BB-1C253FFECC90}" type="pres">
      <dgm:prSet presAssocID="{8A9CAC02-61D2-4F9F-84A3-B4915FC73A80}" presName="hierRoot2" presStyleCnt="0">
        <dgm:presLayoutVars>
          <dgm:hierBranch val="init"/>
        </dgm:presLayoutVars>
      </dgm:prSet>
      <dgm:spPr/>
    </dgm:pt>
    <dgm:pt modelId="{18C7D45F-4532-4901-AC89-AE37970D0C9D}" type="pres">
      <dgm:prSet presAssocID="{8A9CAC02-61D2-4F9F-84A3-B4915FC73A80}" presName="rootComposite" presStyleCnt="0"/>
      <dgm:spPr/>
    </dgm:pt>
    <dgm:pt modelId="{034BF9EE-B641-4395-99A4-AA513D57EB8D}" type="pres">
      <dgm:prSet presAssocID="{8A9CAC02-61D2-4F9F-84A3-B4915FC73A80}" presName="rootText" presStyleLbl="node2" presStyleIdx="0" presStyleCnt="2">
        <dgm:presLayoutVars>
          <dgm:chPref val="3"/>
        </dgm:presLayoutVars>
      </dgm:prSet>
      <dgm:spPr/>
    </dgm:pt>
    <dgm:pt modelId="{0F4CFCC1-C345-426D-8522-EFB9828D8D07}" type="pres">
      <dgm:prSet presAssocID="{8A9CAC02-61D2-4F9F-84A3-B4915FC73A80}" presName="rootConnector" presStyleLbl="node2" presStyleIdx="0" presStyleCnt="2"/>
      <dgm:spPr/>
    </dgm:pt>
    <dgm:pt modelId="{DE526AAF-551B-4302-AD86-223D465E6F72}" type="pres">
      <dgm:prSet presAssocID="{8A9CAC02-61D2-4F9F-84A3-B4915FC73A80}" presName="hierChild4" presStyleCnt="0"/>
      <dgm:spPr/>
    </dgm:pt>
    <dgm:pt modelId="{C95E675D-0FC1-4DDD-9083-784A7BDAAC60}" type="pres">
      <dgm:prSet presAssocID="{033EE16F-CFD0-4683-A185-9A0909BFC8FB}" presName="Name64" presStyleLbl="parChTrans1D3" presStyleIdx="0" presStyleCnt="6"/>
      <dgm:spPr/>
    </dgm:pt>
    <dgm:pt modelId="{014AF9F5-A51C-41CB-9EF8-2FBEB70D511E}" type="pres">
      <dgm:prSet presAssocID="{EB9D97DE-E2F5-4607-908B-F478AD648F7A}" presName="hierRoot2" presStyleCnt="0">
        <dgm:presLayoutVars>
          <dgm:hierBranch val="init"/>
        </dgm:presLayoutVars>
      </dgm:prSet>
      <dgm:spPr/>
    </dgm:pt>
    <dgm:pt modelId="{519395B7-3DDC-4976-BF80-6612D45D60C4}" type="pres">
      <dgm:prSet presAssocID="{EB9D97DE-E2F5-4607-908B-F478AD648F7A}" presName="rootComposite" presStyleCnt="0"/>
      <dgm:spPr/>
    </dgm:pt>
    <dgm:pt modelId="{C64D255E-E03E-428D-B282-739A624AF826}" type="pres">
      <dgm:prSet presAssocID="{EB9D97DE-E2F5-4607-908B-F478AD648F7A}" presName="rootText" presStyleLbl="node3" presStyleIdx="0" presStyleCnt="6">
        <dgm:presLayoutVars>
          <dgm:chPref val="3"/>
        </dgm:presLayoutVars>
      </dgm:prSet>
      <dgm:spPr/>
    </dgm:pt>
    <dgm:pt modelId="{21978489-7A6F-4C83-8BA5-F5546396A930}" type="pres">
      <dgm:prSet presAssocID="{EB9D97DE-E2F5-4607-908B-F478AD648F7A}" presName="rootConnector" presStyleLbl="node3" presStyleIdx="0" presStyleCnt="6"/>
      <dgm:spPr/>
    </dgm:pt>
    <dgm:pt modelId="{A9783A7F-EE9D-4E9B-8BAD-AD266ED25D8D}" type="pres">
      <dgm:prSet presAssocID="{EB9D97DE-E2F5-4607-908B-F478AD648F7A}" presName="hierChild4" presStyleCnt="0"/>
      <dgm:spPr/>
    </dgm:pt>
    <dgm:pt modelId="{9B09706A-827A-4C1A-8067-2125C635BE4F}" type="pres">
      <dgm:prSet presAssocID="{EB9D97DE-E2F5-4607-908B-F478AD648F7A}" presName="hierChild5" presStyleCnt="0"/>
      <dgm:spPr/>
    </dgm:pt>
    <dgm:pt modelId="{5EC4472A-7C24-4FB8-8D27-49761802B0F8}" type="pres">
      <dgm:prSet presAssocID="{8851CBA1-63FE-4D79-8739-8952D1FAC9FF}" presName="Name64" presStyleLbl="parChTrans1D3" presStyleIdx="1" presStyleCnt="6"/>
      <dgm:spPr/>
    </dgm:pt>
    <dgm:pt modelId="{36035EE8-0904-4D90-A59A-479FC7613212}" type="pres">
      <dgm:prSet presAssocID="{856DB490-9761-449E-841A-661E2975A2F5}" presName="hierRoot2" presStyleCnt="0">
        <dgm:presLayoutVars>
          <dgm:hierBranch val="init"/>
        </dgm:presLayoutVars>
      </dgm:prSet>
      <dgm:spPr/>
    </dgm:pt>
    <dgm:pt modelId="{0C068EB1-8FD7-4D66-9A13-450FFA92989E}" type="pres">
      <dgm:prSet presAssocID="{856DB490-9761-449E-841A-661E2975A2F5}" presName="rootComposite" presStyleCnt="0"/>
      <dgm:spPr/>
    </dgm:pt>
    <dgm:pt modelId="{EF48DDBC-1F74-453C-9B8D-9C24E0B72F9E}" type="pres">
      <dgm:prSet presAssocID="{856DB490-9761-449E-841A-661E2975A2F5}" presName="rootText" presStyleLbl="node3" presStyleIdx="1" presStyleCnt="6">
        <dgm:presLayoutVars>
          <dgm:chPref val="3"/>
        </dgm:presLayoutVars>
      </dgm:prSet>
      <dgm:spPr/>
    </dgm:pt>
    <dgm:pt modelId="{B501D8B6-378E-4484-84A9-2A8C80B3FEF0}" type="pres">
      <dgm:prSet presAssocID="{856DB490-9761-449E-841A-661E2975A2F5}" presName="rootConnector" presStyleLbl="node3" presStyleIdx="1" presStyleCnt="6"/>
      <dgm:spPr/>
    </dgm:pt>
    <dgm:pt modelId="{8E57C3F5-F58D-480B-B013-0841F1FC543B}" type="pres">
      <dgm:prSet presAssocID="{856DB490-9761-449E-841A-661E2975A2F5}" presName="hierChild4" presStyleCnt="0"/>
      <dgm:spPr/>
    </dgm:pt>
    <dgm:pt modelId="{84496BC3-FAD0-4523-8B92-E4E270DE7776}" type="pres">
      <dgm:prSet presAssocID="{856DB490-9761-449E-841A-661E2975A2F5}" presName="hierChild5" presStyleCnt="0"/>
      <dgm:spPr/>
    </dgm:pt>
    <dgm:pt modelId="{17075775-0572-4FC2-8177-15DBFB11C551}" type="pres">
      <dgm:prSet presAssocID="{08EE00EB-D130-45BF-9889-B76AA82C1EB9}" presName="Name64" presStyleLbl="parChTrans1D3" presStyleIdx="2" presStyleCnt="6"/>
      <dgm:spPr/>
    </dgm:pt>
    <dgm:pt modelId="{08341A64-C7FE-4693-8D2C-5573A67B13E1}" type="pres">
      <dgm:prSet presAssocID="{F85DD6AD-2C07-40FD-828E-9DFF517A666F}" presName="hierRoot2" presStyleCnt="0">
        <dgm:presLayoutVars>
          <dgm:hierBranch val="init"/>
        </dgm:presLayoutVars>
      </dgm:prSet>
      <dgm:spPr/>
    </dgm:pt>
    <dgm:pt modelId="{F08917AE-2F9B-46C2-842F-515DCFDAB9EF}" type="pres">
      <dgm:prSet presAssocID="{F85DD6AD-2C07-40FD-828E-9DFF517A666F}" presName="rootComposite" presStyleCnt="0"/>
      <dgm:spPr/>
    </dgm:pt>
    <dgm:pt modelId="{7625B474-05C9-4802-BD15-3FDD85494838}" type="pres">
      <dgm:prSet presAssocID="{F85DD6AD-2C07-40FD-828E-9DFF517A666F}" presName="rootText" presStyleLbl="node3" presStyleIdx="2" presStyleCnt="6">
        <dgm:presLayoutVars>
          <dgm:chPref val="3"/>
        </dgm:presLayoutVars>
      </dgm:prSet>
      <dgm:spPr/>
    </dgm:pt>
    <dgm:pt modelId="{F29A6F5C-5034-4D85-815A-326F61287C33}" type="pres">
      <dgm:prSet presAssocID="{F85DD6AD-2C07-40FD-828E-9DFF517A666F}" presName="rootConnector" presStyleLbl="node3" presStyleIdx="2" presStyleCnt="6"/>
      <dgm:spPr/>
    </dgm:pt>
    <dgm:pt modelId="{0B0A2A6D-1067-4B7E-8AC5-8826D3BACD08}" type="pres">
      <dgm:prSet presAssocID="{F85DD6AD-2C07-40FD-828E-9DFF517A666F}" presName="hierChild4" presStyleCnt="0"/>
      <dgm:spPr/>
    </dgm:pt>
    <dgm:pt modelId="{D5EE046A-7290-44D8-BC4D-1A709E6AB848}" type="pres">
      <dgm:prSet presAssocID="{F85DD6AD-2C07-40FD-828E-9DFF517A666F}" presName="hierChild5" presStyleCnt="0"/>
      <dgm:spPr/>
    </dgm:pt>
    <dgm:pt modelId="{10E49427-F142-4422-91A4-58EE25F821BD}" type="pres">
      <dgm:prSet presAssocID="{8A9CAC02-61D2-4F9F-84A3-B4915FC73A80}" presName="hierChild5" presStyleCnt="0"/>
      <dgm:spPr/>
    </dgm:pt>
    <dgm:pt modelId="{8CEB9177-4F4D-4303-9C58-C3992E39917F}" type="pres">
      <dgm:prSet presAssocID="{13E28A10-CBC7-430F-A7CD-A55E7204B1FF}" presName="Name64" presStyleLbl="parChTrans1D2" presStyleIdx="1" presStyleCnt="2"/>
      <dgm:spPr/>
    </dgm:pt>
    <dgm:pt modelId="{5953201F-E92C-4649-BE95-DAF892B39B5F}" type="pres">
      <dgm:prSet presAssocID="{79CA1714-F64B-4087-BD34-FB1FC3EF6F7E}" presName="hierRoot2" presStyleCnt="0">
        <dgm:presLayoutVars>
          <dgm:hierBranch val="init"/>
        </dgm:presLayoutVars>
      </dgm:prSet>
      <dgm:spPr/>
    </dgm:pt>
    <dgm:pt modelId="{6F2DDB5C-AB7C-4CB7-B9F8-3CF40818314D}" type="pres">
      <dgm:prSet presAssocID="{79CA1714-F64B-4087-BD34-FB1FC3EF6F7E}" presName="rootComposite" presStyleCnt="0"/>
      <dgm:spPr/>
    </dgm:pt>
    <dgm:pt modelId="{C2076A15-FFF0-4EC4-A42E-32CF3564BD46}" type="pres">
      <dgm:prSet presAssocID="{79CA1714-F64B-4087-BD34-FB1FC3EF6F7E}" presName="rootText" presStyleLbl="node2" presStyleIdx="1" presStyleCnt="2">
        <dgm:presLayoutVars>
          <dgm:chPref val="3"/>
        </dgm:presLayoutVars>
      </dgm:prSet>
      <dgm:spPr/>
    </dgm:pt>
    <dgm:pt modelId="{67823805-1CD7-44F1-A0B0-467B29A73703}" type="pres">
      <dgm:prSet presAssocID="{79CA1714-F64B-4087-BD34-FB1FC3EF6F7E}" presName="rootConnector" presStyleLbl="node2" presStyleIdx="1" presStyleCnt="2"/>
      <dgm:spPr/>
    </dgm:pt>
    <dgm:pt modelId="{8FB4CF76-6747-4752-B137-87DEBBAD8520}" type="pres">
      <dgm:prSet presAssocID="{79CA1714-F64B-4087-BD34-FB1FC3EF6F7E}" presName="hierChild4" presStyleCnt="0"/>
      <dgm:spPr/>
    </dgm:pt>
    <dgm:pt modelId="{49A01AB6-3B3B-40EA-8D16-99F8602795F3}" type="pres">
      <dgm:prSet presAssocID="{890A6A1C-008E-4ACC-B3FD-438DBA47B90E}" presName="Name64" presStyleLbl="parChTrans1D3" presStyleIdx="3" presStyleCnt="6"/>
      <dgm:spPr/>
    </dgm:pt>
    <dgm:pt modelId="{0AAEA232-7021-49E7-933C-56B891C50506}" type="pres">
      <dgm:prSet presAssocID="{6C89EFAD-3BA0-43F1-A128-599E3703AD2E}" presName="hierRoot2" presStyleCnt="0">
        <dgm:presLayoutVars>
          <dgm:hierBranch val="init"/>
        </dgm:presLayoutVars>
      </dgm:prSet>
      <dgm:spPr/>
    </dgm:pt>
    <dgm:pt modelId="{E6899941-39E6-4393-BAEC-204732191F42}" type="pres">
      <dgm:prSet presAssocID="{6C89EFAD-3BA0-43F1-A128-599E3703AD2E}" presName="rootComposite" presStyleCnt="0"/>
      <dgm:spPr/>
    </dgm:pt>
    <dgm:pt modelId="{90EDE281-7376-4543-A274-E6097CF8B321}" type="pres">
      <dgm:prSet presAssocID="{6C89EFAD-3BA0-43F1-A128-599E3703AD2E}" presName="rootText" presStyleLbl="node3" presStyleIdx="3" presStyleCnt="6">
        <dgm:presLayoutVars>
          <dgm:chPref val="3"/>
        </dgm:presLayoutVars>
      </dgm:prSet>
      <dgm:spPr/>
    </dgm:pt>
    <dgm:pt modelId="{EE5F7791-C7CD-4CA5-B9FE-D6988C75C487}" type="pres">
      <dgm:prSet presAssocID="{6C89EFAD-3BA0-43F1-A128-599E3703AD2E}" presName="rootConnector" presStyleLbl="node3" presStyleIdx="3" presStyleCnt="6"/>
      <dgm:spPr/>
    </dgm:pt>
    <dgm:pt modelId="{910FA8E9-6E9B-4F4F-AA30-3997CB0603D5}" type="pres">
      <dgm:prSet presAssocID="{6C89EFAD-3BA0-43F1-A128-599E3703AD2E}" presName="hierChild4" presStyleCnt="0"/>
      <dgm:spPr/>
    </dgm:pt>
    <dgm:pt modelId="{D03AE1C8-4D03-474B-845D-A97D3B74824B}" type="pres">
      <dgm:prSet presAssocID="{6C89EFAD-3BA0-43F1-A128-599E3703AD2E}" presName="hierChild5" presStyleCnt="0"/>
      <dgm:spPr/>
    </dgm:pt>
    <dgm:pt modelId="{FA5572EE-11FB-446C-8F20-4396F9BF8FDE}" type="pres">
      <dgm:prSet presAssocID="{E81ECDA5-02FB-4264-B418-FC8F115E69FF}" presName="Name64" presStyleLbl="parChTrans1D3" presStyleIdx="4" presStyleCnt="6"/>
      <dgm:spPr/>
    </dgm:pt>
    <dgm:pt modelId="{02F19AED-BEF3-495E-A80F-74A633E0D424}" type="pres">
      <dgm:prSet presAssocID="{7C9F7EB1-F1AD-4D65-B24E-A7BB2A29EB2E}" presName="hierRoot2" presStyleCnt="0">
        <dgm:presLayoutVars>
          <dgm:hierBranch val="init"/>
        </dgm:presLayoutVars>
      </dgm:prSet>
      <dgm:spPr/>
    </dgm:pt>
    <dgm:pt modelId="{4C9EF79D-E5EB-40FC-802D-4B0912D8239E}" type="pres">
      <dgm:prSet presAssocID="{7C9F7EB1-F1AD-4D65-B24E-A7BB2A29EB2E}" presName="rootComposite" presStyleCnt="0"/>
      <dgm:spPr/>
    </dgm:pt>
    <dgm:pt modelId="{62C7330F-5BFD-4C28-B967-F2AF217E8492}" type="pres">
      <dgm:prSet presAssocID="{7C9F7EB1-F1AD-4D65-B24E-A7BB2A29EB2E}" presName="rootText" presStyleLbl="node3" presStyleIdx="4" presStyleCnt="6">
        <dgm:presLayoutVars>
          <dgm:chPref val="3"/>
        </dgm:presLayoutVars>
      </dgm:prSet>
      <dgm:spPr/>
    </dgm:pt>
    <dgm:pt modelId="{FC9A47E3-8DCA-45B0-9525-CEF67553D99A}" type="pres">
      <dgm:prSet presAssocID="{7C9F7EB1-F1AD-4D65-B24E-A7BB2A29EB2E}" presName="rootConnector" presStyleLbl="node3" presStyleIdx="4" presStyleCnt="6"/>
      <dgm:spPr/>
    </dgm:pt>
    <dgm:pt modelId="{E7C7013C-7777-4648-A3A7-421880147A14}" type="pres">
      <dgm:prSet presAssocID="{7C9F7EB1-F1AD-4D65-B24E-A7BB2A29EB2E}" presName="hierChild4" presStyleCnt="0"/>
      <dgm:spPr/>
    </dgm:pt>
    <dgm:pt modelId="{86328874-9C28-4AC5-B432-B1C767D281A7}" type="pres">
      <dgm:prSet presAssocID="{7C9F7EB1-F1AD-4D65-B24E-A7BB2A29EB2E}" presName="hierChild5" presStyleCnt="0"/>
      <dgm:spPr/>
    </dgm:pt>
    <dgm:pt modelId="{32AFE0B9-5838-443B-9237-8B858B331C67}" type="pres">
      <dgm:prSet presAssocID="{8E762364-9CB6-413A-A8D0-5217625BA7A4}" presName="Name64" presStyleLbl="parChTrans1D3" presStyleIdx="5" presStyleCnt="6"/>
      <dgm:spPr/>
    </dgm:pt>
    <dgm:pt modelId="{C8449860-8BAB-45EB-A101-0112AA2ABF7B}" type="pres">
      <dgm:prSet presAssocID="{15721A51-C1FF-436C-AF59-D9C2CF4A18B8}" presName="hierRoot2" presStyleCnt="0">
        <dgm:presLayoutVars>
          <dgm:hierBranch val="init"/>
        </dgm:presLayoutVars>
      </dgm:prSet>
      <dgm:spPr/>
    </dgm:pt>
    <dgm:pt modelId="{BA85FB76-7C87-4E4C-8001-2DC702BE523B}" type="pres">
      <dgm:prSet presAssocID="{15721A51-C1FF-436C-AF59-D9C2CF4A18B8}" presName="rootComposite" presStyleCnt="0"/>
      <dgm:spPr/>
    </dgm:pt>
    <dgm:pt modelId="{B80AAC15-0B86-4B95-8B21-C8306C035A5D}" type="pres">
      <dgm:prSet presAssocID="{15721A51-C1FF-436C-AF59-D9C2CF4A18B8}" presName="rootText" presStyleLbl="node3" presStyleIdx="5" presStyleCnt="6">
        <dgm:presLayoutVars>
          <dgm:chPref val="3"/>
        </dgm:presLayoutVars>
      </dgm:prSet>
      <dgm:spPr/>
    </dgm:pt>
    <dgm:pt modelId="{695C23FD-9A57-40B3-8799-DC8B2EA8F0A9}" type="pres">
      <dgm:prSet presAssocID="{15721A51-C1FF-436C-AF59-D9C2CF4A18B8}" presName="rootConnector" presStyleLbl="node3" presStyleIdx="5" presStyleCnt="6"/>
      <dgm:spPr/>
    </dgm:pt>
    <dgm:pt modelId="{CE6F7865-6C11-40B8-993A-4913ACBF8A02}" type="pres">
      <dgm:prSet presAssocID="{15721A51-C1FF-436C-AF59-D9C2CF4A18B8}" presName="hierChild4" presStyleCnt="0"/>
      <dgm:spPr/>
    </dgm:pt>
    <dgm:pt modelId="{C2E49622-9E85-462E-9BD3-6301030EE5EC}" type="pres">
      <dgm:prSet presAssocID="{A4034432-2E0D-48A1-AF76-D205A5E7FD96}" presName="Name64" presStyleLbl="parChTrans1D4" presStyleIdx="0" presStyleCnt="4"/>
      <dgm:spPr/>
    </dgm:pt>
    <dgm:pt modelId="{F40ABF08-CC70-40C5-A5C5-F417080F6228}" type="pres">
      <dgm:prSet presAssocID="{850432AE-C239-45E9-8A20-5BC8244C3C9A}" presName="hierRoot2" presStyleCnt="0">
        <dgm:presLayoutVars>
          <dgm:hierBranch val="init"/>
        </dgm:presLayoutVars>
      </dgm:prSet>
      <dgm:spPr/>
    </dgm:pt>
    <dgm:pt modelId="{2C22F83C-F488-44A7-8D35-816C311191CF}" type="pres">
      <dgm:prSet presAssocID="{850432AE-C239-45E9-8A20-5BC8244C3C9A}" presName="rootComposite" presStyleCnt="0"/>
      <dgm:spPr/>
    </dgm:pt>
    <dgm:pt modelId="{B1361A36-6F5E-484A-9C3A-879E790AEC1F}" type="pres">
      <dgm:prSet presAssocID="{850432AE-C239-45E9-8A20-5BC8244C3C9A}" presName="rootText" presStyleLbl="node4" presStyleIdx="0" presStyleCnt="4">
        <dgm:presLayoutVars>
          <dgm:chPref val="3"/>
        </dgm:presLayoutVars>
      </dgm:prSet>
      <dgm:spPr/>
    </dgm:pt>
    <dgm:pt modelId="{5694DBD5-B677-49BC-A59D-F3DCDE2B85CA}" type="pres">
      <dgm:prSet presAssocID="{850432AE-C239-45E9-8A20-5BC8244C3C9A}" presName="rootConnector" presStyleLbl="node4" presStyleIdx="0" presStyleCnt="4"/>
      <dgm:spPr/>
    </dgm:pt>
    <dgm:pt modelId="{C83C44C6-E71A-4575-A7D8-4F35165AC496}" type="pres">
      <dgm:prSet presAssocID="{850432AE-C239-45E9-8A20-5BC8244C3C9A}" presName="hierChild4" presStyleCnt="0"/>
      <dgm:spPr/>
    </dgm:pt>
    <dgm:pt modelId="{EC62CACE-8D2E-4B97-84CB-A350C1255831}" type="pres">
      <dgm:prSet presAssocID="{850432AE-C239-45E9-8A20-5BC8244C3C9A}" presName="hierChild5" presStyleCnt="0"/>
      <dgm:spPr/>
    </dgm:pt>
    <dgm:pt modelId="{70357D72-C387-4A32-9C84-95F85D101647}" type="pres">
      <dgm:prSet presAssocID="{D73A7AE5-7119-41D0-B6D1-6F77159CA3B5}" presName="Name64" presStyleLbl="parChTrans1D4" presStyleIdx="1" presStyleCnt="4"/>
      <dgm:spPr/>
    </dgm:pt>
    <dgm:pt modelId="{2B70E16F-5857-453A-88C9-7D6BC90EF713}" type="pres">
      <dgm:prSet presAssocID="{7D11149E-628F-4B47-9411-497E3EDA411D}" presName="hierRoot2" presStyleCnt="0">
        <dgm:presLayoutVars>
          <dgm:hierBranch val="init"/>
        </dgm:presLayoutVars>
      </dgm:prSet>
      <dgm:spPr/>
    </dgm:pt>
    <dgm:pt modelId="{55E161A3-9977-4CAC-AFBE-FBB6D5BE96BA}" type="pres">
      <dgm:prSet presAssocID="{7D11149E-628F-4B47-9411-497E3EDA411D}" presName="rootComposite" presStyleCnt="0"/>
      <dgm:spPr/>
    </dgm:pt>
    <dgm:pt modelId="{4347147E-0335-4E06-9219-1E5F4E654B46}" type="pres">
      <dgm:prSet presAssocID="{7D11149E-628F-4B47-9411-497E3EDA411D}" presName="rootText" presStyleLbl="node4" presStyleIdx="1" presStyleCnt="4">
        <dgm:presLayoutVars>
          <dgm:chPref val="3"/>
        </dgm:presLayoutVars>
      </dgm:prSet>
      <dgm:spPr/>
    </dgm:pt>
    <dgm:pt modelId="{A188F434-DA94-4893-8DB0-5DD5712888B5}" type="pres">
      <dgm:prSet presAssocID="{7D11149E-628F-4B47-9411-497E3EDA411D}" presName="rootConnector" presStyleLbl="node4" presStyleIdx="1" presStyleCnt="4"/>
      <dgm:spPr/>
    </dgm:pt>
    <dgm:pt modelId="{66FA7A8B-3BF3-4DE8-9A8D-5E09B89A3185}" type="pres">
      <dgm:prSet presAssocID="{7D11149E-628F-4B47-9411-497E3EDA411D}" presName="hierChild4" presStyleCnt="0"/>
      <dgm:spPr/>
    </dgm:pt>
    <dgm:pt modelId="{E2B26122-E6B1-4779-9D1D-8B620F7C4B4C}" type="pres">
      <dgm:prSet presAssocID="{7D11149E-628F-4B47-9411-497E3EDA411D}" presName="hierChild5" presStyleCnt="0"/>
      <dgm:spPr/>
    </dgm:pt>
    <dgm:pt modelId="{22952308-7966-43B4-BCDE-456C5F1DD118}" type="pres">
      <dgm:prSet presAssocID="{6924133C-AF9C-4774-BB94-CB50A63CB1FF}" presName="Name64" presStyleLbl="parChTrans1D4" presStyleIdx="2" presStyleCnt="4"/>
      <dgm:spPr/>
    </dgm:pt>
    <dgm:pt modelId="{2DE2B3C9-AFFF-45C1-800D-B18D111DD578}" type="pres">
      <dgm:prSet presAssocID="{7ABE5907-E3AE-4E78-A3D9-70EDCA5EC1FF}" presName="hierRoot2" presStyleCnt="0">
        <dgm:presLayoutVars>
          <dgm:hierBranch val="init"/>
        </dgm:presLayoutVars>
      </dgm:prSet>
      <dgm:spPr/>
    </dgm:pt>
    <dgm:pt modelId="{ECF5D7C0-B38F-4FEB-88E7-36A1A4A6ECF9}" type="pres">
      <dgm:prSet presAssocID="{7ABE5907-E3AE-4E78-A3D9-70EDCA5EC1FF}" presName="rootComposite" presStyleCnt="0"/>
      <dgm:spPr/>
    </dgm:pt>
    <dgm:pt modelId="{75867562-542C-4E2D-B655-C1FC2F71C32B}" type="pres">
      <dgm:prSet presAssocID="{7ABE5907-E3AE-4E78-A3D9-70EDCA5EC1FF}" presName="rootText" presStyleLbl="node4" presStyleIdx="2" presStyleCnt="4">
        <dgm:presLayoutVars>
          <dgm:chPref val="3"/>
        </dgm:presLayoutVars>
      </dgm:prSet>
      <dgm:spPr/>
    </dgm:pt>
    <dgm:pt modelId="{02F7E62E-1BE9-4C2D-A58E-2EA7C1334109}" type="pres">
      <dgm:prSet presAssocID="{7ABE5907-E3AE-4E78-A3D9-70EDCA5EC1FF}" presName="rootConnector" presStyleLbl="node4" presStyleIdx="2" presStyleCnt="4"/>
      <dgm:spPr/>
    </dgm:pt>
    <dgm:pt modelId="{2B4D3414-A879-434A-B417-ABD46ED8B334}" type="pres">
      <dgm:prSet presAssocID="{7ABE5907-E3AE-4E78-A3D9-70EDCA5EC1FF}" presName="hierChild4" presStyleCnt="0"/>
      <dgm:spPr/>
    </dgm:pt>
    <dgm:pt modelId="{3DCA705D-BED8-41C9-A7B1-22B292F73D11}" type="pres">
      <dgm:prSet presAssocID="{7ABE5907-E3AE-4E78-A3D9-70EDCA5EC1FF}" presName="hierChild5" presStyleCnt="0"/>
      <dgm:spPr/>
    </dgm:pt>
    <dgm:pt modelId="{E70AB04E-319F-46D4-8601-B214264ACC50}" type="pres">
      <dgm:prSet presAssocID="{EA134D4E-3AD3-4B98-8D46-804FDC8CCE18}" presName="Name64" presStyleLbl="parChTrans1D4" presStyleIdx="3" presStyleCnt="4"/>
      <dgm:spPr/>
    </dgm:pt>
    <dgm:pt modelId="{372B3EDB-3DFC-41D2-BDAD-DD952CF85411}" type="pres">
      <dgm:prSet presAssocID="{E975E5BD-8B52-4639-8062-556527898886}" presName="hierRoot2" presStyleCnt="0">
        <dgm:presLayoutVars>
          <dgm:hierBranch val="init"/>
        </dgm:presLayoutVars>
      </dgm:prSet>
      <dgm:spPr/>
    </dgm:pt>
    <dgm:pt modelId="{AAE48C5D-6341-4046-80DC-6479B4CB1B7B}" type="pres">
      <dgm:prSet presAssocID="{E975E5BD-8B52-4639-8062-556527898886}" presName="rootComposite" presStyleCnt="0"/>
      <dgm:spPr/>
    </dgm:pt>
    <dgm:pt modelId="{3749B2CB-D751-4E1F-AB22-B1A6B6E18F4E}" type="pres">
      <dgm:prSet presAssocID="{E975E5BD-8B52-4639-8062-556527898886}" presName="rootText" presStyleLbl="node4" presStyleIdx="3" presStyleCnt="4">
        <dgm:presLayoutVars>
          <dgm:chPref val="3"/>
        </dgm:presLayoutVars>
      </dgm:prSet>
      <dgm:spPr/>
    </dgm:pt>
    <dgm:pt modelId="{0BBFF9A6-B066-4311-8593-347EE3F7BE2D}" type="pres">
      <dgm:prSet presAssocID="{E975E5BD-8B52-4639-8062-556527898886}" presName="rootConnector" presStyleLbl="node4" presStyleIdx="3" presStyleCnt="4"/>
      <dgm:spPr/>
    </dgm:pt>
    <dgm:pt modelId="{80C3F159-BA57-4FFC-97F7-BE0B106647D6}" type="pres">
      <dgm:prSet presAssocID="{E975E5BD-8B52-4639-8062-556527898886}" presName="hierChild4" presStyleCnt="0"/>
      <dgm:spPr/>
    </dgm:pt>
    <dgm:pt modelId="{84F46033-0B17-4E69-8635-F3ABE98582CA}" type="pres">
      <dgm:prSet presAssocID="{E975E5BD-8B52-4639-8062-556527898886}" presName="hierChild5" presStyleCnt="0"/>
      <dgm:spPr/>
    </dgm:pt>
    <dgm:pt modelId="{0FD7DCA7-77F5-4724-AF39-E5824D8A11D7}" type="pres">
      <dgm:prSet presAssocID="{15721A51-C1FF-436C-AF59-D9C2CF4A18B8}" presName="hierChild5" presStyleCnt="0"/>
      <dgm:spPr/>
    </dgm:pt>
    <dgm:pt modelId="{A1E90AA1-FF64-47E5-9CAB-EE585765D446}" type="pres">
      <dgm:prSet presAssocID="{79CA1714-F64B-4087-BD34-FB1FC3EF6F7E}" presName="hierChild5" presStyleCnt="0"/>
      <dgm:spPr/>
    </dgm:pt>
    <dgm:pt modelId="{F8701F15-AD21-44FD-A65C-12B0E06ACE86}" type="pres">
      <dgm:prSet presAssocID="{9B3DE757-DC09-4514-81BC-613BCB04228F}" presName="hierChild3" presStyleCnt="0"/>
      <dgm:spPr/>
    </dgm:pt>
  </dgm:ptLst>
  <dgm:cxnLst>
    <dgm:cxn modelId="{4A352302-6477-4972-ABD3-28B7CDF5B94D}" type="presOf" srcId="{7ABE5907-E3AE-4E78-A3D9-70EDCA5EC1FF}" destId="{75867562-542C-4E2D-B655-C1FC2F71C32B}" srcOrd="0" destOrd="0" presId="urn:microsoft.com/office/officeart/2009/3/layout/HorizontalOrganizationChart"/>
    <dgm:cxn modelId="{FDFD6A03-2E39-48A3-84A2-13E0C36A3716}" type="presOf" srcId="{34E9F682-DBFC-4EE6-A77C-4F3D7384E333}" destId="{21590D0D-B37B-4153-8371-6B61715E4E8F}" srcOrd="0" destOrd="0" presId="urn:microsoft.com/office/officeart/2009/3/layout/HorizontalOrganizationChart"/>
    <dgm:cxn modelId="{EFE07F06-0E88-411B-9ECA-E560B6A90C58}" type="presOf" srcId="{856DB490-9761-449E-841A-661E2975A2F5}" destId="{EF48DDBC-1F74-453C-9B8D-9C24E0B72F9E}" srcOrd="0" destOrd="0" presId="urn:microsoft.com/office/officeart/2009/3/layout/HorizontalOrganizationChart"/>
    <dgm:cxn modelId="{19B14C07-EE87-4DF0-AB39-23B5BF19CEC3}" type="presOf" srcId="{F85DD6AD-2C07-40FD-828E-9DFF517A666F}" destId="{7625B474-05C9-4802-BD15-3FDD85494838}" srcOrd="0" destOrd="0" presId="urn:microsoft.com/office/officeart/2009/3/layout/HorizontalOrganizationChart"/>
    <dgm:cxn modelId="{0F774108-7D6D-4E85-8589-FD2679BF63F4}" srcId="{79CA1714-F64B-4087-BD34-FB1FC3EF6F7E}" destId="{7C9F7EB1-F1AD-4D65-B24E-A7BB2A29EB2E}" srcOrd="1" destOrd="0" parTransId="{E81ECDA5-02FB-4264-B418-FC8F115E69FF}" sibTransId="{DC7A5608-8E35-4ECF-9CDD-AE2934A7E2C0}"/>
    <dgm:cxn modelId="{F7ED840D-6DF7-4326-AE8E-9ACF2BADCD35}" type="presOf" srcId="{A4034432-2E0D-48A1-AF76-D205A5E7FD96}" destId="{C2E49622-9E85-462E-9BD3-6301030EE5EC}" srcOrd="0" destOrd="0" presId="urn:microsoft.com/office/officeart/2009/3/layout/HorizontalOrganizationChart"/>
    <dgm:cxn modelId="{7789F60F-6157-4A8F-89B5-6B3D471DD985}" type="presOf" srcId="{7C9F7EB1-F1AD-4D65-B24E-A7BB2A29EB2E}" destId="{62C7330F-5BFD-4C28-B967-F2AF217E8492}" srcOrd="0" destOrd="0" presId="urn:microsoft.com/office/officeart/2009/3/layout/HorizontalOrganizationChart"/>
    <dgm:cxn modelId="{DCA17A16-586C-4F08-A6AD-16F601ADD92F}" type="presOf" srcId="{850432AE-C239-45E9-8A20-5BC8244C3C9A}" destId="{B1361A36-6F5E-484A-9C3A-879E790AEC1F}" srcOrd="0" destOrd="0" presId="urn:microsoft.com/office/officeart/2009/3/layout/HorizontalOrganizationChart"/>
    <dgm:cxn modelId="{768F4E1A-AE76-42EA-8135-223D0CF0BE3B}" type="presOf" srcId="{6924133C-AF9C-4774-BB94-CB50A63CB1FF}" destId="{22952308-7966-43B4-BCDE-456C5F1DD118}" srcOrd="0" destOrd="0" presId="urn:microsoft.com/office/officeart/2009/3/layout/HorizontalOrganizationChart"/>
    <dgm:cxn modelId="{E7AA591A-4EEE-43A9-BCC2-0F5AD6AEFABF}" srcId="{8A9CAC02-61D2-4F9F-84A3-B4915FC73A80}" destId="{EB9D97DE-E2F5-4607-908B-F478AD648F7A}" srcOrd="0" destOrd="0" parTransId="{033EE16F-CFD0-4683-A185-9A0909BFC8FB}" sibTransId="{C24BB246-BE65-4466-AC20-C2FAB5B69FE3}"/>
    <dgm:cxn modelId="{11B0C51D-546F-4310-9C85-80D59215847C}" type="presOf" srcId="{F85DD6AD-2C07-40FD-828E-9DFF517A666F}" destId="{F29A6F5C-5034-4D85-815A-326F61287C33}" srcOrd="1" destOrd="0" presId="urn:microsoft.com/office/officeart/2009/3/layout/HorizontalOrganizationChart"/>
    <dgm:cxn modelId="{E0C94C20-0100-45F7-A547-4CE1977D9DCA}" type="presOf" srcId="{7ABE5907-E3AE-4E78-A3D9-70EDCA5EC1FF}" destId="{02F7E62E-1BE9-4C2D-A58E-2EA7C1334109}" srcOrd="1" destOrd="0" presId="urn:microsoft.com/office/officeart/2009/3/layout/HorizontalOrganizationChart"/>
    <dgm:cxn modelId="{FA7FBB24-A99A-4439-AD39-05A13E455310}" type="presOf" srcId="{856DB490-9761-449E-841A-661E2975A2F5}" destId="{B501D8B6-378E-4484-84A9-2A8C80B3FEF0}" srcOrd="1" destOrd="0" presId="urn:microsoft.com/office/officeart/2009/3/layout/HorizontalOrganizationChart"/>
    <dgm:cxn modelId="{0F768528-59C9-46F5-9266-91D9F39190B2}" type="presOf" srcId="{7D11149E-628F-4B47-9411-497E3EDA411D}" destId="{A188F434-DA94-4893-8DB0-5DD5712888B5}" srcOrd="1" destOrd="0" presId="urn:microsoft.com/office/officeart/2009/3/layout/HorizontalOrganizationChart"/>
    <dgm:cxn modelId="{E6DBF728-249C-46F1-9DC3-3E1B66A64361}" type="presOf" srcId="{7C9F7EB1-F1AD-4D65-B24E-A7BB2A29EB2E}" destId="{FC9A47E3-8DCA-45B0-9525-CEF67553D99A}" srcOrd="1" destOrd="0" presId="urn:microsoft.com/office/officeart/2009/3/layout/HorizontalOrganizationChart"/>
    <dgm:cxn modelId="{1A17302A-33CD-4740-B8B3-AA29C7A3094C}" type="presOf" srcId="{033EE16F-CFD0-4683-A185-9A0909BFC8FB}" destId="{C95E675D-0FC1-4DDD-9083-784A7BDAAC60}" srcOrd="0" destOrd="0" presId="urn:microsoft.com/office/officeart/2009/3/layout/HorizontalOrganizationChart"/>
    <dgm:cxn modelId="{B1128E2B-E56C-4045-A64A-5ED7B85DB5BA}" srcId="{34E9F682-DBFC-4EE6-A77C-4F3D7384E333}" destId="{9B3DE757-DC09-4514-81BC-613BCB04228F}" srcOrd="0" destOrd="0" parTransId="{F0EFE9D2-35DE-43F9-8CAE-1065D8F4DD15}" sibTransId="{E6F905D3-9080-4491-AC90-4CD959FD063A}"/>
    <dgm:cxn modelId="{66714D32-F803-47FE-AB80-08B40675C35E}" type="presOf" srcId="{08EE00EB-D130-45BF-9889-B76AA82C1EB9}" destId="{17075775-0572-4FC2-8177-15DBFB11C551}" srcOrd="0" destOrd="0" presId="urn:microsoft.com/office/officeart/2009/3/layout/HorizontalOrganizationChart"/>
    <dgm:cxn modelId="{D9590E35-5FE8-497D-88DA-98710C49ECDE}" type="presOf" srcId="{E975E5BD-8B52-4639-8062-556527898886}" destId="{3749B2CB-D751-4E1F-AB22-B1A6B6E18F4E}" srcOrd="0" destOrd="0" presId="urn:microsoft.com/office/officeart/2009/3/layout/HorizontalOrganizationChart"/>
    <dgm:cxn modelId="{8B62C635-37A6-41C8-8EFB-6C2E37CF14BB}" srcId="{15721A51-C1FF-436C-AF59-D9C2CF4A18B8}" destId="{850432AE-C239-45E9-8A20-5BC8244C3C9A}" srcOrd="0" destOrd="0" parTransId="{A4034432-2E0D-48A1-AF76-D205A5E7FD96}" sibTransId="{71439E41-FE8D-4B4B-8DE3-5A560918C663}"/>
    <dgm:cxn modelId="{B265253A-6016-4853-8430-842BB0E83DE3}" type="presOf" srcId="{7D11149E-628F-4B47-9411-497E3EDA411D}" destId="{4347147E-0335-4E06-9219-1E5F4E654B46}" srcOrd="0" destOrd="0" presId="urn:microsoft.com/office/officeart/2009/3/layout/HorizontalOrganizationChart"/>
    <dgm:cxn modelId="{3A75E15D-969E-4B2D-A27F-9821B4869652}" type="presOf" srcId="{EB9D97DE-E2F5-4607-908B-F478AD648F7A}" destId="{21978489-7A6F-4C83-8BA5-F5546396A930}" srcOrd="1" destOrd="0" presId="urn:microsoft.com/office/officeart/2009/3/layout/HorizontalOrganizationChart"/>
    <dgm:cxn modelId="{B129A346-6730-4841-A7C7-BBDD9E2B6C1A}" type="presOf" srcId="{79CA1714-F64B-4087-BD34-FB1FC3EF6F7E}" destId="{67823805-1CD7-44F1-A0B0-467B29A73703}" srcOrd="1" destOrd="0" presId="urn:microsoft.com/office/officeart/2009/3/layout/HorizontalOrganizationChart"/>
    <dgm:cxn modelId="{7BAF7969-BC40-4011-B10A-8861D6A385F4}" srcId="{79CA1714-F64B-4087-BD34-FB1FC3EF6F7E}" destId="{6C89EFAD-3BA0-43F1-A128-599E3703AD2E}" srcOrd="0" destOrd="0" parTransId="{890A6A1C-008E-4ACC-B3FD-438DBA47B90E}" sibTransId="{B6B18F48-B24F-4793-ABCC-F4A6120EA5B3}"/>
    <dgm:cxn modelId="{EAA21175-A77F-4C6E-9896-4C772BDA0B4C}" srcId="{9B3DE757-DC09-4514-81BC-613BCB04228F}" destId="{79CA1714-F64B-4087-BD34-FB1FC3EF6F7E}" srcOrd="1" destOrd="0" parTransId="{13E28A10-CBC7-430F-A7CD-A55E7204B1FF}" sibTransId="{BBAF791E-0C4D-4206-939E-23B25E4D7C34}"/>
    <dgm:cxn modelId="{4F383878-E5DC-44BC-84BD-8273F51902E1}" type="presOf" srcId="{9B3DE757-DC09-4514-81BC-613BCB04228F}" destId="{ED7B5F3B-2E08-4CD1-AC05-B0EC23D188FC}" srcOrd="1" destOrd="0" presId="urn:microsoft.com/office/officeart/2009/3/layout/HorizontalOrganizationChart"/>
    <dgm:cxn modelId="{F4F59B7B-1494-4EE7-82C3-61F786A81044}" type="presOf" srcId="{8E762364-9CB6-413A-A8D0-5217625BA7A4}" destId="{32AFE0B9-5838-443B-9237-8B858B331C67}" srcOrd="0" destOrd="0" presId="urn:microsoft.com/office/officeart/2009/3/layout/HorizontalOrganizationChart"/>
    <dgm:cxn modelId="{7CE0407D-F782-4B02-B660-BEBD123F863B}" type="presOf" srcId="{8A9CAC02-61D2-4F9F-84A3-B4915FC73A80}" destId="{0F4CFCC1-C345-426D-8522-EFB9828D8D07}" srcOrd="1" destOrd="0" presId="urn:microsoft.com/office/officeart/2009/3/layout/HorizontalOrganizationChart"/>
    <dgm:cxn modelId="{08200F7F-A14B-44B6-A156-D5E621F53839}" type="presOf" srcId="{EB9D97DE-E2F5-4607-908B-F478AD648F7A}" destId="{C64D255E-E03E-428D-B282-739A624AF826}" srcOrd="0" destOrd="0" presId="urn:microsoft.com/office/officeart/2009/3/layout/HorizontalOrganizationChart"/>
    <dgm:cxn modelId="{74FF3080-493F-419D-8DA0-E4D3C2E03875}" type="presOf" srcId="{EA134D4E-3AD3-4B98-8D46-804FDC8CCE18}" destId="{E70AB04E-319F-46D4-8601-B214264ACC50}" srcOrd="0" destOrd="0" presId="urn:microsoft.com/office/officeart/2009/3/layout/HorizontalOrganizationChart"/>
    <dgm:cxn modelId="{201ACB87-D627-407F-9049-CAABA2C9405E}" type="presOf" srcId="{68089FE0-0F49-44DE-91B0-9CF57FDBD34A}" destId="{DAFBE628-F5B0-4F9F-B4F5-AF9E6AA77E0A}" srcOrd="0" destOrd="0" presId="urn:microsoft.com/office/officeart/2009/3/layout/HorizontalOrganizationChart"/>
    <dgm:cxn modelId="{FABA5F94-77DC-4522-8ED6-E739F76D6FF5}" type="presOf" srcId="{6C89EFAD-3BA0-43F1-A128-599E3703AD2E}" destId="{EE5F7791-C7CD-4CA5-B9FE-D6988C75C487}" srcOrd="1" destOrd="0" presId="urn:microsoft.com/office/officeart/2009/3/layout/HorizontalOrganizationChart"/>
    <dgm:cxn modelId="{7C048A98-983C-42C2-9649-FE1F45E20AB6}" srcId="{15721A51-C1FF-436C-AF59-D9C2CF4A18B8}" destId="{7D11149E-628F-4B47-9411-497E3EDA411D}" srcOrd="1" destOrd="0" parTransId="{D73A7AE5-7119-41D0-B6D1-6F77159CA3B5}" sibTransId="{D098792F-07BB-44A3-9298-FFF30FBD8E4E}"/>
    <dgm:cxn modelId="{8BA65CA6-7468-4020-8586-88EDA22860DE}" srcId="{8A9CAC02-61D2-4F9F-84A3-B4915FC73A80}" destId="{856DB490-9761-449E-841A-661E2975A2F5}" srcOrd="1" destOrd="0" parTransId="{8851CBA1-63FE-4D79-8739-8952D1FAC9FF}" sibTransId="{C3E52001-CD2E-44DF-BF27-129E7BC484C5}"/>
    <dgm:cxn modelId="{25C7EEAA-2182-4BC3-86C8-384795D55C1A}" type="presOf" srcId="{6C89EFAD-3BA0-43F1-A128-599E3703AD2E}" destId="{90EDE281-7376-4543-A274-E6097CF8B321}" srcOrd="0" destOrd="0" presId="urn:microsoft.com/office/officeart/2009/3/layout/HorizontalOrganizationChart"/>
    <dgm:cxn modelId="{3F757DB1-3AC0-440C-ABD2-6C1694FDF315}" type="presOf" srcId="{E975E5BD-8B52-4639-8062-556527898886}" destId="{0BBFF9A6-B066-4311-8593-347EE3F7BE2D}" srcOrd="1" destOrd="0" presId="urn:microsoft.com/office/officeart/2009/3/layout/HorizontalOrganizationChart"/>
    <dgm:cxn modelId="{3911A0B2-96B1-47D6-B542-DE320BEECFE8}" type="presOf" srcId="{15721A51-C1FF-436C-AF59-D9C2CF4A18B8}" destId="{B80AAC15-0B86-4B95-8B21-C8306C035A5D}" srcOrd="0" destOrd="0" presId="urn:microsoft.com/office/officeart/2009/3/layout/HorizontalOrganizationChart"/>
    <dgm:cxn modelId="{3A8EDDB8-9BED-406A-A1EB-435D14D1D4DC}" type="presOf" srcId="{850432AE-C239-45E9-8A20-5BC8244C3C9A}" destId="{5694DBD5-B677-49BC-A59D-F3DCDE2B85CA}" srcOrd="1" destOrd="0" presId="urn:microsoft.com/office/officeart/2009/3/layout/HorizontalOrganizationChart"/>
    <dgm:cxn modelId="{3B1DD3BE-1B3F-48BA-A8C9-1277E90DA793}" srcId="{9B3DE757-DC09-4514-81BC-613BCB04228F}" destId="{8A9CAC02-61D2-4F9F-84A3-B4915FC73A80}" srcOrd="0" destOrd="0" parTransId="{68089FE0-0F49-44DE-91B0-9CF57FDBD34A}" sibTransId="{80DF19DF-E982-40C9-A78B-6BCEB4D9FDD2}"/>
    <dgm:cxn modelId="{FC999AC5-284E-4BC5-AA7A-8CDFDB1F59A5}" type="presOf" srcId="{D73A7AE5-7119-41D0-B6D1-6F77159CA3B5}" destId="{70357D72-C387-4A32-9C84-95F85D101647}" srcOrd="0" destOrd="0" presId="urn:microsoft.com/office/officeart/2009/3/layout/HorizontalOrganizationChart"/>
    <dgm:cxn modelId="{944874C9-D6FA-4EF6-A210-876345C5914A}" type="presOf" srcId="{9B3DE757-DC09-4514-81BC-613BCB04228F}" destId="{B8A89A01-9833-45D1-9245-B4AB351BB8B5}" srcOrd="0" destOrd="0" presId="urn:microsoft.com/office/officeart/2009/3/layout/HorizontalOrganizationChart"/>
    <dgm:cxn modelId="{3B618ACA-D0F9-4BA3-9D1B-7F6740633DF2}" type="presOf" srcId="{E81ECDA5-02FB-4264-B418-FC8F115E69FF}" destId="{FA5572EE-11FB-446C-8F20-4396F9BF8FDE}" srcOrd="0" destOrd="0" presId="urn:microsoft.com/office/officeart/2009/3/layout/HorizontalOrganizationChart"/>
    <dgm:cxn modelId="{D1D534D5-524D-4B0F-98B9-74B831F5979E}" type="presOf" srcId="{8851CBA1-63FE-4D79-8739-8952D1FAC9FF}" destId="{5EC4472A-7C24-4FB8-8D27-49761802B0F8}" srcOrd="0" destOrd="0" presId="urn:microsoft.com/office/officeart/2009/3/layout/HorizontalOrganizationChart"/>
    <dgm:cxn modelId="{59CC62D6-3F61-4BB8-9713-FEDB46CE30B8}" type="presOf" srcId="{8A9CAC02-61D2-4F9F-84A3-B4915FC73A80}" destId="{034BF9EE-B641-4395-99A4-AA513D57EB8D}" srcOrd="0" destOrd="0" presId="urn:microsoft.com/office/officeart/2009/3/layout/HorizontalOrganizationChart"/>
    <dgm:cxn modelId="{B3556ED8-2B96-471A-BC00-A9E8273EE559}" srcId="{79CA1714-F64B-4087-BD34-FB1FC3EF6F7E}" destId="{15721A51-C1FF-436C-AF59-D9C2CF4A18B8}" srcOrd="2" destOrd="0" parTransId="{8E762364-9CB6-413A-A8D0-5217625BA7A4}" sibTransId="{9484CC75-FFFA-4A53-827A-CDE4EED43552}"/>
    <dgm:cxn modelId="{923D0CD9-0338-4722-B438-3ADB06D3D03A}" type="presOf" srcId="{15721A51-C1FF-436C-AF59-D9C2CF4A18B8}" destId="{695C23FD-9A57-40B3-8799-DC8B2EA8F0A9}" srcOrd="1" destOrd="0" presId="urn:microsoft.com/office/officeart/2009/3/layout/HorizontalOrganizationChart"/>
    <dgm:cxn modelId="{F8DE42DB-8385-40FE-9FC2-089C1D2713D2}" srcId="{8A9CAC02-61D2-4F9F-84A3-B4915FC73A80}" destId="{F85DD6AD-2C07-40FD-828E-9DFF517A666F}" srcOrd="2" destOrd="0" parTransId="{08EE00EB-D130-45BF-9889-B76AA82C1EB9}" sibTransId="{214A38A6-CEBA-4D87-961F-159E55499914}"/>
    <dgm:cxn modelId="{F38DFDDB-CE80-429B-94D9-1CA678A01618}" srcId="{15721A51-C1FF-436C-AF59-D9C2CF4A18B8}" destId="{E975E5BD-8B52-4639-8062-556527898886}" srcOrd="3" destOrd="0" parTransId="{EA134D4E-3AD3-4B98-8D46-804FDC8CCE18}" sibTransId="{95CE5456-ECE0-4313-B05C-B4550F4113A6}"/>
    <dgm:cxn modelId="{79B9D0E0-C44D-401B-9DAE-B384EDAD1CA9}" type="presOf" srcId="{13E28A10-CBC7-430F-A7CD-A55E7204B1FF}" destId="{8CEB9177-4F4D-4303-9C58-C3992E39917F}" srcOrd="0" destOrd="0" presId="urn:microsoft.com/office/officeart/2009/3/layout/HorizontalOrganizationChart"/>
    <dgm:cxn modelId="{8B0C3FEB-6938-4F1C-9609-8B92531F30A2}" srcId="{15721A51-C1FF-436C-AF59-D9C2CF4A18B8}" destId="{7ABE5907-E3AE-4E78-A3D9-70EDCA5EC1FF}" srcOrd="2" destOrd="0" parTransId="{6924133C-AF9C-4774-BB94-CB50A63CB1FF}" sibTransId="{345D3BB7-188B-4532-B057-89FEBE7A2FDF}"/>
    <dgm:cxn modelId="{7DF34DEE-4C01-4354-8EDA-2BDAC9B35FF8}" type="presOf" srcId="{890A6A1C-008E-4ACC-B3FD-438DBA47B90E}" destId="{49A01AB6-3B3B-40EA-8D16-99F8602795F3}" srcOrd="0" destOrd="0" presId="urn:microsoft.com/office/officeart/2009/3/layout/HorizontalOrganizationChart"/>
    <dgm:cxn modelId="{566B6CF7-C78F-4A14-9896-2DEE3BC18043}" type="presOf" srcId="{79CA1714-F64B-4087-BD34-FB1FC3EF6F7E}" destId="{C2076A15-FFF0-4EC4-A42E-32CF3564BD46}" srcOrd="0" destOrd="0" presId="urn:microsoft.com/office/officeart/2009/3/layout/HorizontalOrganizationChart"/>
    <dgm:cxn modelId="{3CD8DF1F-AA2D-4D23-9E30-AB0D8984FB2E}" type="presParOf" srcId="{21590D0D-B37B-4153-8371-6B61715E4E8F}" destId="{E4FC7113-1C80-4395-90D5-44C057149BCF}" srcOrd="0" destOrd="0" presId="urn:microsoft.com/office/officeart/2009/3/layout/HorizontalOrganizationChart"/>
    <dgm:cxn modelId="{ECB2D294-D036-4AEE-AF8B-3152290CEF97}" type="presParOf" srcId="{E4FC7113-1C80-4395-90D5-44C057149BCF}" destId="{DBBFEE68-1894-46C0-8660-501A5ED0894E}" srcOrd="0" destOrd="0" presId="urn:microsoft.com/office/officeart/2009/3/layout/HorizontalOrganizationChart"/>
    <dgm:cxn modelId="{48533C11-EC88-47C3-BA13-22C2AE060F6F}" type="presParOf" srcId="{DBBFEE68-1894-46C0-8660-501A5ED0894E}" destId="{B8A89A01-9833-45D1-9245-B4AB351BB8B5}" srcOrd="0" destOrd="0" presId="urn:microsoft.com/office/officeart/2009/3/layout/HorizontalOrganizationChart"/>
    <dgm:cxn modelId="{34F4205A-74D4-42CE-BEB0-5E01669CC7BB}" type="presParOf" srcId="{DBBFEE68-1894-46C0-8660-501A5ED0894E}" destId="{ED7B5F3B-2E08-4CD1-AC05-B0EC23D188FC}" srcOrd="1" destOrd="0" presId="urn:microsoft.com/office/officeart/2009/3/layout/HorizontalOrganizationChart"/>
    <dgm:cxn modelId="{C993997C-1144-4820-9DE0-7B50A38E3938}" type="presParOf" srcId="{E4FC7113-1C80-4395-90D5-44C057149BCF}" destId="{DC7B7B18-80A8-4EAE-8E06-3F798179BCC8}" srcOrd="1" destOrd="0" presId="urn:microsoft.com/office/officeart/2009/3/layout/HorizontalOrganizationChart"/>
    <dgm:cxn modelId="{91A0F137-5219-4081-95D6-5999061364CA}" type="presParOf" srcId="{DC7B7B18-80A8-4EAE-8E06-3F798179BCC8}" destId="{DAFBE628-F5B0-4F9F-B4F5-AF9E6AA77E0A}" srcOrd="0" destOrd="0" presId="urn:microsoft.com/office/officeart/2009/3/layout/HorizontalOrganizationChart"/>
    <dgm:cxn modelId="{0A2CF072-A5CA-4968-B9AD-FC569B57C2DC}" type="presParOf" srcId="{DC7B7B18-80A8-4EAE-8E06-3F798179BCC8}" destId="{DD5777B2-2A75-4FA4-B7BB-1C253FFECC90}" srcOrd="1" destOrd="0" presId="urn:microsoft.com/office/officeart/2009/3/layout/HorizontalOrganizationChart"/>
    <dgm:cxn modelId="{6AF4A8AA-179D-480A-B23C-0F83287FF5C6}" type="presParOf" srcId="{DD5777B2-2A75-4FA4-B7BB-1C253FFECC90}" destId="{18C7D45F-4532-4901-AC89-AE37970D0C9D}" srcOrd="0" destOrd="0" presId="urn:microsoft.com/office/officeart/2009/3/layout/HorizontalOrganizationChart"/>
    <dgm:cxn modelId="{77C1070B-BA02-48BF-A654-E83F3A4C8826}" type="presParOf" srcId="{18C7D45F-4532-4901-AC89-AE37970D0C9D}" destId="{034BF9EE-B641-4395-99A4-AA513D57EB8D}" srcOrd="0" destOrd="0" presId="urn:microsoft.com/office/officeart/2009/3/layout/HorizontalOrganizationChart"/>
    <dgm:cxn modelId="{F2DB36C0-7534-4FE5-B7DB-6EBF1408717A}" type="presParOf" srcId="{18C7D45F-4532-4901-AC89-AE37970D0C9D}" destId="{0F4CFCC1-C345-426D-8522-EFB9828D8D07}" srcOrd="1" destOrd="0" presId="urn:microsoft.com/office/officeart/2009/3/layout/HorizontalOrganizationChart"/>
    <dgm:cxn modelId="{22FDF2E3-8A6E-41C0-A643-1E469E5C7B2F}" type="presParOf" srcId="{DD5777B2-2A75-4FA4-B7BB-1C253FFECC90}" destId="{DE526AAF-551B-4302-AD86-223D465E6F72}" srcOrd="1" destOrd="0" presId="urn:microsoft.com/office/officeart/2009/3/layout/HorizontalOrganizationChart"/>
    <dgm:cxn modelId="{B8C3CA5B-1B53-4E04-BB26-04C2AE51D500}" type="presParOf" srcId="{DE526AAF-551B-4302-AD86-223D465E6F72}" destId="{C95E675D-0FC1-4DDD-9083-784A7BDAAC60}" srcOrd="0" destOrd="0" presId="urn:microsoft.com/office/officeart/2009/3/layout/HorizontalOrganizationChart"/>
    <dgm:cxn modelId="{18E70FEE-123E-4FCA-8C88-344129CF749A}" type="presParOf" srcId="{DE526AAF-551B-4302-AD86-223D465E6F72}" destId="{014AF9F5-A51C-41CB-9EF8-2FBEB70D511E}" srcOrd="1" destOrd="0" presId="urn:microsoft.com/office/officeart/2009/3/layout/HorizontalOrganizationChart"/>
    <dgm:cxn modelId="{079E769B-8EFF-460E-8620-BAB54989F497}" type="presParOf" srcId="{014AF9F5-A51C-41CB-9EF8-2FBEB70D511E}" destId="{519395B7-3DDC-4976-BF80-6612D45D60C4}" srcOrd="0" destOrd="0" presId="urn:microsoft.com/office/officeart/2009/3/layout/HorizontalOrganizationChart"/>
    <dgm:cxn modelId="{F43A0E72-5B81-4394-BE0B-62048F463690}" type="presParOf" srcId="{519395B7-3DDC-4976-BF80-6612D45D60C4}" destId="{C64D255E-E03E-428D-B282-739A624AF826}" srcOrd="0" destOrd="0" presId="urn:microsoft.com/office/officeart/2009/3/layout/HorizontalOrganizationChart"/>
    <dgm:cxn modelId="{A206599B-85A3-4FF8-975A-89F38F5441A3}" type="presParOf" srcId="{519395B7-3DDC-4976-BF80-6612D45D60C4}" destId="{21978489-7A6F-4C83-8BA5-F5546396A930}" srcOrd="1" destOrd="0" presId="urn:microsoft.com/office/officeart/2009/3/layout/HorizontalOrganizationChart"/>
    <dgm:cxn modelId="{345C3D8E-F051-45A7-8BA7-DA73835F4770}" type="presParOf" srcId="{014AF9F5-A51C-41CB-9EF8-2FBEB70D511E}" destId="{A9783A7F-EE9D-4E9B-8BAD-AD266ED25D8D}" srcOrd="1" destOrd="0" presId="urn:microsoft.com/office/officeart/2009/3/layout/HorizontalOrganizationChart"/>
    <dgm:cxn modelId="{02492206-401E-483C-B708-F22ACB985FA3}" type="presParOf" srcId="{014AF9F5-A51C-41CB-9EF8-2FBEB70D511E}" destId="{9B09706A-827A-4C1A-8067-2125C635BE4F}" srcOrd="2" destOrd="0" presId="urn:microsoft.com/office/officeart/2009/3/layout/HorizontalOrganizationChart"/>
    <dgm:cxn modelId="{8A76A757-E91A-4D08-A4D7-1C9C089C2391}" type="presParOf" srcId="{DE526AAF-551B-4302-AD86-223D465E6F72}" destId="{5EC4472A-7C24-4FB8-8D27-49761802B0F8}" srcOrd="2" destOrd="0" presId="urn:microsoft.com/office/officeart/2009/3/layout/HorizontalOrganizationChart"/>
    <dgm:cxn modelId="{DF58E670-7E15-4AAC-A493-E7D9B2EB2952}" type="presParOf" srcId="{DE526AAF-551B-4302-AD86-223D465E6F72}" destId="{36035EE8-0904-4D90-A59A-479FC7613212}" srcOrd="3" destOrd="0" presId="urn:microsoft.com/office/officeart/2009/3/layout/HorizontalOrganizationChart"/>
    <dgm:cxn modelId="{69D32080-978B-47B6-918A-4E61EC108CD3}" type="presParOf" srcId="{36035EE8-0904-4D90-A59A-479FC7613212}" destId="{0C068EB1-8FD7-4D66-9A13-450FFA92989E}" srcOrd="0" destOrd="0" presId="urn:microsoft.com/office/officeart/2009/3/layout/HorizontalOrganizationChart"/>
    <dgm:cxn modelId="{58FBBA16-ED9F-4405-AE87-F1E89241718D}" type="presParOf" srcId="{0C068EB1-8FD7-4D66-9A13-450FFA92989E}" destId="{EF48DDBC-1F74-453C-9B8D-9C24E0B72F9E}" srcOrd="0" destOrd="0" presId="urn:microsoft.com/office/officeart/2009/3/layout/HorizontalOrganizationChart"/>
    <dgm:cxn modelId="{7B5BC1EC-8512-4101-BFCE-5BB477E643BC}" type="presParOf" srcId="{0C068EB1-8FD7-4D66-9A13-450FFA92989E}" destId="{B501D8B6-378E-4484-84A9-2A8C80B3FEF0}" srcOrd="1" destOrd="0" presId="urn:microsoft.com/office/officeart/2009/3/layout/HorizontalOrganizationChart"/>
    <dgm:cxn modelId="{8FB97F18-6E74-4C47-84DA-B9D79A06427F}" type="presParOf" srcId="{36035EE8-0904-4D90-A59A-479FC7613212}" destId="{8E57C3F5-F58D-480B-B013-0841F1FC543B}" srcOrd="1" destOrd="0" presId="urn:microsoft.com/office/officeart/2009/3/layout/HorizontalOrganizationChart"/>
    <dgm:cxn modelId="{93217089-13B0-43A5-8402-5A9F44069393}" type="presParOf" srcId="{36035EE8-0904-4D90-A59A-479FC7613212}" destId="{84496BC3-FAD0-4523-8B92-E4E270DE7776}" srcOrd="2" destOrd="0" presId="urn:microsoft.com/office/officeart/2009/3/layout/HorizontalOrganizationChart"/>
    <dgm:cxn modelId="{4617BB66-BADC-42D6-BFCD-2143099ACB22}" type="presParOf" srcId="{DE526AAF-551B-4302-AD86-223D465E6F72}" destId="{17075775-0572-4FC2-8177-15DBFB11C551}" srcOrd="4" destOrd="0" presId="urn:microsoft.com/office/officeart/2009/3/layout/HorizontalOrganizationChart"/>
    <dgm:cxn modelId="{F2A5D3AF-3A41-4B62-B1BF-6237340C2436}" type="presParOf" srcId="{DE526AAF-551B-4302-AD86-223D465E6F72}" destId="{08341A64-C7FE-4693-8D2C-5573A67B13E1}" srcOrd="5" destOrd="0" presId="urn:microsoft.com/office/officeart/2009/3/layout/HorizontalOrganizationChart"/>
    <dgm:cxn modelId="{8FD64E46-F527-4460-A683-D1953D59D434}" type="presParOf" srcId="{08341A64-C7FE-4693-8D2C-5573A67B13E1}" destId="{F08917AE-2F9B-46C2-842F-515DCFDAB9EF}" srcOrd="0" destOrd="0" presId="urn:microsoft.com/office/officeart/2009/3/layout/HorizontalOrganizationChart"/>
    <dgm:cxn modelId="{439E723D-6B31-4959-898F-E9A943DC7BA9}" type="presParOf" srcId="{F08917AE-2F9B-46C2-842F-515DCFDAB9EF}" destId="{7625B474-05C9-4802-BD15-3FDD85494838}" srcOrd="0" destOrd="0" presId="urn:microsoft.com/office/officeart/2009/3/layout/HorizontalOrganizationChart"/>
    <dgm:cxn modelId="{2BD663B7-6EE9-4A93-A651-21105DEC2FBB}" type="presParOf" srcId="{F08917AE-2F9B-46C2-842F-515DCFDAB9EF}" destId="{F29A6F5C-5034-4D85-815A-326F61287C33}" srcOrd="1" destOrd="0" presId="urn:microsoft.com/office/officeart/2009/3/layout/HorizontalOrganizationChart"/>
    <dgm:cxn modelId="{95FCB8BE-0065-4CDA-94D5-E1F6248678B2}" type="presParOf" srcId="{08341A64-C7FE-4693-8D2C-5573A67B13E1}" destId="{0B0A2A6D-1067-4B7E-8AC5-8826D3BACD08}" srcOrd="1" destOrd="0" presId="urn:microsoft.com/office/officeart/2009/3/layout/HorizontalOrganizationChart"/>
    <dgm:cxn modelId="{C0A073F5-98BC-4A86-B007-BD73B09BC855}" type="presParOf" srcId="{08341A64-C7FE-4693-8D2C-5573A67B13E1}" destId="{D5EE046A-7290-44D8-BC4D-1A709E6AB848}" srcOrd="2" destOrd="0" presId="urn:microsoft.com/office/officeart/2009/3/layout/HorizontalOrganizationChart"/>
    <dgm:cxn modelId="{45FCC91E-04FA-49E6-8CA8-7EE3DEA0628C}" type="presParOf" srcId="{DD5777B2-2A75-4FA4-B7BB-1C253FFECC90}" destId="{10E49427-F142-4422-91A4-58EE25F821BD}" srcOrd="2" destOrd="0" presId="urn:microsoft.com/office/officeart/2009/3/layout/HorizontalOrganizationChart"/>
    <dgm:cxn modelId="{C8EDEBEB-32C6-4F6C-AA9F-A4885F446892}" type="presParOf" srcId="{DC7B7B18-80A8-4EAE-8E06-3F798179BCC8}" destId="{8CEB9177-4F4D-4303-9C58-C3992E39917F}" srcOrd="2" destOrd="0" presId="urn:microsoft.com/office/officeart/2009/3/layout/HorizontalOrganizationChart"/>
    <dgm:cxn modelId="{03E5D5E0-9392-424C-8582-7504C20581F3}" type="presParOf" srcId="{DC7B7B18-80A8-4EAE-8E06-3F798179BCC8}" destId="{5953201F-E92C-4649-BE95-DAF892B39B5F}" srcOrd="3" destOrd="0" presId="urn:microsoft.com/office/officeart/2009/3/layout/HorizontalOrganizationChart"/>
    <dgm:cxn modelId="{D7A528F3-B784-41B0-BBA6-8BD4BDAA9574}" type="presParOf" srcId="{5953201F-E92C-4649-BE95-DAF892B39B5F}" destId="{6F2DDB5C-AB7C-4CB7-B9F8-3CF40818314D}" srcOrd="0" destOrd="0" presId="urn:microsoft.com/office/officeart/2009/3/layout/HorizontalOrganizationChart"/>
    <dgm:cxn modelId="{23159FA9-337C-42DE-9776-D23E2CD9BA30}" type="presParOf" srcId="{6F2DDB5C-AB7C-4CB7-B9F8-3CF40818314D}" destId="{C2076A15-FFF0-4EC4-A42E-32CF3564BD46}" srcOrd="0" destOrd="0" presId="urn:microsoft.com/office/officeart/2009/3/layout/HorizontalOrganizationChart"/>
    <dgm:cxn modelId="{F8897923-2843-426A-9999-C3858211278B}" type="presParOf" srcId="{6F2DDB5C-AB7C-4CB7-B9F8-3CF40818314D}" destId="{67823805-1CD7-44F1-A0B0-467B29A73703}" srcOrd="1" destOrd="0" presId="urn:microsoft.com/office/officeart/2009/3/layout/HorizontalOrganizationChart"/>
    <dgm:cxn modelId="{0FAB914F-65A6-42F8-92E2-74AC6FA2B8E9}" type="presParOf" srcId="{5953201F-E92C-4649-BE95-DAF892B39B5F}" destId="{8FB4CF76-6747-4752-B137-87DEBBAD8520}" srcOrd="1" destOrd="0" presId="urn:microsoft.com/office/officeart/2009/3/layout/HorizontalOrganizationChart"/>
    <dgm:cxn modelId="{77A43EE8-21F8-49F1-BCD4-9EC3B9CC7021}" type="presParOf" srcId="{8FB4CF76-6747-4752-B137-87DEBBAD8520}" destId="{49A01AB6-3B3B-40EA-8D16-99F8602795F3}" srcOrd="0" destOrd="0" presId="urn:microsoft.com/office/officeart/2009/3/layout/HorizontalOrganizationChart"/>
    <dgm:cxn modelId="{F5236BE3-0009-4D3A-8FDB-E5599131F424}" type="presParOf" srcId="{8FB4CF76-6747-4752-B137-87DEBBAD8520}" destId="{0AAEA232-7021-49E7-933C-56B891C50506}" srcOrd="1" destOrd="0" presId="urn:microsoft.com/office/officeart/2009/3/layout/HorizontalOrganizationChart"/>
    <dgm:cxn modelId="{C80D1A2C-69F8-4556-8904-34A1DDE74033}" type="presParOf" srcId="{0AAEA232-7021-49E7-933C-56B891C50506}" destId="{E6899941-39E6-4393-BAEC-204732191F42}" srcOrd="0" destOrd="0" presId="urn:microsoft.com/office/officeart/2009/3/layout/HorizontalOrganizationChart"/>
    <dgm:cxn modelId="{DEAB34F5-E946-491C-A352-6C97B09733FF}" type="presParOf" srcId="{E6899941-39E6-4393-BAEC-204732191F42}" destId="{90EDE281-7376-4543-A274-E6097CF8B321}" srcOrd="0" destOrd="0" presId="urn:microsoft.com/office/officeart/2009/3/layout/HorizontalOrganizationChart"/>
    <dgm:cxn modelId="{D3096517-F85B-4033-A30C-67CF0512E45B}" type="presParOf" srcId="{E6899941-39E6-4393-BAEC-204732191F42}" destId="{EE5F7791-C7CD-4CA5-B9FE-D6988C75C487}" srcOrd="1" destOrd="0" presId="urn:microsoft.com/office/officeart/2009/3/layout/HorizontalOrganizationChart"/>
    <dgm:cxn modelId="{AB04B33D-525E-4C85-A06D-382EEB9AE6A7}" type="presParOf" srcId="{0AAEA232-7021-49E7-933C-56B891C50506}" destId="{910FA8E9-6E9B-4F4F-AA30-3997CB0603D5}" srcOrd="1" destOrd="0" presId="urn:microsoft.com/office/officeart/2009/3/layout/HorizontalOrganizationChart"/>
    <dgm:cxn modelId="{FDD57A5A-0AE1-4EC7-8882-5D61D950E6F7}" type="presParOf" srcId="{0AAEA232-7021-49E7-933C-56B891C50506}" destId="{D03AE1C8-4D03-474B-845D-A97D3B74824B}" srcOrd="2" destOrd="0" presId="urn:microsoft.com/office/officeart/2009/3/layout/HorizontalOrganizationChart"/>
    <dgm:cxn modelId="{82B82BFB-9339-40A1-AE67-3F94272D7E1C}" type="presParOf" srcId="{8FB4CF76-6747-4752-B137-87DEBBAD8520}" destId="{FA5572EE-11FB-446C-8F20-4396F9BF8FDE}" srcOrd="2" destOrd="0" presId="urn:microsoft.com/office/officeart/2009/3/layout/HorizontalOrganizationChart"/>
    <dgm:cxn modelId="{D3BE3003-E555-4186-9780-5A5FA0357E19}" type="presParOf" srcId="{8FB4CF76-6747-4752-B137-87DEBBAD8520}" destId="{02F19AED-BEF3-495E-A80F-74A633E0D424}" srcOrd="3" destOrd="0" presId="urn:microsoft.com/office/officeart/2009/3/layout/HorizontalOrganizationChart"/>
    <dgm:cxn modelId="{5E16092C-237C-4238-A075-79EE71F50266}" type="presParOf" srcId="{02F19AED-BEF3-495E-A80F-74A633E0D424}" destId="{4C9EF79D-E5EB-40FC-802D-4B0912D8239E}" srcOrd="0" destOrd="0" presId="urn:microsoft.com/office/officeart/2009/3/layout/HorizontalOrganizationChart"/>
    <dgm:cxn modelId="{334907CD-0D69-49D1-AB3D-0A89394C642F}" type="presParOf" srcId="{4C9EF79D-E5EB-40FC-802D-4B0912D8239E}" destId="{62C7330F-5BFD-4C28-B967-F2AF217E8492}" srcOrd="0" destOrd="0" presId="urn:microsoft.com/office/officeart/2009/3/layout/HorizontalOrganizationChart"/>
    <dgm:cxn modelId="{E48EF714-DED4-4152-8855-E3B0BFDC3653}" type="presParOf" srcId="{4C9EF79D-E5EB-40FC-802D-4B0912D8239E}" destId="{FC9A47E3-8DCA-45B0-9525-CEF67553D99A}" srcOrd="1" destOrd="0" presId="urn:microsoft.com/office/officeart/2009/3/layout/HorizontalOrganizationChart"/>
    <dgm:cxn modelId="{96CA9945-29AA-42DE-A3C2-6B81EDF15F4F}" type="presParOf" srcId="{02F19AED-BEF3-495E-A80F-74A633E0D424}" destId="{E7C7013C-7777-4648-A3A7-421880147A14}" srcOrd="1" destOrd="0" presId="urn:microsoft.com/office/officeart/2009/3/layout/HorizontalOrganizationChart"/>
    <dgm:cxn modelId="{E6DD56B5-2F68-498C-A93A-E5C3249D7F13}" type="presParOf" srcId="{02F19AED-BEF3-495E-A80F-74A633E0D424}" destId="{86328874-9C28-4AC5-B432-B1C767D281A7}" srcOrd="2" destOrd="0" presId="urn:microsoft.com/office/officeart/2009/3/layout/HorizontalOrganizationChart"/>
    <dgm:cxn modelId="{63D43EAA-F1AD-495C-AF89-0637168F5163}" type="presParOf" srcId="{8FB4CF76-6747-4752-B137-87DEBBAD8520}" destId="{32AFE0B9-5838-443B-9237-8B858B331C67}" srcOrd="4" destOrd="0" presId="urn:microsoft.com/office/officeart/2009/3/layout/HorizontalOrganizationChart"/>
    <dgm:cxn modelId="{AF1BD74D-6E4D-4FE2-ACA5-BEEAA67F533A}" type="presParOf" srcId="{8FB4CF76-6747-4752-B137-87DEBBAD8520}" destId="{C8449860-8BAB-45EB-A101-0112AA2ABF7B}" srcOrd="5" destOrd="0" presId="urn:microsoft.com/office/officeart/2009/3/layout/HorizontalOrganizationChart"/>
    <dgm:cxn modelId="{332ECDC6-4728-40FF-8567-49C1FE68249D}" type="presParOf" srcId="{C8449860-8BAB-45EB-A101-0112AA2ABF7B}" destId="{BA85FB76-7C87-4E4C-8001-2DC702BE523B}" srcOrd="0" destOrd="0" presId="urn:microsoft.com/office/officeart/2009/3/layout/HorizontalOrganizationChart"/>
    <dgm:cxn modelId="{955472D5-A3E8-4FD6-88F4-E14F7899BC49}" type="presParOf" srcId="{BA85FB76-7C87-4E4C-8001-2DC702BE523B}" destId="{B80AAC15-0B86-4B95-8B21-C8306C035A5D}" srcOrd="0" destOrd="0" presId="urn:microsoft.com/office/officeart/2009/3/layout/HorizontalOrganizationChart"/>
    <dgm:cxn modelId="{AE1C6DA2-CF54-4423-B069-E1EE720F88CE}" type="presParOf" srcId="{BA85FB76-7C87-4E4C-8001-2DC702BE523B}" destId="{695C23FD-9A57-40B3-8799-DC8B2EA8F0A9}" srcOrd="1" destOrd="0" presId="urn:microsoft.com/office/officeart/2009/3/layout/HorizontalOrganizationChart"/>
    <dgm:cxn modelId="{BCA1E4D5-7964-4342-BBB2-0096E614603F}" type="presParOf" srcId="{C8449860-8BAB-45EB-A101-0112AA2ABF7B}" destId="{CE6F7865-6C11-40B8-993A-4913ACBF8A02}" srcOrd="1" destOrd="0" presId="urn:microsoft.com/office/officeart/2009/3/layout/HorizontalOrganizationChart"/>
    <dgm:cxn modelId="{28FBD027-D6AE-41DF-A952-9BDC5D8A519D}" type="presParOf" srcId="{CE6F7865-6C11-40B8-993A-4913ACBF8A02}" destId="{C2E49622-9E85-462E-9BD3-6301030EE5EC}" srcOrd="0" destOrd="0" presId="urn:microsoft.com/office/officeart/2009/3/layout/HorizontalOrganizationChart"/>
    <dgm:cxn modelId="{5CFAEF02-479A-48BC-9A78-FA6EF5D3216E}" type="presParOf" srcId="{CE6F7865-6C11-40B8-993A-4913ACBF8A02}" destId="{F40ABF08-CC70-40C5-A5C5-F417080F6228}" srcOrd="1" destOrd="0" presId="urn:microsoft.com/office/officeart/2009/3/layout/HorizontalOrganizationChart"/>
    <dgm:cxn modelId="{10D1D1AA-7699-40BD-BDA1-6FB3C908C87B}" type="presParOf" srcId="{F40ABF08-CC70-40C5-A5C5-F417080F6228}" destId="{2C22F83C-F488-44A7-8D35-816C311191CF}" srcOrd="0" destOrd="0" presId="urn:microsoft.com/office/officeart/2009/3/layout/HorizontalOrganizationChart"/>
    <dgm:cxn modelId="{31B3F931-B6F6-46B3-9BA9-1EBB5A5235E8}" type="presParOf" srcId="{2C22F83C-F488-44A7-8D35-816C311191CF}" destId="{B1361A36-6F5E-484A-9C3A-879E790AEC1F}" srcOrd="0" destOrd="0" presId="urn:microsoft.com/office/officeart/2009/3/layout/HorizontalOrganizationChart"/>
    <dgm:cxn modelId="{934E5F00-F03D-41CB-94CC-249F804BFE60}" type="presParOf" srcId="{2C22F83C-F488-44A7-8D35-816C311191CF}" destId="{5694DBD5-B677-49BC-A59D-F3DCDE2B85CA}" srcOrd="1" destOrd="0" presId="urn:microsoft.com/office/officeart/2009/3/layout/HorizontalOrganizationChart"/>
    <dgm:cxn modelId="{BBC0EED1-89C9-4019-9121-22CED23148C9}" type="presParOf" srcId="{F40ABF08-CC70-40C5-A5C5-F417080F6228}" destId="{C83C44C6-E71A-4575-A7D8-4F35165AC496}" srcOrd="1" destOrd="0" presId="urn:microsoft.com/office/officeart/2009/3/layout/HorizontalOrganizationChart"/>
    <dgm:cxn modelId="{5B63FE0E-A595-42BE-BFFD-BE428369B7C7}" type="presParOf" srcId="{F40ABF08-CC70-40C5-A5C5-F417080F6228}" destId="{EC62CACE-8D2E-4B97-84CB-A350C1255831}" srcOrd="2" destOrd="0" presId="urn:microsoft.com/office/officeart/2009/3/layout/HorizontalOrganizationChart"/>
    <dgm:cxn modelId="{A0BE5397-DE2F-4EA5-BB40-111F2B8C1278}" type="presParOf" srcId="{CE6F7865-6C11-40B8-993A-4913ACBF8A02}" destId="{70357D72-C387-4A32-9C84-95F85D101647}" srcOrd="2" destOrd="0" presId="urn:microsoft.com/office/officeart/2009/3/layout/HorizontalOrganizationChart"/>
    <dgm:cxn modelId="{47A5B6B5-C7C9-45EC-BEF6-43DD9A88A70E}" type="presParOf" srcId="{CE6F7865-6C11-40B8-993A-4913ACBF8A02}" destId="{2B70E16F-5857-453A-88C9-7D6BC90EF713}" srcOrd="3" destOrd="0" presId="urn:microsoft.com/office/officeart/2009/3/layout/HorizontalOrganizationChart"/>
    <dgm:cxn modelId="{FA47B303-7519-4E8F-A8AA-480EFCEB2779}" type="presParOf" srcId="{2B70E16F-5857-453A-88C9-7D6BC90EF713}" destId="{55E161A3-9977-4CAC-AFBE-FBB6D5BE96BA}" srcOrd="0" destOrd="0" presId="urn:microsoft.com/office/officeart/2009/3/layout/HorizontalOrganizationChart"/>
    <dgm:cxn modelId="{01BE4FF2-BFE8-48CF-9E54-733D221FABAF}" type="presParOf" srcId="{55E161A3-9977-4CAC-AFBE-FBB6D5BE96BA}" destId="{4347147E-0335-4E06-9219-1E5F4E654B46}" srcOrd="0" destOrd="0" presId="urn:microsoft.com/office/officeart/2009/3/layout/HorizontalOrganizationChart"/>
    <dgm:cxn modelId="{EDD5BCD1-1DD9-4954-9E43-E4F93399F470}" type="presParOf" srcId="{55E161A3-9977-4CAC-AFBE-FBB6D5BE96BA}" destId="{A188F434-DA94-4893-8DB0-5DD5712888B5}" srcOrd="1" destOrd="0" presId="urn:microsoft.com/office/officeart/2009/3/layout/HorizontalOrganizationChart"/>
    <dgm:cxn modelId="{F2A99AC7-C43D-4E76-BA1F-A8D76B78CBBB}" type="presParOf" srcId="{2B70E16F-5857-453A-88C9-7D6BC90EF713}" destId="{66FA7A8B-3BF3-4DE8-9A8D-5E09B89A3185}" srcOrd="1" destOrd="0" presId="urn:microsoft.com/office/officeart/2009/3/layout/HorizontalOrganizationChart"/>
    <dgm:cxn modelId="{4D041EC3-DA2F-4A47-A338-9C6A99756440}" type="presParOf" srcId="{2B70E16F-5857-453A-88C9-7D6BC90EF713}" destId="{E2B26122-E6B1-4779-9D1D-8B620F7C4B4C}" srcOrd="2" destOrd="0" presId="urn:microsoft.com/office/officeart/2009/3/layout/HorizontalOrganizationChart"/>
    <dgm:cxn modelId="{746A06FE-0359-46CF-82F1-5807C21C208F}" type="presParOf" srcId="{CE6F7865-6C11-40B8-993A-4913ACBF8A02}" destId="{22952308-7966-43B4-BCDE-456C5F1DD118}" srcOrd="4" destOrd="0" presId="urn:microsoft.com/office/officeart/2009/3/layout/HorizontalOrganizationChart"/>
    <dgm:cxn modelId="{C769540D-8893-4FB7-8B19-D47FE05B64DB}" type="presParOf" srcId="{CE6F7865-6C11-40B8-993A-4913ACBF8A02}" destId="{2DE2B3C9-AFFF-45C1-800D-B18D111DD578}" srcOrd="5" destOrd="0" presId="urn:microsoft.com/office/officeart/2009/3/layout/HorizontalOrganizationChart"/>
    <dgm:cxn modelId="{81D56F82-ADAD-497C-BF1F-BDA9B7DCFB78}" type="presParOf" srcId="{2DE2B3C9-AFFF-45C1-800D-B18D111DD578}" destId="{ECF5D7C0-B38F-4FEB-88E7-36A1A4A6ECF9}" srcOrd="0" destOrd="0" presId="urn:microsoft.com/office/officeart/2009/3/layout/HorizontalOrganizationChart"/>
    <dgm:cxn modelId="{0D05C1E7-D8C5-4454-BCE4-66C10D870CDC}" type="presParOf" srcId="{ECF5D7C0-B38F-4FEB-88E7-36A1A4A6ECF9}" destId="{75867562-542C-4E2D-B655-C1FC2F71C32B}" srcOrd="0" destOrd="0" presId="urn:microsoft.com/office/officeart/2009/3/layout/HorizontalOrganizationChart"/>
    <dgm:cxn modelId="{EBB4EC4E-CEF9-43D0-BA9B-80FA93A3F706}" type="presParOf" srcId="{ECF5D7C0-B38F-4FEB-88E7-36A1A4A6ECF9}" destId="{02F7E62E-1BE9-4C2D-A58E-2EA7C1334109}" srcOrd="1" destOrd="0" presId="urn:microsoft.com/office/officeart/2009/3/layout/HorizontalOrganizationChart"/>
    <dgm:cxn modelId="{5D47FAA0-13CF-42A3-9D99-9BF53AA12418}" type="presParOf" srcId="{2DE2B3C9-AFFF-45C1-800D-B18D111DD578}" destId="{2B4D3414-A879-434A-B417-ABD46ED8B334}" srcOrd="1" destOrd="0" presId="urn:microsoft.com/office/officeart/2009/3/layout/HorizontalOrganizationChart"/>
    <dgm:cxn modelId="{CAB46EEA-BEBF-47C1-897A-E912AC848738}" type="presParOf" srcId="{2DE2B3C9-AFFF-45C1-800D-B18D111DD578}" destId="{3DCA705D-BED8-41C9-A7B1-22B292F73D11}" srcOrd="2" destOrd="0" presId="urn:microsoft.com/office/officeart/2009/3/layout/HorizontalOrganizationChart"/>
    <dgm:cxn modelId="{57B44E62-814C-4467-8406-51330427207A}" type="presParOf" srcId="{CE6F7865-6C11-40B8-993A-4913ACBF8A02}" destId="{E70AB04E-319F-46D4-8601-B214264ACC50}" srcOrd="6" destOrd="0" presId="urn:microsoft.com/office/officeart/2009/3/layout/HorizontalOrganizationChart"/>
    <dgm:cxn modelId="{9F383F58-5405-4CC6-95BE-70865CA7A3E3}" type="presParOf" srcId="{CE6F7865-6C11-40B8-993A-4913ACBF8A02}" destId="{372B3EDB-3DFC-41D2-BDAD-DD952CF85411}" srcOrd="7" destOrd="0" presId="urn:microsoft.com/office/officeart/2009/3/layout/HorizontalOrganizationChart"/>
    <dgm:cxn modelId="{172E7F8A-F4F4-405A-B42F-EC07064110CC}" type="presParOf" srcId="{372B3EDB-3DFC-41D2-BDAD-DD952CF85411}" destId="{AAE48C5D-6341-4046-80DC-6479B4CB1B7B}" srcOrd="0" destOrd="0" presId="urn:microsoft.com/office/officeart/2009/3/layout/HorizontalOrganizationChart"/>
    <dgm:cxn modelId="{F2A8809E-934A-4332-A251-FF01B984CE03}" type="presParOf" srcId="{AAE48C5D-6341-4046-80DC-6479B4CB1B7B}" destId="{3749B2CB-D751-4E1F-AB22-B1A6B6E18F4E}" srcOrd="0" destOrd="0" presId="urn:microsoft.com/office/officeart/2009/3/layout/HorizontalOrganizationChart"/>
    <dgm:cxn modelId="{595BCB82-1B33-4A63-A968-765343929CC5}" type="presParOf" srcId="{AAE48C5D-6341-4046-80DC-6479B4CB1B7B}" destId="{0BBFF9A6-B066-4311-8593-347EE3F7BE2D}" srcOrd="1" destOrd="0" presId="urn:microsoft.com/office/officeart/2009/3/layout/HorizontalOrganizationChart"/>
    <dgm:cxn modelId="{CC9400BB-FC09-4F9C-B1BA-59533F156254}" type="presParOf" srcId="{372B3EDB-3DFC-41D2-BDAD-DD952CF85411}" destId="{80C3F159-BA57-4FFC-97F7-BE0B106647D6}" srcOrd="1" destOrd="0" presId="urn:microsoft.com/office/officeart/2009/3/layout/HorizontalOrganizationChart"/>
    <dgm:cxn modelId="{E736ACF8-1016-496B-AE66-22818467AA15}" type="presParOf" srcId="{372B3EDB-3DFC-41D2-BDAD-DD952CF85411}" destId="{84F46033-0B17-4E69-8635-F3ABE98582CA}" srcOrd="2" destOrd="0" presId="urn:microsoft.com/office/officeart/2009/3/layout/HorizontalOrganizationChart"/>
    <dgm:cxn modelId="{491EEB11-8BC2-488D-BB0C-D832F83635EE}" type="presParOf" srcId="{C8449860-8BAB-45EB-A101-0112AA2ABF7B}" destId="{0FD7DCA7-77F5-4724-AF39-E5824D8A11D7}" srcOrd="2" destOrd="0" presId="urn:microsoft.com/office/officeart/2009/3/layout/HorizontalOrganizationChart"/>
    <dgm:cxn modelId="{A3C09E74-628C-47DF-93F8-0E0858253E25}" type="presParOf" srcId="{5953201F-E92C-4649-BE95-DAF892B39B5F}" destId="{A1E90AA1-FF64-47E5-9CAB-EE585765D446}" srcOrd="2" destOrd="0" presId="urn:microsoft.com/office/officeart/2009/3/layout/HorizontalOrganizationChart"/>
    <dgm:cxn modelId="{DF462645-4582-4FDA-B099-9FF4B17C686F}" type="presParOf" srcId="{E4FC7113-1C80-4395-90D5-44C057149BCF}" destId="{F8701F15-AD21-44FD-A65C-12B0E06ACE8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90D04-5828-4306-B3EB-F94A4BEB849F}">
      <dsp:nvSpPr>
        <dsp:cNvPr id="0" name=""/>
        <dsp:cNvSpPr/>
      </dsp:nvSpPr>
      <dsp:spPr>
        <a:xfrm>
          <a:off x="0" y="75680"/>
          <a:ext cx="11326586" cy="11407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altLang="en-US" sz="3000" kern="1200"/>
            <a:t>Detect all single-bit errors if coefficients of </a:t>
          </a:r>
          <a:r>
            <a:rPr lang="en-US" altLang="en-US" sz="3000" kern="1200">
              <a:sym typeface="Wingdings" panose="05000000000000000000" pitchFamily="2" charset="2"/>
            </a:rPr>
            <a:t>x</a:t>
          </a:r>
          <a:r>
            <a:rPr lang="en-US" altLang="en-US" sz="3000" kern="1200" baseline="30000">
              <a:sym typeface="Wingdings" panose="05000000000000000000" pitchFamily="2" charset="2"/>
            </a:rPr>
            <a:t>r</a:t>
          </a:r>
          <a:r>
            <a:rPr lang="en-US" altLang="en-US" sz="3000" kern="1200"/>
            <a:t> and </a:t>
          </a:r>
          <a:r>
            <a:rPr lang="en-US" altLang="en-US" sz="3000" kern="1200">
              <a:sym typeface="Wingdings" panose="05000000000000000000" pitchFamily="2" charset="2"/>
            </a:rPr>
            <a:t>x</a:t>
          </a:r>
          <a:r>
            <a:rPr lang="en-US" altLang="en-US" sz="3000" kern="1200" baseline="30000">
              <a:sym typeface="Wingdings" panose="05000000000000000000" pitchFamily="2" charset="2"/>
            </a:rPr>
            <a:t>0</a:t>
          </a:r>
          <a:r>
            <a:rPr lang="en-US" altLang="en-US" sz="3000" kern="1200"/>
            <a:t> of G(x) are one</a:t>
          </a:r>
          <a:endParaRPr lang="en-US" sz="3000" kern="1200"/>
        </a:p>
      </dsp:txBody>
      <dsp:txXfrm>
        <a:off x="55687" y="131367"/>
        <a:ext cx="11215212" cy="1029376"/>
      </dsp:txXfrm>
    </dsp:sp>
    <dsp:sp modelId="{3A3D7F7F-54C9-41C2-ACA8-F1CE84BE6862}">
      <dsp:nvSpPr>
        <dsp:cNvPr id="0" name=""/>
        <dsp:cNvSpPr/>
      </dsp:nvSpPr>
      <dsp:spPr>
        <a:xfrm>
          <a:off x="0" y="1302830"/>
          <a:ext cx="11326586" cy="114075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altLang="en-US" sz="3000" kern="1200"/>
            <a:t>Detect all double-bit errors, if G(x) has a factor with at least three terms</a:t>
          </a:r>
          <a:endParaRPr lang="en-US" altLang="en-US" sz="3000" kern="1200" dirty="0"/>
        </a:p>
      </dsp:txBody>
      <dsp:txXfrm>
        <a:off x="55687" y="1358517"/>
        <a:ext cx="11215212" cy="1029376"/>
      </dsp:txXfrm>
    </dsp:sp>
    <dsp:sp modelId="{36C05C8B-00C8-4968-9369-A142E81AD387}">
      <dsp:nvSpPr>
        <dsp:cNvPr id="0" name=""/>
        <dsp:cNvSpPr/>
      </dsp:nvSpPr>
      <dsp:spPr>
        <a:xfrm>
          <a:off x="0" y="2529981"/>
          <a:ext cx="11326586" cy="114075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altLang="en-US" sz="3000" kern="1200"/>
            <a:t>Detect all number of odd errors, if G(x) contains factor (x+1) </a:t>
          </a:r>
          <a:endParaRPr lang="en-US" altLang="en-US" sz="3000" kern="1200" dirty="0"/>
        </a:p>
      </dsp:txBody>
      <dsp:txXfrm>
        <a:off x="55687" y="2585668"/>
        <a:ext cx="11215212" cy="1029376"/>
      </dsp:txXfrm>
    </dsp:sp>
    <dsp:sp modelId="{E30BAF0F-8898-4208-9E00-5E8BB10B47A2}">
      <dsp:nvSpPr>
        <dsp:cNvPr id="0" name=""/>
        <dsp:cNvSpPr/>
      </dsp:nvSpPr>
      <dsp:spPr>
        <a:xfrm>
          <a:off x="0" y="3757131"/>
          <a:ext cx="11326586" cy="114075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altLang="en-US" sz="3000" kern="1200" dirty="0"/>
            <a:t>Detect all burst of errors smaller than </a:t>
          </a:r>
          <a:r>
            <a:rPr lang="en-US" altLang="en-US" sz="3000" kern="1200" dirty="0">
              <a:solidFill>
                <a:srgbClr val="FF0000"/>
              </a:solidFill>
            </a:rPr>
            <a:t>r</a:t>
          </a:r>
          <a:r>
            <a:rPr lang="en-US" altLang="en-US" sz="3000" kern="1200" dirty="0"/>
            <a:t> bits</a:t>
          </a:r>
        </a:p>
      </dsp:txBody>
      <dsp:txXfrm>
        <a:off x="55687" y="3812818"/>
        <a:ext cx="11215212" cy="102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AB04E-319F-46D4-8601-B214264ACC50}">
      <dsp:nvSpPr>
        <dsp:cNvPr id="0" name=""/>
        <dsp:cNvSpPr/>
      </dsp:nvSpPr>
      <dsp:spPr>
        <a:xfrm>
          <a:off x="8356175" y="4783958"/>
          <a:ext cx="415140" cy="1338826"/>
        </a:xfrm>
        <a:custGeom>
          <a:avLst/>
          <a:gdLst/>
          <a:ahLst/>
          <a:cxnLst/>
          <a:rect l="0" t="0" r="0" b="0"/>
          <a:pathLst>
            <a:path>
              <a:moveTo>
                <a:pt x="0" y="0"/>
              </a:moveTo>
              <a:lnTo>
                <a:pt x="207570" y="0"/>
              </a:lnTo>
              <a:lnTo>
                <a:pt x="207570" y="1338826"/>
              </a:lnTo>
              <a:lnTo>
                <a:pt x="415140" y="133882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52308-7966-43B4-BCDE-456C5F1DD118}">
      <dsp:nvSpPr>
        <dsp:cNvPr id="0" name=""/>
        <dsp:cNvSpPr/>
      </dsp:nvSpPr>
      <dsp:spPr>
        <a:xfrm>
          <a:off x="8356175" y="4783958"/>
          <a:ext cx="415140" cy="446275"/>
        </a:xfrm>
        <a:custGeom>
          <a:avLst/>
          <a:gdLst/>
          <a:ahLst/>
          <a:cxnLst/>
          <a:rect l="0" t="0" r="0" b="0"/>
          <a:pathLst>
            <a:path>
              <a:moveTo>
                <a:pt x="0" y="0"/>
              </a:moveTo>
              <a:lnTo>
                <a:pt x="207570" y="0"/>
              </a:lnTo>
              <a:lnTo>
                <a:pt x="207570" y="446275"/>
              </a:lnTo>
              <a:lnTo>
                <a:pt x="415140" y="44627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57D72-C387-4A32-9C84-95F85D101647}">
      <dsp:nvSpPr>
        <dsp:cNvPr id="0" name=""/>
        <dsp:cNvSpPr/>
      </dsp:nvSpPr>
      <dsp:spPr>
        <a:xfrm>
          <a:off x="8356175" y="4337683"/>
          <a:ext cx="415140" cy="446275"/>
        </a:xfrm>
        <a:custGeom>
          <a:avLst/>
          <a:gdLst/>
          <a:ahLst/>
          <a:cxnLst/>
          <a:rect l="0" t="0" r="0" b="0"/>
          <a:pathLst>
            <a:path>
              <a:moveTo>
                <a:pt x="0" y="446275"/>
              </a:moveTo>
              <a:lnTo>
                <a:pt x="207570" y="446275"/>
              </a:lnTo>
              <a:lnTo>
                <a:pt x="207570" y="0"/>
              </a:lnTo>
              <a:lnTo>
                <a:pt x="415140"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E49622-9E85-462E-9BD3-6301030EE5EC}">
      <dsp:nvSpPr>
        <dsp:cNvPr id="0" name=""/>
        <dsp:cNvSpPr/>
      </dsp:nvSpPr>
      <dsp:spPr>
        <a:xfrm>
          <a:off x="8356175" y="3445132"/>
          <a:ext cx="415140" cy="1338826"/>
        </a:xfrm>
        <a:custGeom>
          <a:avLst/>
          <a:gdLst/>
          <a:ahLst/>
          <a:cxnLst/>
          <a:rect l="0" t="0" r="0" b="0"/>
          <a:pathLst>
            <a:path>
              <a:moveTo>
                <a:pt x="0" y="1338826"/>
              </a:moveTo>
              <a:lnTo>
                <a:pt x="207570" y="1338826"/>
              </a:lnTo>
              <a:lnTo>
                <a:pt x="207570" y="0"/>
              </a:lnTo>
              <a:lnTo>
                <a:pt x="415140" y="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FE0B9-5838-443B-9237-8B858B331C67}">
      <dsp:nvSpPr>
        <dsp:cNvPr id="0" name=""/>
        <dsp:cNvSpPr/>
      </dsp:nvSpPr>
      <dsp:spPr>
        <a:xfrm>
          <a:off x="5865335" y="3891407"/>
          <a:ext cx="415140" cy="892551"/>
        </a:xfrm>
        <a:custGeom>
          <a:avLst/>
          <a:gdLst/>
          <a:ahLst/>
          <a:cxnLst/>
          <a:rect l="0" t="0" r="0" b="0"/>
          <a:pathLst>
            <a:path>
              <a:moveTo>
                <a:pt x="0" y="0"/>
              </a:moveTo>
              <a:lnTo>
                <a:pt x="207570" y="0"/>
              </a:lnTo>
              <a:lnTo>
                <a:pt x="207570" y="892551"/>
              </a:lnTo>
              <a:lnTo>
                <a:pt x="415140" y="89255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5572EE-11FB-446C-8F20-4396F9BF8FDE}">
      <dsp:nvSpPr>
        <dsp:cNvPr id="0" name=""/>
        <dsp:cNvSpPr/>
      </dsp:nvSpPr>
      <dsp:spPr>
        <a:xfrm>
          <a:off x="5865335" y="3845687"/>
          <a:ext cx="415140" cy="91440"/>
        </a:xfrm>
        <a:custGeom>
          <a:avLst/>
          <a:gdLst/>
          <a:ahLst/>
          <a:cxnLst/>
          <a:rect l="0" t="0" r="0" b="0"/>
          <a:pathLst>
            <a:path>
              <a:moveTo>
                <a:pt x="0" y="45720"/>
              </a:moveTo>
              <a:lnTo>
                <a:pt x="415140" y="457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01AB6-3B3B-40EA-8D16-99F8602795F3}">
      <dsp:nvSpPr>
        <dsp:cNvPr id="0" name=""/>
        <dsp:cNvSpPr/>
      </dsp:nvSpPr>
      <dsp:spPr>
        <a:xfrm>
          <a:off x="5865335" y="2998856"/>
          <a:ext cx="415140" cy="892551"/>
        </a:xfrm>
        <a:custGeom>
          <a:avLst/>
          <a:gdLst/>
          <a:ahLst/>
          <a:cxnLst/>
          <a:rect l="0" t="0" r="0" b="0"/>
          <a:pathLst>
            <a:path>
              <a:moveTo>
                <a:pt x="0" y="892551"/>
              </a:moveTo>
              <a:lnTo>
                <a:pt x="207570" y="892551"/>
              </a:lnTo>
              <a:lnTo>
                <a:pt x="207570" y="0"/>
              </a:lnTo>
              <a:lnTo>
                <a:pt x="415140"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EB9177-4F4D-4303-9C58-C3992E39917F}">
      <dsp:nvSpPr>
        <dsp:cNvPr id="0" name=""/>
        <dsp:cNvSpPr/>
      </dsp:nvSpPr>
      <dsp:spPr>
        <a:xfrm>
          <a:off x="3374495" y="2552581"/>
          <a:ext cx="415140" cy="1338826"/>
        </a:xfrm>
        <a:custGeom>
          <a:avLst/>
          <a:gdLst/>
          <a:ahLst/>
          <a:cxnLst/>
          <a:rect l="0" t="0" r="0" b="0"/>
          <a:pathLst>
            <a:path>
              <a:moveTo>
                <a:pt x="0" y="0"/>
              </a:moveTo>
              <a:lnTo>
                <a:pt x="207570" y="0"/>
              </a:lnTo>
              <a:lnTo>
                <a:pt x="207570" y="1338826"/>
              </a:lnTo>
              <a:lnTo>
                <a:pt x="415140" y="1338826"/>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75775-0572-4FC2-8177-15DBFB11C551}">
      <dsp:nvSpPr>
        <dsp:cNvPr id="0" name=""/>
        <dsp:cNvSpPr/>
      </dsp:nvSpPr>
      <dsp:spPr>
        <a:xfrm>
          <a:off x="5865335" y="1213754"/>
          <a:ext cx="415140" cy="892551"/>
        </a:xfrm>
        <a:custGeom>
          <a:avLst/>
          <a:gdLst/>
          <a:ahLst/>
          <a:cxnLst/>
          <a:rect l="0" t="0" r="0" b="0"/>
          <a:pathLst>
            <a:path>
              <a:moveTo>
                <a:pt x="0" y="0"/>
              </a:moveTo>
              <a:lnTo>
                <a:pt x="207570" y="0"/>
              </a:lnTo>
              <a:lnTo>
                <a:pt x="207570" y="892551"/>
              </a:lnTo>
              <a:lnTo>
                <a:pt x="415140" y="89255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C4472A-7C24-4FB8-8D27-49761802B0F8}">
      <dsp:nvSpPr>
        <dsp:cNvPr id="0" name=""/>
        <dsp:cNvSpPr/>
      </dsp:nvSpPr>
      <dsp:spPr>
        <a:xfrm>
          <a:off x="5865335" y="1168034"/>
          <a:ext cx="415140" cy="91440"/>
        </a:xfrm>
        <a:custGeom>
          <a:avLst/>
          <a:gdLst/>
          <a:ahLst/>
          <a:cxnLst/>
          <a:rect l="0" t="0" r="0" b="0"/>
          <a:pathLst>
            <a:path>
              <a:moveTo>
                <a:pt x="0" y="45720"/>
              </a:moveTo>
              <a:lnTo>
                <a:pt x="415140" y="457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E675D-0FC1-4DDD-9083-784A7BDAAC60}">
      <dsp:nvSpPr>
        <dsp:cNvPr id="0" name=""/>
        <dsp:cNvSpPr/>
      </dsp:nvSpPr>
      <dsp:spPr>
        <a:xfrm>
          <a:off x="5865335" y="321203"/>
          <a:ext cx="415140" cy="892551"/>
        </a:xfrm>
        <a:custGeom>
          <a:avLst/>
          <a:gdLst/>
          <a:ahLst/>
          <a:cxnLst/>
          <a:rect l="0" t="0" r="0" b="0"/>
          <a:pathLst>
            <a:path>
              <a:moveTo>
                <a:pt x="0" y="892551"/>
              </a:moveTo>
              <a:lnTo>
                <a:pt x="207570" y="892551"/>
              </a:lnTo>
              <a:lnTo>
                <a:pt x="207570" y="0"/>
              </a:lnTo>
              <a:lnTo>
                <a:pt x="415140" y="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FBE628-F5B0-4F9F-B4F5-AF9E6AA77E0A}">
      <dsp:nvSpPr>
        <dsp:cNvPr id="0" name=""/>
        <dsp:cNvSpPr/>
      </dsp:nvSpPr>
      <dsp:spPr>
        <a:xfrm>
          <a:off x="3374495" y="1213754"/>
          <a:ext cx="415140" cy="1338826"/>
        </a:xfrm>
        <a:custGeom>
          <a:avLst/>
          <a:gdLst/>
          <a:ahLst/>
          <a:cxnLst/>
          <a:rect l="0" t="0" r="0" b="0"/>
          <a:pathLst>
            <a:path>
              <a:moveTo>
                <a:pt x="0" y="1338826"/>
              </a:moveTo>
              <a:lnTo>
                <a:pt x="207570" y="1338826"/>
              </a:lnTo>
              <a:lnTo>
                <a:pt x="207570" y="0"/>
              </a:lnTo>
              <a:lnTo>
                <a:pt x="415140"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89A01-9833-45D1-9245-B4AB351BB8B5}">
      <dsp:nvSpPr>
        <dsp:cNvPr id="0" name=""/>
        <dsp:cNvSpPr/>
      </dsp:nvSpPr>
      <dsp:spPr>
        <a:xfrm>
          <a:off x="1298795" y="2236036"/>
          <a:ext cx="2075700" cy="63308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Mitra" panose="00000400000000000000" pitchFamily="2" charset="-78"/>
            </a:rPr>
            <a:t>روشهای تخصيص كانال </a:t>
          </a:r>
          <a:endParaRPr lang="en-US" sz="1800" kern="1200" dirty="0">
            <a:cs typeface="B Mitra" panose="00000400000000000000" pitchFamily="2" charset="-78"/>
          </a:endParaRPr>
        </a:p>
      </dsp:txBody>
      <dsp:txXfrm>
        <a:off x="1298795" y="2236036"/>
        <a:ext cx="2075700" cy="633088"/>
      </dsp:txXfrm>
    </dsp:sp>
    <dsp:sp modelId="{034BF9EE-B641-4395-99A4-AA513D57EB8D}">
      <dsp:nvSpPr>
        <dsp:cNvPr id="0" name=""/>
        <dsp:cNvSpPr/>
      </dsp:nvSpPr>
      <dsp:spPr>
        <a:xfrm>
          <a:off x="3789635" y="897210"/>
          <a:ext cx="2075700" cy="63308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Mitra" panose="00000400000000000000" pitchFamily="2" charset="-78"/>
            </a:rPr>
            <a:t>روشهايي كه احتمال تصادم در آنها وجود ندارد.</a:t>
          </a:r>
        </a:p>
      </dsp:txBody>
      <dsp:txXfrm>
        <a:off x="3789635" y="897210"/>
        <a:ext cx="2075700" cy="633088"/>
      </dsp:txXfrm>
    </dsp:sp>
    <dsp:sp modelId="{C64D255E-E03E-428D-B282-739A624AF826}">
      <dsp:nvSpPr>
        <dsp:cNvPr id="0" name=""/>
        <dsp:cNvSpPr/>
      </dsp:nvSpPr>
      <dsp:spPr>
        <a:xfrm>
          <a:off x="6280475" y="4659"/>
          <a:ext cx="2075700" cy="63308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kern="1200" dirty="0">
              <a:cs typeface="B Mitra" panose="00000400000000000000" pitchFamily="2" charset="-78"/>
            </a:rPr>
            <a:t>Bitmap</a:t>
          </a:r>
          <a:endParaRPr lang="fa-IR" sz="1800" kern="1200" dirty="0">
            <a:cs typeface="B Mitra" panose="00000400000000000000" pitchFamily="2" charset="-78"/>
          </a:endParaRPr>
        </a:p>
      </dsp:txBody>
      <dsp:txXfrm>
        <a:off x="6280475" y="4659"/>
        <a:ext cx="2075700" cy="633088"/>
      </dsp:txXfrm>
    </dsp:sp>
    <dsp:sp modelId="{EF48DDBC-1F74-453C-9B8D-9C24E0B72F9E}">
      <dsp:nvSpPr>
        <dsp:cNvPr id="0" name=""/>
        <dsp:cNvSpPr/>
      </dsp:nvSpPr>
      <dsp:spPr>
        <a:xfrm>
          <a:off x="6280475" y="897210"/>
          <a:ext cx="2075700" cy="63308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kern="1200" dirty="0">
              <a:cs typeface="B Mitra" panose="00000400000000000000" pitchFamily="2" charset="-78"/>
            </a:rPr>
            <a:t>Binary Countdown</a:t>
          </a:r>
          <a:endParaRPr lang="fa-IR" sz="1800" kern="1200" dirty="0">
            <a:cs typeface="B Mitra" panose="00000400000000000000" pitchFamily="2" charset="-78"/>
          </a:endParaRPr>
        </a:p>
      </dsp:txBody>
      <dsp:txXfrm>
        <a:off x="6280475" y="897210"/>
        <a:ext cx="2075700" cy="633088"/>
      </dsp:txXfrm>
    </dsp:sp>
    <dsp:sp modelId="{7625B474-05C9-4802-BD15-3FDD85494838}">
      <dsp:nvSpPr>
        <dsp:cNvPr id="0" name=""/>
        <dsp:cNvSpPr/>
      </dsp:nvSpPr>
      <dsp:spPr>
        <a:xfrm>
          <a:off x="6280475" y="1789761"/>
          <a:ext cx="2075700" cy="63308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kern="1200">
              <a:cs typeface="B Mitra" panose="00000400000000000000" pitchFamily="2" charset="-78"/>
            </a:rPr>
            <a:t>Token </a:t>
          </a:r>
          <a:r>
            <a:rPr lang="en-US" sz="1800" kern="1200" dirty="0">
              <a:cs typeface="B Mitra" panose="00000400000000000000" pitchFamily="2" charset="-78"/>
            </a:rPr>
            <a:t>Passing</a:t>
          </a:r>
          <a:endParaRPr lang="fa-IR" sz="1800" kern="1200" dirty="0">
            <a:cs typeface="B Mitra" panose="00000400000000000000" pitchFamily="2" charset="-78"/>
          </a:endParaRPr>
        </a:p>
      </dsp:txBody>
      <dsp:txXfrm>
        <a:off x="6280475" y="1789761"/>
        <a:ext cx="2075700" cy="633088"/>
      </dsp:txXfrm>
    </dsp:sp>
    <dsp:sp modelId="{C2076A15-FFF0-4EC4-A42E-32CF3564BD46}">
      <dsp:nvSpPr>
        <dsp:cNvPr id="0" name=""/>
        <dsp:cNvSpPr/>
      </dsp:nvSpPr>
      <dsp:spPr>
        <a:xfrm>
          <a:off x="3789635" y="3574863"/>
          <a:ext cx="2075700" cy="63308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Mitra" panose="00000400000000000000" pitchFamily="2" charset="-78"/>
            </a:rPr>
            <a:t>روشهايي كه احتمال تصادم در آنها وجود دارد.</a:t>
          </a:r>
        </a:p>
      </dsp:txBody>
      <dsp:txXfrm>
        <a:off x="3789635" y="3574863"/>
        <a:ext cx="2075700" cy="633088"/>
      </dsp:txXfrm>
    </dsp:sp>
    <dsp:sp modelId="{90EDE281-7376-4543-A274-E6097CF8B321}">
      <dsp:nvSpPr>
        <dsp:cNvPr id="0" name=""/>
        <dsp:cNvSpPr/>
      </dsp:nvSpPr>
      <dsp:spPr>
        <a:xfrm>
          <a:off x="6280475" y="2682312"/>
          <a:ext cx="2075700" cy="63308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kern="1200" dirty="0">
              <a:cs typeface="B Mitra" panose="00000400000000000000" pitchFamily="2" charset="-78"/>
            </a:rPr>
            <a:t>ALOHA</a:t>
          </a:r>
          <a:endParaRPr lang="fa-IR" sz="1800" kern="1200" dirty="0">
            <a:cs typeface="B Mitra" panose="00000400000000000000" pitchFamily="2" charset="-78"/>
          </a:endParaRPr>
        </a:p>
      </dsp:txBody>
      <dsp:txXfrm>
        <a:off x="6280475" y="2682312"/>
        <a:ext cx="2075700" cy="633088"/>
      </dsp:txXfrm>
    </dsp:sp>
    <dsp:sp modelId="{62C7330F-5BFD-4C28-B967-F2AF217E8492}">
      <dsp:nvSpPr>
        <dsp:cNvPr id="0" name=""/>
        <dsp:cNvSpPr/>
      </dsp:nvSpPr>
      <dsp:spPr>
        <a:xfrm>
          <a:off x="6280475" y="3574863"/>
          <a:ext cx="2075700" cy="63308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Mitra" panose="00000400000000000000" pitchFamily="2" charset="-78"/>
            </a:rPr>
            <a:t> </a:t>
          </a:r>
          <a:r>
            <a:rPr lang="en-US" sz="1800" kern="1200" dirty="0">
              <a:cs typeface="B Mitra" panose="00000400000000000000" pitchFamily="2" charset="-78"/>
            </a:rPr>
            <a:t>SLOTTED ALOHA</a:t>
          </a:r>
          <a:endParaRPr lang="fa-IR" sz="1800" kern="1200" dirty="0">
            <a:cs typeface="B Mitra" panose="00000400000000000000" pitchFamily="2" charset="-78"/>
          </a:endParaRPr>
        </a:p>
      </dsp:txBody>
      <dsp:txXfrm>
        <a:off x="6280475" y="3574863"/>
        <a:ext cx="2075700" cy="633088"/>
      </dsp:txXfrm>
    </dsp:sp>
    <dsp:sp modelId="{B80AAC15-0B86-4B95-8B21-C8306C035A5D}">
      <dsp:nvSpPr>
        <dsp:cNvPr id="0" name=""/>
        <dsp:cNvSpPr/>
      </dsp:nvSpPr>
      <dsp:spPr>
        <a:xfrm>
          <a:off x="6280475" y="4467414"/>
          <a:ext cx="2075700" cy="63308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Mitra" panose="00000400000000000000" pitchFamily="2" charset="-78"/>
            </a:rPr>
            <a:t> </a:t>
          </a:r>
          <a:r>
            <a:rPr lang="en-US" sz="1800" kern="1200" dirty="0">
              <a:cs typeface="B Mitra" panose="00000400000000000000" pitchFamily="2" charset="-78"/>
            </a:rPr>
            <a:t>CSMA</a:t>
          </a:r>
          <a:endParaRPr lang="fa-IR" sz="1800" kern="1200" dirty="0">
            <a:cs typeface="B Mitra" panose="00000400000000000000" pitchFamily="2" charset="-78"/>
          </a:endParaRPr>
        </a:p>
      </dsp:txBody>
      <dsp:txXfrm>
        <a:off x="6280475" y="4467414"/>
        <a:ext cx="2075700" cy="633088"/>
      </dsp:txXfrm>
    </dsp:sp>
    <dsp:sp modelId="{B1361A36-6F5E-484A-9C3A-879E790AEC1F}">
      <dsp:nvSpPr>
        <dsp:cNvPr id="0" name=""/>
        <dsp:cNvSpPr/>
      </dsp:nvSpPr>
      <dsp:spPr>
        <a:xfrm>
          <a:off x="8771315" y="3128587"/>
          <a:ext cx="2075700" cy="63308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kern="1200" dirty="0"/>
            <a:t>Persistent</a:t>
          </a:r>
          <a:endParaRPr lang="fa-IR" sz="1800" kern="1200" dirty="0">
            <a:cs typeface="B Mitra" panose="00000400000000000000" pitchFamily="2" charset="-78"/>
          </a:endParaRPr>
        </a:p>
      </dsp:txBody>
      <dsp:txXfrm>
        <a:off x="8771315" y="3128587"/>
        <a:ext cx="2075700" cy="633088"/>
      </dsp:txXfrm>
    </dsp:sp>
    <dsp:sp modelId="{4347147E-0335-4E06-9219-1E5F4E654B46}">
      <dsp:nvSpPr>
        <dsp:cNvPr id="0" name=""/>
        <dsp:cNvSpPr/>
      </dsp:nvSpPr>
      <dsp:spPr>
        <a:xfrm>
          <a:off x="8771315" y="4021139"/>
          <a:ext cx="2075700" cy="63308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US" sz="1800" kern="1200" dirty="0"/>
            <a:t>Non Persistent</a:t>
          </a:r>
          <a:endParaRPr lang="fa-IR" sz="1800" kern="1200" dirty="0"/>
        </a:p>
      </dsp:txBody>
      <dsp:txXfrm>
        <a:off x="8771315" y="4021139"/>
        <a:ext cx="2075700" cy="633088"/>
      </dsp:txXfrm>
    </dsp:sp>
    <dsp:sp modelId="{75867562-542C-4E2D-B655-C1FC2F71C32B}">
      <dsp:nvSpPr>
        <dsp:cNvPr id="0" name=""/>
        <dsp:cNvSpPr/>
      </dsp:nvSpPr>
      <dsp:spPr>
        <a:xfrm>
          <a:off x="8771315" y="4913690"/>
          <a:ext cx="2075700" cy="63308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CSMA/CD</a:t>
          </a:r>
        </a:p>
      </dsp:txBody>
      <dsp:txXfrm>
        <a:off x="8771315" y="4913690"/>
        <a:ext cx="2075700" cy="633088"/>
      </dsp:txXfrm>
    </dsp:sp>
    <dsp:sp modelId="{3749B2CB-D751-4E1F-AB22-B1A6B6E18F4E}">
      <dsp:nvSpPr>
        <dsp:cNvPr id="0" name=""/>
        <dsp:cNvSpPr/>
      </dsp:nvSpPr>
      <dsp:spPr>
        <a:xfrm>
          <a:off x="8771315" y="5806241"/>
          <a:ext cx="2075700" cy="63308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CSMA/CA</a:t>
          </a:r>
        </a:p>
      </dsp:txBody>
      <dsp:txXfrm>
        <a:off x="8771315" y="5806241"/>
        <a:ext cx="2075700" cy="6330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3-08T14:56:37.224"/>
    </inkml:context>
    <inkml:brush xml:id="br0">
      <inkml:brushProperty name="width" value="0.05292" units="cm"/>
      <inkml:brushProperty name="height" value="0.05292" units="cm"/>
      <inkml:brushProperty name="color" value="#FF0000"/>
    </inkml:brush>
  </inkml:definitions>
  <inkml:trace contextRef="#ctx0" brushRef="#br0">12129 15776 0,'25'0'47</inkml:trace>
  <inkml:trace contextRef="#ctx0" brushRef="#br0" timeOffset="4040.39">11857 14585 0,'0'-25'47,"0"50"156,0 0-172,-25-25-15,25 25-16,-25 0 31,0-25-31,25 24 16,-49-24-1,-1 25 16,-24-25-31,49 25 16,0-25-16,-25 0 31,26 0-31,-1 0 0,0-25 32,0 25-17,-24 0 1,24-25-1,0 25 1,25-24 0,0 48 62,0 1-47,-25-25-31,25 25 31,-25-25-15,25 25 0,-24-25-1,-1 0 16,25-25-31,-25 25 16,25-25 0,-25 25-1,0 0 17,0 0-17,1 0 16,24 25-31,-25-25 16,25 25 15,25-25 1,-1 0-17</inkml:trace>
  <inkml:trace contextRef="#ctx0" brushRef="#br0" timeOffset="4275.18">11137 14486 0,'0'0'0,"25"0"0,-25-25 16,25 25-16,25-25 31,-26 25-31,1 0 32</inkml:trace>
  <inkml:trace contextRef="#ctx0" brushRef="#br0" timeOffset="4520.22">11410 14932 0,'0'0'0,"0"-24"110</inkml:trace>
  <inkml:trace contextRef="#ctx0" brushRef="#br0" timeOffset="5140.22">10815 14734 0,'-25'0'0,"0"0"94,25-25-79,-25 25-15,25-25 32,0 1-17,25-1 1,0 0-16,25 0 16,-1-24-1,-49 24 16,0 0-31,0 0 16,-25 25-16,1 0 16,24-25-1,-25 25 1,25-24 0,0-1-1,25 25 1,-25-25-1,24 0-15,-24 0 32</inkml:trace>
  <inkml:trace contextRef="#ctx0" brushRef="#br0" timeOffset="5620.35">10616 14511 0,'-24'0'0,"-1"0"47,25 25-32,-25-25 1,25 24-16,0 1 16,-25 25-1,25-25 16,0-1-31,0 1 16,-25-25 15,25 25-31,-49-50 32,24 25-17,0-25 1,0 1-1,50-1 1,0 0 0,0-25-1</inkml:trace>
  <inkml:trace contextRef="#ctx0" brushRef="#br0" timeOffset="6000.02">10145 14560 0,'0'25'32,"25"-25"-32,0 0 31,-25 25-31,25 0 16,-25 0-1,-25 24 16,25-24-15,-25-25-16,0 25 0,0-25 16,-24 0-1</inkml:trace>
  <inkml:trace contextRef="#ctx0" brushRef="#br0" timeOffset="6240.11">9996 14684 0,'0'0'0,"0"25"16,-25-25-1,25 25-15,-24 0 31,24 0-31,-25-25 16</inkml:trace>
  <inkml:trace contextRef="#ctx0" brushRef="#br0" timeOffset="6540.34">9823 14709 0,'-25'0'47,"25"-25"-47,0 1 31,0-1-15,-25 25-16,25-25 0,25-25 31,-25 26-31,25-1 32</inkml:trace>
  <inkml:trace contextRef="#ctx0" brushRef="#br0" timeOffset="6805.24">9773 14858 0,'0'25'0,"25"-25"16,-25 25 15,25-25-31,-25-25 16,24 25 0,1 0-16,25-25 15</inkml:trace>
  <inkml:trace contextRef="#ctx0" brushRef="#br0" timeOffset="7670.12">9599 14709 0,'-24'-25'31,"24"1"0,-25-1-15,50 25-16,-25 0 15,0-25-15,0 0 16,0 0 0,24 25-1,-24-24 1,0 48 15,25-24-15,-25 25-1,0 0 1,-25 25-16,1-26 31,-1 1-31,0 0 32,0-25-17,0 0 1,1 0-1,24-25 1,-25 0 0,0 25 62,25 25-63,-25-25-15,25 25 16,-25-25-16,-24 25 31,-1 0-31,25-25 32,-49 0-17,49-25 1,-24 25-1,49-25-15,-25 25 16,25-25-16,0 0 16,0 1-1,25-1 1,-1 0 0</inkml:trace>
  <inkml:trace contextRef="#ctx0" brushRef="#br0" timeOffset="7905.33">9203 14486 0,'0'0'16,"24"0"-16,1 0 0,0-25 16,0 25-1,24-25 17</inkml:trace>
  <inkml:trace contextRef="#ctx0" brushRef="#br0" timeOffset="8090.33">9500 14362 0</inkml:trace>
  <inkml:trace contextRef="#ctx0" brushRef="#br0" timeOffset="9150.1">8905 14635 0,'0'25'31,"-25"-25"-15,0 24-1,25 1 1,-25 0 0,-24 0-1,24-25-15,0 0 16,0 25-16,1-25 16,-1 0-1,0-25-15,0 25 31,0-25-31,1 0 16,24 0 15,0 1-31,0 48 47,-25-24-31,25 25-1,-25 0 1,0-25-16,0 50 16,1-50-16,-1 0 15,25 24 1,-50-24 0</inkml:trace>
  <inkml:trace contextRef="#ctx0" brushRef="#br0" timeOffset="9500.18">8657 14486 0,'-25'25'15,"0"-25"1,0 0-1,1 0 1,24-25 0,-25 25-16,25-25 15,0 0 1,25 1 0,-1 24-1,1-25 16,0 25-31,0 25 16,-25-1 15,-25 26-31</inkml:trace>
  <inkml:trace contextRef="#ctx0" brushRef="#br0" timeOffset="9890.13">8235 14560 0,'25'0'0,"-25"25"16,0 0-1,25-25-15,-25 25 16,0 0 15,-25-1-31,0-24 32,0 0-32,1 25 15,24-50-15,-25 25 16,25-24-1,25-51 1,-1 50 0,-24 1-1,25-1 1</inkml:trace>
  <inkml:trace contextRef="#ctx0" brushRef="#br0" timeOffset="10340.15">7937 14734 0,'0'0'0,"-24"0"16,-1 0-1,0 0 1,25-25 15,0 0-15,25 1 0,0 24-1,-1 0 16,-24 24-15,0 1 15,-24 25-15,-1-25 0,0 24-1,25-24-15,-50 0 16,26 0-1,-1-25 1</inkml:trace>
  <inkml:trace contextRef="#ctx0" brushRef="#br0" timeOffset="11290.21">7714 14412 0,'0'24'16,"0"1"15,25-25-31,-25 25 31,0 0-31,0 0 16,0-1-16,0 1 0,-25 0 0,25 0 16,0 0-1,-25-1-15,25 1 16,-24 0 0</inkml:trace>
  <inkml:trace contextRef="#ctx0" brushRef="#br0" timeOffset="12050.26">7516 14560 0,'-25'0'47,"0"25"-31,0-25-1,1 50 1,-1-25 0,25-1-1,25-24 1,-1 0-1,1 0 1,0-24 0,0 24-1,-50 24 48,0-24-48,0 0-15,1 25 16,-1-25 0,0 0-1,0-25-15,0 25 32,1-24-32,24-1 15,-25 25-15,25-25 16,0 0-16,0-24 15,0 24 1,0 0 0,0 50 15,0 0 0,25-1-15,-50 26-1,25 0 1,-25-50-16,25 24 0,0 1 0,-25 0 16,0 0 15,1-25-15,-1-25 15</inkml:trace>
  <inkml:trace contextRef="#ctx0" brushRef="#br0" timeOffset="12249.9">7144 14536 0,'0'24'16,"0"1"-1,25 0 1,-50-25-1,50 25-15,-25 24 0,-25-49 16,25 25 0,0 0-1,-25 0-15</inkml:trace>
  <inkml:trace contextRef="#ctx0" brushRef="#br0" timeOffset="12625.33">7020 14635 0,'-25'0'63,"0"0"-48,0 25 1,1-25-16,-1 24 31,0-24-31,0 25 16,25 0 0,0 0-1,0 0-15,0-1 16,25 1-1,-25 0 1</inkml:trace>
  <inkml:trace contextRef="#ctx0" brushRef="#br0" timeOffset="13040.21">6623 14734 0,'0'0'15,"0"-25"-15,-25 25 16,25-25 0,25 25-16,-25-24 15,25 24 17,-1 0 14,-24 24-30,0 1-16,0 0 0,-24 0 31,24 0-31,0-1 16,-25-24-16,0 50 16,-25-50-1</inkml:trace>
  <inkml:trace contextRef="#ctx0" brushRef="#br0" timeOffset="13820.29">6424 14635 0,'0'-25'15,"0"0"-15,0 0 16,25-49-16,0 49 31,-25 0-31,25 1 16,0 24-16,-25-25 16,24 25-1,1 0 1,-25 49-1,-25-24 1,1 25 0,-1-25-1,0-1 1,0-24 0,0-24-1,1-1 16,-1 25-15,25-25-16,-25 25 0,25 25 47,-25 0-31,25-1-1,-25 1 1,-24 0-1,24 0 1,0-25 0,25-25 15,0 0-15,25 25-16,-25-25 31,25 25-16,-25 25 1,0 0 0,0 0-1,-25 24-15,0-24 32,-49 50-17,49-75 16</inkml:trace>
  <inkml:trace contextRef="#ctx0" brushRef="#br0" timeOffset="14160.1">6028 14337 0,'0'0'0,"0"25"16,24-25-16,-24 25 31,0 0-31,0 24 16,25-24-16,-25 0 16,-25 0-16,25 24 15,0-24-15,-24 0 16,24 0-1,-25-25-15,25 24 16,-25-24-16,25-24 16,-25 24-1,25-50 1,0 25 0,0-49-1</inkml:trace>
  <inkml:trace contextRef="#ctx0" brushRef="#br0" timeOffset="14620.2">5829 14486 0,'0'0'0,"0"25"16,-25-25-16,25 25 15,0-1 1,-25 1 0,1 0-1,-1-25 1,-25 25 0,25-50 15,1 25-16,24-25-15,0 0 16,0 1 15,0 48 16,0 1-31,-25-25-16,25 25 15,-25 0-15,0 0 16</inkml:trace>
  <inkml:trace contextRef="#ctx0" brushRef="#br0" timeOffset="14940.45">5730 14362 0,'0'25'0,"0"-50"0,-25 50 16,0-25 0,25-25 15,0 25-16,0-25 1,25 0 31,0 25-31,0 25-1,-50-25 1,25 25-1</inkml:trace>
  <inkml:trace contextRef="#ctx0" brushRef="#br0" timeOffset="15370.49">5507 14486 0,'0'-25'31,"0"50"-31,24-25 31,1 0-31,0 25 16,-50-25-16,25 25 15,0-1-15,-49 1 16,24 0 15,25-50-31,-25 25 32,25-25-17,0 1 1,25 24-1,-25-25 1,25 0 0,-1 25-16</inkml:trace>
  <inkml:trace contextRef="#ctx0" brushRef="#br0" timeOffset="34070.08">19124 14511 0,'-24'0'78,"24"25"-63,-25-1-15,25 1 16,-25 0 0,25 0-1,-25-25-15,25 25 32,0-50 14</inkml:trace>
  <inkml:trace contextRef="#ctx0" brushRef="#br0" timeOffset="34620.38">19397 14263 0,'-25'0'47,"1"0"-47,-1 24 15,-25 1 1,25-25 0,1 25-16,-1-25 15,0-25 1,0 25-1,0-25-15,1 25 16,-1-24 15,0 24-31,0 0 32,0 24-17,1-24 1,24 50-1,0-25 1,-25 0 0,0 24-16</inkml:trace>
  <inkml:trace contextRef="#ctx0" brushRef="#br0" timeOffset="35200">18703 14660 0,'0'0'0,"0"24"15,0-48 1,-25 24-16,0 0 15,0 0 17,50-25-17,0 0 1,0 25 0,0-25-1,-1 25 1,-24 25 15,0 0-15,-24-25-1,24 25-15,-25-25 32,0 0-32,0 24 15,0-24-15,1 0 16,-26-24-1,25 24 1,25-25-16,-25 0 16,0 0-1,25 0-15,0 1 16,25-1 0,-25 0-1</inkml:trace>
  <inkml:trace contextRef="#ctx0" brushRef="#br0" timeOffset="35540.15">18182 14560 0,'25'25'16,"-1"0"15,-24 0-16,25-25 1,-25 25 0,0-1-1,-25 1-15,-24 0 32,-1-25-32</inkml:trace>
  <inkml:trace contextRef="#ctx0" brushRef="#br0" timeOffset="36090.11">17884 14560 0,'0'-24'16,"-25"48"15,25 1-15,0 0-1,0 0-15,-24-25 32,24 25-32,-25-25 15,25 24 1,-50-24-1,25 0 1,1 25 0,-1 0-1,25 0 1,-25-25 0,25 25-16,0-1 15,0 1 1,-25-25-1,25 25 1,-25-50 0,1 25-1,-1-25-15,0 1 32,25-1-17,25 0 1,0 0-1,74-49 1</inkml:trace>
  <inkml:trace contextRef="#ctx0" brushRef="#br0" timeOffset="36340.18">18182 14362 0,'0'0'0,"-25"0"16,25 25 0,-50 0-1,-24-1 1,0 1-1,24 0 1</inkml:trace>
  <inkml:trace contextRef="#ctx0" brushRef="#br0" timeOffset="36500.43">17934 14337 0,'0'0'0,"-25"25"0,0-25 0,25 25 16,-25-25-16,-24 49 15</inkml:trace>
  <inkml:trace contextRef="#ctx0" brushRef="#br0" timeOffset="36955.25">17338 14511 0,'0'25'31,"25"-25"-31,-25 24 16,0 1 0,0 0-1,-25 0 1,1 0 0,-1-25-16,-25 24 15,25 1 1,-24-25 15</inkml:trace>
  <inkml:trace contextRef="#ctx0" brushRef="#br0" timeOffset="37190.11">17115 14610 0,'-25'0'16,"25"25"0,-24-25-1,-1 25 1,-25-1 0,1 1-1,-26-25 1</inkml:trace>
  <inkml:trace contextRef="#ctx0" brushRef="#br0" timeOffset="37500.31">16842 14585 0,'0'25'0,"-24"-25"15,-1 0 1,0 0 15,25-25 1,0 0-17,0 1-15,0-1 31,25 0-31,0 0 32</inkml:trace>
  <inkml:trace contextRef="#ctx0" brushRef="#br0" timeOffset="37772.25">16644 14784 0,'0'0'0,"-25"0"0,50 0 63,-25 0-48,25 0-15,0 0 16</inkml:trace>
  <inkml:trace contextRef="#ctx0" brushRef="#br0" timeOffset="38540.25">16545 14684 0,'0'0'0,"-25"0"0,25-24 16,-25 24-16,25-25 31,0 0 1,25 0-17,-25 0 1,25 25-1,0 0 1,-25 25 0,0 0-1,0 0 1,-25 0 0,0-1-1,-49 1 16,49-25-31,0-25 16,0 25 15,25-24-31,0-1 47,0 50 0,-25-25-47,25 24 16,-25-24-1,25 25-15,-24-25 16,-1 0-16,0 25 16,0-50-16,-24 50 15,24-50-15,0 25 31,0 0-31,25-25 0,-25 25 32,25-24-17,25-1-15,0 0 32,0 0-17</inkml:trace>
  <inkml:trace contextRef="#ctx0" brushRef="#br0" timeOffset="38750.01">16272 14461 0,'0'0'0,"25"0"15,-25-25 1,49 25-16,26-24 31</inkml:trace>
  <inkml:trace contextRef="#ctx0" brushRef="#br0" timeOffset="38920.39">16570 14387 0,'-25'0'0,"25"-25"16,-25 25 46</inkml:trace>
  <inkml:trace contextRef="#ctx0" brushRef="#br0" timeOffset="39490.06">15825 14684 0,'-24'0'31,"24"-24"0,0-1 1,24 25-1,-24-25-16,0 50 1,25-25 0,-25 25 15,0-1-15,-25 1-16,1 0 15,-1-25 16,-25 25-31,25 0 32,-24-25-32</inkml:trace>
  <inkml:trace contextRef="#ctx0" brushRef="#br0" timeOffset="40220.11">15577 14660 0,'0'0'0,"25"-25"0,-25 0 15,25 0 1,-25 0 0,25 1-1,0 24 1,-25 24 15,24 1 0,1 0-15,-50-25 46,25 25-46,-24-25 0,-1 25-1,-50-1 1,51 1 0,-1-25-1,-25 0-15,25 0 16,1 0-1,24-25 1,-25 1-16,25-1 47,25 25-31,-1 25-1,1-25 1,-25 24 15,-25 1-31,25-25 16,0 25-1,-49 0 1,-1 0 0,-24-1-1,24 1 16,25-25-15</inkml:trace>
  <inkml:trace contextRef="#ctx0" brushRef="#br0" timeOffset="40390.21">15478 14957 0,'0'0'0,"-25"-25"63</inkml:trace>
  <inkml:trace contextRef="#ctx0" brushRef="#br0" timeOffset="40840.07">15106 14585 0,'0'0'0,"25"0"31,0 0-15,-1 25-1,1-25-15,25 25 16,-25-25-16,-25 25 31,0-1-15,-25-24 0,-50 50-1,26-50 1,24 0-1,-49 0 1</inkml:trace>
  <inkml:trace contextRef="#ctx0" brushRef="#br0" timeOffset="41219.95">14883 14610 0,'0'0'16,"25"-25"31,-25 50-47,24-25 15,-24 25 1,0 0 15,0-1-15,-24-24 0,-1 25-1,0-25 16,0 0-31,-24 0 16</inkml:trace>
  <inkml:trace contextRef="#ctx0" brushRef="#br0" timeOffset="41490.08">14759 14486 0,'-25'25'31,"25"0"-31,0-1 16,0 26-1,-25 0 16,25-26-31,-49 1 32</inkml:trace>
  <inkml:trace contextRef="#ctx0" brushRef="#br0" timeOffset="41700.44">14635 14660 0,'-25'0'16,"25"24"-16,-25-24 15,0 25 1,-24 0 0,24 0-1,-25-25 16</inkml:trace>
  <inkml:trace contextRef="#ctx0" brushRef="#br0" timeOffset="42190.37">14312 14536 0,'0'24'32,"25"-24"-17,0 0 1,-25 25-16,25 0 16,0-25-16,-25 25 15,-25 0-15,25-1 31,-25 1-31,-25 0 16,25-25 15,1 0 63,48 0-16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22641" units="1/cm"/>
          <inkml:channelProperty channel="Y" name="resolution" value="37.24138" units="1/cm"/>
          <inkml:channelProperty channel="T" name="resolution" value="1" units="1/dev"/>
        </inkml:channelProperties>
      </inkml:inkSource>
      <inkml:timestamp xml:id="ts0" timeString="2022-03-06T12:56:09.021"/>
    </inkml:context>
    <inkml:brush xml:id="br0">
      <inkml:brushProperty name="width" value="0.05292" units="cm"/>
      <inkml:brushProperty name="height" value="0.05292" units="cm"/>
      <inkml:brushProperty name="color" value="#FF0000"/>
    </inkml:brush>
  </inkml:definitions>
  <inkml:trace contextRef="#ctx0" brushRef="#br0">17445 6421 0,'0'-18'0,"-18"18"47,1 0 297,-1 0-219</inkml:trace>
  <inkml:trace contextRef="#ctx0" brushRef="#br0" timeOffset="1670.74">11342 11659 0,'0'-17'16,"-18"17"0,36 0 62,-1 0-63,1 17-15,17-34 16,18 17 0,-35 0-16,52 0 15,-34-18-15,-1 18 0,-17 0 16,17 0-16,36 0 16,-36 0-1,-18 18 1,-34-18 15,-36 17-31</inkml:trace>
  <inkml:trace contextRef="#ctx0" brushRef="#br0" timeOffset="2028.16">11483 11677 0,'0'18'47,"-18"-1"-31,36 1-1,-36 70 1,1-17-1,17 17 17,0-18-17,0-34 1,0-19 0</inkml:trace>
  <inkml:trace contextRef="#ctx0" brushRef="#br0" timeOffset="2520.43">11906 12206 0,'0'0'0,"0"18"16,18-36 0,-18 0 15,18 18-31,-18-17 15,17-18 1,-34-1 0,-19-17-1,1 36 1,-18 17 0,35 0-16,-17 0 15,18 17-15,-1 1 16,-35 17-16,18 18 15,17 18 17,36-18-17,35-36 1,-36-17-16,54 0 16,-54-17-16,19-1 15,-1 0 1,18-35-16</inkml:trace>
  <inkml:trace contextRef="#ctx0" brushRef="#br0" timeOffset="3170.68">11201 11659 0,'17'0'78,"-17"-17"-78,18 17 0,53 0 16,-19-18-1,1 18 1,-35 18-1,53-1 1</inkml:trace>
  <inkml:trace contextRef="#ctx0" brushRef="#br0" timeOffset="4570.42">12753 11942 0,'-18'0'47,"18"17"-32,0 1 1,0-1 0,-17 19-1,-1-19 1,0 1-1,1-18 1,-19 0 0,1-18-1,-18-17 1,18 0 0,17 17-1,1 1-15,-1 17 16,0-18-1,1 18 1,17 18 0,-18-18-16,0 17 15,18 1-15,-17-18 16,17 17-16,-18 1 16,18 17-1,0-17-15,0 0 16,0-1-1,35-34 1</inkml:trace>
  <inkml:trace contextRef="#ctx0" brushRef="#br0" timeOffset="6020.36">13106 11836 0,'-18'0'94,"18"-18"-94,0 0 16,0 1 15,18-1-15,-1 18-1,1 0 1,0 18 0,17 35 15,-17-18-16,-18-17-15,-18 35 16,18-36-16,-18 18 16,1 18-1,-1-35-15,0 17 16,18-17 0,-17 0-16,-1-1 15,36-17 16,-18 18 1,17-18-17,1-18 1,17 18 0,18 0-1,-18 0 1</inkml:trace>
  <inkml:trace contextRef="#ctx0" brushRef="#br0" timeOffset="6604.52">13758 11748 0,'0'17'31,"-17"-17"-31,17 35 32,-18 18-17,18 0 1,-18-35-16,1 52 16,-1-52-16,0 17 15,36 1 1,0-1-1,-1-35 1,-17 18 0,18-18-16,0-18 15,-1 18 1,1-18 0</inkml:trace>
  <inkml:trace contextRef="#ctx0" brushRef="#br0" timeOffset="6853.82">13476 11942 0,'0'0'0,"18"0"0,-1-18 0,1 18 16,70 0 0,18-35-1,-53 35 1,0-18 0</inkml:trace>
  <inkml:trace contextRef="#ctx0" brushRef="#br0" timeOffset="7553.69">13935 12259 0,'0'18'31,"0"-1"-15,0 19-1,0-1 1,0 0 0,0 18-1,0-35-15,0 35 31,0-36-31,-18-34 32,18-1-17,0-17-15,0-18 16,18-35 0,-1 52-16,-17-17 15,18 36-15,-18-1 16,35-17-16,-17 17 15,0 18 17,-1 18-17,-17-1 1,0 19 0,-17-1-1,-1-17-15,0-1 16,1-17-16,17 18 15,-18-18 1</inkml:trace>
  <inkml:trace contextRef="#ctx0" brushRef="#br0" timeOffset="7903.36">14146 12224 0,'0'17'0,"0"1"16,0 0 0,0 17-1,0-17-15,-17-1 31,17 1-15,0-36 0,17 1-1,-17-1-15,0 0 16,18 1-16,-18-1 16,0 0-16,18 18 0,17-35 15,0 17 1,1 18-1</inkml:trace>
  <inkml:trace contextRef="#ctx0" brushRef="#br0" timeOffset="8287.32">14517 12312 0,'0'-18'15,"0"1"17,0-1-17,-18 18-15,18-18 0,-17 1 16,-72 17 15,72 0-15,-19 17-1,36 1 1,-17 0 0,17 17-16,0-17 15,17-1 1,1 1 0,0-18-1,35-18 1,17-17-1</inkml:trace>
  <inkml:trace contextRef="#ctx0" brushRef="#br0" timeOffset="8786.76">14676 12277 0,'0'0'0,"0"17"0,0 1 15,0 0-15,-18-1 16,18 71 15,-18-52-15,18-19-16,0 19 16,-17-19-1,-1-34 16,18-1-15,0 0-16,0-17 16,0 17-16,18-17 0,-18 0 15,17 17-15,1-17 0,70-53 32,-53 70-17,-17 18 1,0 18-1,-1-1 1,-17 1-16,18-18 16,-18 18-16,0 17 15,0-17-15,-18-1 16,-17 1 0,0 17-1,17-35-15,-17 18 16,-36-54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cs typeface="B Mitra" panose="00000400000000000000" pitchFamily="2" charset="-78"/>
              </a:defRPr>
            </a:lvl1pPr>
          </a:lstStyle>
          <a:p>
            <a:endParaRPr lang="fa-IR" dirty="0"/>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cs typeface="B Mitra" panose="00000400000000000000" pitchFamily="2" charset="-78"/>
              </a:defRPr>
            </a:lvl1pPr>
          </a:lstStyle>
          <a:p>
            <a:fld id="{CCC618E9-1AC9-4581-97C8-70CF3E5C6B2A}" type="datetimeFigureOut">
              <a:rPr lang="fa-IR" smtClean="0"/>
              <a:pPr/>
              <a:t>19/10/1444</a:t>
            </a:fld>
            <a:endParaRPr lang="fa-I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cs typeface="B Mitra" panose="00000400000000000000" pitchFamily="2" charset="-78"/>
              </a:defRPr>
            </a:lvl1pPr>
          </a:lstStyle>
          <a:p>
            <a:endParaRPr lang="fa-IR" dirty="0"/>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cs typeface="B Mitra" panose="00000400000000000000" pitchFamily="2" charset="-78"/>
              </a:defRPr>
            </a:lvl1pPr>
          </a:lstStyle>
          <a:p>
            <a:fld id="{DB52386D-709A-42B5-AA6F-CD55E4196A2E}" type="slidenum">
              <a:rPr lang="fa-IR" smtClean="0"/>
              <a:pPr/>
              <a:t>‹#›</a:t>
            </a:fld>
            <a:endParaRPr lang="fa-IR" dirty="0"/>
          </a:p>
        </p:txBody>
      </p:sp>
    </p:spTree>
    <p:extLst>
      <p:ext uri="{BB962C8B-B14F-4D97-AF65-F5344CB8AC3E}">
        <p14:creationId xmlns:p14="http://schemas.microsoft.com/office/powerpoint/2010/main" val="39193762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B Mitra" panose="00000400000000000000" pitchFamily="2" charset="-78"/>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B Mitra" panose="00000400000000000000" pitchFamily="2" charset="-78"/>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67C21678-BBE6-4F3A-8FE1-C8B26B030A73}" type="slidenum">
              <a:rPr lang="en-US" smtClean="0"/>
              <a:pPr/>
              <a:t>2</a:t>
            </a:fld>
            <a:endParaRPr lang="en-US"/>
          </a:p>
        </p:txBody>
      </p:sp>
      <p:sp>
        <p:nvSpPr>
          <p:cNvPr id="8195" name="Rectangle 2"/>
          <p:cNvSpPr>
            <a:spLocks noGrp="1" noRot="1" noChangeAspect="1" noChangeArrowheads="1" noTextEdit="1"/>
          </p:cNvSpPr>
          <p:nvPr>
            <p:ph type="sldImg"/>
          </p:nvPr>
        </p:nvSpPr>
        <p:spPr>
          <a:xfrm>
            <a:off x="646113" y="915988"/>
            <a:ext cx="5567362" cy="3132137"/>
          </a:xfrm>
          <a:solidFill>
            <a:srgbClr val="FFFFFF"/>
          </a:solidFill>
          <a:ln/>
        </p:spPr>
      </p:sp>
      <p:sp>
        <p:nvSpPr>
          <p:cNvPr id="8196" name="Rectangle 3"/>
          <p:cNvSpPr>
            <a:spLocks noGrp="1" noChangeArrowheads="1"/>
          </p:cNvSpPr>
          <p:nvPr>
            <p:ph type="body" idx="1"/>
          </p:nvPr>
        </p:nvSpPr>
        <p:spPr>
          <a:xfrm>
            <a:off x="1046164" y="4352926"/>
            <a:ext cx="4770437" cy="3476625"/>
          </a:xfrm>
          <a:noFill/>
          <a:ln/>
        </p:spPr>
        <p:txBody>
          <a:bodyPr wrap="none" anchor="ctr"/>
          <a:lstStyle/>
          <a:p>
            <a:pPr eaLnBrk="1" hangingPunct="1"/>
            <a:endParaRPr lang="fa-IR"/>
          </a:p>
        </p:txBody>
      </p:sp>
    </p:spTree>
    <p:extLst>
      <p:ext uri="{BB962C8B-B14F-4D97-AF65-F5344CB8AC3E}">
        <p14:creationId xmlns:p14="http://schemas.microsoft.com/office/powerpoint/2010/main" val="180389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0BCFAD-AD5A-427D-AEE0-97B0A65792C6}" type="slidenum">
              <a:rPr lang="en-US"/>
              <a:pPr/>
              <a:t>20</a:t>
            </a:fld>
            <a:endParaRPr lang="en-US"/>
          </a:p>
        </p:txBody>
      </p:sp>
      <p:sp>
        <p:nvSpPr>
          <p:cNvPr id="982018" name="Rectangle 2"/>
          <p:cNvSpPr>
            <a:spLocks noGrp="1" noRot="1" noChangeAspect="1" noChangeArrowheads="1" noTextEdit="1"/>
          </p:cNvSpPr>
          <p:nvPr>
            <p:ph type="sldImg"/>
          </p:nvPr>
        </p:nvSpPr>
        <p:spPr>
          <a:ln/>
        </p:spPr>
      </p:sp>
      <p:sp>
        <p:nvSpPr>
          <p:cNvPr id="9820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5122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D0664B-7672-4BD1-BFD2-8D11C8F491EC}" type="slidenum">
              <a:rPr lang="en-US"/>
              <a:pPr/>
              <a:t>21</a:t>
            </a:fld>
            <a:endParaRPr lang="en-US"/>
          </a:p>
        </p:txBody>
      </p:sp>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8047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974A5-AFC3-444C-B90A-7FABF72E1165}" type="slidenum">
              <a:rPr lang="en-US"/>
              <a:pPr/>
              <a:t>22</a:t>
            </a:fld>
            <a:endParaRPr lang="en-US"/>
          </a:p>
        </p:txBody>
      </p:sp>
      <p:sp>
        <p:nvSpPr>
          <p:cNvPr id="987138" name="Rectangle 2"/>
          <p:cNvSpPr>
            <a:spLocks noGrp="1" noRot="1" noChangeAspect="1" noChangeArrowheads="1" noTextEdit="1"/>
          </p:cNvSpPr>
          <p:nvPr>
            <p:ph type="sldImg"/>
          </p:nvPr>
        </p:nvSpPr>
        <p:spPr>
          <a:ln/>
        </p:spPr>
      </p:sp>
      <p:sp>
        <p:nvSpPr>
          <p:cNvPr id="987139" name="Rectangle 3"/>
          <p:cNvSpPr>
            <a:spLocks noGrp="1" noChangeArrowheads="1"/>
          </p:cNvSpPr>
          <p:nvPr>
            <p:ph type="body" idx="1"/>
          </p:nvPr>
        </p:nvSpPr>
        <p:spPr/>
        <p:txBody>
          <a:bodyPr/>
          <a:lstStyle/>
          <a:p>
            <a:endParaRPr lang="fa-IR" dirty="0"/>
          </a:p>
        </p:txBody>
      </p:sp>
    </p:spTree>
    <p:extLst>
      <p:ext uri="{BB962C8B-B14F-4D97-AF65-F5344CB8AC3E}">
        <p14:creationId xmlns:p14="http://schemas.microsoft.com/office/powerpoint/2010/main" val="273316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5C5D5-590B-4780-BF3C-6BAEFF53A724}" type="slidenum">
              <a:rPr lang="en-US"/>
              <a:pPr/>
              <a:t>23</a:t>
            </a:fld>
            <a:endParaRPr lang="en-US"/>
          </a:p>
        </p:txBody>
      </p:sp>
      <p:sp>
        <p:nvSpPr>
          <p:cNvPr id="997378" name="Rectangle 2"/>
          <p:cNvSpPr>
            <a:spLocks noGrp="1" noRot="1" noChangeAspect="1" noChangeArrowheads="1" noTextEdit="1"/>
          </p:cNvSpPr>
          <p:nvPr>
            <p:ph type="sldImg"/>
          </p:nvPr>
        </p:nvSpPr>
        <p:spPr>
          <a:ln/>
        </p:spPr>
      </p:sp>
      <p:sp>
        <p:nvSpPr>
          <p:cNvPr id="9973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1530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81CA0-C3F6-4E0E-BBB6-C15ABBAC7324}" type="slidenum">
              <a:rPr lang="en-US"/>
              <a:pPr/>
              <a:t>30</a:t>
            </a:fld>
            <a:endParaRPr lang="en-US"/>
          </a:p>
        </p:txBody>
      </p:sp>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98470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1258E-B637-4A78-A380-719643554422}" type="slidenum">
              <a:rPr lang="en-US"/>
              <a:pPr/>
              <a:t>31</a:t>
            </a:fld>
            <a:endParaRPr lang="en-US"/>
          </a:p>
        </p:txBody>
      </p:sp>
      <p:sp>
        <p:nvSpPr>
          <p:cNvPr id="1004546" name="Rectangle 2"/>
          <p:cNvSpPr>
            <a:spLocks noGrp="1" noRot="1" noChangeAspect="1" noChangeArrowheads="1" noTextEdit="1"/>
          </p:cNvSpPr>
          <p:nvPr>
            <p:ph type="sldImg"/>
          </p:nvPr>
        </p:nvSpPr>
        <p:spPr>
          <a:ln/>
        </p:spPr>
      </p:sp>
      <p:sp>
        <p:nvSpPr>
          <p:cNvPr id="10045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4705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47668-8260-4CAB-AA8D-D6700F6A862F}" type="slidenum">
              <a:rPr lang="en-US"/>
              <a:pPr/>
              <a:t>33</a:t>
            </a:fld>
            <a:endParaRPr lang="en-US"/>
          </a:p>
        </p:txBody>
      </p:sp>
      <p:sp>
        <p:nvSpPr>
          <p:cNvPr id="1018882" name="Rectangle 2"/>
          <p:cNvSpPr>
            <a:spLocks noGrp="1" noRot="1" noChangeAspect="1" noChangeArrowheads="1" noTextEdit="1"/>
          </p:cNvSpPr>
          <p:nvPr>
            <p:ph type="sldImg"/>
          </p:nvPr>
        </p:nvSpPr>
        <p:spPr>
          <a:ln/>
        </p:spPr>
      </p:sp>
      <p:sp>
        <p:nvSpPr>
          <p:cNvPr id="10188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8830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76A433D-39F4-43F3-A48C-9B233A4AEE2A}" type="slidenum">
              <a:rPr lang="ar-SA" smtClean="0"/>
              <a:pPr/>
              <a:t>35</a:t>
            </a:fld>
            <a:endParaRPr lang="en-US"/>
          </a:p>
        </p:txBody>
      </p:sp>
      <p:sp>
        <p:nvSpPr>
          <p:cNvPr id="66563" name="Rectangle 2"/>
          <p:cNvSpPr>
            <a:spLocks noGrp="1" noRot="1" noChangeAspect="1" noChangeArrowheads="1" noTextEdit="1"/>
          </p:cNvSpPr>
          <p:nvPr>
            <p:ph type="sldImg"/>
          </p:nvPr>
        </p:nvSpPr>
        <p:spPr>
          <a:xfrm>
            <a:off x="393700" y="692150"/>
            <a:ext cx="6072188" cy="3416300"/>
          </a:xfrm>
          <a:ln/>
        </p:spPr>
      </p:sp>
      <p:sp>
        <p:nvSpPr>
          <p:cNvPr id="66564" name="Rectangle 3"/>
          <p:cNvSpPr>
            <a:spLocks noGrp="1" noChangeArrowheads="1"/>
          </p:cNvSpPr>
          <p:nvPr>
            <p:ph type="body" idx="1"/>
          </p:nvPr>
        </p:nvSpPr>
        <p:spPr>
          <a:xfrm>
            <a:off x="914400" y="4343400"/>
            <a:ext cx="5029200" cy="4114800"/>
          </a:xfrm>
          <a:noFill/>
          <a:ln/>
        </p:spPr>
        <p:txBody>
          <a:bodyPr/>
          <a:lstStyle/>
          <a:p>
            <a:pPr eaLnBrk="1" hangingPunct="1"/>
            <a:endParaRPr lang="fa-IR"/>
          </a:p>
        </p:txBody>
      </p:sp>
    </p:spTree>
    <p:extLst>
      <p:ext uri="{BB962C8B-B14F-4D97-AF65-F5344CB8AC3E}">
        <p14:creationId xmlns:p14="http://schemas.microsoft.com/office/powerpoint/2010/main" val="364361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900">
                <a:solidFill>
                  <a:schemeClr val="tx1"/>
                </a:solidFill>
                <a:latin typeface="Comic Sans MS" panose="030F0702030302020204" pitchFamily="66" charset="0"/>
              </a:defRPr>
            </a:lvl1pPr>
            <a:lvl2pPr marL="742950" indent="-285750" defTabSz="966788">
              <a:defRPr sz="900">
                <a:solidFill>
                  <a:schemeClr val="tx1"/>
                </a:solidFill>
                <a:latin typeface="Comic Sans MS" panose="030F0702030302020204" pitchFamily="66" charset="0"/>
              </a:defRPr>
            </a:lvl2pPr>
            <a:lvl3pPr marL="1143000" indent="-228600" defTabSz="966788">
              <a:defRPr sz="900">
                <a:solidFill>
                  <a:schemeClr val="tx1"/>
                </a:solidFill>
                <a:latin typeface="Comic Sans MS" panose="030F0702030302020204" pitchFamily="66" charset="0"/>
              </a:defRPr>
            </a:lvl3pPr>
            <a:lvl4pPr marL="1600200" indent="-228600" defTabSz="966788">
              <a:defRPr sz="900">
                <a:solidFill>
                  <a:schemeClr val="tx1"/>
                </a:solidFill>
                <a:latin typeface="Comic Sans MS" panose="030F0702030302020204" pitchFamily="66" charset="0"/>
              </a:defRPr>
            </a:lvl4pPr>
            <a:lvl5pPr marL="2057400" indent="-228600" defTabSz="966788">
              <a:defRPr sz="900">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sz="900">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sz="900">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sz="900">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sz="900">
                <a:solidFill>
                  <a:schemeClr val="tx1"/>
                </a:solidFill>
                <a:latin typeface="Comic Sans MS" panose="030F0702030302020204" pitchFamily="66" charset="0"/>
              </a:defRPr>
            </a:lvl9pPr>
          </a:lstStyle>
          <a:p>
            <a:fld id="{769BA256-D229-4FA3-815D-0F2937817AC8}" type="slidenum">
              <a:rPr lang="ar-SA" altLang="en-US" sz="1200">
                <a:latin typeface="Times New Roman" panose="02020603050405020304" pitchFamily="18" charset="0"/>
              </a:rPr>
              <a:pPr/>
              <a:t>49</a:t>
            </a:fld>
            <a:endParaRPr lang="en-US" altLang="en-US" sz="1200">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6949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900">
                <a:solidFill>
                  <a:schemeClr val="tx1"/>
                </a:solidFill>
                <a:latin typeface="Comic Sans MS" panose="030F0702030302020204" pitchFamily="66" charset="0"/>
              </a:defRPr>
            </a:lvl1pPr>
            <a:lvl2pPr marL="742950" indent="-285750" defTabSz="966788">
              <a:defRPr sz="900">
                <a:solidFill>
                  <a:schemeClr val="tx1"/>
                </a:solidFill>
                <a:latin typeface="Comic Sans MS" panose="030F0702030302020204" pitchFamily="66" charset="0"/>
              </a:defRPr>
            </a:lvl2pPr>
            <a:lvl3pPr marL="1143000" indent="-228600" defTabSz="966788">
              <a:defRPr sz="900">
                <a:solidFill>
                  <a:schemeClr val="tx1"/>
                </a:solidFill>
                <a:latin typeface="Comic Sans MS" panose="030F0702030302020204" pitchFamily="66" charset="0"/>
              </a:defRPr>
            </a:lvl3pPr>
            <a:lvl4pPr marL="1600200" indent="-228600" defTabSz="966788">
              <a:defRPr sz="900">
                <a:solidFill>
                  <a:schemeClr val="tx1"/>
                </a:solidFill>
                <a:latin typeface="Comic Sans MS" panose="030F0702030302020204" pitchFamily="66" charset="0"/>
              </a:defRPr>
            </a:lvl4pPr>
            <a:lvl5pPr marL="2057400" indent="-228600" defTabSz="966788">
              <a:defRPr sz="900">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sz="900">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sz="900">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sz="900">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sz="900">
                <a:solidFill>
                  <a:schemeClr val="tx1"/>
                </a:solidFill>
                <a:latin typeface="Comic Sans MS" panose="030F0702030302020204" pitchFamily="66" charset="0"/>
              </a:defRPr>
            </a:lvl9pPr>
          </a:lstStyle>
          <a:p>
            <a:fld id="{F0F2E4E6-F4AD-401D-AB1E-423BDB23DE04}" type="slidenum">
              <a:rPr lang="ar-SA" altLang="en-US" sz="1200">
                <a:latin typeface="Times New Roman" panose="02020603050405020304" pitchFamily="18" charset="0"/>
              </a:rPr>
              <a:pPr/>
              <a:t>50</a:t>
            </a:fld>
            <a:endParaRPr lang="en-US" alt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909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A888FE-B59E-47C6-86D9-4AD747164BE5}" type="slidenum">
              <a:rPr lang="en-US" smtClean="0"/>
              <a:pPr/>
              <a:t>8</a:t>
            </a:fld>
            <a:endParaRPr lang="en-US"/>
          </a:p>
        </p:txBody>
      </p:sp>
    </p:spTree>
    <p:extLst>
      <p:ext uri="{BB962C8B-B14F-4D97-AF65-F5344CB8AC3E}">
        <p14:creationId xmlns:p14="http://schemas.microsoft.com/office/powerpoint/2010/main" val="2529516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900">
                <a:solidFill>
                  <a:schemeClr val="tx1"/>
                </a:solidFill>
                <a:latin typeface="Comic Sans MS" panose="030F0702030302020204" pitchFamily="66" charset="0"/>
              </a:defRPr>
            </a:lvl1pPr>
            <a:lvl2pPr marL="742950" indent="-285750" defTabSz="966788">
              <a:defRPr sz="900">
                <a:solidFill>
                  <a:schemeClr val="tx1"/>
                </a:solidFill>
                <a:latin typeface="Comic Sans MS" panose="030F0702030302020204" pitchFamily="66" charset="0"/>
              </a:defRPr>
            </a:lvl2pPr>
            <a:lvl3pPr marL="1143000" indent="-228600" defTabSz="966788">
              <a:defRPr sz="900">
                <a:solidFill>
                  <a:schemeClr val="tx1"/>
                </a:solidFill>
                <a:latin typeface="Comic Sans MS" panose="030F0702030302020204" pitchFamily="66" charset="0"/>
              </a:defRPr>
            </a:lvl3pPr>
            <a:lvl4pPr marL="1600200" indent="-228600" defTabSz="966788">
              <a:defRPr sz="900">
                <a:solidFill>
                  <a:schemeClr val="tx1"/>
                </a:solidFill>
                <a:latin typeface="Comic Sans MS" panose="030F0702030302020204" pitchFamily="66" charset="0"/>
              </a:defRPr>
            </a:lvl4pPr>
            <a:lvl5pPr marL="2057400" indent="-228600" defTabSz="966788">
              <a:defRPr sz="900">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sz="900">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sz="900">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sz="900">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sz="900">
                <a:solidFill>
                  <a:schemeClr val="tx1"/>
                </a:solidFill>
                <a:latin typeface="Comic Sans MS" panose="030F0702030302020204" pitchFamily="66" charset="0"/>
              </a:defRPr>
            </a:lvl9pPr>
          </a:lstStyle>
          <a:p>
            <a:fld id="{B5F20F2F-2A31-4307-8BC9-4FE1E6816DD9}" type="slidenum">
              <a:rPr lang="ar-SA" altLang="en-US" sz="1200">
                <a:latin typeface="Times New Roman" panose="02020603050405020304" pitchFamily="18" charset="0"/>
              </a:rPr>
              <a:pPr/>
              <a:t>51</a:t>
            </a:fld>
            <a:endParaRPr lang="en-US" altLang="en-US" sz="12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04278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900">
                <a:solidFill>
                  <a:schemeClr val="tx1"/>
                </a:solidFill>
                <a:latin typeface="Comic Sans MS" panose="030F0702030302020204" pitchFamily="66" charset="0"/>
              </a:defRPr>
            </a:lvl1pPr>
            <a:lvl2pPr marL="742950" indent="-285750" defTabSz="966788">
              <a:defRPr sz="900">
                <a:solidFill>
                  <a:schemeClr val="tx1"/>
                </a:solidFill>
                <a:latin typeface="Comic Sans MS" panose="030F0702030302020204" pitchFamily="66" charset="0"/>
              </a:defRPr>
            </a:lvl2pPr>
            <a:lvl3pPr marL="1143000" indent="-228600" defTabSz="966788">
              <a:defRPr sz="900">
                <a:solidFill>
                  <a:schemeClr val="tx1"/>
                </a:solidFill>
                <a:latin typeface="Comic Sans MS" panose="030F0702030302020204" pitchFamily="66" charset="0"/>
              </a:defRPr>
            </a:lvl3pPr>
            <a:lvl4pPr marL="1600200" indent="-228600" defTabSz="966788">
              <a:defRPr sz="900">
                <a:solidFill>
                  <a:schemeClr val="tx1"/>
                </a:solidFill>
                <a:latin typeface="Comic Sans MS" panose="030F0702030302020204" pitchFamily="66" charset="0"/>
              </a:defRPr>
            </a:lvl4pPr>
            <a:lvl5pPr marL="2057400" indent="-228600" defTabSz="966788">
              <a:defRPr sz="900">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sz="900">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sz="900">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sz="900">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sz="900">
                <a:solidFill>
                  <a:schemeClr val="tx1"/>
                </a:solidFill>
                <a:latin typeface="Comic Sans MS" panose="030F0702030302020204" pitchFamily="66" charset="0"/>
              </a:defRPr>
            </a:lvl9pPr>
          </a:lstStyle>
          <a:p>
            <a:fld id="{088A7827-B722-44E1-BB40-861B43AC3B13}" type="slidenum">
              <a:rPr lang="ar-SA" altLang="en-US" sz="1200">
                <a:latin typeface="Times New Roman" panose="02020603050405020304" pitchFamily="18" charset="0"/>
              </a:rPr>
              <a:pPr/>
              <a:t>52</a:t>
            </a:fld>
            <a:endParaRPr lang="en-US" alt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1192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900">
                <a:solidFill>
                  <a:schemeClr val="tx1"/>
                </a:solidFill>
                <a:latin typeface="Comic Sans MS" panose="030F0702030302020204" pitchFamily="66" charset="0"/>
              </a:defRPr>
            </a:lvl1pPr>
            <a:lvl2pPr marL="742950" indent="-285750" defTabSz="966788">
              <a:defRPr sz="900">
                <a:solidFill>
                  <a:schemeClr val="tx1"/>
                </a:solidFill>
                <a:latin typeface="Comic Sans MS" panose="030F0702030302020204" pitchFamily="66" charset="0"/>
              </a:defRPr>
            </a:lvl2pPr>
            <a:lvl3pPr marL="1143000" indent="-228600" defTabSz="966788">
              <a:defRPr sz="900">
                <a:solidFill>
                  <a:schemeClr val="tx1"/>
                </a:solidFill>
                <a:latin typeface="Comic Sans MS" panose="030F0702030302020204" pitchFamily="66" charset="0"/>
              </a:defRPr>
            </a:lvl3pPr>
            <a:lvl4pPr marL="1600200" indent="-228600" defTabSz="966788">
              <a:defRPr sz="900">
                <a:solidFill>
                  <a:schemeClr val="tx1"/>
                </a:solidFill>
                <a:latin typeface="Comic Sans MS" panose="030F0702030302020204" pitchFamily="66" charset="0"/>
              </a:defRPr>
            </a:lvl4pPr>
            <a:lvl5pPr marL="2057400" indent="-228600" defTabSz="966788">
              <a:defRPr sz="900">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sz="900">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sz="900">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sz="900">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sz="900">
                <a:solidFill>
                  <a:schemeClr val="tx1"/>
                </a:solidFill>
                <a:latin typeface="Comic Sans MS" panose="030F0702030302020204" pitchFamily="66" charset="0"/>
              </a:defRPr>
            </a:lvl9pPr>
          </a:lstStyle>
          <a:p>
            <a:fld id="{F4C051C2-58F8-461E-A354-EF1013FC87AD}" type="slidenum">
              <a:rPr lang="ar-SA" altLang="en-US" sz="1200">
                <a:latin typeface="Times New Roman" panose="02020603050405020304" pitchFamily="18" charset="0"/>
              </a:rPr>
              <a:pPr/>
              <a:t>53</a:t>
            </a:fld>
            <a:endParaRPr lang="en-US" altLang="en-US" sz="1200">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xfrm>
            <a:off x="2373313" y="554038"/>
            <a:ext cx="4856162" cy="2732087"/>
          </a:xfrm>
          <a:ln/>
        </p:spPr>
      </p:sp>
      <p:sp>
        <p:nvSpPr>
          <p:cNvPr id="93188" name="Rectangle 3"/>
          <p:cNvSpPr>
            <a:spLocks noGrp="1" noChangeArrowheads="1"/>
          </p:cNvSpPr>
          <p:nvPr>
            <p:ph type="body" idx="1"/>
          </p:nvPr>
        </p:nvSpPr>
        <p:spPr>
          <a:xfrm>
            <a:off x="1279525" y="3475038"/>
            <a:ext cx="7042150"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5015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900">
                <a:solidFill>
                  <a:schemeClr val="tx1"/>
                </a:solidFill>
                <a:latin typeface="Comic Sans MS" panose="030F0702030302020204" pitchFamily="66" charset="0"/>
              </a:defRPr>
            </a:lvl1pPr>
            <a:lvl2pPr marL="742950" indent="-285750" defTabSz="966788">
              <a:defRPr sz="900">
                <a:solidFill>
                  <a:schemeClr val="tx1"/>
                </a:solidFill>
                <a:latin typeface="Comic Sans MS" panose="030F0702030302020204" pitchFamily="66" charset="0"/>
              </a:defRPr>
            </a:lvl2pPr>
            <a:lvl3pPr marL="1143000" indent="-228600" defTabSz="966788">
              <a:defRPr sz="900">
                <a:solidFill>
                  <a:schemeClr val="tx1"/>
                </a:solidFill>
                <a:latin typeface="Comic Sans MS" panose="030F0702030302020204" pitchFamily="66" charset="0"/>
              </a:defRPr>
            </a:lvl3pPr>
            <a:lvl4pPr marL="1600200" indent="-228600" defTabSz="966788">
              <a:defRPr sz="900">
                <a:solidFill>
                  <a:schemeClr val="tx1"/>
                </a:solidFill>
                <a:latin typeface="Comic Sans MS" panose="030F0702030302020204" pitchFamily="66" charset="0"/>
              </a:defRPr>
            </a:lvl4pPr>
            <a:lvl5pPr marL="2057400" indent="-228600" defTabSz="966788">
              <a:defRPr sz="900">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sz="900">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sz="900">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sz="900">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sz="900">
                <a:solidFill>
                  <a:schemeClr val="tx1"/>
                </a:solidFill>
                <a:latin typeface="Comic Sans MS" panose="030F0702030302020204" pitchFamily="66" charset="0"/>
              </a:defRPr>
            </a:lvl9pPr>
          </a:lstStyle>
          <a:p>
            <a:fld id="{1CB35369-0642-454F-9AC4-826EA3F02405}" type="slidenum">
              <a:rPr lang="en-US" altLang="en-US" sz="1200">
                <a:latin typeface="Times New Roman" panose="02020603050405020304" pitchFamily="18" charset="0"/>
              </a:rPr>
              <a:pPr/>
              <a:t>54</a:t>
            </a:fld>
            <a:endParaRPr lang="en-US" altLang="en-US" sz="1200">
              <a:latin typeface="Times New Roman" panose="02020603050405020304" pitchFamily="18" charset="0"/>
            </a:endParaRPr>
          </a:p>
        </p:txBody>
      </p:sp>
      <p:sp>
        <p:nvSpPr>
          <p:cNvPr id="95235" name="Rectangle 2"/>
          <p:cNvSpPr>
            <a:spLocks noChangeArrowheads="1"/>
          </p:cNvSpPr>
          <p:nvPr/>
        </p:nvSpPr>
        <p:spPr bwMode="auto">
          <a:xfrm>
            <a:off x="5438775" y="-1588"/>
            <a:ext cx="4167188"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95236" name="Rectangle 3"/>
          <p:cNvSpPr>
            <a:spLocks noChangeArrowheads="1"/>
          </p:cNvSpPr>
          <p:nvPr/>
        </p:nvSpPr>
        <p:spPr bwMode="auto">
          <a:xfrm>
            <a:off x="-4763" y="-1588"/>
            <a:ext cx="4164013"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95237" name="Rectangle 4"/>
          <p:cNvSpPr>
            <a:spLocks noGrp="1" noRot="1" noChangeAspect="1" noChangeArrowheads="1" noTextEdit="1"/>
          </p:cNvSpPr>
          <p:nvPr>
            <p:ph type="sldImg"/>
          </p:nvPr>
        </p:nvSpPr>
        <p:spPr>
          <a:xfrm>
            <a:off x="2471738" y="450850"/>
            <a:ext cx="4673600" cy="2630488"/>
          </a:xfrm>
          <a:ln/>
        </p:spPr>
      </p:sp>
      <p:sp>
        <p:nvSpPr>
          <p:cNvPr id="95238" name="Rectangle 5"/>
          <p:cNvSpPr>
            <a:spLocks noGrp="1" noChangeArrowheads="1"/>
          </p:cNvSpPr>
          <p:nvPr>
            <p:ph type="body" idx="1"/>
          </p:nvPr>
        </p:nvSpPr>
        <p:spPr>
          <a:xfrm>
            <a:off x="1201738" y="3197225"/>
            <a:ext cx="7226300" cy="3446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47" tIns="47424" rIns="94847" bIns="47424"/>
          <a:lstStyle/>
          <a:p>
            <a:r>
              <a:rPr lang="en-US" altLang="en-US"/>
              <a:t>Lesson Aim</a:t>
            </a:r>
          </a:p>
          <a:p>
            <a:pPr lvl="1"/>
            <a:r>
              <a:rPr lang="en-US" altLang="en-US"/>
              <a:t>&lt;Enter lesson aim here.&gt;</a:t>
            </a:r>
          </a:p>
        </p:txBody>
      </p:sp>
    </p:spTree>
    <p:extLst>
      <p:ext uri="{BB962C8B-B14F-4D97-AF65-F5344CB8AC3E}">
        <p14:creationId xmlns:p14="http://schemas.microsoft.com/office/powerpoint/2010/main" val="347874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5DCAC-A8E0-48D9-9135-C2C4BF26BE2D}" type="slidenum">
              <a:rPr lang="en-US"/>
              <a:pPr/>
              <a:t>9</a:t>
            </a:fld>
            <a:endParaRPr lang="en-US"/>
          </a:p>
        </p:txBody>
      </p:sp>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7157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900">
                <a:solidFill>
                  <a:schemeClr val="tx1"/>
                </a:solidFill>
                <a:latin typeface="Comic Sans MS" panose="030F0702030302020204" pitchFamily="66" charset="0"/>
              </a:defRPr>
            </a:lvl1pPr>
            <a:lvl2pPr marL="742950" indent="-285750" defTabSz="966788">
              <a:defRPr sz="900">
                <a:solidFill>
                  <a:schemeClr val="tx1"/>
                </a:solidFill>
                <a:latin typeface="Comic Sans MS" panose="030F0702030302020204" pitchFamily="66" charset="0"/>
              </a:defRPr>
            </a:lvl2pPr>
            <a:lvl3pPr marL="1143000" indent="-228600" defTabSz="966788">
              <a:defRPr sz="900">
                <a:solidFill>
                  <a:schemeClr val="tx1"/>
                </a:solidFill>
                <a:latin typeface="Comic Sans MS" panose="030F0702030302020204" pitchFamily="66" charset="0"/>
              </a:defRPr>
            </a:lvl3pPr>
            <a:lvl4pPr marL="1600200" indent="-228600" defTabSz="966788">
              <a:defRPr sz="900">
                <a:solidFill>
                  <a:schemeClr val="tx1"/>
                </a:solidFill>
                <a:latin typeface="Comic Sans MS" panose="030F0702030302020204" pitchFamily="66" charset="0"/>
              </a:defRPr>
            </a:lvl4pPr>
            <a:lvl5pPr marL="2057400" indent="-228600" defTabSz="966788">
              <a:defRPr sz="900">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sz="900">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sz="900">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sz="900">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sz="900">
                <a:solidFill>
                  <a:schemeClr val="tx1"/>
                </a:solidFill>
                <a:latin typeface="Comic Sans MS" panose="030F0702030302020204" pitchFamily="66" charset="0"/>
              </a:defRPr>
            </a:lvl9pPr>
          </a:lstStyle>
          <a:p>
            <a:fld id="{7A00072E-D957-4F0D-8D47-265C1386CC0F}" type="slidenum">
              <a:rPr lang="ar-SA"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1684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900">
                <a:solidFill>
                  <a:schemeClr val="tx1"/>
                </a:solidFill>
                <a:latin typeface="Comic Sans MS" panose="030F0702030302020204" pitchFamily="66" charset="0"/>
              </a:defRPr>
            </a:lvl1pPr>
            <a:lvl2pPr marL="742950" indent="-285750" defTabSz="966788">
              <a:defRPr sz="900">
                <a:solidFill>
                  <a:schemeClr val="tx1"/>
                </a:solidFill>
                <a:latin typeface="Comic Sans MS" panose="030F0702030302020204" pitchFamily="66" charset="0"/>
              </a:defRPr>
            </a:lvl2pPr>
            <a:lvl3pPr marL="1143000" indent="-228600" defTabSz="966788">
              <a:defRPr sz="900">
                <a:solidFill>
                  <a:schemeClr val="tx1"/>
                </a:solidFill>
                <a:latin typeface="Comic Sans MS" panose="030F0702030302020204" pitchFamily="66" charset="0"/>
              </a:defRPr>
            </a:lvl3pPr>
            <a:lvl4pPr marL="1600200" indent="-228600" defTabSz="966788">
              <a:defRPr sz="900">
                <a:solidFill>
                  <a:schemeClr val="tx1"/>
                </a:solidFill>
                <a:latin typeface="Comic Sans MS" panose="030F0702030302020204" pitchFamily="66" charset="0"/>
              </a:defRPr>
            </a:lvl4pPr>
            <a:lvl5pPr marL="2057400" indent="-228600" defTabSz="966788">
              <a:defRPr sz="900">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sz="900">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sz="900">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sz="900">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sz="900">
                <a:solidFill>
                  <a:schemeClr val="tx1"/>
                </a:solidFill>
                <a:latin typeface="Comic Sans MS" panose="030F0702030302020204" pitchFamily="66" charset="0"/>
              </a:defRPr>
            </a:lvl9pPr>
          </a:lstStyle>
          <a:p>
            <a:fld id="{6D400DA1-A270-4803-8282-51972B735B29}" type="slidenum">
              <a:rPr lang="ar-SA"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6413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900">
                <a:solidFill>
                  <a:schemeClr val="tx1"/>
                </a:solidFill>
                <a:latin typeface="Comic Sans MS" panose="030F0702030302020204" pitchFamily="66" charset="0"/>
              </a:defRPr>
            </a:lvl1pPr>
            <a:lvl2pPr marL="742950" indent="-285750" defTabSz="966788">
              <a:defRPr sz="900">
                <a:solidFill>
                  <a:schemeClr val="tx1"/>
                </a:solidFill>
                <a:latin typeface="Comic Sans MS" panose="030F0702030302020204" pitchFamily="66" charset="0"/>
              </a:defRPr>
            </a:lvl2pPr>
            <a:lvl3pPr marL="1143000" indent="-228600" defTabSz="966788">
              <a:defRPr sz="900">
                <a:solidFill>
                  <a:schemeClr val="tx1"/>
                </a:solidFill>
                <a:latin typeface="Comic Sans MS" panose="030F0702030302020204" pitchFamily="66" charset="0"/>
              </a:defRPr>
            </a:lvl3pPr>
            <a:lvl4pPr marL="1600200" indent="-228600" defTabSz="966788">
              <a:defRPr sz="900">
                <a:solidFill>
                  <a:schemeClr val="tx1"/>
                </a:solidFill>
                <a:latin typeface="Comic Sans MS" panose="030F0702030302020204" pitchFamily="66" charset="0"/>
              </a:defRPr>
            </a:lvl4pPr>
            <a:lvl5pPr marL="2057400" indent="-228600" defTabSz="966788">
              <a:defRPr sz="900">
                <a:solidFill>
                  <a:schemeClr val="tx1"/>
                </a:solidFill>
                <a:latin typeface="Comic Sans MS" panose="030F0702030302020204" pitchFamily="66" charset="0"/>
              </a:defRPr>
            </a:lvl5pPr>
            <a:lvl6pPr marL="2514600" indent="-228600" defTabSz="966788" eaLnBrk="0" fontAlgn="base" hangingPunct="0">
              <a:spcBef>
                <a:spcPct val="0"/>
              </a:spcBef>
              <a:spcAft>
                <a:spcPct val="0"/>
              </a:spcAft>
              <a:defRPr sz="900">
                <a:solidFill>
                  <a:schemeClr val="tx1"/>
                </a:solidFill>
                <a:latin typeface="Comic Sans MS" panose="030F0702030302020204" pitchFamily="66" charset="0"/>
              </a:defRPr>
            </a:lvl6pPr>
            <a:lvl7pPr marL="2971800" indent="-228600" defTabSz="966788" eaLnBrk="0" fontAlgn="base" hangingPunct="0">
              <a:spcBef>
                <a:spcPct val="0"/>
              </a:spcBef>
              <a:spcAft>
                <a:spcPct val="0"/>
              </a:spcAft>
              <a:defRPr sz="900">
                <a:solidFill>
                  <a:schemeClr val="tx1"/>
                </a:solidFill>
                <a:latin typeface="Comic Sans MS" panose="030F0702030302020204" pitchFamily="66" charset="0"/>
              </a:defRPr>
            </a:lvl7pPr>
            <a:lvl8pPr marL="3429000" indent="-228600" defTabSz="966788" eaLnBrk="0" fontAlgn="base" hangingPunct="0">
              <a:spcBef>
                <a:spcPct val="0"/>
              </a:spcBef>
              <a:spcAft>
                <a:spcPct val="0"/>
              </a:spcAft>
              <a:defRPr sz="900">
                <a:solidFill>
                  <a:schemeClr val="tx1"/>
                </a:solidFill>
                <a:latin typeface="Comic Sans MS" panose="030F0702030302020204" pitchFamily="66" charset="0"/>
              </a:defRPr>
            </a:lvl8pPr>
            <a:lvl9pPr marL="3886200" indent="-228600" defTabSz="966788" eaLnBrk="0" fontAlgn="base" hangingPunct="0">
              <a:spcBef>
                <a:spcPct val="0"/>
              </a:spcBef>
              <a:spcAft>
                <a:spcPct val="0"/>
              </a:spcAft>
              <a:defRPr sz="900">
                <a:solidFill>
                  <a:schemeClr val="tx1"/>
                </a:solidFill>
                <a:latin typeface="Comic Sans MS" panose="030F0702030302020204" pitchFamily="66" charset="0"/>
              </a:defRPr>
            </a:lvl9pPr>
          </a:lstStyle>
          <a:p>
            <a:fld id="{A1F98E42-2463-4307-8C3B-D5A011521DD6}" type="slidenum">
              <a:rPr lang="ar-SA"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xfrm>
            <a:off x="2373313" y="554038"/>
            <a:ext cx="4856162" cy="2732087"/>
          </a:xfrm>
          <a:ln/>
        </p:spPr>
      </p:sp>
      <p:sp>
        <p:nvSpPr>
          <p:cNvPr id="155652" name="Rectangle 3"/>
          <p:cNvSpPr>
            <a:spLocks noGrp="1" noChangeArrowheads="1"/>
          </p:cNvSpPr>
          <p:nvPr>
            <p:ph type="body" idx="1"/>
          </p:nvPr>
        </p:nvSpPr>
        <p:spPr>
          <a:xfrm>
            <a:off x="1279525" y="3475038"/>
            <a:ext cx="7042150" cy="329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404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E3F2C-7A92-4627-B116-9EF9AEAF172E}" type="slidenum">
              <a:rPr lang="en-US"/>
              <a:pPr/>
              <a:t>17</a:t>
            </a:fld>
            <a:endParaRPr lang="en-US"/>
          </a:p>
        </p:txBody>
      </p:sp>
      <p:sp>
        <p:nvSpPr>
          <p:cNvPr id="975874" name="Rectangle 2"/>
          <p:cNvSpPr>
            <a:spLocks noGrp="1" noRot="1" noChangeAspect="1" noChangeArrowheads="1" noTextEdit="1"/>
          </p:cNvSpPr>
          <p:nvPr>
            <p:ph type="sldImg"/>
          </p:nvPr>
        </p:nvSpPr>
        <p:spPr>
          <a:ln/>
        </p:spPr>
      </p:sp>
      <p:sp>
        <p:nvSpPr>
          <p:cNvPr id="975875" name="Rectangle 3"/>
          <p:cNvSpPr>
            <a:spLocks noGrp="1" noChangeArrowheads="1"/>
          </p:cNvSpPr>
          <p:nvPr>
            <p:ph type="body" idx="1"/>
          </p:nvPr>
        </p:nvSpPr>
        <p:spPr/>
        <p:txBody>
          <a:bodyPr/>
          <a:lstStyle/>
          <a:p>
            <a:endParaRPr lang="fa-IR" dirty="0"/>
          </a:p>
        </p:txBody>
      </p:sp>
    </p:spTree>
    <p:extLst>
      <p:ext uri="{BB962C8B-B14F-4D97-AF65-F5344CB8AC3E}">
        <p14:creationId xmlns:p14="http://schemas.microsoft.com/office/powerpoint/2010/main" val="210423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894D4-5004-4826-B29A-9D4605FFDD0F}" type="slidenum">
              <a:rPr lang="en-US"/>
              <a:pPr/>
              <a:t>18</a:t>
            </a:fld>
            <a:endParaRPr lang="en-US"/>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6304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F66F3-604C-4033-8E09-DAA97185C395}" type="slidenum">
              <a:rPr lang="en-US"/>
              <a:pPr/>
              <a:t>19</a:t>
            </a:fld>
            <a:endParaRPr lang="en-US"/>
          </a:p>
        </p:txBody>
      </p:sp>
      <p:sp>
        <p:nvSpPr>
          <p:cNvPr id="978946" name="Rectangle 2"/>
          <p:cNvSpPr>
            <a:spLocks noGrp="1" noRot="1" noChangeAspect="1" noChangeArrowheads="1" noTextEdit="1"/>
          </p:cNvSpPr>
          <p:nvPr>
            <p:ph type="sldImg"/>
          </p:nvPr>
        </p:nvSpPr>
        <p:spPr>
          <a:ln/>
        </p:spPr>
      </p:sp>
      <p:sp>
        <p:nvSpPr>
          <p:cNvPr id="9789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6093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r" rtl="1">
              <a:defRPr sz="6600">
                <a:cs typeface="B Mitra" panose="00000400000000000000" pitchFamily="2" charset="-78"/>
              </a:defRPr>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r" rtl="1">
              <a:buNone/>
              <a:defRPr sz="1800" b="0" cap="all" baseline="0">
                <a:solidFill>
                  <a:schemeClr val="tx1"/>
                </a:solidFill>
                <a:cs typeface="B Mitra" panose="00000400000000000000" pitchFamily="2" charset="-78"/>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73169-8928-42D3-BDFB-4DBE16809CF2}" type="datetime1">
              <a:rPr lang="en-US" smtClean="0"/>
              <a:t>5/9/2023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A82BADC-1320-4CF3-8DE5-F30DD25D334C}" type="datetime1">
              <a:rPr lang="en-US" smtClean="0"/>
              <a:t>5/9/2023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CF8EC5-CF41-4B9A-9FE2-814983FDB97A}" type="datetime1">
              <a:rPr lang="en-US" smtClean="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94CED-845E-4EDA-BB62-126D3243C2DE}" type="datetime1">
              <a:rPr lang="en-US" smtClean="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020762"/>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447801"/>
            <a:ext cx="5384800" cy="226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65563"/>
            <a:ext cx="5384800" cy="2265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cs typeface="B Mitra" panose="00000400000000000000" pitchFamily="2" charset="-78"/>
              </a:defRPr>
            </a:lvl1pPr>
          </a:lstStyle>
          <a:p>
            <a:pPr>
              <a:defRPr/>
            </a:pPr>
            <a:fld id="{9E52AF32-2D9F-44C2-B33B-3E9AF04624F0}" type="slidenum">
              <a:rPr lang="ar-SA" altLang="en-US" smtClean="0"/>
              <a:pPr>
                <a:defRPr/>
              </a:pPr>
              <a:t>‹#›</a:t>
            </a:fld>
            <a:endParaRPr lang="en-US" altLang="en-US" dirty="0"/>
          </a:p>
        </p:txBody>
      </p:sp>
    </p:spTree>
    <p:extLst>
      <p:ext uri="{BB962C8B-B14F-4D97-AF65-F5344CB8AC3E}">
        <p14:creationId xmlns:p14="http://schemas.microsoft.com/office/powerpoint/2010/main" val="47390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9525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711200" y="1600200"/>
            <a:ext cx="508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94400" y="1600200"/>
            <a:ext cx="508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524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11200" y="-95250"/>
            <a:ext cx="10363200" cy="634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28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F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4365" y="137438"/>
            <a:ext cx="10748373" cy="836274"/>
          </a:xfrm>
        </p:spPr>
        <p:txBody>
          <a:bodyPr/>
          <a:lstStyle>
            <a:lvl1pPr algn="r" rtl="1">
              <a:defRPr cap="none">
                <a:solidFill>
                  <a:schemeClr val="accent4">
                    <a:lumMod val="50000"/>
                  </a:schemeClr>
                </a:solidFill>
                <a:effectLst>
                  <a:outerShdw blurRad="38100" dist="38100" dir="2700000" algn="tl">
                    <a:srgbClr val="000000">
                      <a:alpha val="43137"/>
                    </a:srgbClr>
                  </a:outerShdw>
                </a:effectLst>
                <a:cs typeface="B Mitra"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110191" y="1168088"/>
            <a:ext cx="11942547" cy="4877112"/>
          </a:xfrm>
        </p:spPr>
        <p:txBody>
          <a:bodyPr anchor="t"/>
          <a:lstStyle>
            <a:lvl1pPr algn="r" rtl="1">
              <a:defRPr>
                <a:cs typeface="B Mitra" panose="00000400000000000000" pitchFamily="2" charset="-78"/>
              </a:defRPr>
            </a:lvl1pPr>
            <a:lvl2pPr algn="r" rtl="1">
              <a:defRPr>
                <a:cs typeface="B Mitra" panose="00000400000000000000" pitchFamily="2" charset="-78"/>
              </a:defRPr>
            </a:lvl2pPr>
            <a:lvl3pPr algn="r" rtl="1">
              <a:defRPr>
                <a:cs typeface="B Mitra" panose="00000400000000000000" pitchFamily="2" charset="-78"/>
              </a:defRPr>
            </a:lvl3pPr>
            <a:lvl4pPr algn="r" rtl="1">
              <a:defRPr>
                <a:cs typeface="B Mitra" panose="00000400000000000000" pitchFamily="2" charset="-78"/>
              </a:defRPr>
            </a:lvl4pPr>
            <a:lvl5pPr algn="r" rtl="1">
              <a:defRPr>
                <a:cs typeface="B Mitra" panose="00000400000000000000" pitchFamily="2" charset="-7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61291" y="6421284"/>
            <a:ext cx="3500715" cy="309201"/>
          </a:xfrm>
        </p:spPr>
        <p:txBody>
          <a:bodyPr/>
          <a:lstStyle/>
          <a:p>
            <a:fld id="{7732729A-4AD9-44C4-B5D6-87B464917598}" type="datetime1">
              <a:rPr lang="en-US" smtClean="0"/>
              <a:t>5/9/2023</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lvl1pPr algn="l" rtl="1">
              <a:defRPr baseline="0">
                <a:cs typeface="B Mitra" panose="00000400000000000000" pitchFamily="2" charset="-78"/>
              </a:defRPr>
            </a:lvl1pPr>
          </a:lstStyle>
          <a:p>
            <a:fld id="{6D22F896-40B5-4ADD-8801-0D06FADFA095}" type="slidenum">
              <a:rPr lang="en-US" smtClean="0"/>
              <a:pPr/>
              <a:t>‹#›</a:t>
            </a:fld>
            <a:endParaRPr lang="en-US" dirty="0"/>
          </a:p>
        </p:txBody>
      </p:sp>
      <p:cxnSp>
        <p:nvCxnSpPr>
          <p:cNvPr id="33" name="Straight Connector 32"/>
          <p:cNvCxnSpPr/>
          <p:nvPr/>
        </p:nvCxnSpPr>
        <p:spPr>
          <a:xfrm flipV="1">
            <a:off x="110191" y="1050930"/>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191" y="102858"/>
            <a:ext cx="10748373" cy="836274"/>
          </a:xfrm>
        </p:spPr>
        <p:txBody>
          <a:bodyPr/>
          <a:lstStyle>
            <a:lvl1pPr algn="l" rtl="0">
              <a:defRPr cap="none">
                <a:solidFill>
                  <a:schemeClr val="accent4">
                    <a:lumMod val="50000"/>
                  </a:schemeClr>
                </a:solidFill>
                <a:effectLst>
                  <a:outerShdw blurRad="38100" dist="38100" dir="2700000" algn="tl">
                    <a:srgbClr val="000000">
                      <a:alpha val="43137"/>
                    </a:srgbClr>
                  </a:outerShdw>
                </a:effectLst>
                <a:cs typeface="B Mitra"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110191" y="1168088"/>
            <a:ext cx="11942547" cy="4877112"/>
          </a:xfrm>
        </p:spPr>
        <p:txBody>
          <a:bodyPr anchor="t"/>
          <a:lstStyle>
            <a:lvl1pPr algn="l" rtl="0">
              <a:defRPr>
                <a:cs typeface="B Mitra" panose="00000400000000000000" pitchFamily="2" charset="-78"/>
              </a:defRPr>
            </a:lvl1pPr>
            <a:lvl2pPr algn="l" rtl="0">
              <a:defRPr>
                <a:cs typeface="B Mitra" panose="00000400000000000000" pitchFamily="2" charset="-78"/>
              </a:defRPr>
            </a:lvl2pPr>
            <a:lvl3pPr algn="l" rtl="0">
              <a:defRPr>
                <a:cs typeface="B Mitra" panose="00000400000000000000" pitchFamily="2" charset="-78"/>
              </a:defRPr>
            </a:lvl3pPr>
            <a:lvl4pPr algn="l" rtl="0">
              <a:defRPr>
                <a:cs typeface="B Mitra" panose="00000400000000000000" pitchFamily="2" charset="-78"/>
              </a:defRPr>
            </a:lvl4pPr>
            <a:lvl5pPr algn="l" rtl="0">
              <a:defRPr>
                <a:cs typeface="B Mitra" panose="00000400000000000000" pitchFamily="2" charset="-7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61291" y="6421284"/>
            <a:ext cx="3500715" cy="309201"/>
          </a:xfrm>
        </p:spPr>
        <p:txBody>
          <a:bodyPr/>
          <a:lstStyle/>
          <a:p>
            <a:fld id="{7732729A-4AD9-44C4-B5D6-87B464917598}" type="datetime1">
              <a:rPr lang="en-US" smtClean="0"/>
              <a:t>5/9/2023</a:t>
            </a:fld>
            <a:endParaRPr lang="en-US" dirty="0"/>
          </a:p>
        </p:txBody>
      </p:sp>
      <p:sp>
        <p:nvSpPr>
          <p:cNvPr id="5" name="Footer Placeholder 4"/>
          <p:cNvSpPr>
            <a:spLocks noGrp="1"/>
          </p:cNvSpPr>
          <p:nvPr>
            <p:ph type="ftr" sz="quarter" idx="11"/>
          </p:nvPr>
        </p:nvSpPr>
        <p:spPr>
          <a:xfrm>
            <a:off x="921210" y="6436442"/>
            <a:ext cx="5938836" cy="309201"/>
          </a:xfrm>
        </p:spPr>
        <p:txBody>
          <a:bodyPr/>
          <a:lstStyle/>
          <a:p>
            <a:endParaRPr lang="en-US" dirty="0"/>
          </a:p>
        </p:txBody>
      </p:sp>
      <p:sp>
        <p:nvSpPr>
          <p:cNvPr id="6" name="Slide Number Placeholder 5"/>
          <p:cNvSpPr>
            <a:spLocks noGrp="1"/>
          </p:cNvSpPr>
          <p:nvPr>
            <p:ph type="sldNum" sz="quarter" idx="12"/>
          </p:nvPr>
        </p:nvSpPr>
        <p:spPr>
          <a:xfrm>
            <a:off x="110191" y="6242066"/>
            <a:ext cx="811019" cy="503578"/>
          </a:xfrm>
        </p:spPr>
        <p:txBody>
          <a:bodyPr/>
          <a:lstStyle>
            <a:lvl1pPr algn="l" rtl="1">
              <a:defRPr baseline="0">
                <a:cs typeface="B Mitra" panose="00000400000000000000" pitchFamily="2" charset="-78"/>
              </a:defRPr>
            </a:lvl1pPr>
          </a:lstStyle>
          <a:p>
            <a:fld id="{6D22F896-40B5-4ADD-8801-0D06FADFA095}" type="slidenum">
              <a:rPr lang="en-US" smtClean="0"/>
              <a:pPr/>
              <a:t>‹#›</a:t>
            </a:fld>
            <a:endParaRPr lang="en-US" dirty="0"/>
          </a:p>
        </p:txBody>
      </p:sp>
      <p:cxnSp>
        <p:nvCxnSpPr>
          <p:cNvPr id="33" name="Straight Connector 32"/>
          <p:cNvCxnSpPr/>
          <p:nvPr/>
        </p:nvCxnSpPr>
        <p:spPr>
          <a:xfrm flipV="1">
            <a:off x="110191" y="1050930"/>
            <a:ext cx="11942547" cy="536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662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B66A34-B724-4F26-8F58-E77AA37CF71A}" type="datetime1">
              <a:rPr lang="en-US" smtClean="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00A250-C32C-4097-9E2C-4A7AC553BBF4}" type="datetime1">
              <a:rPr lang="en-US" smtClean="0"/>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4FD06-7B63-4823-BEC9-FE2927DD1CA8}" type="datetime1">
              <a:rPr lang="en-US" smtClean="0"/>
              <a:t>5/9/2023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A32EA-B4FA-4538-929F-88E2899EEDE0}" type="datetime1">
              <a:rPr lang="en-US" smtClean="0"/>
              <a:t>5/9/2023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67FA-4B24-45BC-BF41-7FE8F519EB09}" type="datetime1">
              <a:rPr lang="en-US" smtClean="0"/>
              <a:t>5/9/2023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857AA8-BF02-4110-9377-E1B1FA946DFF}" type="datetime1">
              <a:rPr lang="en-US" smtClean="0"/>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2">
                <a:shade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7">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0F95EC-DDD2-4B47-8A33-4EC4251D53F3}" type="datetime1">
              <a:rPr lang="en-US" smtClean="0"/>
              <a:t>5/9/2023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0.png"/><Relationship Id="rId7" Type="http://schemas.openxmlformats.org/officeDocument/2006/relationships/oleObject" Target="../embeddings/oleObject3.bin"/><Relationship Id="rId2" Type="http://schemas.openxmlformats.org/officeDocument/2006/relationships/image" Target="../media/image9.emf"/><Relationship Id="rId1" Type="http://schemas.openxmlformats.org/officeDocument/2006/relationships/slideLayout" Target="../slideLayouts/slideLayout3.x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25.wmf"/><Relationship Id="rId10" Type="http://schemas.openxmlformats.org/officeDocument/2006/relationships/image" Target="../media/image22.png"/><Relationship Id="rId4" Type="http://schemas.openxmlformats.org/officeDocument/2006/relationships/oleObject" Target="../embeddings/oleObject6.bin"/><Relationship Id="rId9" Type="http://schemas.openxmlformats.org/officeDocument/2006/relationships/image" Target="../media/image2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34.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34.png"/><Relationship Id="rId4" Type="http://schemas.openxmlformats.org/officeDocument/2006/relationships/image" Target="../media/image33.wmf"/></Relationships>
</file>

<file path=ppt/slides/_rels/slide36.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4.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36.wmf"/><Relationship Id="rId4"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0.png"/><Relationship Id="rId7" Type="http://schemas.openxmlformats.org/officeDocument/2006/relationships/image" Target="../media/image42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4.wmf"/><Relationship Id="rId4" Type="http://schemas.openxmlformats.org/officeDocument/2006/relationships/oleObject" Target="../embeddings/oleObject13.bin"/><Relationship Id="rId9" Type="http://schemas.openxmlformats.org/officeDocument/2006/relationships/image" Target="../media/image440.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oleObject" Target="../embeddings/oleObject15.bin"/><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40.wmf"/><Relationship Id="rId4" Type="http://schemas.openxmlformats.org/officeDocument/2006/relationships/oleObject" Target="../embeddings/oleObject17.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2.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3.wmf"/><Relationship Id="rId4" Type="http://schemas.openxmlformats.org/officeDocument/2006/relationships/oleObject" Target="../embeddings/oleObject20.bin"/></Relationships>
</file>

<file path=ppt/slides/_rels/slide4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oleObject" Target="../embeddings/oleObject24.bin"/></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3990"/>
            <a:ext cx="8458443" cy="3264010"/>
          </a:xfrm>
          <a:prstGeom prst="rect">
            <a:avLst/>
          </a:prstGeom>
        </p:spPr>
      </p:pic>
      <p:sp>
        <p:nvSpPr>
          <p:cNvPr id="2" name="Title 1"/>
          <p:cNvSpPr>
            <a:spLocks noGrp="1"/>
          </p:cNvSpPr>
          <p:nvPr>
            <p:ph type="ctrTitle"/>
          </p:nvPr>
        </p:nvSpPr>
        <p:spPr/>
        <p:txBody>
          <a:bodyPr/>
          <a:lstStyle/>
          <a:p>
            <a:r>
              <a:rPr lang="fa-IR" dirty="0"/>
              <a:t>مبانی شبکه های بی سیم</a:t>
            </a:r>
            <a:endParaRPr lang="en-US" dirty="0"/>
          </a:p>
        </p:txBody>
      </p:sp>
      <p:sp>
        <p:nvSpPr>
          <p:cNvPr id="3" name="Subtitle 2"/>
          <p:cNvSpPr>
            <a:spLocks noGrp="1"/>
          </p:cNvSpPr>
          <p:nvPr>
            <p:ph type="subTitle" idx="1"/>
          </p:nvPr>
        </p:nvSpPr>
        <p:spPr>
          <a:xfrm>
            <a:off x="2834047" y="5087862"/>
            <a:ext cx="8637072" cy="977621"/>
          </a:xfrm>
        </p:spPr>
        <p:txBody>
          <a:bodyPr>
            <a:normAutofit/>
          </a:bodyPr>
          <a:lstStyle/>
          <a:p>
            <a:r>
              <a:rPr lang="fa-IR" sz="2000" dirty="0">
                <a:solidFill>
                  <a:srgbClr val="005426"/>
                </a:solidFill>
              </a:rPr>
              <a:t>مدرس: دکتر وحيد حقيقت دوست</a:t>
            </a:r>
            <a:endParaRPr lang="en-US" sz="2000" dirty="0">
              <a:solidFill>
                <a:srgbClr val="00542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629" y="206734"/>
            <a:ext cx="1125473" cy="1387341"/>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8907" y="21480"/>
            <a:ext cx="4082741" cy="1986934"/>
          </a:xfrm>
          <a:prstGeom prst="rect">
            <a:avLst/>
          </a:prstGeom>
        </p:spPr>
      </p:pic>
      <p:sp>
        <p:nvSpPr>
          <p:cNvPr id="8" name="Subtitle 2"/>
          <p:cNvSpPr txBox="1">
            <a:spLocks/>
          </p:cNvSpPr>
          <p:nvPr/>
        </p:nvSpPr>
        <p:spPr>
          <a:xfrm>
            <a:off x="2646566" y="3593990"/>
            <a:ext cx="8824553" cy="1576724"/>
          </a:xfrm>
          <a:prstGeom prst="rect">
            <a:avLst/>
          </a:prstGeom>
        </p:spPr>
        <p:txBody>
          <a:bodyPr vert="horz" lIns="91440" tIns="91440" rIns="91440" bIns="91440" rtlCol="0">
            <a:normAutofit/>
          </a:bodyPr>
          <a:lstStyle>
            <a:lvl1pPr marL="0" indent="0" algn="r" defTabSz="914400" rtl="1"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B Mitra" panose="00000400000000000000" pitchFamily="2" charset="-78"/>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fa-IR" sz="2400" dirty="0">
                <a:solidFill>
                  <a:schemeClr val="accent3">
                    <a:lumMod val="50000"/>
                  </a:schemeClr>
                </a:solidFill>
              </a:rPr>
              <a:t>فصل دوم: مالتی پلکسینگ و دسترسی به کانال مشترک</a:t>
            </a:r>
            <a:endParaRPr lang="en-US" sz="2400" dirty="0">
              <a:solidFill>
                <a:schemeClr val="accent3">
                  <a:lumMod val="50000"/>
                </a:schemeClr>
              </a:solidFill>
            </a:endParaRPr>
          </a:p>
          <a:p>
            <a:r>
              <a:rPr lang="fa-IR" sz="2400" dirty="0">
                <a:solidFill>
                  <a:schemeClr val="accent3">
                    <a:lumMod val="50000"/>
                  </a:schemeClr>
                </a:solidFill>
              </a:rPr>
              <a:t>کنترل جریان</a:t>
            </a:r>
            <a:endParaRPr lang="en-US" sz="2400" b="1" dirty="0">
              <a:solidFill>
                <a:srgbClr val="FF0000"/>
              </a:solidFill>
            </a:endParaRPr>
          </a:p>
        </p:txBody>
      </p:sp>
    </p:spTree>
    <p:extLst>
      <p:ext uri="{BB962C8B-B14F-4D97-AF65-F5344CB8AC3E}">
        <p14:creationId xmlns:p14="http://schemas.microsoft.com/office/powerpoint/2010/main" val="903002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6"/>
          <p:cNvSpPr>
            <a:spLocks noChangeArrowheads="1"/>
          </p:cNvSpPr>
          <p:nvPr/>
        </p:nvSpPr>
        <p:spPr bwMode="auto">
          <a:xfrm>
            <a:off x="2476500" y="4267200"/>
            <a:ext cx="7258050" cy="1847850"/>
          </a:xfrm>
          <a:prstGeom prst="rect">
            <a:avLst/>
          </a:prstGeom>
          <a:solidFill>
            <a:srgbClr val="C0C0C0"/>
          </a:solidFill>
          <a:ln>
            <a:noFill/>
          </a:ln>
          <a:effectLst>
            <a:prstShdw prst="shdw17" dist="17961" dir="2700000">
              <a:srgbClr val="737373"/>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164866" name="Rectangle 2"/>
          <p:cNvSpPr>
            <a:spLocks noGrp="1" noChangeArrowheads="1"/>
          </p:cNvSpPr>
          <p:nvPr>
            <p:ph type="title"/>
          </p:nvPr>
        </p:nvSpPr>
        <p:spPr/>
        <p:txBody>
          <a:bodyPr/>
          <a:lstStyle/>
          <a:p>
            <a:pPr>
              <a:defRPr/>
            </a:pPr>
            <a:r>
              <a:rPr lang="en-US" altLang="ar-SA" sz="2800"/>
              <a:t>Checksumming: Cyclic Redundancy Check</a:t>
            </a:r>
            <a:endParaRPr lang="en-US" altLang="ar-SA"/>
          </a:p>
        </p:txBody>
      </p:sp>
      <p:sp>
        <p:nvSpPr>
          <p:cNvPr id="41988" name="Rectangle 3"/>
          <p:cNvSpPr>
            <a:spLocks noGrp="1" noChangeArrowheads="1"/>
          </p:cNvSpPr>
          <p:nvPr>
            <p:ph idx="1"/>
          </p:nvPr>
        </p:nvSpPr>
        <p:spPr/>
        <p:txBody>
          <a:bodyPr>
            <a:normAutofit/>
          </a:bodyPr>
          <a:lstStyle/>
          <a:p>
            <a:r>
              <a:rPr lang="en-US" altLang="ar-SA"/>
              <a:t>view data bits, </a:t>
            </a:r>
            <a:r>
              <a:rPr lang="en-US" altLang="ar-SA">
                <a:solidFill>
                  <a:srgbClr val="FF0000"/>
                </a:solidFill>
              </a:rPr>
              <a:t>D</a:t>
            </a:r>
            <a:r>
              <a:rPr lang="en-US" altLang="ar-SA"/>
              <a:t>, as a binary number</a:t>
            </a:r>
          </a:p>
          <a:p>
            <a:r>
              <a:rPr lang="en-US" altLang="ar-SA"/>
              <a:t>choose </a:t>
            </a:r>
            <a:r>
              <a:rPr lang="en-US" altLang="ar-SA">
                <a:solidFill>
                  <a:srgbClr val="FF0000"/>
                </a:solidFill>
              </a:rPr>
              <a:t>r+1</a:t>
            </a:r>
            <a:r>
              <a:rPr lang="en-US" altLang="ar-SA"/>
              <a:t> bit pattern (generator), </a:t>
            </a:r>
            <a:r>
              <a:rPr lang="en-US" altLang="ar-SA">
                <a:solidFill>
                  <a:srgbClr val="FF0000"/>
                </a:solidFill>
              </a:rPr>
              <a:t>G</a:t>
            </a:r>
            <a:r>
              <a:rPr lang="en-US" altLang="ar-SA"/>
              <a:t> </a:t>
            </a:r>
          </a:p>
          <a:p>
            <a:r>
              <a:rPr lang="en-US" altLang="ar-SA"/>
              <a:t>goal: choose </a:t>
            </a:r>
            <a:r>
              <a:rPr lang="en-US" altLang="ar-SA">
                <a:solidFill>
                  <a:srgbClr val="FF0000"/>
                </a:solidFill>
              </a:rPr>
              <a:t>r</a:t>
            </a:r>
            <a:r>
              <a:rPr lang="en-US" altLang="ar-SA"/>
              <a:t> CRC bits, </a:t>
            </a:r>
            <a:r>
              <a:rPr lang="en-US" altLang="ar-SA">
                <a:solidFill>
                  <a:srgbClr val="FF0000"/>
                </a:solidFill>
              </a:rPr>
              <a:t>R</a:t>
            </a:r>
            <a:r>
              <a:rPr lang="en-US" altLang="ar-SA"/>
              <a:t>, such that</a:t>
            </a:r>
          </a:p>
          <a:p>
            <a:pPr lvl="1"/>
            <a:r>
              <a:rPr lang="en-US" altLang="ar-SA"/>
              <a:t> </a:t>
            </a:r>
            <a:r>
              <a:rPr lang="en-US" altLang="ar-SA">
                <a:solidFill>
                  <a:srgbClr val="FF0000"/>
                </a:solidFill>
              </a:rPr>
              <a:t>&lt;D,R&gt;</a:t>
            </a:r>
            <a:r>
              <a:rPr lang="en-US" altLang="ar-SA"/>
              <a:t> exactly divisible by </a:t>
            </a:r>
            <a:r>
              <a:rPr lang="en-US" altLang="ar-SA">
                <a:solidFill>
                  <a:srgbClr val="FF0000"/>
                </a:solidFill>
              </a:rPr>
              <a:t>G</a:t>
            </a:r>
            <a:r>
              <a:rPr lang="en-US" altLang="ar-SA"/>
              <a:t> (modulo 2= add without carry) </a:t>
            </a:r>
          </a:p>
          <a:p>
            <a:pPr lvl="1"/>
            <a:r>
              <a:rPr lang="en-US" altLang="ar-SA"/>
              <a:t>receiver knows </a:t>
            </a:r>
            <a:r>
              <a:rPr lang="en-US" altLang="ar-SA">
                <a:solidFill>
                  <a:srgbClr val="FF0000"/>
                </a:solidFill>
              </a:rPr>
              <a:t>G</a:t>
            </a:r>
            <a:r>
              <a:rPr lang="en-US" altLang="ar-SA"/>
              <a:t>, divides </a:t>
            </a:r>
            <a:r>
              <a:rPr lang="en-US" altLang="ar-SA">
                <a:solidFill>
                  <a:srgbClr val="FF0000"/>
                </a:solidFill>
              </a:rPr>
              <a:t>&lt;D,R&gt;</a:t>
            </a:r>
            <a:r>
              <a:rPr lang="en-US" altLang="ar-SA"/>
              <a:t> by </a:t>
            </a:r>
            <a:r>
              <a:rPr lang="en-US" altLang="ar-SA">
                <a:solidFill>
                  <a:srgbClr val="FF0000"/>
                </a:solidFill>
              </a:rPr>
              <a:t>G</a:t>
            </a:r>
            <a:r>
              <a:rPr lang="en-US" altLang="ar-SA"/>
              <a:t>.  If non-zero remainder: error detected!</a:t>
            </a:r>
          </a:p>
          <a:p>
            <a:pPr lvl="1"/>
            <a:r>
              <a:rPr lang="en-US" altLang="ar-SA"/>
              <a:t>can detect all burst errors less than</a:t>
            </a:r>
            <a:r>
              <a:rPr lang="en-US" altLang="ar-SA">
                <a:solidFill>
                  <a:srgbClr val="FF0000"/>
                </a:solidFill>
              </a:rPr>
              <a:t> r+1</a:t>
            </a:r>
            <a:r>
              <a:rPr lang="en-US" altLang="ar-SA"/>
              <a:t> bits</a:t>
            </a:r>
          </a:p>
          <a:p>
            <a:r>
              <a:rPr lang="en-US" altLang="ar-SA"/>
              <a:t>widely used in practice (ATM, HDCL)</a:t>
            </a:r>
          </a:p>
        </p:txBody>
      </p:sp>
      <p:grpSp>
        <p:nvGrpSpPr>
          <p:cNvPr id="41989" name="Group 5"/>
          <p:cNvGrpSpPr>
            <a:grpSpLocks/>
          </p:cNvGrpSpPr>
          <p:nvPr/>
        </p:nvGrpSpPr>
        <p:grpSpPr bwMode="auto">
          <a:xfrm>
            <a:off x="2590800" y="4457701"/>
            <a:ext cx="6896100" cy="1603375"/>
            <a:chOff x="504" y="2412"/>
            <a:chExt cx="4344" cy="1010"/>
          </a:xfrm>
        </p:grpSpPr>
        <p:grpSp>
          <p:nvGrpSpPr>
            <p:cNvPr id="41990" name="Group 6"/>
            <p:cNvGrpSpPr>
              <a:grpSpLocks/>
            </p:cNvGrpSpPr>
            <p:nvPr/>
          </p:nvGrpSpPr>
          <p:grpSpPr bwMode="auto">
            <a:xfrm>
              <a:off x="1392" y="2412"/>
              <a:ext cx="3456" cy="593"/>
              <a:chOff x="1080" y="2856"/>
              <a:chExt cx="3456" cy="593"/>
            </a:xfrm>
          </p:grpSpPr>
          <p:sp>
            <p:nvSpPr>
              <p:cNvPr id="164871" name="Rectangle 7"/>
              <p:cNvSpPr>
                <a:spLocks noChangeArrowheads="1"/>
              </p:cNvSpPr>
              <p:nvPr/>
            </p:nvSpPr>
            <p:spPr bwMode="auto">
              <a:xfrm>
                <a:off x="1116" y="2856"/>
                <a:ext cx="3420" cy="288"/>
              </a:xfrm>
              <a:prstGeom prst="rect">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endParaRPr lang="en-US"/>
              </a:p>
            </p:txBody>
          </p:sp>
          <p:sp>
            <p:nvSpPr>
              <p:cNvPr id="41994" name="Text Box 8"/>
              <p:cNvSpPr txBox="1">
                <a:spLocks noChangeArrowheads="1"/>
              </p:cNvSpPr>
              <p:nvPr/>
            </p:nvSpPr>
            <p:spPr bwMode="auto">
              <a:xfrm>
                <a:off x="1082" y="2885"/>
                <a:ext cx="3422" cy="294"/>
              </a:xfrm>
              <a:prstGeom prst="rect">
                <a:avLst/>
              </a:prstGeom>
              <a:solidFill>
                <a:srgbClr val="EAEAEA"/>
              </a:solidFill>
              <a:ln w="9525">
                <a:solidFill>
                  <a:schemeClr val="tx1"/>
                </a:solidFill>
                <a:miter lim="800000"/>
                <a:headEnd/>
                <a:tailEnd/>
              </a:ln>
            </p:spPr>
            <p:txBody>
              <a:bodyPr wrap="none">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r>
                  <a:rPr lang="en-US" altLang="en-US" sz="2400"/>
                  <a:t>D: data bits to be sent	R: CRC bits</a:t>
                </a:r>
              </a:p>
            </p:txBody>
          </p:sp>
          <p:sp>
            <p:nvSpPr>
              <p:cNvPr id="41995" name="Line 9"/>
              <p:cNvSpPr>
                <a:spLocks noChangeShapeType="1"/>
              </p:cNvSpPr>
              <p:nvPr/>
            </p:nvSpPr>
            <p:spPr bwMode="auto">
              <a:xfrm>
                <a:off x="1080" y="3312"/>
                <a:ext cx="2232" cy="0"/>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996" name="Line 10"/>
              <p:cNvSpPr>
                <a:spLocks noChangeShapeType="1"/>
              </p:cNvSpPr>
              <p:nvPr/>
            </p:nvSpPr>
            <p:spPr bwMode="auto">
              <a:xfrm>
                <a:off x="3288" y="288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997" name="Line 11"/>
              <p:cNvSpPr>
                <a:spLocks noChangeShapeType="1"/>
              </p:cNvSpPr>
              <p:nvPr/>
            </p:nvSpPr>
            <p:spPr bwMode="auto">
              <a:xfrm>
                <a:off x="3288" y="3312"/>
                <a:ext cx="1212" cy="0"/>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998" name="Text Box 12"/>
              <p:cNvSpPr txBox="1">
                <a:spLocks noChangeArrowheads="1"/>
              </p:cNvSpPr>
              <p:nvPr/>
            </p:nvSpPr>
            <p:spPr bwMode="auto">
              <a:xfrm>
                <a:off x="1766" y="3218"/>
                <a:ext cx="615" cy="23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r>
                  <a:rPr lang="en-US" altLang="en-US" sz="1800"/>
                  <a:t>d [bits]</a:t>
                </a:r>
              </a:p>
            </p:txBody>
          </p:sp>
          <p:sp>
            <p:nvSpPr>
              <p:cNvPr id="41999" name="Text Box 13"/>
              <p:cNvSpPr txBox="1">
                <a:spLocks noChangeArrowheads="1"/>
              </p:cNvSpPr>
              <p:nvPr/>
            </p:nvSpPr>
            <p:spPr bwMode="auto">
              <a:xfrm>
                <a:off x="3518" y="3194"/>
                <a:ext cx="599" cy="23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r>
                  <a:rPr lang="en-US" altLang="en-US" sz="1800"/>
                  <a:t>r [bits]</a:t>
                </a:r>
              </a:p>
            </p:txBody>
          </p:sp>
        </p:grpSp>
        <p:sp>
          <p:nvSpPr>
            <p:cNvPr id="164878" name="Text Box 14"/>
            <p:cNvSpPr txBox="1">
              <a:spLocks noChangeArrowheads="1"/>
            </p:cNvSpPr>
            <p:nvPr/>
          </p:nvSpPr>
          <p:spPr bwMode="auto">
            <a:xfrm>
              <a:off x="504" y="2462"/>
              <a:ext cx="741" cy="233"/>
            </a:xfrm>
            <a:prstGeom prst="rect">
              <a:avLst/>
            </a:prstGeom>
            <a:noFill/>
            <a:ln w="9525">
              <a:noFill/>
              <a:miter lim="800000"/>
              <a:headEnd/>
              <a:tailEnd/>
            </a:ln>
            <a:effectLst/>
          </p:spPr>
          <p:txBody>
            <a:bodyPr wrap="none">
              <a:spAutoFit/>
            </a:bodyPr>
            <a:lstStyle/>
            <a:p>
              <a:pPr>
                <a:defRPr/>
              </a:pPr>
              <a:r>
                <a:rPr lang="en-US">
                  <a:solidFill>
                    <a:srgbClr val="FF0000"/>
                  </a:solidFill>
                  <a:effectLst>
                    <a:outerShdw blurRad="38100" dist="38100" dir="2700000" algn="tl">
                      <a:srgbClr val="C0C0C0"/>
                    </a:outerShdw>
                  </a:effectLst>
                </a:rPr>
                <a:t>bit pattern</a:t>
              </a:r>
            </a:p>
          </p:txBody>
        </p:sp>
        <p:sp>
          <p:nvSpPr>
            <p:cNvPr id="41992" name="Text Box 15"/>
            <p:cNvSpPr txBox="1">
              <a:spLocks noChangeArrowheads="1"/>
            </p:cNvSpPr>
            <p:nvPr/>
          </p:nvSpPr>
          <p:spPr bwMode="auto">
            <a:xfrm>
              <a:off x="506" y="3134"/>
              <a:ext cx="32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r>
                <a:rPr lang="en-US" altLang="en-US" sz="1800">
                  <a:solidFill>
                    <a:srgbClr val="FF0000"/>
                  </a:solidFill>
                </a:rPr>
                <a:t>mathematical formula</a:t>
              </a:r>
              <a:r>
                <a:rPr lang="en-US" altLang="en-US" sz="2400"/>
                <a:t>: [D×2</a:t>
              </a:r>
              <a:r>
                <a:rPr lang="en-US" altLang="en-US" sz="2400" baseline="30000"/>
                <a:t>r</a:t>
              </a:r>
              <a:r>
                <a:rPr lang="en-US" altLang="en-US" sz="2400"/>
                <a:t> </a:t>
              </a:r>
              <a:r>
                <a:rPr lang="en-US" altLang="en-US" sz="2400">
                  <a:solidFill>
                    <a:srgbClr val="FF0000"/>
                  </a:solidFill>
                </a:rPr>
                <a:t>XOR</a:t>
              </a:r>
              <a:r>
                <a:rPr lang="en-US" altLang="en-US" sz="2400"/>
                <a:t> R]</a:t>
              </a:r>
            </a:p>
          </p:txBody>
        </p:sp>
      </p:grpSp>
    </p:spTree>
    <p:extLst>
      <p:ext uri="{BB962C8B-B14F-4D97-AF65-F5344CB8AC3E}">
        <p14:creationId xmlns:p14="http://schemas.microsoft.com/office/powerpoint/2010/main" val="1631197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ChangeArrowheads="1"/>
          </p:cNvSpPr>
          <p:nvPr>
            <p:ph type="title"/>
          </p:nvPr>
        </p:nvSpPr>
        <p:spPr/>
        <p:txBody>
          <a:bodyPr/>
          <a:lstStyle/>
          <a:p>
            <a:pPr>
              <a:defRPr/>
            </a:pPr>
            <a:r>
              <a:rPr lang="en-US" altLang="ar-SA"/>
              <a:t>CRC Example</a:t>
            </a:r>
          </a:p>
        </p:txBody>
      </p:sp>
      <p:sp>
        <p:nvSpPr>
          <p:cNvPr id="43011" name="Rectangle 5"/>
          <p:cNvSpPr>
            <a:spLocks noGrp="1" noChangeArrowheads="1"/>
          </p:cNvSpPr>
          <p:nvPr>
            <p:ph idx="1"/>
          </p:nvPr>
        </p:nvSpPr>
        <p:spPr>
          <a:ln>
            <a:solidFill>
              <a:schemeClr val="accent2"/>
            </a:solidFill>
            <a:miter lim="800000"/>
            <a:headEnd/>
            <a:tailEnd/>
          </a:ln>
        </p:spPr>
        <p:txBody>
          <a:bodyPr/>
          <a:lstStyle/>
          <a:p>
            <a:pPr>
              <a:lnSpc>
                <a:spcPct val="90000"/>
              </a:lnSpc>
              <a:buFont typeface="Wingdings" panose="05000000000000000000" pitchFamily="2" charset="2"/>
              <a:buNone/>
            </a:pPr>
            <a:r>
              <a:rPr lang="en-US" altLang="ar-SA" sz="2400" dirty="0">
                <a:solidFill>
                  <a:schemeClr val="accent2"/>
                </a:solidFill>
              </a:rPr>
              <a:t>want:</a:t>
            </a:r>
            <a:endParaRPr lang="en-US" altLang="ar-SA" sz="2400" dirty="0"/>
          </a:p>
          <a:p>
            <a:pPr lvl="1">
              <a:lnSpc>
                <a:spcPct val="90000"/>
              </a:lnSpc>
              <a:buFont typeface="Wingdings" panose="05000000000000000000" pitchFamily="2" charset="2"/>
              <a:buNone/>
            </a:pPr>
            <a:r>
              <a:rPr lang="en-US" altLang="ar-SA" dirty="0"/>
              <a:t>D×2</a:t>
            </a:r>
            <a:r>
              <a:rPr lang="en-US" altLang="ar-SA" baseline="30000" dirty="0"/>
              <a:t>r</a:t>
            </a:r>
            <a:r>
              <a:rPr lang="en-US" altLang="ar-SA" dirty="0"/>
              <a:t> </a:t>
            </a:r>
            <a:r>
              <a:rPr lang="en-US" altLang="ar-SA" dirty="0">
                <a:solidFill>
                  <a:srgbClr val="FF0000"/>
                </a:solidFill>
                <a:latin typeface="Times New Roman" panose="02020603050405020304" pitchFamily="18" charset="0"/>
                <a:cs typeface="Times New Roman" panose="02020603050405020304" pitchFamily="18" charset="0"/>
              </a:rPr>
              <a:t>XOR</a:t>
            </a:r>
            <a:r>
              <a:rPr lang="en-US" altLang="ar-SA" dirty="0"/>
              <a:t> R = </a:t>
            </a:r>
            <a:r>
              <a:rPr lang="en-US" altLang="ar-SA" dirty="0" err="1"/>
              <a:t>n×G</a:t>
            </a:r>
            <a:endParaRPr lang="en-US" altLang="ar-SA" dirty="0"/>
          </a:p>
          <a:p>
            <a:pPr>
              <a:lnSpc>
                <a:spcPct val="90000"/>
              </a:lnSpc>
              <a:buFont typeface="Wingdings" panose="05000000000000000000" pitchFamily="2" charset="2"/>
              <a:buNone/>
            </a:pPr>
            <a:endParaRPr lang="en-US" altLang="ar-SA" sz="2400" i="1" dirty="0">
              <a:solidFill>
                <a:schemeClr val="accent2"/>
              </a:solidFill>
            </a:endParaRPr>
          </a:p>
          <a:p>
            <a:pPr>
              <a:lnSpc>
                <a:spcPct val="90000"/>
              </a:lnSpc>
              <a:buFont typeface="Wingdings" panose="05000000000000000000" pitchFamily="2" charset="2"/>
              <a:buNone/>
            </a:pPr>
            <a:r>
              <a:rPr lang="en-US" altLang="ar-SA" sz="2400" i="1" dirty="0">
                <a:solidFill>
                  <a:schemeClr val="accent2"/>
                </a:solidFill>
              </a:rPr>
              <a:t>equivalently:</a:t>
            </a:r>
            <a:r>
              <a:rPr lang="en-US" altLang="ar-SA" sz="2400" dirty="0"/>
              <a:t>  </a:t>
            </a:r>
          </a:p>
          <a:p>
            <a:pPr>
              <a:lnSpc>
                <a:spcPct val="90000"/>
              </a:lnSpc>
              <a:buFont typeface="Wingdings" panose="05000000000000000000" pitchFamily="2" charset="2"/>
              <a:buNone/>
            </a:pPr>
            <a:r>
              <a:rPr lang="en-US" altLang="ar-SA" dirty="0"/>
              <a:t>    </a:t>
            </a:r>
            <a:r>
              <a:rPr lang="en-US" altLang="ar-SA" sz="2400" dirty="0"/>
              <a:t>if we divide D×2</a:t>
            </a:r>
            <a:r>
              <a:rPr lang="en-US" altLang="ar-SA" sz="2400" baseline="30000" dirty="0"/>
              <a:t>r</a:t>
            </a:r>
            <a:r>
              <a:rPr lang="en-US" altLang="ar-SA" sz="2400" dirty="0"/>
              <a:t> by G, want remainder R</a:t>
            </a:r>
          </a:p>
        </p:txBody>
      </p:sp>
      <p:grpSp>
        <p:nvGrpSpPr>
          <p:cNvPr id="43012" name="Group 36"/>
          <p:cNvGrpSpPr>
            <a:grpSpLocks/>
          </p:cNvGrpSpPr>
          <p:nvPr/>
        </p:nvGrpSpPr>
        <p:grpSpPr bwMode="auto">
          <a:xfrm>
            <a:off x="2740025" y="4935541"/>
            <a:ext cx="2820988" cy="852488"/>
            <a:chOff x="586" y="2953"/>
            <a:chExt cx="1777" cy="537"/>
          </a:xfrm>
        </p:grpSpPr>
        <p:sp>
          <p:nvSpPr>
            <p:cNvPr id="43030" name="Rectangle 10"/>
            <p:cNvSpPr>
              <a:spLocks noChangeArrowheads="1"/>
            </p:cNvSpPr>
            <p:nvPr/>
          </p:nvSpPr>
          <p:spPr bwMode="auto">
            <a:xfrm>
              <a:off x="586" y="2953"/>
              <a:ext cx="1777" cy="522"/>
            </a:xfrm>
            <a:prstGeom prst="rect">
              <a:avLst/>
            </a:prstGeom>
            <a:solidFill>
              <a:srgbClr val="EAEAEA"/>
            </a:solidFill>
            <a:ln w="19050">
              <a:solidFill>
                <a:srgbClr val="FF0000"/>
              </a:solidFill>
              <a:miter lim="800000"/>
              <a:headEnd/>
              <a:tailEnd/>
            </a:ln>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43031" name="Text Box 6"/>
            <p:cNvSpPr txBox="1">
              <a:spLocks noChangeArrowheads="1"/>
            </p:cNvSpPr>
            <p:nvPr/>
          </p:nvSpPr>
          <p:spPr bwMode="auto">
            <a:xfrm>
              <a:off x="610" y="3068"/>
              <a:ext cx="17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r>
                <a:rPr lang="en-US" altLang="ar-SA" sz="2400" dirty="0">
                  <a:cs typeface="B Mitra" panose="00000400000000000000" pitchFamily="2" charset="-78"/>
                </a:rPr>
                <a:t>R</a:t>
              </a:r>
              <a:r>
                <a:rPr lang="en-US" altLang="ar-SA" sz="1800" dirty="0">
                  <a:cs typeface="B Mitra" panose="00000400000000000000" pitchFamily="2" charset="-78"/>
                </a:rPr>
                <a:t> = remainder[           ]</a:t>
              </a:r>
            </a:p>
          </p:txBody>
        </p:sp>
        <p:sp>
          <p:nvSpPr>
            <p:cNvPr id="43032" name="Text Box 7"/>
            <p:cNvSpPr txBox="1">
              <a:spLocks noChangeArrowheads="1"/>
            </p:cNvSpPr>
            <p:nvPr/>
          </p:nvSpPr>
          <p:spPr bwMode="auto">
            <a:xfrm>
              <a:off x="1513" y="2967"/>
              <a:ext cx="84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pPr algn="ctr"/>
              <a:r>
                <a:rPr lang="en-US" altLang="ar-SA" sz="2400" dirty="0">
                  <a:cs typeface="B Mitra" panose="00000400000000000000" pitchFamily="2" charset="-78"/>
                </a:rPr>
                <a:t>D×2</a:t>
              </a:r>
              <a:r>
                <a:rPr lang="en-US" altLang="ar-SA" sz="2400" baseline="30000" dirty="0">
                  <a:cs typeface="B Mitra" panose="00000400000000000000" pitchFamily="2" charset="-78"/>
                </a:rPr>
                <a:t>r</a:t>
              </a:r>
            </a:p>
            <a:p>
              <a:pPr algn="ctr"/>
              <a:r>
                <a:rPr lang="en-US" altLang="ar-SA" sz="2400" dirty="0">
                  <a:cs typeface="B Mitra" panose="00000400000000000000" pitchFamily="2" charset="-78"/>
                </a:rPr>
                <a:t>G</a:t>
              </a:r>
              <a:endParaRPr lang="en-US" altLang="ar-SA" sz="2400" dirty="0">
                <a:latin typeface="Times New Roman" panose="02020603050405020304" pitchFamily="18" charset="0"/>
                <a:cs typeface="B Mitra" panose="00000400000000000000" pitchFamily="2" charset="-78"/>
              </a:endParaRPr>
            </a:p>
          </p:txBody>
        </p:sp>
        <p:sp>
          <p:nvSpPr>
            <p:cNvPr id="43033" name="Line 8"/>
            <p:cNvSpPr>
              <a:spLocks noChangeShapeType="1"/>
            </p:cNvSpPr>
            <p:nvPr/>
          </p:nvSpPr>
          <p:spPr bwMode="auto">
            <a:xfrm>
              <a:off x="1729" y="3229"/>
              <a:ext cx="3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3013" name="Text Box 12"/>
          <p:cNvSpPr txBox="1">
            <a:spLocks noChangeArrowheads="1"/>
          </p:cNvSpPr>
          <p:nvPr/>
        </p:nvSpPr>
        <p:spPr bwMode="auto">
          <a:xfrm>
            <a:off x="7057536" y="1255713"/>
            <a:ext cx="2694969" cy="707886"/>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pPr algn="ctr"/>
            <a:r>
              <a:rPr lang="en-US" altLang="en-US" sz="2000" dirty="0"/>
              <a:t>D=101110, G=</a:t>
            </a:r>
            <a:r>
              <a:rPr lang="en-US" altLang="en-US" sz="2000" dirty="0">
                <a:solidFill>
                  <a:srgbClr val="FF0000"/>
                </a:solidFill>
              </a:rPr>
              <a:t>1001</a:t>
            </a:r>
          </a:p>
          <a:p>
            <a:pPr algn="ctr"/>
            <a:r>
              <a:rPr lang="en-US" altLang="en-US" sz="2000" dirty="0"/>
              <a:t>r=3, </a:t>
            </a:r>
            <a:r>
              <a:rPr lang="en-US" altLang="ar-SA" sz="2000" dirty="0">
                <a:cs typeface="B Mitra" panose="00000400000000000000" pitchFamily="2" charset="-78"/>
              </a:rPr>
              <a:t>D×2</a:t>
            </a:r>
            <a:r>
              <a:rPr lang="en-US" altLang="ar-SA" sz="2000" baseline="30000" dirty="0">
                <a:cs typeface="B Mitra" panose="00000400000000000000" pitchFamily="2" charset="-78"/>
              </a:rPr>
              <a:t>r</a:t>
            </a:r>
            <a:r>
              <a:rPr lang="en-US" altLang="ar-SA" sz="2000" dirty="0">
                <a:cs typeface="B Mitra" panose="00000400000000000000" pitchFamily="2" charset="-78"/>
              </a:rPr>
              <a:t>=101110</a:t>
            </a:r>
            <a:r>
              <a:rPr lang="en-US" altLang="ar-SA" sz="2000" dirty="0">
                <a:solidFill>
                  <a:srgbClr val="3333FF"/>
                </a:solidFill>
                <a:cs typeface="B Mitra" panose="00000400000000000000" pitchFamily="2" charset="-78"/>
              </a:rPr>
              <a:t>000</a:t>
            </a:r>
            <a:endParaRPr lang="en-US" altLang="en-US" sz="2000" baseline="30000" dirty="0"/>
          </a:p>
        </p:txBody>
      </p:sp>
      <p:grpSp>
        <p:nvGrpSpPr>
          <p:cNvPr id="43014" name="Group 20"/>
          <p:cNvGrpSpPr>
            <a:grpSpLocks/>
          </p:cNvGrpSpPr>
          <p:nvPr/>
        </p:nvGrpSpPr>
        <p:grpSpPr bwMode="auto">
          <a:xfrm>
            <a:off x="6345239" y="2152653"/>
            <a:ext cx="1336675" cy="830263"/>
            <a:chOff x="4093" y="2079"/>
            <a:chExt cx="842" cy="523"/>
          </a:xfrm>
        </p:grpSpPr>
        <p:grpSp>
          <p:nvGrpSpPr>
            <p:cNvPr id="43026" name="Group 18"/>
            <p:cNvGrpSpPr>
              <a:grpSpLocks/>
            </p:cNvGrpSpPr>
            <p:nvPr/>
          </p:nvGrpSpPr>
          <p:grpSpPr bwMode="auto">
            <a:xfrm>
              <a:off x="4093" y="2079"/>
              <a:ext cx="842" cy="523"/>
              <a:chOff x="4093" y="2079"/>
              <a:chExt cx="842" cy="523"/>
            </a:xfrm>
          </p:grpSpPr>
          <p:sp>
            <p:nvSpPr>
              <p:cNvPr id="43028" name="Text Box 15"/>
              <p:cNvSpPr txBox="1">
                <a:spLocks noChangeArrowheads="1"/>
              </p:cNvSpPr>
              <p:nvPr/>
            </p:nvSpPr>
            <p:spPr bwMode="auto">
              <a:xfrm>
                <a:off x="4093" y="2079"/>
                <a:ext cx="84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pPr algn="ctr"/>
                <a:r>
                  <a:rPr lang="en-US" altLang="ar-SA" sz="2400" dirty="0">
                    <a:cs typeface="B Mitra" panose="00000400000000000000" pitchFamily="2" charset="-78"/>
                  </a:rPr>
                  <a:t>D×2</a:t>
                </a:r>
                <a:r>
                  <a:rPr lang="en-US" altLang="ar-SA" sz="2400" baseline="30000" dirty="0">
                    <a:cs typeface="B Mitra" panose="00000400000000000000" pitchFamily="2" charset="-78"/>
                  </a:rPr>
                  <a:t>r</a:t>
                </a:r>
              </a:p>
              <a:p>
                <a:pPr algn="ctr"/>
                <a:r>
                  <a:rPr lang="en-US" altLang="ar-SA" sz="2400" dirty="0">
                    <a:cs typeface="B Mitra" panose="00000400000000000000" pitchFamily="2" charset="-78"/>
                  </a:rPr>
                  <a:t>G</a:t>
                </a:r>
                <a:endParaRPr lang="en-US" altLang="ar-SA" sz="2400" dirty="0">
                  <a:latin typeface="Times New Roman" panose="02020603050405020304" pitchFamily="18" charset="0"/>
                  <a:cs typeface="B Mitra" panose="00000400000000000000" pitchFamily="2" charset="-78"/>
                </a:endParaRPr>
              </a:p>
            </p:txBody>
          </p:sp>
          <p:sp>
            <p:nvSpPr>
              <p:cNvPr id="43029" name="Line 16"/>
              <p:cNvSpPr>
                <a:spLocks noChangeShapeType="1"/>
              </p:cNvSpPr>
              <p:nvPr/>
            </p:nvSpPr>
            <p:spPr bwMode="auto">
              <a:xfrm>
                <a:off x="4309" y="2341"/>
                <a:ext cx="3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3027" name="Text Box 19"/>
            <p:cNvSpPr txBox="1">
              <a:spLocks noChangeArrowheads="1"/>
            </p:cNvSpPr>
            <p:nvPr/>
          </p:nvSpPr>
          <p:spPr bwMode="auto">
            <a:xfrm>
              <a:off x="4670" y="2201"/>
              <a:ext cx="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r>
                <a:rPr lang="en-US" altLang="en-US" sz="2400"/>
                <a:t>=</a:t>
              </a:r>
            </a:p>
          </p:txBody>
        </p:sp>
      </p:grpSp>
      <p:grpSp>
        <p:nvGrpSpPr>
          <p:cNvPr id="43015" name="Group 33"/>
          <p:cNvGrpSpPr>
            <a:grpSpLocks/>
          </p:cNvGrpSpPr>
          <p:nvPr/>
        </p:nvGrpSpPr>
        <p:grpSpPr bwMode="auto">
          <a:xfrm>
            <a:off x="7623175" y="2362201"/>
            <a:ext cx="2705100" cy="4067175"/>
            <a:chOff x="3254" y="1704"/>
            <a:chExt cx="1704" cy="2562"/>
          </a:xfrm>
        </p:grpSpPr>
        <p:sp>
          <p:nvSpPr>
            <p:cNvPr id="43016" name="Text Box 21"/>
            <p:cNvSpPr txBox="1">
              <a:spLocks noChangeArrowheads="1"/>
            </p:cNvSpPr>
            <p:nvPr/>
          </p:nvSpPr>
          <p:spPr bwMode="auto">
            <a:xfrm>
              <a:off x="3254" y="1706"/>
              <a:ext cx="12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r>
                <a:rPr lang="en-US" altLang="en-US" sz="1800"/>
                <a:t>101110</a:t>
              </a:r>
              <a:r>
                <a:rPr lang="en-US" altLang="en-US" sz="1800">
                  <a:solidFill>
                    <a:srgbClr val="3333FF"/>
                  </a:solidFill>
                </a:rPr>
                <a:t>000  </a:t>
              </a:r>
              <a:r>
                <a:rPr lang="en-US" altLang="en-US" sz="1800">
                  <a:solidFill>
                    <a:srgbClr val="FF0000"/>
                  </a:solidFill>
                </a:rPr>
                <a:t>1001</a:t>
              </a:r>
            </a:p>
          </p:txBody>
        </p:sp>
        <p:sp>
          <p:nvSpPr>
            <p:cNvPr id="43017" name="Freeform 23"/>
            <p:cNvSpPr>
              <a:spLocks/>
            </p:cNvSpPr>
            <p:nvPr/>
          </p:nvSpPr>
          <p:spPr bwMode="auto">
            <a:xfrm>
              <a:off x="4044" y="1704"/>
              <a:ext cx="552" cy="204"/>
            </a:xfrm>
            <a:custGeom>
              <a:avLst/>
              <a:gdLst>
                <a:gd name="T0" fmla="*/ 0 w 1272"/>
                <a:gd name="T1" fmla="*/ 0 h 180"/>
                <a:gd name="T2" fmla="*/ 0 w 1272"/>
                <a:gd name="T3" fmla="*/ 8731 h 180"/>
                <a:gd name="T4" fmla="*/ 0 w 1272"/>
                <a:gd name="T5" fmla="*/ 8731 h 180"/>
                <a:gd name="T6" fmla="*/ 0 60000 65536"/>
                <a:gd name="T7" fmla="*/ 0 60000 65536"/>
                <a:gd name="T8" fmla="*/ 0 60000 65536"/>
                <a:gd name="T9" fmla="*/ 0 w 1272"/>
                <a:gd name="T10" fmla="*/ 0 h 180"/>
                <a:gd name="T11" fmla="*/ 1272 w 1272"/>
                <a:gd name="T12" fmla="*/ 180 h 180"/>
              </a:gdLst>
              <a:ahLst/>
              <a:cxnLst>
                <a:cxn ang="T6">
                  <a:pos x="T0" y="T1"/>
                </a:cxn>
                <a:cxn ang="T7">
                  <a:pos x="T2" y="T3"/>
                </a:cxn>
                <a:cxn ang="T8">
                  <a:pos x="T4" y="T5"/>
                </a:cxn>
              </a:cxnLst>
              <a:rect l="T9" t="T10" r="T11" b="T12"/>
              <a:pathLst>
                <a:path w="1272" h="180">
                  <a:moveTo>
                    <a:pt x="0" y="0"/>
                  </a:moveTo>
                  <a:lnTo>
                    <a:pt x="0" y="180"/>
                  </a:lnTo>
                  <a:lnTo>
                    <a:pt x="1272" y="18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3018" name="Text Box 24"/>
            <p:cNvSpPr txBox="1">
              <a:spLocks noChangeArrowheads="1"/>
            </p:cNvSpPr>
            <p:nvPr/>
          </p:nvSpPr>
          <p:spPr bwMode="auto">
            <a:xfrm>
              <a:off x="3254" y="1910"/>
              <a:ext cx="1704" cy="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r>
                <a:rPr lang="en-US" altLang="en-US" sz="1800" u="sng">
                  <a:solidFill>
                    <a:srgbClr val="008000"/>
                  </a:solidFill>
                </a:rPr>
                <a:t>1001</a:t>
              </a:r>
              <a:r>
                <a:rPr lang="en-US" altLang="en-US" sz="1800">
                  <a:solidFill>
                    <a:srgbClr val="008000"/>
                  </a:solidFill>
                </a:rPr>
                <a:t>	     1</a:t>
              </a:r>
              <a:r>
                <a:rPr lang="en-US" altLang="en-US" sz="1800">
                  <a:solidFill>
                    <a:schemeClr val="tx2"/>
                  </a:solidFill>
                </a:rPr>
                <a:t>01011</a:t>
              </a:r>
            </a:p>
            <a:p>
              <a:r>
                <a:rPr lang="en-US" altLang="en-US" sz="1800">
                  <a:solidFill>
                    <a:schemeClr val="tx2"/>
                  </a:solidFill>
                </a:rPr>
                <a:t>   101</a:t>
              </a:r>
            </a:p>
            <a:p>
              <a:r>
                <a:rPr lang="en-US" altLang="en-US" sz="1800">
                  <a:solidFill>
                    <a:schemeClr val="tx2"/>
                  </a:solidFill>
                </a:rPr>
                <a:t>  </a:t>
              </a:r>
              <a:r>
                <a:rPr lang="en-US" altLang="en-US" sz="1800" u="sng">
                  <a:solidFill>
                    <a:schemeClr val="tx2"/>
                  </a:solidFill>
                </a:rPr>
                <a:t>000</a:t>
              </a:r>
              <a:endParaRPr lang="en-US" altLang="en-US" sz="1800">
                <a:solidFill>
                  <a:schemeClr val="tx2"/>
                </a:solidFill>
              </a:endParaRPr>
            </a:p>
            <a:p>
              <a:r>
                <a:rPr lang="en-US" altLang="en-US" sz="1800">
                  <a:solidFill>
                    <a:schemeClr val="tx2"/>
                  </a:solidFill>
                </a:rPr>
                <a:t>   1010</a:t>
              </a:r>
            </a:p>
            <a:p>
              <a:r>
                <a:rPr lang="en-US" altLang="en-US" sz="1800">
                  <a:solidFill>
                    <a:schemeClr val="tx2"/>
                  </a:solidFill>
                </a:rPr>
                <a:t>   </a:t>
              </a:r>
              <a:r>
                <a:rPr lang="en-US" altLang="en-US" sz="1800" u="sng">
                  <a:solidFill>
                    <a:schemeClr val="tx2"/>
                  </a:solidFill>
                </a:rPr>
                <a:t>1001</a:t>
              </a:r>
              <a:endParaRPr lang="en-US" altLang="en-US" sz="1800">
                <a:solidFill>
                  <a:schemeClr val="tx2"/>
                </a:solidFill>
              </a:endParaRPr>
            </a:p>
            <a:p>
              <a:r>
                <a:rPr lang="en-US" altLang="en-US" sz="1800">
                  <a:solidFill>
                    <a:schemeClr val="tx2"/>
                  </a:solidFill>
                </a:rPr>
                <a:t>       110</a:t>
              </a:r>
            </a:p>
            <a:p>
              <a:r>
                <a:rPr lang="en-US" altLang="en-US" sz="1800">
                  <a:solidFill>
                    <a:schemeClr val="tx2"/>
                  </a:solidFill>
                </a:rPr>
                <a:t>      </a:t>
              </a:r>
              <a:r>
                <a:rPr lang="en-US" altLang="en-US" sz="1800" u="sng">
                  <a:solidFill>
                    <a:schemeClr val="tx2"/>
                  </a:solidFill>
                </a:rPr>
                <a:t>000</a:t>
              </a:r>
              <a:endParaRPr lang="en-US" altLang="en-US" sz="1800">
                <a:solidFill>
                  <a:schemeClr val="tx2"/>
                </a:solidFill>
              </a:endParaRPr>
            </a:p>
            <a:p>
              <a:r>
                <a:rPr lang="en-US" altLang="en-US" sz="1800">
                  <a:solidFill>
                    <a:schemeClr val="tx2"/>
                  </a:solidFill>
                </a:rPr>
                <a:t>       1100</a:t>
              </a:r>
            </a:p>
            <a:p>
              <a:r>
                <a:rPr lang="en-US" altLang="en-US" sz="1800">
                  <a:solidFill>
                    <a:schemeClr val="tx2"/>
                  </a:solidFill>
                </a:rPr>
                <a:t>       </a:t>
              </a:r>
              <a:r>
                <a:rPr lang="en-US" altLang="en-US" sz="1800" u="sng">
                  <a:solidFill>
                    <a:schemeClr val="tx2"/>
                  </a:solidFill>
                </a:rPr>
                <a:t>1001</a:t>
              </a:r>
            </a:p>
            <a:p>
              <a:r>
                <a:rPr lang="en-US" altLang="en-US" sz="1800">
                  <a:solidFill>
                    <a:schemeClr val="tx2"/>
                  </a:solidFill>
                </a:rPr>
                <a:t>         1010</a:t>
              </a:r>
            </a:p>
            <a:p>
              <a:r>
                <a:rPr lang="en-US" altLang="en-US" sz="1800">
                  <a:solidFill>
                    <a:schemeClr val="tx2"/>
                  </a:solidFill>
                </a:rPr>
                <a:t>         </a:t>
              </a:r>
              <a:r>
                <a:rPr lang="en-US" altLang="en-US" sz="1800" u="sng">
                  <a:solidFill>
                    <a:schemeClr val="tx2"/>
                  </a:solidFill>
                </a:rPr>
                <a:t>1001</a:t>
              </a:r>
              <a:endParaRPr lang="en-US" altLang="en-US" sz="1800">
                <a:solidFill>
                  <a:schemeClr val="tx2"/>
                </a:solidFill>
              </a:endParaRPr>
            </a:p>
            <a:p>
              <a:r>
                <a:rPr lang="en-US" altLang="en-US" sz="1800">
                  <a:solidFill>
                    <a:srgbClr val="CC00CC"/>
                  </a:solidFill>
                </a:rPr>
                <a:t>           011</a:t>
              </a:r>
              <a:endParaRPr lang="en-US" altLang="en-US" sz="1800" u="sng">
                <a:solidFill>
                  <a:srgbClr val="CC00CC"/>
                </a:solidFill>
              </a:endParaRPr>
            </a:p>
          </p:txBody>
        </p:sp>
        <p:sp>
          <p:nvSpPr>
            <p:cNvPr id="43019" name="Text Box 25"/>
            <p:cNvSpPr txBox="1">
              <a:spLocks noChangeArrowheads="1"/>
            </p:cNvSpPr>
            <p:nvPr/>
          </p:nvSpPr>
          <p:spPr bwMode="auto">
            <a:xfrm>
              <a:off x="3787" y="3978"/>
              <a:ext cx="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r>
                <a:rPr lang="en-US" altLang="en-US" sz="2400">
                  <a:solidFill>
                    <a:srgbClr val="CC00CC"/>
                  </a:solidFill>
                </a:rPr>
                <a:t>R</a:t>
              </a:r>
            </a:p>
          </p:txBody>
        </p:sp>
        <p:sp>
          <p:nvSpPr>
            <p:cNvPr id="43020" name="Line 27"/>
            <p:cNvSpPr>
              <a:spLocks noChangeShapeType="1"/>
            </p:cNvSpPr>
            <p:nvPr/>
          </p:nvSpPr>
          <p:spPr bwMode="auto">
            <a:xfrm>
              <a:off x="3633" y="1899"/>
              <a:ext cx="0" cy="237"/>
            </a:xfrm>
            <a:prstGeom prst="line">
              <a:avLst/>
            </a:prstGeom>
            <a:noFill/>
            <a:ln w="9525">
              <a:solidFill>
                <a:srgbClr val="CC00CC"/>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1" name="Line 28"/>
            <p:cNvSpPr>
              <a:spLocks noChangeShapeType="1"/>
            </p:cNvSpPr>
            <p:nvPr/>
          </p:nvSpPr>
          <p:spPr bwMode="auto">
            <a:xfrm>
              <a:off x="3702" y="1896"/>
              <a:ext cx="0" cy="584"/>
            </a:xfrm>
            <a:prstGeom prst="line">
              <a:avLst/>
            </a:prstGeom>
            <a:noFill/>
            <a:ln w="9525">
              <a:solidFill>
                <a:srgbClr val="CC00CC"/>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2" name="Line 29"/>
            <p:cNvSpPr>
              <a:spLocks noChangeShapeType="1"/>
            </p:cNvSpPr>
            <p:nvPr/>
          </p:nvSpPr>
          <p:spPr bwMode="auto">
            <a:xfrm flipH="1">
              <a:off x="3798" y="1884"/>
              <a:ext cx="0" cy="931"/>
            </a:xfrm>
            <a:prstGeom prst="line">
              <a:avLst/>
            </a:prstGeom>
            <a:noFill/>
            <a:ln w="9525">
              <a:solidFill>
                <a:srgbClr val="CC00CC"/>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3" name="Line 30"/>
            <p:cNvSpPr>
              <a:spLocks noChangeShapeType="1"/>
            </p:cNvSpPr>
            <p:nvPr/>
          </p:nvSpPr>
          <p:spPr bwMode="auto">
            <a:xfrm flipH="1">
              <a:off x="3876" y="1890"/>
              <a:ext cx="0" cy="1251"/>
            </a:xfrm>
            <a:prstGeom prst="line">
              <a:avLst/>
            </a:prstGeom>
            <a:noFill/>
            <a:ln w="9525">
              <a:solidFill>
                <a:srgbClr val="CC00CC"/>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4" name="Line 31"/>
            <p:cNvSpPr>
              <a:spLocks noChangeShapeType="1"/>
            </p:cNvSpPr>
            <p:nvPr/>
          </p:nvSpPr>
          <p:spPr bwMode="auto">
            <a:xfrm flipH="1">
              <a:off x="3972" y="1887"/>
              <a:ext cx="0" cy="1617"/>
            </a:xfrm>
            <a:prstGeom prst="line">
              <a:avLst/>
            </a:prstGeom>
            <a:noFill/>
            <a:ln w="9525">
              <a:solidFill>
                <a:srgbClr val="CC00CC"/>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5" name="AutoShape 32"/>
            <p:cNvSpPr>
              <a:spLocks/>
            </p:cNvSpPr>
            <p:nvPr/>
          </p:nvSpPr>
          <p:spPr bwMode="auto">
            <a:xfrm rot="5400000" flipH="1" flipV="1">
              <a:off x="3873" y="3854"/>
              <a:ext cx="56" cy="256"/>
            </a:xfrm>
            <a:prstGeom prst="leftBracket">
              <a:avLst>
                <a:gd name="adj" fmla="val 3809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grpSp>
    </p:spTree>
    <p:extLst>
      <p:ext uri="{BB962C8B-B14F-4D97-AF65-F5344CB8AC3E}">
        <p14:creationId xmlns:p14="http://schemas.microsoft.com/office/powerpoint/2010/main" val="368762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pPr>
              <a:defRPr/>
            </a:pPr>
            <a:r>
              <a:rPr lang="en-US"/>
              <a:t>CRC Properties</a:t>
            </a:r>
          </a:p>
        </p:txBody>
      </p:sp>
      <p:graphicFrame>
        <p:nvGraphicFramePr>
          <p:cNvPr id="2" name="Diagram 1"/>
          <p:cNvGraphicFramePr/>
          <p:nvPr>
            <p:extLst>
              <p:ext uri="{D42A27DB-BD31-4B8C-83A1-F6EECF244321}">
                <p14:modId xmlns:p14="http://schemas.microsoft.com/office/powerpoint/2010/main" val="2435467915"/>
              </p:ext>
            </p:extLst>
          </p:nvPr>
        </p:nvGraphicFramePr>
        <p:xfrm>
          <a:off x="332014" y="1164771"/>
          <a:ext cx="11326586" cy="497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484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9290D04-5828-4306-B3EB-F94A4BEB84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A3D7F7F-54C9-41C2-ACA8-F1CE84BE686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36C05C8B-00C8-4968-9369-A142E81AD38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E30BAF0F-8898-4208-9E00-5E8BB10B47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88727" y="3505201"/>
            <a:ext cx="11851567" cy="2638425"/>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23" name="Rectangle 22"/>
          <p:cNvSpPr/>
          <p:nvPr/>
        </p:nvSpPr>
        <p:spPr bwMode="auto">
          <a:xfrm>
            <a:off x="88727" y="1866900"/>
            <a:ext cx="11851567" cy="15621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2055" name="Rectangle 3"/>
          <p:cNvSpPr>
            <a:spLocks noGrp="1" noChangeArrowheads="1"/>
          </p:cNvSpPr>
          <p:nvPr>
            <p:ph idx="1"/>
          </p:nvPr>
        </p:nvSpPr>
        <p:spPr>
          <a:xfrm>
            <a:off x="110191" y="1816100"/>
            <a:ext cx="11942547" cy="4229099"/>
          </a:xfrm>
        </p:spPr>
        <p:txBody>
          <a:bodyPr>
            <a:normAutofit/>
          </a:bodyPr>
          <a:lstStyle/>
          <a:p>
            <a:r>
              <a:rPr lang="en-US" altLang="en-US" sz="2400" i="1" dirty="0">
                <a:solidFill>
                  <a:srgbClr val="FF0000"/>
                </a:solidFill>
                <a:latin typeface="Times New Roman" panose="02020603050405020304" pitchFamily="18" charset="0"/>
                <a:cs typeface="Times New Roman" panose="02020603050405020304" pitchFamily="18" charset="0"/>
              </a:rPr>
              <a:t>p</a:t>
            </a:r>
            <a:r>
              <a:rPr lang="en-US" altLang="en-US" sz="2400" dirty="0"/>
              <a:t> is the drop probability of a packet in a switch.</a:t>
            </a:r>
          </a:p>
          <a:p>
            <a:r>
              <a:rPr lang="en-US" altLang="en-US" sz="2200" dirty="0"/>
              <a:t>Question: What is the average hops (transmissions) for a packet to move from server to client (</a:t>
            </a:r>
            <a:r>
              <a:rPr lang="en-US" altLang="en-US" sz="2200" i="1" dirty="0">
                <a:solidFill>
                  <a:srgbClr val="FF0000"/>
                </a:solidFill>
                <a:latin typeface="Times New Roman" panose="02020603050405020304" pitchFamily="18" charset="0"/>
                <a:cs typeface="Times New Roman" panose="02020603050405020304" pitchFamily="18" charset="0"/>
              </a:rPr>
              <a:t>N </a:t>
            </a:r>
            <a:r>
              <a:rPr lang="en-US" altLang="en-US" sz="2200" dirty="0"/>
              <a:t>)?</a:t>
            </a:r>
          </a:p>
          <a:p>
            <a:pPr lvl="1"/>
            <a:endParaRPr lang="en-US" altLang="en-US" sz="2000" dirty="0"/>
          </a:p>
          <a:p>
            <a:pPr lvl="1"/>
            <a:endParaRPr lang="en-US" altLang="en-US" sz="2000" dirty="0"/>
          </a:p>
          <a:p>
            <a:pPr lvl="1"/>
            <a:r>
              <a:rPr lang="en-US" altLang="en-US" sz="2000" dirty="0"/>
              <a:t>Answer: </a:t>
            </a:r>
          </a:p>
          <a:p>
            <a:pPr lvl="2"/>
            <a:r>
              <a:rPr lang="en-US" altLang="en-US" sz="2000" dirty="0"/>
              <a:t>The packet experience </a:t>
            </a:r>
            <a:r>
              <a:rPr lang="en-US" altLang="en-US" sz="2000" dirty="0">
                <a:solidFill>
                  <a:srgbClr val="FF0000"/>
                </a:solidFill>
              </a:rPr>
              <a:t>3</a:t>
            </a:r>
            <a:r>
              <a:rPr lang="en-US" altLang="en-US" sz="2000" dirty="0"/>
              <a:t> hops when neither S</a:t>
            </a:r>
            <a:r>
              <a:rPr lang="en-US" altLang="en-US" sz="2000" baseline="-25000" dirty="0"/>
              <a:t>1</a:t>
            </a:r>
            <a:r>
              <a:rPr lang="en-US" altLang="en-US" sz="2000" dirty="0"/>
              <a:t> and S</a:t>
            </a:r>
            <a:r>
              <a:rPr lang="en-US" altLang="en-US" sz="2000" baseline="-25000" dirty="0"/>
              <a:t>2</a:t>
            </a:r>
            <a:r>
              <a:rPr lang="en-US" altLang="en-US" sz="2000" dirty="0"/>
              <a:t> drop the packet.</a:t>
            </a:r>
          </a:p>
          <a:p>
            <a:pPr lvl="2"/>
            <a:r>
              <a:rPr lang="en-US" altLang="en-US" sz="2000" dirty="0"/>
              <a:t>The packet experience </a:t>
            </a:r>
            <a:r>
              <a:rPr lang="en-US" altLang="en-US" sz="2000" dirty="0">
                <a:solidFill>
                  <a:srgbClr val="FF0000"/>
                </a:solidFill>
              </a:rPr>
              <a:t>2</a:t>
            </a:r>
            <a:r>
              <a:rPr lang="en-US" altLang="en-US" sz="2000" dirty="0"/>
              <a:t> hops when S</a:t>
            </a:r>
            <a:r>
              <a:rPr lang="en-US" altLang="en-US" sz="2000" baseline="-25000" dirty="0"/>
              <a:t>1</a:t>
            </a:r>
            <a:r>
              <a:rPr lang="en-US" altLang="en-US" sz="2000" dirty="0"/>
              <a:t> forwards the packet and S</a:t>
            </a:r>
            <a:r>
              <a:rPr lang="en-US" altLang="en-US" sz="2000" baseline="-25000" dirty="0"/>
              <a:t>2</a:t>
            </a:r>
            <a:r>
              <a:rPr lang="en-US" altLang="en-US" sz="2000" dirty="0"/>
              <a:t> drops the packet.</a:t>
            </a:r>
          </a:p>
          <a:p>
            <a:pPr lvl="2"/>
            <a:r>
              <a:rPr lang="en-US" altLang="en-US" sz="2000" dirty="0"/>
              <a:t>The packet experience </a:t>
            </a:r>
            <a:r>
              <a:rPr lang="en-US" altLang="en-US" sz="2000" dirty="0">
                <a:solidFill>
                  <a:srgbClr val="FF0000"/>
                </a:solidFill>
              </a:rPr>
              <a:t>1</a:t>
            </a:r>
            <a:r>
              <a:rPr lang="en-US" altLang="en-US" sz="2000" dirty="0"/>
              <a:t> hops when S</a:t>
            </a:r>
            <a:r>
              <a:rPr lang="en-US" altLang="en-US" sz="2000" baseline="-25000" dirty="0"/>
              <a:t>1</a:t>
            </a:r>
            <a:r>
              <a:rPr lang="en-US" altLang="en-US" sz="2000" dirty="0"/>
              <a:t> drops the packet.</a:t>
            </a:r>
          </a:p>
          <a:p>
            <a:pPr lvl="2"/>
            <a:endParaRPr lang="en-US" altLang="en-US" sz="2000" dirty="0"/>
          </a:p>
        </p:txBody>
      </p:sp>
      <p:sp>
        <p:nvSpPr>
          <p:cNvPr id="2053" name="Line 18"/>
          <p:cNvSpPr>
            <a:spLocks noChangeShapeType="1"/>
          </p:cNvSpPr>
          <p:nvPr/>
        </p:nvSpPr>
        <p:spPr bwMode="auto">
          <a:xfrm>
            <a:off x="3560764" y="1409700"/>
            <a:ext cx="4676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7954" name="Rectangle 2"/>
          <p:cNvSpPr>
            <a:spLocks noGrp="1" noChangeArrowheads="1"/>
          </p:cNvSpPr>
          <p:nvPr>
            <p:ph type="title"/>
          </p:nvPr>
        </p:nvSpPr>
        <p:spPr/>
        <p:txBody>
          <a:bodyPr/>
          <a:lstStyle/>
          <a:p>
            <a:pPr>
              <a:defRPr/>
            </a:pPr>
            <a:r>
              <a:rPr lang="en-US" dirty="0"/>
              <a:t>Example.</a:t>
            </a:r>
          </a:p>
        </p:txBody>
      </p:sp>
      <p:pic>
        <p:nvPicPr>
          <p:cNvPr id="2056" name="Picture 7" descr="ro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375" y="1309689"/>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ro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2563" y="1309689"/>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 name="Group 9"/>
          <p:cNvGrpSpPr>
            <a:grpSpLocks/>
          </p:cNvGrpSpPr>
          <p:nvPr/>
        </p:nvGrpSpPr>
        <p:grpSpPr bwMode="auto">
          <a:xfrm>
            <a:off x="8253413" y="1068388"/>
            <a:ext cx="266700" cy="685800"/>
            <a:chOff x="1728" y="384"/>
            <a:chExt cx="480" cy="1008"/>
          </a:xfrm>
        </p:grpSpPr>
        <p:grpSp>
          <p:nvGrpSpPr>
            <p:cNvPr id="2064" name="Group 10"/>
            <p:cNvGrpSpPr>
              <a:grpSpLocks/>
            </p:cNvGrpSpPr>
            <p:nvPr/>
          </p:nvGrpSpPr>
          <p:grpSpPr bwMode="auto">
            <a:xfrm>
              <a:off x="1728" y="384"/>
              <a:ext cx="480" cy="1008"/>
              <a:chOff x="1728" y="384"/>
              <a:chExt cx="480" cy="1008"/>
            </a:xfrm>
          </p:grpSpPr>
          <p:sp>
            <p:nvSpPr>
              <p:cNvPr id="2068" name="Rectangle 11"/>
              <p:cNvSpPr>
                <a:spLocks noChangeArrowheads="1"/>
              </p:cNvSpPr>
              <p:nvPr/>
            </p:nvSpPr>
            <p:spPr bwMode="auto">
              <a:xfrm>
                <a:off x="1728" y="672"/>
                <a:ext cx="240" cy="720"/>
              </a:xfrm>
              <a:prstGeom prst="rect">
                <a:avLst/>
              </a:prstGeom>
              <a:gradFill rotWithShape="1">
                <a:gsLst>
                  <a:gs pos="0">
                    <a:srgbClr val="B2B2B2"/>
                  </a:gs>
                  <a:gs pos="100000">
                    <a:srgbClr val="000000"/>
                  </a:gs>
                </a:gsLst>
                <a:lin ang="5400000" scaled="1"/>
              </a:gradFill>
              <a:ln>
                <a:noFill/>
              </a:ln>
              <a:effectLst>
                <a:prstShdw prst="shdw17" dist="17961" dir="135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2069" name="AutoShape 12"/>
              <p:cNvSpPr>
                <a:spLocks noChangeArrowheads="1"/>
              </p:cNvSpPr>
              <p:nvPr/>
            </p:nvSpPr>
            <p:spPr bwMode="auto">
              <a:xfrm>
                <a:off x="1728" y="384"/>
                <a:ext cx="480" cy="288"/>
              </a:xfrm>
              <a:prstGeom prst="parallelogram">
                <a:avLst>
                  <a:gd name="adj" fmla="val 83333"/>
                </a:avLst>
              </a:prstGeom>
              <a:gradFill rotWithShape="1">
                <a:gsLst>
                  <a:gs pos="0">
                    <a:srgbClr val="B2B2B2"/>
                  </a:gs>
                  <a:gs pos="100000">
                    <a:srgbClr val="000000"/>
                  </a:gs>
                </a:gsLst>
                <a:lin ang="5400000" scaled="1"/>
              </a:gradFill>
              <a:ln>
                <a:noFill/>
              </a:ln>
              <a:effectLst>
                <a:prstShdw prst="shdw17" dist="17961" dir="135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2070" name="AutoShape 13"/>
              <p:cNvSpPr>
                <a:spLocks noChangeArrowheads="1"/>
              </p:cNvSpPr>
              <p:nvPr/>
            </p:nvSpPr>
            <p:spPr bwMode="auto">
              <a:xfrm rot="16200000" flipH="1">
                <a:off x="1584" y="768"/>
                <a:ext cx="1008" cy="240"/>
              </a:xfrm>
              <a:prstGeom prst="parallelogram">
                <a:avLst>
                  <a:gd name="adj" fmla="val 121236"/>
                </a:avLst>
              </a:prstGeom>
              <a:gradFill rotWithShape="1">
                <a:gsLst>
                  <a:gs pos="0">
                    <a:srgbClr val="B2B2B2"/>
                  </a:gs>
                  <a:gs pos="100000">
                    <a:srgbClr val="000000"/>
                  </a:gs>
                </a:gsLst>
                <a:lin ang="5400000" scaled="1"/>
              </a:gradFill>
              <a:ln>
                <a:noFill/>
              </a:ln>
              <a:effectLst>
                <a:prstShdw prst="shdw17" dist="17961" dir="135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grpSp>
        <p:sp>
          <p:nvSpPr>
            <p:cNvPr id="2065" name="AutoShape 14"/>
            <p:cNvSpPr>
              <a:spLocks noChangeArrowheads="1"/>
            </p:cNvSpPr>
            <p:nvPr/>
          </p:nvSpPr>
          <p:spPr bwMode="auto">
            <a:xfrm>
              <a:off x="1776" y="720"/>
              <a:ext cx="144" cy="336"/>
            </a:xfrm>
            <a:prstGeom prst="bevel">
              <a:avLst>
                <a:gd name="adj" fmla="val 12500"/>
              </a:avLst>
            </a:prstGeom>
            <a:gradFill rotWithShape="1">
              <a:gsLst>
                <a:gs pos="0">
                  <a:srgbClr val="FFCCFF"/>
                </a:gs>
                <a:gs pos="100000">
                  <a:srgbClr val="765E76"/>
                </a:gs>
              </a:gsLst>
              <a:lin ang="5400000" scaled="1"/>
            </a:gradFill>
            <a:ln>
              <a:noFill/>
            </a:ln>
            <a:effectLst>
              <a:prstShdw prst="shdw17" dist="17961" dir="13500000">
                <a:srgbClr val="997A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2066" name="Rectangle 15"/>
            <p:cNvSpPr>
              <a:spLocks noChangeArrowheads="1"/>
            </p:cNvSpPr>
            <p:nvPr/>
          </p:nvSpPr>
          <p:spPr bwMode="auto">
            <a:xfrm>
              <a:off x="1824" y="816"/>
              <a:ext cx="48" cy="192"/>
            </a:xfrm>
            <a:prstGeom prst="rect">
              <a:avLst/>
            </a:prstGeom>
            <a:gradFill rotWithShape="1">
              <a:gsLst>
                <a:gs pos="0">
                  <a:srgbClr val="66CCFF"/>
                </a:gs>
                <a:gs pos="100000">
                  <a:srgbClr val="2F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pic>
          <p:nvPicPr>
            <p:cNvPr id="2067" name="Picture 16" descr="BLANTO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28" y="1152"/>
              <a:ext cx="22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9" name="Rectangle 18"/>
          <p:cNvSpPr>
            <a:spLocks noChangeArrowheads="1"/>
          </p:cNvSpPr>
          <p:nvPr/>
        </p:nvSpPr>
        <p:spPr bwMode="auto">
          <a:xfrm>
            <a:off x="7780338" y="1020763"/>
            <a:ext cx="404812" cy="144462"/>
          </a:xfrm>
          <a:prstGeom prst="rect">
            <a:avLst/>
          </a:prstGeom>
          <a:solidFill>
            <a:schemeClr val="accent1"/>
          </a:solidFill>
          <a:ln w="9525" algn="ctr">
            <a:solidFill>
              <a:schemeClr val="tx1"/>
            </a:solidFill>
            <a:round/>
            <a:headEnd/>
            <a:tailEnd/>
          </a:ln>
        </p:spPr>
        <p:txBody>
          <a:bodyPr wrap="none"/>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cxnSp>
        <p:nvCxnSpPr>
          <p:cNvPr id="2060" name="Straight Arrow Connector 20"/>
          <p:cNvCxnSpPr>
            <a:cxnSpLocks noChangeShapeType="1"/>
          </p:cNvCxnSpPr>
          <p:nvPr/>
        </p:nvCxnSpPr>
        <p:spPr bwMode="auto">
          <a:xfrm rot="10800000" flipV="1">
            <a:off x="7539038" y="1101726"/>
            <a:ext cx="241300" cy="47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2050" name="Object 21"/>
          <p:cNvGraphicFramePr>
            <a:graphicFrameLocks noChangeAspect="1"/>
          </p:cNvGraphicFramePr>
          <p:nvPr>
            <p:extLst>
              <p:ext uri="{D42A27DB-BD31-4B8C-83A1-F6EECF244321}">
                <p14:modId xmlns:p14="http://schemas.microsoft.com/office/powerpoint/2010/main" val="950985982"/>
              </p:ext>
            </p:extLst>
          </p:nvPr>
        </p:nvGraphicFramePr>
        <p:xfrm>
          <a:off x="3942065" y="5435918"/>
          <a:ext cx="6584469" cy="691515"/>
        </p:xfrm>
        <a:graphic>
          <a:graphicData uri="http://schemas.openxmlformats.org/presentationml/2006/ole">
            <mc:AlternateContent xmlns:mc="http://schemas.openxmlformats.org/markup-compatibility/2006">
              <mc:Choice xmlns:v="urn:schemas-microsoft-com:vml" Requires="v">
                <p:oleObj name="Equation" r:id="rId4" imgW="2247840" imgH="228600" progId="Equation.3">
                  <p:embed/>
                </p:oleObj>
              </mc:Choice>
              <mc:Fallback>
                <p:oleObj name="Equation" r:id="rId4" imgW="22478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2065" y="5435918"/>
                        <a:ext cx="6584469" cy="691515"/>
                      </a:xfrm>
                      <a:prstGeom prst="rect">
                        <a:avLst/>
                      </a:prstGeom>
                      <a:noFill/>
                      <a:ln>
                        <a:noFill/>
                      </a:ln>
                      <a:effectLst/>
                    </p:spPr>
                  </p:pic>
                </p:oleObj>
              </mc:Fallback>
            </mc:AlternateContent>
          </a:graphicData>
        </a:graphic>
      </p:graphicFrame>
      <p:pic>
        <p:nvPicPr>
          <p:cNvPr id="2061" name="Picture 5" descr="MCj0398505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8326" y="1125539"/>
            <a:ext cx="5381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Box 19"/>
          <p:cNvSpPr txBox="1">
            <a:spLocks noChangeArrowheads="1"/>
          </p:cNvSpPr>
          <p:nvPr/>
        </p:nvSpPr>
        <p:spPr bwMode="auto">
          <a:xfrm>
            <a:off x="6610350" y="1009651"/>
            <a:ext cx="36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r>
              <a:rPr lang="en-US" altLang="en-US" sz="1400"/>
              <a:t>S</a:t>
            </a:r>
            <a:r>
              <a:rPr lang="en-US" altLang="en-US" sz="1400" baseline="-25000"/>
              <a:t>1</a:t>
            </a:r>
          </a:p>
        </p:txBody>
      </p:sp>
      <p:sp>
        <p:nvSpPr>
          <p:cNvPr id="2063" name="TextBox 20"/>
          <p:cNvSpPr txBox="1">
            <a:spLocks noChangeArrowheads="1"/>
          </p:cNvSpPr>
          <p:nvPr/>
        </p:nvSpPr>
        <p:spPr bwMode="auto">
          <a:xfrm>
            <a:off x="4867276" y="1019176"/>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r>
              <a:rPr lang="en-US" altLang="en-US" sz="1400"/>
              <a:t>S</a:t>
            </a:r>
            <a:r>
              <a:rPr lang="en-US" altLang="en-US" sz="1400" baseline="-25000"/>
              <a:t>2</a:t>
            </a:r>
          </a:p>
        </p:txBody>
      </p:sp>
    </p:spTree>
    <p:extLst>
      <p:ext uri="{BB962C8B-B14F-4D97-AF65-F5344CB8AC3E}">
        <p14:creationId xmlns:p14="http://schemas.microsoft.com/office/powerpoint/2010/main" val="1575604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05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99113" y="1866900"/>
            <a:ext cx="11956656" cy="15621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22" name="Rectangle 21"/>
          <p:cNvSpPr/>
          <p:nvPr/>
        </p:nvSpPr>
        <p:spPr bwMode="auto">
          <a:xfrm>
            <a:off x="98112" y="3505201"/>
            <a:ext cx="11968182" cy="2409825"/>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3078" name="Line 18"/>
          <p:cNvSpPr>
            <a:spLocks noChangeShapeType="1"/>
          </p:cNvSpPr>
          <p:nvPr/>
        </p:nvSpPr>
        <p:spPr bwMode="auto">
          <a:xfrm>
            <a:off x="3560764" y="1409700"/>
            <a:ext cx="4676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7954" name="Rectangle 2"/>
          <p:cNvSpPr>
            <a:spLocks noGrp="1" noChangeArrowheads="1"/>
          </p:cNvSpPr>
          <p:nvPr>
            <p:ph type="title"/>
          </p:nvPr>
        </p:nvSpPr>
        <p:spPr/>
        <p:txBody>
          <a:bodyPr/>
          <a:lstStyle/>
          <a:p>
            <a:pPr>
              <a:defRPr/>
            </a:pPr>
            <a:r>
              <a:rPr lang="en-US" dirty="0"/>
              <a:t>Example..</a:t>
            </a:r>
          </a:p>
        </p:txBody>
      </p:sp>
      <p:sp>
        <p:nvSpPr>
          <p:cNvPr id="3080" name="Rectangle 3"/>
          <p:cNvSpPr>
            <a:spLocks noGrp="1" noChangeArrowheads="1"/>
          </p:cNvSpPr>
          <p:nvPr>
            <p:ph idx="1"/>
          </p:nvPr>
        </p:nvSpPr>
        <p:spPr>
          <a:xfrm>
            <a:off x="110191" y="1866900"/>
            <a:ext cx="11942547" cy="4178300"/>
          </a:xfrm>
        </p:spPr>
        <p:txBody>
          <a:bodyPr>
            <a:normAutofit/>
          </a:bodyPr>
          <a:lstStyle/>
          <a:p>
            <a:r>
              <a:rPr lang="en-US" altLang="en-US" sz="2400" i="1" dirty="0">
                <a:solidFill>
                  <a:srgbClr val="FF0000"/>
                </a:solidFill>
                <a:latin typeface="Times New Roman" panose="02020603050405020304" pitchFamily="18" charset="0"/>
                <a:cs typeface="Times New Roman" panose="02020603050405020304" pitchFamily="18" charset="0"/>
              </a:rPr>
              <a:t>p</a:t>
            </a:r>
            <a:r>
              <a:rPr lang="en-US" altLang="en-US" sz="2400" dirty="0"/>
              <a:t> is the drop probability of a packet in a router.</a:t>
            </a:r>
          </a:p>
          <a:p>
            <a:pPr lvl="1"/>
            <a:r>
              <a:rPr lang="en-US" altLang="en-US" sz="2000" dirty="0"/>
              <a:t>Question: What is the average number of transmission of a packet by server (</a:t>
            </a:r>
            <a:r>
              <a:rPr lang="en-US" altLang="en-US" sz="2000" i="1" dirty="0">
                <a:solidFill>
                  <a:srgbClr val="FF0000"/>
                </a:solidFill>
                <a:latin typeface="Times New Roman" panose="02020603050405020304" pitchFamily="18" charset="0"/>
                <a:cs typeface="Times New Roman" panose="02020603050405020304" pitchFamily="18" charset="0"/>
              </a:rPr>
              <a:t>M </a:t>
            </a:r>
            <a:r>
              <a:rPr lang="en-US" altLang="en-US" sz="2000" dirty="0"/>
              <a:t>)?</a:t>
            </a:r>
          </a:p>
          <a:p>
            <a:pPr lvl="1"/>
            <a:endParaRPr lang="en-US" altLang="en-US" sz="2000" dirty="0"/>
          </a:p>
          <a:p>
            <a:pPr lvl="1"/>
            <a:endParaRPr lang="en-US" altLang="en-US" sz="2000" dirty="0"/>
          </a:p>
          <a:p>
            <a:r>
              <a:rPr lang="en-US" altLang="en-US" sz="2400" dirty="0"/>
              <a:t>Answer: The Probability of </a:t>
            </a:r>
            <a:r>
              <a:rPr lang="en-US" altLang="en-US" sz="2400" dirty="0">
                <a:solidFill>
                  <a:srgbClr val="FF0000"/>
                </a:solidFill>
              </a:rPr>
              <a:t>1</a:t>
            </a:r>
            <a:r>
              <a:rPr lang="en-US" altLang="en-US" sz="2400" dirty="0"/>
              <a:t> packet to be delivered to the client</a:t>
            </a:r>
          </a:p>
          <a:p>
            <a:pPr lvl="1">
              <a:buFont typeface="Wingdings" panose="05000000000000000000" pitchFamily="2" charset="2"/>
              <a:buNone/>
            </a:pPr>
            <a:r>
              <a:rPr lang="en-US" altLang="en-US" sz="2000" dirty="0"/>
              <a:t>	is :</a:t>
            </a:r>
          </a:p>
        </p:txBody>
      </p:sp>
      <p:pic>
        <p:nvPicPr>
          <p:cNvPr id="3081" name="Picture 7" descr="ro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375" y="1309689"/>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8" descr="ro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2563" y="1309689"/>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3" name="Group 9"/>
          <p:cNvGrpSpPr>
            <a:grpSpLocks/>
          </p:cNvGrpSpPr>
          <p:nvPr/>
        </p:nvGrpSpPr>
        <p:grpSpPr bwMode="auto">
          <a:xfrm>
            <a:off x="8253413" y="1068388"/>
            <a:ext cx="266700" cy="685800"/>
            <a:chOff x="1728" y="384"/>
            <a:chExt cx="480" cy="1008"/>
          </a:xfrm>
        </p:grpSpPr>
        <p:grpSp>
          <p:nvGrpSpPr>
            <p:cNvPr id="3087" name="Group 10"/>
            <p:cNvGrpSpPr>
              <a:grpSpLocks/>
            </p:cNvGrpSpPr>
            <p:nvPr/>
          </p:nvGrpSpPr>
          <p:grpSpPr bwMode="auto">
            <a:xfrm>
              <a:off x="1728" y="384"/>
              <a:ext cx="480" cy="1008"/>
              <a:chOff x="1728" y="384"/>
              <a:chExt cx="480" cy="1008"/>
            </a:xfrm>
          </p:grpSpPr>
          <p:sp>
            <p:nvSpPr>
              <p:cNvPr id="3091" name="Rectangle 11"/>
              <p:cNvSpPr>
                <a:spLocks noChangeArrowheads="1"/>
              </p:cNvSpPr>
              <p:nvPr/>
            </p:nvSpPr>
            <p:spPr bwMode="auto">
              <a:xfrm>
                <a:off x="1728" y="672"/>
                <a:ext cx="240" cy="720"/>
              </a:xfrm>
              <a:prstGeom prst="rect">
                <a:avLst/>
              </a:prstGeom>
              <a:gradFill rotWithShape="1">
                <a:gsLst>
                  <a:gs pos="0">
                    <a:srgbClr val="B2B2B2"/>
                  </a:gs>
                  <a:gs pos="100000">
                    <a:srgbClr val="000000"/>
                  </a:gs>
                </a:gsLst>
                <a:lin ang="5400000" scaled="1"/>
              </a:gradFill>
              <a:ln>
                <a:noFill/>
              </a:ln>
              <a:effectLst>
                <a:prstShdw prst="shdw17" dist="17961" dir="135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3092" name="AutoShape 12"/>
              <p:cNvSpPr>
                <a:spLocks noChangeArrowheads="1"/>
              </p:cNvSpPr>
              <p:nvPr/>
            </p:nvSpPr>
            <p:spPr bwMode="auto">
              <a:xfrm>
                <a:off x="1728" y="384"/>
                <a:ext cx="480" cy="288"/>
              </a:xfrm>
              <a:prstGeom prst="parallelogram">
                <a:avLst>
                  <a:gd name="adj" fmla="val 83333"/>
                </a:avLst>
              </a:prstGeom>
              <a:gradFill rotWithShape="1">
                <a:gsLst>
                  <a:gs pos="0">
                    <a:srgbClr val="B2B2B2"/>
                  </a:gs>
                  <a:gs pos="100000">
                    <a:srgbClr val="000000"/>
                  </a:gs>
                </a:gsLst>
                <a:lin ang="5400000" scaled="1"/>
              </a:gradFill>
              <a:ln>
                <a:noFill/>
              </a:ln>
              <a:effectLst>
                <a:prstShdw prst="shdw17" dist="17961" dir="135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3093" name="AutoShape 13"/>
              <p:cNvSpPr>
                <a:spLocks noChangeArrowheads="1"/>
              </p:cNvSpPr>
              <p:nvPr/>
            </p:nvSpPr>
            <p:spPr bwMode="auto">
              <a:xfrm rot="16200000" flipH="1">
                <a:off x="1584" y="768"/>
                <a:ext cx="1008" cy="240"/>
              </a:xfrm>
              <a:prstGeom prst="parallelogram">
                <a:avLst>
                  <a:gd name="adj" fmla="val 121236"/>
                </a:avLst>
              </a:prstGeom>
              <a:gradFill rotWithShape="1">
                <a:gsLst>
                  <a:gs pos="0">
                    <a:srgbClr val="B2B2B2"/>
                  </a:gs>
                  <a:gs pos="100000">
                    <a:srgbClr val="000000"/>
                  </a:gs>
                </a:gsLst>
                <a:lin ang="5400000" scaled="1"/>
              </a:gradFill>
              <a:ln>
                <a:noFill/>
              </a:ln>
              <a:effectLst>
                <a:prstShdw prst="shdw17" dist="17961" dir="135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grpSp>
        <p:sp>
          <p:nvSpPr>
            <p:cNvPr id="3088" name="AutoShape 14"/>
            <p:cNvSpPr>
              <a:spLocks noChangeArrowheads="1"/>
            </p:cNvSpPr>
            <p:nvPr/>
          </p:nvSpPr>
          <p:spPr bwMode="auto">
            <a:xfrm>
              <a:off x="1776" y="720"/>
              <a:ext cx="144" cy="336"/>
            </a:xfrm>
            <a:prstGeom prst="bevel">
              <a:avLst>
                <a:gd name="adj" fmla="val 12500"/>
              </a:avLst>
            </a:prstGeom>
            <a:gradFill rotWithShape="1">
              <a:gsLst>
                <a:gs pos="0">
                  <a:srgbClr val="FFCCFF"/>
                </a:gs>
                <a:gs pos="100000">
                  <a:srgbClr val="765E76"/>
                </a:gs>
              </a:gsLst>
              <a:lin ang="5400000" scaled="1"/>
            </a:gradFill>
            <a:ln>
              <a:noFill/>
            </a:ln>
            <a:effectLst>
              <a:prstShdw prst="shdw17" dist="17961" dir="13500000">
                <a:srgbClr val="997A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3089" name="Rectangle 15"/>
            <p:cNvSpPr>
              <a:spLocks noChangeArrowheads="1"/>
            </p:cNvSpPr>
            <p:nvPr/>
          </p:nvSpPr>
          <p:spPr bwMode="auto">
            <a:xfrm>
              <a:off x="1824" y="816"/>
              <a:ext cx="48" cy="192"/>
            </a:xfrm>
            <a:prstGeom prst="rect">
              <a:avLst/>
            </a:prstGeom>
            <a:gradFill rotWithShape="1">
              <a:gsLst>
                <a:gs pos="0">
                  <a:srgbClr val="66CCFF"/>
                </a:gs>
                <a:gs pos="100000">
                  <a:srgbClr val="2F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pic>
          <p:nvPicPr>
            <p:cNvPr id="3090" name="Picture 16" descr="BLANTO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28" y="1152"/>
              <a:ext cx="22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4" name="Rectangle 18"/>
          <p:cNvSpPr>
            <a:spLocks noChangeArrowheads="1"/>
          </p:cNvSpPr>
          <p:nvPr/>
        </p:nvSpPr>
        <p:spPr bwMode="auto">
          <a:xfrm>
            <a:off x="7780338" y="1020763"/>
            <a:ext cx="404812" cy="144462"/>
          </a:xfrm>
          <a:prstGeom prst="rect">
            <a:avLst/>
          </a:prstGeom>
          <a:solidFill>
            <a:schemeClr val="accent1"/>
          </a:solidFill>
          <a:ln w="9525" algn="ctr">
            <a:solidFill>
              <a:schemeClr val="tx1"/>
            </a:solidFill>
            <a:round/>
            <a:headEnd/>
            <a:tailEnd/>
          </a:ln>
        </p:spPr>
        <p:txBody>
          <a:bodyPr wrap="none"/>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cxnSp>
        <p:nvCxnSpPr>
          <p:cNvPr id="3085" name="Straight Arrow Connector 20"/>
          <p:cNvCxnSpPr>
            <a:cxnSpLocks noChangeShapeType="1"/>
          </p:cNvCxnSpPr>
          <p:nvPr/>
        </p:nvCxnSpPr>
        <p:spPr bwMode="auto">
          <a:xfrm rot="10800000" flipV="1">
            <a:off x="7539038" y="1101726"/>
            <a:ext cx="241300" cy="47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3086" name="Picture 5" descr="MCj039850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8326" y="1125539"/>
            <a:ext cx="5381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341438" y="4177471"/>
            <a:ext cx="5473700" cy="1737556"/>
            <a:chOff x="1270001" y="4009196"/>
            <a:chExt cx="5473700" cy="1737556"/>
          </a:xfrm>
        </p:grpSpPr>
        <p:graphicFrame>
          <p:nvGraphicFramePr>
            <p:cNvPr id="3074" name="Object 21"/>
            <p:cNvGraphicFramePr>
              <a:graphicFrameLocks noChangeAspect="1"/>
            </p:cNvGraphicFramePr>
            <p:nvPr>
              <p:extLst>
                <p:ext uri="{D42A27DB-BD31-4B8C-83A1-F6EECF244321}">
                  <p14:modId xmlns:p14="http://schemas.microsoft.com/office/powerpoint/2010/main" val="2220631673"/>
                </p:ext>
              </p:extLst>
            </p:nvPr>
          </p:nvGraphicFramePr>
          <p:xfrm>
            <a:off x="4494664" y="4009196"/>
            <a:ext cx="2249037" cy="1737556"/>
          </p:xfrm>
          <a:graphic>
            <a:graphicData uri="http://schemas.openxmlformats.org/presentationml/2006/ole">
              <mc:AlternateContent xmlns:mc="http://schemas.openxmlformats.org/markup-compatibility/2006">
                <mc:Choice xmlns:v="urn:schemas-microsoft-com:vml" Requires="v">
                  <p:oleObj name="Equation" r:id="rId5" imgW="888840" imgH="685800" progId="Equation.3">
                    <p:embed/>
                  </p:oleObj>
                </mc:Choice>
                <mc:Fallback>
                  <p:oleObj name="Equation" r:id="rId5" imgW="88884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664" y="4009196"/>
                          <a:ext cx="2249037" cy="1737556"/>
                        </a:xfrm>
                        <a:prstGeom prst="rect">
                          <a:avLst/>
                        </a:prstGeom>
                        <a:noFill/>
                        <a:ln>
                          <a:noFill/>
                        </a:ln>
                        <a:effec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1102416123"/>
                </p:ext>
              </p:extLst>
            </p:nvPr>
          </p:nvGraphicFramePr>
          <p:xfrm>
            <a:off x="1270001" y="4051300"/>
            <a:ext cx="1222200" cy="523506"/>
          </p:xfrm>
          <a:graphic>
            <a:graphicData uri="http://schemas.openxmlformats.org/presentationml/2006/ole">
              <mc:AlternateContent xmlns:mc="http://schemas.openxmlformats.org/markup-compatibility/2006">
                <mc:Choice xmlns:v="urn:schemas-microsoft-com:vml" Requires="v">
                  <p:oleObj name="Equation" r:id="rId7" imgW="533160" imgH="228600" progId="Equation.3">
                    <p:embed/>
                  </p:oleObj>
                </mc:Choice>
                <mc:Fallback>
                  <p:oleObj name="Equation" r:id="rId7" imgW="5331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001" y="4051300"/>
                          <a:ext cx="1222200" cy="523506"/>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132317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8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08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84557" y="1866900"/>
            <a:ext cx="11592097" cy="15621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21" name="Rectangle 20"/>
          <p:cNvSpPr/>
          <p:nvPr/>
        </p:nvSpPr>
        <p:spPr bwMode="auto">
          <a:xfrm>
            <a:off x="283557" y="3505200"/>
            <a:ext cx="11603622" cy="18288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p>
        </p:txBody>
      </p:sp>
      <p:sp>
        <p:nvSpPr>
          <p:cNvPr id="4101" name="Line 18"/>
          <p:cNvSpPr>
            <a:spLocks noChangeShapeType="1"/>
          </p:cNvSpPr>
          <p:nvPr/>
        </p:nvSpPr>
        <p:spPr bwMode="auto">
          <a:xfrm>
            <a:off x="3560764" y="1409700"/>
            <a:ext cx="4676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7954" name="Rectangle 2"/>
          <p:cNvSpPr>
            <a:spLocks noGrp="1" noChangeArrowheads="1"/>
          </p:cNvSpPr>
          <p:nvPr>
            <p:ph type="title"/>
          </p:nvPr>
        </p:nvSpPr>
        <p:spPr/>
        <p:txBody>
          <a:bodyPr/>
          <a:lstStyle/>
          <a:p>
            <a:pPr>
              <a:defRPr/>
            </a:pPr>
            <a:r>
              <a:rPr lang="en-US" dirty="0"/>
              <a:t>Example…</a:t>
            </a:r>
          </a:p>
        </p:txBody>
      </p:sp>
      <p:sp>
        <p:nvSpPr>
          <p:cNvPr id="4103" name="Rectangle 3"/>
          <p:cNvSpPr>
            <a:spLocks noGrp="1" noChangeArrowheads="1"/>
          </p:cNvSpPr>
          <p:nvPr>
            <p:ph idx="1"/>
          </p:nvPr>
        </p:nvSpPr>
        <p:spPr>
          <a:xfrm>
            <a:off x="529046" y="1940594"/>
            <a:ext cx="11523692" cy="3082075"/>
          </a:xfrm>
        </p:spPr>
        <p:txBody>
          <a:bodyPr>
            <a:normAutofit/>
          </a:bodyPr>
          <a:lstStyle/>
          <a:p>
            <a:r>
              <a:rPr lang="en-US" altLang="en-US" i="1" dirty="0">
                <a:solidFill>
                  <a:srgbClr val="FF0000"/>
                </a:solidFill>
                <a:latin typeface="Times New Roman" panose="02020603050405020304" pitchFamily="18" charset="0"/>
                <a:cs typeface="Times New Roman" panose="02020603050405020304" pitchFamily="18" charset="0"/>
              </a:rPr>
              <a:t>p</a:t>
            </a:r>
            <a:r>
              <a:rPr lang="en-US" altLang="en-US" dirty="0"/>
              <a:t> is the drop probability of a packet in a router.</a:t>
            </a:r>
          </a:p>
          <a:p>
            <a:pPr lvl="1"/>
            <a:r>
              <a:rPr lang="en-US" altLang="en-US" dirty="0"/>
              <a:t>Question: What is the average number of hopes for delivering a packet to client (</a:t>
            </a:r>
            <a:r>
              <a:rPr lang="en-US" altLang="en-US" i="1" dirty="0">
                <a:solidFill>
                  <a:srgbClr val="FF0000"/>
                </a:solidFill>
                <a:latin typeface="Times New Roman" panose="02020603050405020304" pitchFamily="18" charset="0"/>
                <a:cs typeface="Times New Roman" panose="02020603050405020304" pitchFamily="18" charset="0"/>
              </a:rPr>
              <a:t>I </a:t>
            </a:r>
            <a:r>
              <a:rPr lang="en-US" altLang="en-US" dirty="0"/>
              <a:t>)?</a:t>
            </a:r>
          </a:p>
          <a:p>
            <a:pPr lvl="1"/>
            <a:endParaRPr lang="en-US" altLang="en-US" dirty="0"/>
          </a:p>
          <a:p>
            <a:pPr lvl="1"/>
            <a:endParaRPr lang="en-US" altLang="en-US" dirty="0"/>
          </a:p>
          <a:p>
            <a:r>
              <a:rPr lang="en-US" altLang="en-US" dirty="0"/>
              <a:t>Answer: A packet experience </a:t>
            </a:r>
            <a:r>
              <a:rPr lang="en-US" altLang="en-US" i="1" dirty="0">
                <a:solidFill>
                  <a:srgbClr val="FF0000"/>
                </a:solidFill>
                <a:latin typeface="Times New Roman" panose="02020603050405020304" pitchFamily="18" charset="0"/>
                <a:cs typeface="Times New Roman" panose="02020603050405020304" pitchFamily="18" charset="0"/>
              </a:rPr>
              <a:t>N</a:t>
            </a:r>
            <a:r>
              <a:rPr lang="en-US" altLang="en-US" dirty="0"/>
              <a:t> hops to be received by client</a:t>
            </a:r>
          </a:p>
          <a:p>
            <a:pPr lvl="1" algn="ctr">
              <a:buFont typeface="Wingdings" panose="05000000000000000000" pitchFamily="2" charset="2"/>
              <a:buNone/>
            </a:pPr>
            <a:r>
              <a:rPr lang="en-US" altLang="en-US" dirty="0"/>
              <a:t>&amp;</a:t>
            </a:r>
          </a:p>
          <a:p>
            <a:pPr lvl="1" algn="ctr">
              <a:buFont typeface="Wingdings" panose="05000000000000000000" pitchFamily="2" charset="2"/>
              <a:buNone/>
            </a:pPr>
            <a:r>
              <a:rPr lang="en-US" altLang="en-US" i="1" dirty="0">
                <a:solidFill>
                  <a:srgbClr val="FF0000"/>
                </a:solidFill>
                <a:latin typeface="Times New Roman" panose="02020603050405020304" pitchFamily="18" charset="0"/>
                <a:cs typeface="Times New Roman" panose="02020603050405020304" pitchFamily="18" charset="0"/>
              </a:rPr>
              <a:t>M</a:t>
            </a:r>
            <a:r>
              <a:rPr lang="en-US" altLang="en-US" dirty="0"/>
              <a:t> packets should be send to deliver a packet to client.</a:t>
            </a:r>
          </a:p>
        </p:txBody>
      </p:sp>
      <p:pic>
        <p:nvPicPr>
          <p:cNvPr id="4104" name="Picture 7" descr="ro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375" y="1309689"/>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8" descr="ro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2563" y="1309689"/>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6" name="Group 9"/>
          <p:cNvGrpSpPr>
            <a:grpSpLocks/>
          </p:cNvGrpSpPr>
          <p:nvPr/>
        </p:nvGrpSpPr>
        <p:grpSpPr bwMode="auto">
          <a:xfrm>
            <a:off x="8253413" y="1068388"/>
            <a:ext cx="266700" cy="685800"/>
            <a:chOff x="1728" y="384"/>
            <a:chExt cx="480" cy="1008"/>
          </a:xfrm>
        </p:grpSpPr>
        <p:grpSp>
          <p:nvGrpSpPr>
            <p:cNvPr id="4110" name="Group 10"/>
            <p:cNvGrpSpPr>
              <a:grpSpLocks/>
            </p:cNvGrpSpPr>
            <p:nvPr/>
          </p:nvGrpSpPr>
          <p:grpSpPr bwMode="auto">
            <a:xfrm>
              <a:off x="1728" y="384"/>
              <a:ext cx="480" cy="1008"/>
              <a:chOff x="1728" y="384"/>
              <a:chExt cx="480" cy="1008"/>
            </a:xfrm>
          </p:grpSpPr>
          <p:sp>
            <p:nvSpPr>
              <p:cNvPr id="4114" name="Rectangle 11"/>
              <p:cNvSpPr>
                <a:spLocks noChangeArrowheads="1"/>
              </p:cNvSpPr>
              <p:nvPr/>
            </p:nvSpPr>
            <p:spPr bwMode="auto">
              <a:xfrm>
                <a:off x="1728" y="672"/>
                <a:ext cx="240" cy="720"/>
              </a:xfrm>
              <a:prstGeom prst="rect">
                <a:avLst/>
              </a:prstGeom>
              <a:gradFill rotWithShape="1">
                <a:gsLst>
                  <a:gs pos="0">
                    <a:srgbClr val="B2B2B2"/>
                  </a:gs>
                  <a:gs pos="100000">
                    <a:srgbClr val="000000"/>
                  </a:gs>
                </a:gsLst>
                <a:lin ang="5400000" scaled="1"/>
              </a:gradFill>
              <a:ln>
                <a:noFill/>
              </a:ln>
              <a:effectLst>
                <a:prstShdw prst="shdw17" dist="17961" dir="135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4115" name="AutoShape 12"/>
              <p:cNvSpPr>
                <a:spLocks noChangeArrowheads="1"/>
              </p:cNvSpPr>
              <p:nvPr/>
            </p:nvSpPr>
            <p:spPr bwMode="auto">
              <a:xfrm>
                <a:off x="1728" y="384"/>
                <a:ext cx="480" cy="288"/>
              </a:xfrm>
              <a:prstGeom prst="parallelogram">
                <a:avLst>
                  <a:gd name="adj" fmla="val 83333"/>
                </a:avLst>
              </a:prstGeom>
              <a:gradFill rotWithShape="1">
                <a:gsLst>
                  <a:gs pos="0">
                    <a:srgbClr val="B2B2B2"/>
                  </a:gs>
                  <a:gs pos="100000">
                    <a:srgbClr val="000000"/>
                  </a:gs>
                </a:gsLst>
                <a:lin ang="5400000" scaled="1"/>
              </a:gradFill>
              <a:ln>
                <a:noFill/>
              </a:ln>
              <a:effectLst>
                <a:prstShdw prst="shdw17" dist="17961" dir="135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4116" name="AutoShape 13"/>
              <p:cNvSpPr>
                <a:spLocks noChangeArrowheads="1"/>
              </p:cNvSpPr>
              <p:nvPr/>
            </p:nvSpPr>
            <p:spPr bwMode="auto">
              <a:xfrm rot="16200000" flipH="1">
                <a:off x="1584" y="768"/>
                <a:ext cx="1008" cy="240"/>
              </a:xfrm>
              <a:prstGeom prst="parallelogram">
                <a:avLst>
                  <a:gd name="adj" fmla="val 121236"/>
                </a:avLst>
              </a:prstGeom>
              <a:gradFill rotWithShape="1">
                <a:gsLst>
                  <a:gs pos="0">
                    <a:srgbClr val="B2B2B2"/>
                  </a:gs>
                  <a:gs pos="100000">
                    <a:srgbClr val="000000"/>
                  </a:gs>
                </a:gsLst>
                <a:lin ang="5400000" scaled="1"/>
              </a:gradFill>
              <a:ln>
                <a:noFill/>
              </a:ln>
              <a:effectLst>
                <a:prstShdw prst="shdw17" dist="17961" dir="13500000">
                  <a:srgbClr val="00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grpSp>
        <p:sp>
          <p:nvSpPr>
            <p:cNvPr id="4111" name="AutoShape 14"/>
            <p:cNvSpPr>
              <a:spLocks noChangeArrowheads="1"/>
            </p:cNvSpPr>
            <p:nvPr/>
          </p:nvSpPr>
          <p:spPr bwMode="auto">
            <a:xfrm>
              <a:off x="1776" y="720"/>
              <a:ext cx="144" cy="336"/>
            </a:xfrm>
            <a:prstGeom prst="bevel">
              <a:avLst>
                <a:gd name="adj" fmla="val 12500"/>
              </a:avLst>
            </a:prstGeom>
            <a:gradFill rotWithShape="1">
              <a:gsLst>
                <a:gs pos="0">
                  <a:srgbClr val="FFCCFF"/>
                </a:gs>
                <a:gs pos="100000">
                  <a:srgbClr val="765E76"/>
                </a:gs>
              </a:gsLst>
              <a:lin ang="5400000" scaled="1"/>
            </a:gradFill>
            <a:ln>
              <a:noFill/>
            </a:ln>
            <a:effectLst>
              <a:prstShdw prst="shdw17" dist="17961" dir="13500000">
                <a:srgbClr val="997A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sp>
          <p:nvSpPr>
            <p:cNvPr id="4112" name="Rectangle 15"/>
            <p:cNvSpPr>
              <a:spLocks noChangeArrowheads="1"/>
            </p:cNvSpPr>
            <p:nvPr/>
          </p:nvSpPr>
          <p:spPr bwMode="auto">
            <a:xfrm>
              <a:off x="1824" y="816"/>
              <a:ext cx="48" cy="192"/>
            </a:xfrm>
            <a:prstGeom prst="rect">
              <a:avLst/>
            </a:prstGeom>
            <a:gradFill rotWithShape="1">
              <a:gsLst>
                <a:gs pos="0">
                  <a:srgbClr val="66CCFF"/>
                </a:gs>
                <a:gs pos="100000">
                  <a:srgbClr val="2F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pic>
          <p:nvPicPr>
            <p:cNvPr id="4113" name="Picture 16" descr="BLANTO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28" y="1152"/>
              <a:ext cx="22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7" name="Rectangle 18"/>
          <p:cNvSpPr>
            <a:spLocks noChangeArrowheads="1"/>
          </p:cNvSpPr>
          <p:nvPr/>
        </p:nvSpPr>
        <p:spPr bwMode="auto">
          <a:xfrm>
            <a:off x="7780338" y="1020763"/>
            <a:ext cx="404812" cy="144462"/>
          </a:xfrm>
          <a:prstGeom prst="rect">
            <a:avLst/>
          </a:prstGeom>
          <a:solidFill>
            <a:schemeClr val="accent1"/>
          </a:solidFill>
          <a:ln w="9525" algn="ctr">
            <a:solidFill>
              <a:schemeClr val="tx1"/>
            </a:solidFill>
            <a:round/>
            <a:headEnd/>
            <a:tailEnd/>
          </a:ln>
        </p:spPr>
        <p:txBody>
          <a:bodyPr wrap="none"/>
          <a:lstStyle>
            <a:lvl1pPr>
              <a:defRPr sz="900">
                <a:solidFill>
                  <a:schemeClr val="tx1"/>
                </a:solidFill>
                <a:latin typeface="Comic Sans MS" panose="030F0702030302020204" pitchFamily="66" charset="0"/>
              </a:defRPr>
            </a:lvl1pPr>
            <a:lvl2pPr marL="742950" indent="-285750">
              <a:defRPr sz="900">
                <a:solidFill>
                  <a:schemeClr val="tx1"/>
                </a:solidFill>
                <a:latin typeface="Comic Sans MS" panose="030F0702030302020204" pitchFamily="66" charset="0"/>
              </a:defRPr>
            </a:lvl2pPr>
            <a:lvl3pPr marL="1143000" indent="-228600">
              <a:defRPr sz="900">
                <a:solidFill>
                  <a:schemeClr val="tx1"/>
                </a:solidFill>
                <a:latin typeface="Comic Sans MS" panose="030F0702030302020204" pitchFamily="66" charset="0"/>
              </a:defRPr>
            </a:lvl3pPr>
            <a:lvl4pPr marL="1600200" indent="-228600">
              <a:defRPr sz="900">
                <a:solidFill>
                  <a:schemeClr val="tx1"/>
                </a:solidFill>
                <a:latin typeface="Comic Sans MS" panose="030F0702030302020204" pitchFamily="66" charset="0"/>
              </a:defRPr>
            </a:lvl4pPr>
            <a:lvl5pPr marL="2057400" indent="-228600">
              <a:defRPr sz="900">
                <a:solidFill>
                  <a:schemeClr val="tx1"/>
                </a:solidFill>
                <a:latin typeface="Comic Sans MS" panose="030F0702030302020204" pitchFamily="66" charset="0"/>
              </a:defRPr>
            </a:lvl5pPr>
            <a:lvl6pPr marL="2514600" indent="-228600" eaLnBrk="0" fontAlgn="base" hangingPunct="0">
              <a:spcBef>
                <a:spcPct val="0"/>
              </a:spcBef>
              <a:spcAft>
                <a:spcPct val="0"/>
              </a:spcAft>
              <a:defRPr sz="900">
                <a:solidFill>
                  <a:schemeClr val="tx1"/>
                </a:solidFill>
                <a:latin typeface="Comic Sans MS" panose="030F0702030302020204" pitchFamily="66" charset="0"/>
              </a:defRPr>
            </a:lvl6pPr>
            <a:lvl7pPr marL="2971800" indent="-228600" eaLnBrk="0" fontAlgn="base" hangingPunct="0">
              <a:spcBef>
                <a:spcPct val="0"/>
              </a:spcBef>
              <a:spcAft>
                <a:spcPct val="0"/>
              </a:spcAft>
              <a:defRPr sz="900">
                <a:solidFill>
                  <a:schemeClr val="tx1"/>
                </a:solidFill>
                <a:latin typeface="Comic Sans MS" panose="030F0702030302020204" pitchFamily="66" charset="0"/>
              </a:defRPr>
            </a:lvl7pPr>
            <a:lvl8pPr marL="3429000" indent="-228600" eaLnBrk="0" fontAlgn="base" hangingPunct="0">
              <a:spcBef>
                <a:spcPct val="0"/>
              </a:spcBef>
              <a:spcAft>
                <a:spcPct val="0"/>
              </a:spcAft>
              <a:defRPr sz="900">
                <a:solidFill>
                  <a:schemeClr val="tx1"/>
                </a:solidFill>
                <a:latin typeface="Comic Sans MS" panose="030F0702030302020204" pitchFamily="66" charset="0"/>
              </a:defRPr>
            </a:lvl8pPr>
            <a:lvl9pPr marL="3886200" indent="-228600" eaLnBrk="0" fontAlgn="base" hangingPunct="0">
              <a:spcBef>
                <a:spcPct val="0"/>
              </a:spcBef>
              <a:spcAft>
                <a:spcPct val="0"/>
              </a:spcAft>
              <a:defRPr sz="900">
                <a:solidFill>
                  <a:schemeClr val="tx1"/>
                </a:solidFill>
                <a:latin typeface="Comic Sans MS" panose="030F0702030302020204" pitchFamily="66" charset="0"/>
              </a:defRPr>
            </a:lvl9pPr>
          </a:lstStyle>
          <a:p>
            <a:endParaRPr lang="en-US" altLang="en-US"/>
          </a:p>
        </p:txBody>
      </p:sp>
      <p:cxnSp>
        <p:nvCxnSpPr>
          <p:cNvPr id="4108" name="Straight Arrow Connector 20"/>
          <p:cNvCxnSpPr>
            <a:cxnSpLocks noChangeShapeType="1"/>
          </p:cNvCxnSpPr>
          <p:nvPr/>
        </p:nvCxnSpPr>
        <p:spPr bwMode="auto">
          <a:xfrm rot="10800000" flipV="1">
            <a:off x="7539038" y="1101726"/>
            <a:ext cx="241300" cy="47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4098" name="Object 21"/>
          <p:cNvGraphicFramePr>
            <a:graphicFrameLocks noChangeAspect="1"/>
          </p:cNvGraphicFramePr>
          <p:nvPr>
            <p:extLst>
              <p:ext uri="{D42A27DB-BD31-4B8C-83A1-F6EECF244321}">
                <p14:modId xmlns:p14="http://schemas.microsoft.com/office/powerpoint/2010/main" val="3482414969"/>
              </p:ext>
            </p:extLst>
          </p:nvPr>
        </p:nvGraphicFramePr>
        <p:xfrm>
          <a:off x="6049673" y="4904224"/>
          <a:ext cx="1991948" cy="470615"/>
        </p:xfrm>
        <a:graphic>
          <a:graphicData uri="http://schemas.openxmlformats.org/presentationml/2006/ole">
            <mc:AlternateContent xmlns:mc="http://schemas.openxmlformats.org/markup-compatibility/2006">
              <mc:Choice xmlns:v="urn:schemas-microsoft-com:vml" Requires="v">
                <p:oleObj name="Equation" r:id="rId4" imgW="698400" imgH="164880" progId="Equation.3">
                  <p:embed/>
                </p:oleObj>
              </mc:Choice>
              <mc:Fallback>
                <p:oleObj name="Equation" r:id="rId4" imgW="698400" imgH="164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673" y="4904224"/>
                        <a:ext cx="1991948" cy="47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alpha val="50000"/>
                                </a:schemeClr>
                              </a:outerShdw>
                            </a:effectLst>
                          </a14:hiddenEffects>
                        </a:ext>
                      </a:extLst>
                    </p:spPr>
                  </p:pic>
                </p:oleObj>
              </mc:Fallback>
            </mc:AlternateContent>
          </a:graphicData>
        </a:graphic>
      </p:graphicFrame>
      <p:pic>
        <p:nvPicPr>
          <p:cNvPr id="4109" name="Picture 5" descr="MCj0398505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8326" y="1125539"/>
            <a:ext cx="5381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029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410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40081A-905B-0C4F-4584-FB194788B3E9}"/>
              </a:ext>
            </a:extLst>
          </p:cNvPr>
          <p:cNvSpPr>
            <a:spLocks noGrp="1"/>
          </p:cNvSpPr>
          <p:nvPr>
            <p:ph type="title"/>
          </p:nvPr>
        </p:nvSpPr>
        <p:spPr/>
        <p:txBody>
          <a:bodyPr/>
          <a:lstStyle/>
          <a:p>
            <a:r>
              <a:rPr lang="fa-IR" dirty="0" err="1"/>
              <a:t>كنترل</a:t>
            </a:r>
            <a:r>
              <a:rPr lang="fa-IR" dirty="0"/>
              <a:t> </a:t>
            </a:r>
            <a:r>
              <a:rPr lang="fa-IR" dirty="0" err="1"/>
              <a:t>جريان</a:t>
            </a:r>
            <a:endParaRPr lang="en-US" dirty="0"/>
          </a:p>
        </p:txBody>
      </p:sp>
      <p:sp>
        <p:nvSpPr>
          <p:cNvPr id="6" name="Content Placeholder 5">
            <a:extLst>
              <a:ext uri="{FF2B5EF4-FFF2-40B4-BE49-F238E27FC236}">
                <a16:creationId xmlns:a16="http://schemas.microsoft.com/office/drawing/2014/main" id="{533F368D-31FB-C4B5-8A30-DF12F9E7DB35}"/>
              </a:ext>
            </a:extLst>
          </p:cNvPr>
          <p:cNvSpPr>
            <a:spLocks noGrp="1"/>
          </p:cNvSpPr>
          <p:nvPr>
            <p:ph idx="1"/>
          </p:nvPr>
        </p:nvSpPr>
        <p:spPr/>
        <p:txBody>
          <a:bodyPr>
            <a:normAutofit lnSpcReduction="10000"/>
          </a:bodyPr>
          <a:lstStyle/>
          <a:p>
            <a:pPr algn="r" rtl="1">
              <a:buNone/>
            </a:pPr>
            <a:r>
              <a:rPr lang="fa-IR" sz="3200" dirty="0" err="1"/>
              <a:t>ترتيبي</a:t>
            </a:r>
            <a:r>
              <a:rPr lang="fa-IR" sz="3200" dirty="0"/>
              <a:t> اتخاذ شود </a:t>
            </a:r>
            <a:r>
              <a:rPr lang="fa-IR" sz="3200" dirty="0" err="1"/>
              <a:t>كه</a:t>
            </a:r>
            <a:r>
              <a:rPr lang="fa-IR" sz="3200" dirty="0"/>
              <a:t> فرستنده </a:t>
            </a:r>
            <a:r>
              <a:rPr lang="fa-IR" sz="3200" dirty="0" err="1"/>
              <a:t>بيشتر</a:t>
            </a:r>
            <a:r>
              <a:rPr lang="fa-IR" sz="3200" dirty="0"/>
              <a:t> از </a:t>
            </a:r>
            <a:r>
              <a:rPr lang="fa-IR" sz="3200" dirty="0" err="1"/>
              <a:t>ظرفيت</a:t>
            </a:r>
            <a:r>
              <a:rPr lang="fa-IR" sz="3200" dirty="0"/>
              <a:t> </a:t>
            </a:r>
            <a:r>
              <a:rPr lang="fa-IR" sz="3200" dirty="0" err="1"/>
              <a:t>گيرنده</a:t>
            </a:r>
            <a:r>
              <a:rPr lang="fa-IR" sz="3200" dirty="0"/>
              <a:t> داده ارسال </a:t>
            </a:r>
            <a:r>
              <a:rPr lang="fa-IR" sz="3200" dirty="0" err="1"/>
              <a:t>نكند</a:t>
            </a:r>
            <a:r>
              <a:rPr lang="fa-IR" sz="3200" dirty="0"/>
              <a:t>.</a:t>
            </a:r>
          </a:p>
          <a:p>
            <a:pPr algn="r" rtl="1"/>
            <a:r>
              <a:rPr lang="fa-IR" sz="3200" dirty="0" err="1"/>
              <a:t>پيش</a:t>
            </a:r>
            <a:r>
              <a:rPr lang="fa-IR" sz="3200" dirty="0"/>
              <a:t> </a:t>
            </a:r>
            <a:r>
              <a:rPr lang="fa-IR" sz="3200" dirty="0" err="1"/>
              <a:t>فرضها</a:t>
            </a:r>
            <a:r>
              <a:rPr lang="fa-IR" sz="3200" dirty="0"/>
              <a:t> (حالت </a:t>
            </a:r>
            <a:r>
              <a:rPr lang="fa-IR" sz="3200" dirty="0" err="1"/>
              <a:t>ايده</a:t>
            </a:r>
            <a:r>
              <a:rPr lang="fa-IR" sz="3200" dirty="0"/>
              <a:t> آل) : </a:t>
            </a:r>
          </a:p>
          <a:p>
            <a:pPr lvl="1" algn="r" rtl="1"/>
            <a:r>
              <a:rPr lang="fa-IR" sz="2800" dirty="0"/>
              <a:t>حجم </a:t>
            </a:r>
            <a:r>
              <a:rPr lang="fa-IR" sz="2800" dirty="0" err="1"/>
              <a:t>بافر</a:t>
            </a:r>
            <a:r>
              <a:rPr lang="fa-IR" sz="2800" dirty="0"/>
              <a:t> نامحدود در </a:t>
            </a:r>
            <a:r>
              <a:rPr lang="fa-IR" sz="2800" dirty="0" err="1"/>
              <a:t>گيرنده</a:t>
            </a:r>
            <a:endParaRPr lang="fa-IR" sz="2800" dirty="0"/>
          </a:p>
          <a:p>
            <a:pPr lvl="1" algn="r" rtl="1"/>
            <a:r>
              <a:rPr lang="fa-IR" sz="2800" dirty="0" err="1"/>
              <a:t>كانال</a:t>
            </a:r>
            <a:r>
              <a:rPr lang="fa-IR" sz="2800" dirty="0"/>
              <a:t> </a:t>
            </a:r>
            <a:r>
              <a:rPr lang="fa-IR" sz="2800" dirty="0" err="1"/>
              <a:t>ارتباطي</a:t>
            </a:r>
            <a:r>
              <a:rPr lang="fa-IR" sz="2800" dirty="0"/>
              <a:t> بدون خطا</a:t>
            </a:r>
          </a:p>
          <a:p>
            <a:pPr algn="r" rtl="1"/>
            <a:r>
              <a:rPr lang="fa-IR" sz="3200" dirty="0" err="1"/>
              <a:t>پروتكل</a:t>
            </a:r>
            <a:r>
              <a:rPr lang="fa-IR" sz="3200" dirty="0"/>
              <a:t> پنجره لغزان</a:t>
            </a:r>
            <a:endParaRPr lang="en-US" sz="3200" dirty="0"/>
          </a:p>
          <a:p>
            <a:pPr lvl="1"/>
            <a:r>
              <a:rPr lang="fa-IR" sz="2800" dirty="0"/>
              <a:t>استفاده بهینه از خط</a:t>
            </a:r>
          </a:p>
          <a:p>
            <a:pPr lvl="1"/>
            <a:r>
              <a:rPr lang="fa-IR" sz="2800" dirty="0"/>
              <a:t>مقابله  با خطا و </a:t>
            </a:r>
            <a:r>
              <a:rPr lang="fa-IR" sz="2800" dirty="0" err="1"/>
              <a:t>نویز</a:t>
            </a:r>
            <a:endParaRPr lang="fa-IR" sz="2800" dirty="0"/>
          </a:p>
          <a:p>
            <a:pPr lvl="1"/>
            <a:r>
              <a:rPr lang="fa-IR" sz="2800" dirty="0"/>
              <a:t>استفاده از سه </a:t>
            </a:r>
            <a:r>
              <a:rPr lang="fa-IR" sz="2800" dirty="0" err="1"/>
              <a:t>مولفه</a:t>
            </a:r>
            <a:r>
              <a:rPr lang="fa-IR" sz="2800" dirty="0"/>
              <a:t> اصلی: </a:t>
            </a:r>
            <a:r>
              <a:rPr lang="en-US" sz="2800" dirty="0"/>
              <a:t>timeout</a:t>
            </a:r>
            <a:r>
              <a:rPr lang="fa-IR" sz="2800" dirty="0"/>
              <a:t>، </a:t>
            </a:r>
            <a:r>
              <a:rPr lang="en-US" sz="2800" dirty="0"/>
              <a:t>Acknowledge</a:t>
            </a:r>
            <a:r>
              <a:rPr lang="fa-IR" sz="2800" dirty="0"/>
              <a:t> و </a:t>
            </a:r>
            <a:r>
              <a:rPr lang="en-US" sz="2800" dirty="0"/>
              <a:t>window size</a:t>
            </a:r>
            <a:endParaRPr lang="fa-IR" sz="2800" dirty="0"/>
          </a:p>
          <a:p>
            <a:endParaRPr lang="en-US" dirty="0"/>
          </a:p>
        </p:txBody>
      </p:sp>
      <p:sp>
        <p:nvSpPr>
          <p:cNvPr id="4" name="Slide Number Placeholder 3">
            <a:extLst>
              <a:ext uri="{FF2B5EF4-FFF2-40B4-BE49-F238E27FC236}">
                <a16:creationId xmlns:a16="http://schemas.microsoft.com/office/drawing/2014/main" id="{0E267197-3D30-E9B0-0CC6-2F55F3701740}"/>
              </a:ext>
            </a:extLst>
          </p:cNvPr>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880473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a-IR" sz="3600" dirty="0"/>
              <a:t>سلسله مراتب مربوط به پروتکلهاي کنترل جريان</a:t>
            </a:r>
            <a:endParaRPr lang="en-US" sz="3600" dirty="0"/>
          </a:p>
        </p:txBody>
      </p:sp>
      <p:sp>
        <p:nvSpPr>
          <p:cNvPr id="3" name="Content Placeholder 2"/>
          <p:cNvSpPr>
            <a:spLocks noGrp="1"/>
          </p:cNvSpPr>
          <p:nvPr>
            <p:ph idx="1"/>
          </p:nvPr>
        </p:nvSpPr>
        <p:spPr/>
        <p:txBody>
          <a:bodyPr/>
          <a:lstStyle/>
          <a:p>
            <a:endParaRPr lang="en-US"/>
          </a:p>
        </p:txBody>
      </p:sp>
      <p:sp>
        <p:nvSpPr>
          <p:cNvPr id="10" name="Slide Number Placeholder 9"/>
          <p:cNvSpPr>
            <a:spLocks noGrp="1"/>
          </p:cNvSpPr>
          <p:nvPr>
            <p:ph type="sldNum" sz="quarter" idx="12"/>
          </p:nvPr>
        </p:nvSpPr>
        <p:spPr/>
        <p:txBody>
          <a:bodyPr/>
          <a:lstStyle/>
          <a:p>
            <a:fld id="{BEC5074D-3792-491D-B932-B779FED6A830}" type="slidenum">
              <a:rPr lang="en-US" smtClean="0"/>
              <a:pPr/>
              <a:t>17</a:t>
            </a:fld>
            <a:endParaRPr lang="en-US" dirty="0"/>
          </a:p>
        </p:txBody>
      </p:sp>
      <p:pic>
        <p:nvPicPr>
          <p:cNvPr id="870406" name="Picture 6"/>
          <p:cNvPicPr>
            <a:picLocks noChangeAspect="1" noChangeArrowheads="1"/>
          </p:cNvPicPr>
          <p:nvPr/>
        </p:nvPicPr>
        <p:blipFill>
          <a:blip r:embed="rId3" cstate="print"/>
          <a:stretch>
            <a:fillRect/>
          </a:stretch>
        </p:blipFill>
        <p:spPr bwMode="auto">
          <a:xfrm>
            <a:off x="1666384" y="1390548"/>
            <a:ext cx="8868616" cy="3960440"/>
          </a:xfrm>
          <a:prstGeom prst="rect">
            <a:avLst/>
          </a:prstGeom>
          <a:noFill/>
          <a:ln>
            <a:noFill/>
          </a:ln>
        </p:spPr>
      </p:pic>
      <p:sp>
        <p:nvSpPr>
          <p:cNvPr id="11" name="Rectangle 10"/>
          <p:cNvSpPr/>
          <p:nvPr/>
        </p:nvSpPr>
        <p:spPr>
          <a:xfrm>
            <a:off x="2370339" y="5573448"/>
            <a:ext cx="6696744" cy="400110"/>
          </a:xfrm>
          <a:prstGeom prst="rect">
            <a:avLst/>
          </a:prstGeom>
        </p:spPr>
        <p:txBody>
          <a:bodyPr wrap="square">
            <a:spAutoFit/>
          </a:bodyPr>
          <a:lstStyle/>
          <a:p>
            <a:r>
              <a:rPr lang="en-US" sz="2000" dirty="0"/>
              <a:t>Reliable Transmission</a:t>
            </a:r>
            <a:r>
              <a:rPr lang="en-US" sz="2000" dirty="0">
                <a:sym typeface="Wingdings" pitchFamily="2" charset="2"/>
              </a:rPr>
              <a:t></a:t>
            </a:r>
            <a:r>
              <a:rPr lang="en-US" sz="2000" dirty="0"/>
              <a:t> ARQ (Automatic Repeat Request)</a:t>
            </a:r>
          </a:p>
        </p:txBody>
      </p:sp>
    </p:spTree>
    <p:extLst>
      <p:ext uri="{BB962C8B-B14F-4D97-AF65-F5344CB8AC3E}">
        <p14:creationId xmlns:p14="http://schemas.microsoft.com/office/powerpoint/2010/main" val="2015120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430" name="Picture 6"/>
          <p:cNvPicPr>
            <a:picLocks noChangeAspect="1" noChangeArrowheads="1"/>
          </p:cNvPicPr>
          <p:nvPr/>
        </p:nvPicPr>
        <p:blipFill>
          <a:blip r:embed="rId3" cstate="print"/>
          <a:srcRect/>
          <a:stretch>
            <a:fillRect/>
          </a:stretch>
        </p:blipFill>
        <p:spPr bwMode="auto">
          <a:xfrm>
            <a:off x="2135560" y="1412777"/>
            <a:ext cx="7605712" cy="4772025"/>
          </a:xfrm>
          <a:prstGeom prst="rect">
            <a:avLst/>
          </a:prstGeom>
          <a:noFill/>
          <a:ln w="9525">
            <a:noFill/>
            <a:miter lim="800000"/>
            <a:headEnd/>
            <a:tailEnd/>
          </a:ln>
          <a:effectLst/>
        </p:spPr>
      </p:pic>
      <p:sp>
        <p:nvSpPr>
          <p:cNvPr id="8" name="Title 7"/>
          <p:cNvSpPr>
            <a:spLocks noGrp="1"/>
          </p:cNvSpPr>
          <p:nvPr>
            <p:ph type="title"/>
          </p:nvPr>
        </p:nvSpPr>
        <p:spPr/>
        <p:txBody>
          <a:bodyPr/>
          <a:lstStyle/>
          <a:p>
            <a:r>
              <a:rPr lang="fa-IR" dirty="0"/>
              <a:t>پروتکل </a:t>
            </a:r>
            <a:r>
              <a:rPr lang="en-US" dirty="0"/>
              <a:t>Simplest</a:t>
            </a:r>
            <a:r>
              <a:rPr lang="fa-IR" dirty="0"/>
              <a:t> بدون کنترل خطا و جريان</a:t>
            </a:r>
            <a:endParaRPr lang="en-US" dirty="0"/>
          </a:p>
        </p:txBody>
      </p:sp>
      <p:sp>
        <p:nvSpPr>
          <p:cNvPr id="2" name="Content Placeholder 1"/>
          <p:cNvSpPr>
            <a:spLocks noGrp="1"/>
          </p:cNvSpPr>
          <p:nvPr>
            <p:ph idx="1"/>
          </p:nvPr>
        </p:nvSpPr>
        <p:spPr/>
        <p:txBody>
          <a:bodyPr/>
          <a:lstStyle/>
          <a:p>
            <a:endParaRPr lang="en-US"/>
          </a:p>
        </p:txBody>
      </p:sp>
      <p:sp>
        <p:nvSpPr>
          <p:cNvPr id="9" name="Slide Number Placeholder 8"/>
          <p:cNvSpPr>
            <a:spLocks noGrp="1"/>
          </p:cNvSpPr>
          <p:nvPr>
            <p:ph type="sldNum" sz="quarter" idx="12"/>
          </p:nvPr>
        </p:nvSpPr>
        <p:spPr/>
        <p:txBody>
          <a:bodyPr/>
          <a:lstStyle/>
          <a:p>
            <a:fld id="{BEC5074D-3792-491D-B932-B779FED6A830}" type="slidenum">
              <a:rPr lang="en-US" smtClean="0"/>
              <a:pPr/>
              <a:t>18</a:t>
            </a:fld>
            <a:endParaRPr lang="en-US"/>
          </a:p>
        </p:txBody>
      </p:sp>
    </p:spTree>
    <p:extLst>
      <p:ext uri="{BB962C8B-B14F-4D97-AF65-F5344CB8AC3E}">
        <p14:creationId xmlns:p14="http://schemas.microsoft.com/office/powerpoint/2010/main" val="3003190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9795" name="Picture 3"/>
          <p:cNvPicPr>
            <a:picLocks noChangeAspect="1" noChangeArrowheads="1"/>
          </p:cNvPicPr>
          <p:nvPr/>
        </p:nvPicPr>
        <p:blipFill>
          <a:blip r:embed="rId3" cstate="print">
            <a:lum contrast="40000"/>
          </a:blip>
          <a:srcRect/>
          <a:stretch>
            <a:fillRect/>
          </a:stretch>
        </p:blipFill>
        <p:spPr bwMode="auto">
          <a:xfrm>
            <a:off x="2351584" y="1484782"/>
            <a:ext cx="7272808" cy="2428108"/>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lum contrast="40000"/>
          </a:blip>
          <a:srcRect/>
          <a:stretch>
            <a:fillRect/>
          </a:stretch>
        </p:blipFill>
        <p:spPr bwMode="auto">
          <a:xfrm>
            <a:off x="2279576" y="4342915"/>
            <a:ext cx="7272808" cy="2456795"/>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fa-IR" dirty="0"/>
              <a:t>پروتکل </a:t>
            </a:r>
            <a:r>
              <a:rPr lang="en-US" dirty="0"/>
              <a:t>Simplest</a:t>
            </a:r>
          </a:p>
        </p:txBody>
      </p:sp>
      <p:sp>
        <p:nvSpPr>
          <p:cNvPr id="2" name="Content Placeholder 1"/>
          <p:cNvSpPr>
            <a:spLocks noGrp="1"/>
          </p:cNvSpPr>
          <p:nvPr>
            <p:ph idx="1"/>
          </p:nvPr>
        </p:nvSpPr>
        <p:spPr/>
        <p:txBody>
          <a:bodyPr/>
          <a:lstStyle/>
          <a:p>
            <a:endParaRPr lang="en-US"/>
          </a:p>
        </p:txBody>
      </p:sp>
      <p:sp>
        <p:nvSpPr>
          <p:cNvPr id="9" name="Slide Number Placeholder 8"/>
          <p:cNvSpPr>
            <a:spLocks noGrp="1"/>
          </p:cNvSpPr>
          <p:nvPr>
            <p:ph type="sldNum" sz="quarter" idx="12"/>
          </p:nvPr>
        </p:nvSpPr>
        <p:spPr/>
        <p:txBody>
          <a:bodyPr/>
          <a:lstStyle/>
          <a:p>
            <a:fld id="{BEC5074D-3792-491D-B932-B779FED6A830}" type="slidenum">
              <a:rPr lang="en-US" smtClean="0"/>
              <a:pPr/>
              <a:t>19</a:t>
            </a:fld>
            <a:endParaRPr lang="en-US"/>
          </a:p>
        </p:txBody>
      </p:sp>
      <p:sp>
        <p:nvSpPr>
          <p:cNvPr id="7" name="Rectangle 6"/>
          <p:cNvSpPr/>
          <p:nvPr/>
        </p:nvSpPr>
        <p:spPr>
          <a:xfrm>
            <a:off x="2711624" y="1124744"/>
            <a:ext cx="6696744" cy="369332"/>
          </a:xfrm>
          <a:prstGeom prst="rect">
            <a:avLst/>
          </a:prstGeom>
        </p:spPr>
        <p:txBody>
          <a:bodyPr wrap="square">
            <a:spAutoFit/>
          </a:bodyPr>
          <a:lstStyle/>
          <a:p>
            <a:pPr algn="r" rtl="1"/>
            <a:r>
              <a:rPr lang="fa-IR" dirty="0">
                <a:cs typeface="B Mitra" panose="00000400000000000000" pitchFamily="2" charset="-78"/>
              </a:rPr>
              <a:t>الگوريتم ارسال در فرستنده</a:t>
            </a:r>
            <a:endParaRPr lang="en-US" dirty="0">
              <a:cs typeface="B Mitra" panose="00000400000000000000" pitchFamily="2" charset="-78"/>
            </a:endParaRPr>
          </a:p>
        </p:txBody>
      </p:sp>
      <p:sp>
        <p:nvSpPr>
          <p:cNvPr id="8" name="Rectangle 7"/>
          <p:cNvSpPr/>
          <p:nvPr/>
        </p:nvSpPr>
        <p:spPr>
          <a:xfrm>
            <a:off x="2711624" y="4005064"/>
            <a:ext cx="6696744" cy="369332"/>
          </a:xfrm>
          <a:prstGeom prst="rect">
            <a:avLst/>
          </a:prstGeom>
        </p:spPr>
        <p:txBody>
          <a:bodyPr wrap="square">
            <a:spAutoFit/>
          </a:bodyPr>
          <a:lstStyle/>
          <a:p>
            <a:pPr algn="r" rtl="1"/>
            <a:r>
              <a:rPr lang="fa-IR" dirty="0">
                <a:cs typeface="B Mitra" panose="00000400000000000000" pitchFamily="2" charset="-78"/>
              </a:rPr>
              <a:t>الگوريتم دريافت در گيرنده</a:t>
            </a:r>
            <a:endParaRPr lang="en-US" dirty="0">
              <a:cs typeface="B Mitra" panose="00000400000000000000" pitchFamily="2" charset="-78"/>
            </a:endParaRPr>
          </a:p>
        </p:txBody>
      </p:sp>
    </p:spTree>
    <p:extLst>
      <p:ext uri="{BB962C8B-B14F-4D97-AF65-F5344CB8AC3E}">
        <p14:creationId xmlns:p14="http://schemas.microsoft.com/office/powerpoint/2010/main" val="1311945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مطالب اين فصل</a:t>
            </a:r>
            <a:endParaRPr lang="en-US" dirty="0"/>
          </a:p>
        </p:txBody>
      </p:sp>
      <p:sp>
        <p:nvSpPr>
          <p:cNvPr id="4099" name="Rectangle 9"/>
          <p:cNvSpPr>
            <a:spLocks noGrp="1" noChangeArrowheads="1"/>
          </p:cNvSpPr>
          <p:nvPr>
            <p:ph idx="1"/>
          </p:nvPr>
        </p:nvSpPr>
        <p:spPr/>
        <p:txBody>
          <a:bodyPr/>
          <a:lstStyle/>
          <a:p>
            <a:pPr algn="r" rtl="1" eaLnBrk="1" hangingPunct="1"/>
            <a:r>
              <a:rPr lang="fa-IR" sz="2400" dirty="0"/>
              <a:t>فريم بندي</a:t>
            </a:r>
            <a:r>
              <a:rPr lang="en-US" sz="2400" dirty="0"/>
              <a:t> </a:t>
            </a:r>
            <a:r>
              <a:rPr lang="fa-IR" sz="2400" dirty="0"/>
              <a:t> در لایه </a:t>
            </a:r>
            <a:r>
              <a:rPr lang="en-US" sz="2400" dirty="0" err="1"/>
              <a:t>Datalink</a:t>
            </a:r>
            <a:endParaRPr lang="fa-IR" sz="2400" dirty="0"/>
          </a:p>
          <a:p>
            <a:pPr algn="r" rtl="1" eaLnBrk="1" hangingPunct="1"/>
            <a:r>
              <a:rPr lang="fa-IR" sz="2400" dirty="0"/>
              <a:t>روشهاي تشخيص و تصحيح خطا</a:t>
            </a:r>
          </a:p>
          <a:p>
            <a:pPr algn="r" rtl="1" eaLnBrk="1" hangingPunct="1"/>
            <a:r>
              <a:rPr lang="fa-IR" sz="2400" dirty="0"/>
              <a:t>كنترل جريان</a:t>
            </a:r>
          </a:p>
          <a:p>
            <a:pPr algn="r" rtl="1" eaLnBrk="1" hangingPunct="1"/>
            <a:r>
              <a:rPr lang="fa-IR" sz="2400" dirty="0"/>
              <a:t>استاندارد </a:t>
            </a:r>
            <a:r>
              <a:rPr lang="en-US" sz="2400" dirty="0"/>
              <a:t>IEEE</a:t>
            </a:r>
            <a:r>
              <a:rPr lang="fa-IR" sz="2400" dirty="0"/>
              <a:t> براي شبكه هاي كامپيوتري</a:t>
            </a:r>
          </a:p>
          <a:p>
            <a:pPr algn="r" rtl="1" eaLnBrk="1" hangingPunct="1"/>
            <a:r>
              <a:rPr lang="fa-IR" sz="2400" dirty="0"/>
              <a:t>استاندارد شبكه هاي محلي بي سيم </a:t>
            </a:r>
          </a:p>
          <a:p>
            <a:pPr algn="r" rtl="1" eaLnBrk="1" hangingPunct="1"/>
            <a:endParaRPr lang="fa-IR" sz="2400" dirty="0"/>
          </a:p>
          <a:p>
            <a:pPr algn="r" rtl="1" eaLnBrk="1" hangingPunct="1"/>
            <a:endParaRPr lang="fa-IR" sz="2400" dirty="0"/>
          </a:p>
        </p:txBody>
      </p:sp>
      <p:sp>
        <p:nvSpPr>
          <p:cNvPr id="5" name="Slide Number Placeholder 4"/>
          <p:cNvSpPr>
            <a:spLocks noGrp="1"/>
          </p:cNvSpPr>
          <p:nvPr>
            <p:ph type="sldNum" sz="quarter" idx="12"/>
          </p:nvPr>
        </p:nvSpPr>
        <p:spPr/>
        <p:txBody>
          <a:bodyPr/>
          <a:lstStyle/>
          <a:p>
            <a:fld id="{BEC5074D-3792-491D-B932-B779FED6A830}" type="slidenum">
              <a:rPr lang="en-US" smtClean="0"/>
              <a:pPr/>
              <a:t>2</a:t>
            </a:fld>
            <a:endParaRPr lang="en-US"/>
          </a:p>
        </p:txBody>
      </p:sp>
    </p:spTree>
    <p:extLst>
      <p:ext uri="{BB962C8B-B14F-4D97-AF65-F5344CB8AC3E}">
        <p14:creationId xmlns:p14="http://schemas.microsoft.com/office/powerpoint/2010/main" val="2803099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2454" name="Picture 6"/>
          <p:cNvPicPr>
            <a:picLocks noChangeAspect="1" noChangeArrowheads="1"/>
          </p:cNvPicPr>
          <p:nvPr/>
        </p:nvPicPr>
        <p:blipFill>
          <a:blip r:embed="rId3" cstate="print"/>
          <a:srcRect/>
          <a:stretch>
            <a:fillRect/>
          </a:stretch>
        </p:blipFill>
        <p:spPr bwMode="auto">
          <a:xfrm>
            <a:off x="1919537" y="1340768"/>
            <a:ext cx="7935641" cy="4824536"/>
          </a:xfrm>
          <a:prstGeom prst="rect">
            <a:avLst/>
          </a:prstGeom>
          <a:noFill/>
          <a:ln w="9525">
            <a:noFill/>
            <a:miter lim="800000"/>
            <a:headEnd/>
            <a:tailEnd/>
          </a:ln>
          <a:effectLst/>
        </p:spPr>
      </p:pic>
      <p:sp>
        <p:nvSpPr>
          <p:cNvPr id="8" name="Title 7"/>
          <p:cNvSpPr>
            <a:spLocks noGrp="1"/>
          </p:cNvSpPr>
          <p:nvPr>
            <p:ph type="title"/>
          </p:nvPr>
        </p:nvSpPr>
        <p:spPr/>
        <p:txBody>
          <a:bodyPr/>
          <a:lstStyle/>
          <a:p>
            <a:r>
              <a:rPr lang="fa-IR" dirty="0"/>
              <a:t>مدل جريان در </a:t>
            </a:r>
            <a:r>
              <a:rPr lang="en-US" dirty="0"/>
              <a:t>Simplest</a:t>
            </a:r>
          </a:p>
        </p:txBody>
      </p:sp>
      <p:sp>
        <p:nvSpPr>
          <p:cNvPr id="2" name="Content Placeholder 1"/>
          <p:cNvSpPr>
            <a:spLocks noGrp="1"/>
          </p:cNvSpPr>
          <p:nvPr>
            <p:ph idx="1"/>
          </p:nvPr>
        </p:nvSpPr>
        <p:spPr/>
        <p:txBody>
          <a:bodyPr/>
          <a:lstStyle/>
          <a:p>
            <a:endParaRPr lang="en-US"/>
          </a:p>
        </p:txBody>
      </p:sp>
      <p:sp>
        <p:nvSpPr>
          <p:cNvPr id="9" name="Slide Number Placeholder 8"/>
          <p:cNvSpPr>
            <a:spLocks noGrp="1"/>
          </p:cNvSpPr>
          <p:nvPr>
            <p:ph type="sldNum" sz="quarter" idx="12"/>
          </p:nvPr>
        </p:nvSpPr>
        <p:spPr/>
        <p:txBody>
          <a:bodyPr/>
          <a:lstStyle/>
          <a:p>
            <a:fld id="{BEC5074D-3792-491D-B932-B779FED6A830}" type="slidenum">
              <a:rPr lang="en-US" smtClean="0"/>
              <a:pPr/>
              <a:t>20</a:t>
            </a:fld>
            <a:endParaRPr lang="en-US"/>
          </a:p>
        </p:txBody>
      </p:sp>
    </p:spTree>
    <p:extLst>
      <p:ext uri="{BB962C8B-B14F-4D97-AF65-F5344CB8AC3E}">
        <p14:creationId xmlns:p14="http://schemas.microsoft.com/office/powerpoint/2010/main" val="2763351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3478" name="Picture 6"/>
          <p:cNvPicPr>
            <a:picLocks noChangeAspect="1" noChangeArrowheads="1"/>
          </p:cNvPicPr>
          <p:nvPr/>
        </p:nvPicPr>
        <p:blipFill>
          <a:blip r:embed="rId3" cstate="print">
            <a:lum contrast="20000"/>
          </a:blip>
          <a:srcRect/>
          <a:stretch>
            <a:fillRect/>
          </a:stretch>
        </p:blipFill>
        <p:spPr bwMode="auto">
          <a:xfrm>
            <a:off x="2063552" y="1127125"/>
            <a:ext cx="7848872" cy="5548096"/>
          </a:xfrm>
          <a:prstGeom prst="rect">
            <a:avLst/>
          </a:prstGeom>
          <a:noFill/>
          <a:ln w="9525">
            <a:noFill/>
            <a:miter lim="800000"/>
            <a:headEnd/>
            <a:tailEnd/>
          </a:ln>
          <a:effectLst/>
        </p:spPr>
      </p:pic>
      <p:sp>
        <p:nvSpPr>
          <p:cNvPr id="8" name="Title 7"/>
          <p:cNvSpPr>
            <a:spLocks noGrp="1"/>
          </p:cNvSpPr>
          <p:nvPr>
            <p:ph type="title"/>
          </p:nvPr>
        </p:nvSpPr>
        <p:spPr/>
        <p:txBody>
          <a:bodyPr/>
          <a:lstStyle/>
          <a:p>
            <a:r>
              <a:rPr lang="fa-IR" dirty="0"/>
              <a:t>پروتکل </a:t>
            </a:r>
            <a:r>
              <a:rPr lang="en-US" dirty="0"/>
              <a:t>Stop &amp; Wait</a:t>
            </a:r>
            <a:r>
              <a:rPr lang="fa-IR" dirty="0"/>
              <a:t> (توقف و انتظار)</a:t>
            </a:r>
            <a:endParaRPr lang="en-US" dirty="0"/>
          </a:p>
        </p:txBody>
      </p:sp>
      <p:sp>
        <p:nvSpPr>
          <p:cNvPr id="2" name="Content Placeholder 1"/>
          <p:cNvSpPr>
            <a:spLocks noGrp="1"/>
          </p:cNvSpPr>
          <p:nvPr>
            <p:ph idx="1"/>
          </p:nvPr>
        </p:nvSpPr>
        <p:spPr/>
        <p:txBody>
          <a:bodyPr/>
          <a:lstStyle/>
          <a:p>
            <a:endParaRPr lang="en-US"/>
          </a:p>
        </p:txBody>
      </p:sp>
      <p:sp>
        <p:nvSpPr>
          <p:cNvPr id="9" name="Slide Number Placeholder 8"/>
          <p:cNvSpPr>
            <a:spLocks noGrp="1"/>
          </p:cNvSpPr>
          <p:nvPr>
            <p:ph type="sldNum" sz="quarter" idx="12"/>
          </p:nvPr>
        </p:nvSpPr>
        <p:spPr/>
        <p:txBody>
          <a:bodyPr/>
          <a:lstStyle/>
          <a:p>
            <a:fld id="{BEC5074D-3792-491D-B932-B779FED6A830}" type="slidenum">
              <a:rPr lang="en-US" smtClean="0"/>
              <a:pPr/>
              <a:t>21</a:t>
            </a:fld>
            <a:endParaRPr lang="en-US"/>
          </a:p>
        </p:txBody>
      </p:sp>
      <p:sp>
        <p:nvSpPr>
          <p:cNvPr id="10" name="Rectangle 9"/>
          <p:cNvSpPr/>
          <p:nvPr/>
        </p:nvSpPr>
        <p:spPr>
          <a:xfrm>
            <a:off x="4238612" y="1714489"/>
            <a:ext cx="3441564" cy="830997"/>
          </a:xfrm>
          <a:prstGeom prst="rect">
            <a:avLst/>
          </a:prstGeom>
        </p:spPr>
        <p:txBody>
          <a:bodyPr wrap="square">
            <a:spAutoFit/>
          </a:bodyPr>
          <a:lstStyle/>
          <a:p>
            <a:pPr algn="ctr" rtl="1"/>
            <a:r>
              <a:rPr lang="fa-IR" sz="2400" dirty="0">
                <a:solidFill>
                  <a:schemeClr val="tx2">
                    <a:lumMod val="75000"/>
                  </a:schemeClr>
                </a:solidFill>
                <a:cs typeface="B Mitra" panose="00000400000000000000" pitchFamily="2" charset="-78"/>
              </a:rPr>
              <a:t>گيرنده، پس از دريافت پيام، بسته اعلام وصولي (</a:t>
            </a:r>
            <a:r>
              <a:rPr lang="en-US" sz="2400" dirty="0">
                <a:solidFill>
                  <a:schemeClr val="tx2">
                    <a:lumMod val="75000"/>
                  </a:schemeClr>
                </a:solidFill>
                <a:cs typeface="B Mitra" panose="00000400000000000000" pitchFamily="2" charset="-78"/>
              </a:rPr>
              <a:t>ACK</a:t>
            </a:r>
            <a:r>
              <a:rPr lang="fa-IR" sz="2400" dirty="0">
                <a:solidFill>
                  <a:schemeClr val="tx2">
                    <a:lumMod val="75000"/>
                  </a:schemeClr>
                </a:solidFill>
                <a:cs typeface="B Mitra" panose="00000400000000000000" pitchFamily="2" charset="-78"/>
              </a:rPr>
              <a:t>) ارسال ميکند</a:t>
            </a:r>
            <a:endParaRPr lang="en-US" sz="2400" dirty="0">
              <a:solidFill>
                <a:schemeClr val="tx2">
                  <a:lumMod val="75000"/>
                </a:schemeClr>
              </a:solidFill>
              <a:cs typeface="B Mitra" panose="00000400000000000000" pitchFamily="2" charset="-78"/>
            </a:endParaRPr>
          </a:p>
        </p:txBody>
      </p:sp>
    </p:spTree>
    <p:extLst>
      <p:ext uri="{BB962C8B-B14F-4D97-AF65-F5344CB8AC3E}">
        <p14:creationId xmlns:p14="http://schemas.microsoft.com/office/powerpoint/2010/main" val="4000259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502" name="Picture 6"/>
          <p:cNvPicPr>
            <a:picLocks noChangeAspect="1" noChangeArrowheads="1"/>
          </p:cNvPicPr>
          <p:nvPr/>
        </p:nvPicPr>
        <p:blipFill>
          <a:blip r:embed="rId3" cstate="print"/>
          <a:srcRect/>
          <a:stretch>
            <a:fillRect/>
          </a:stretch>
        </p:blipFill>
        <p:spPr bwMode="auto">
          <a:xfrm>
            <a:off x="1991544" y="2154466"/>
            <a:ext cx="5688632" cy="4264318"/>
          </a:xfrm>
          <a:prstGeom prst="rect">
            <a:avLst/>
          </a:prstGeom>
          <a:noFill/>
          <a:ln w="9525">
            <a:noFill/>
            <a:miter lim="800000"/>
            <a:headEnd/>
            <a:tailEnd/>
          </a:ln>
          <a:effectLst/>
        </p:spPr>
      </p:pic>
      <p:sp>
        <p:nvSpPr>
          <p:cNvPr id="9" name="Title 8"/>
          <p:cNvSpPr>
            <a:spLocks noGrp="1"/>
          </p:cNvSpPr>
          <p:nvPr>
            <p:ph type="title"/>
          </p:nvPr>
        </p:nvSpPr>
        <p:spPr/>
        <p:txBody>
          <a:bodyPr/>
          <a:lstStyle/>
          <a:p>
            <a:r>
              <a:rPr lang="fa-IR" dirty="0"/>
              <a:t>تبادل بسته ها در روش </a:t>
            </a:r>
            <a:r>
              <a:rPr lang="en-US" dirty="0" err="1"/>
              <a:t>Stop&amp;Wait</a:t>
            </a:r>
            <a:endParaRPr lang="en-US" dirty="0"/>
          </a:p>
        </p:txBody>
      </p:sp>
      <p:sp>
        <p:nvSpPr>
          <p:cNvPr id="10" name="Content Placeholder 9"/>
          <p:cNvSpPr>
            <a:spLocks noGrp="1"/>
          </p:cNvSpPr>
          <p:nvPr>
            <p:ph idx="1"/>
          </p:nvPr>
        </p:nvSpPr>
        <p:spPr/>
        <p:txBody>
          <a:bodyPr>
            <a:normAutofit/>
          </a:bodyPr>
          <a:lstStyle/>
          <a:p>
            <a:r>
              <a:rPr lang="fa-IR" sz="2800" dirty="0"/>
              <a:t>اين روش هم در کانالهاي داراي نويز استفاده ميشود و هم در کانالهاي بدون نويز</a:t>
            </a:r>
          </a:p>
        </p:txBody>
      </p:sp>
      <p:sp>
        <p:nvSpPr>
          <p:cNvPr id="8" name="Slide Number Placeholder 7"/>
          <p:cNvSpPr>
            <a:spLocks noGrp="1"/>
          </p:cNvSpPr>
          <p:nvPr>
            <p:ph type="sldNum" sz="quarter" idx="12"/>
          </p:nvPr>
        </p:nvSpPr>
        <p:spPr/>
        <p:txBody>
          <a:bodyPr/>
          <a:lstStyle/>
          <a:p>
            <a:fld id="{BEC5074D-3792-491D-B932-B779FED6A830}" type="slidenum">
              <a:rPr lang="en-US" smtClean="0"/>
              <a:pPr/>
              <a:t>22</a:t>
            </a:fld>
            <a:endParaRPr lang="en-US"/>
          </a:p>
        </p:txBody>
      </p:sp>
    </p:spTree>
    <p:extLst>
      <p:ext uri="{BB962C8B-B14F-4D97-AF65-F5344CB8AC3E}">
        <p14:creationId xmlns:p14="http://schemas.microsoft.com/office/powerpoint/2010/main" val="3572466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04" name="Picture 8"/>
          <p:cNvPicPr>
            <a:picLocks noChangeAspect="1" noChangeArrowheads="1"/>
          </p:cNvPicPr>
          <p:nvPr/>
        </p:nvPicPr>
        <p:blipFill>
          <a:blip r:embed="rId3" cstate="print"/>
          <a:srcRect/>
          <a:stretch>
            <a:fillRect/>
          </a:stretch>
        </p:blipFill>
        <p:spPr bwMode="auto">
          <a:xfrm>
            <a:off x="1616764" y="53008"/>
            <a:ext cx="7596336" cy="6720938"/>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8" name="Slide Number Placeholder 7"/>
          <p:cNvSpPr>
            <a:spLocks noGrp="1"/>
          </p:cNvSpPr>
          <p:nvPr>
            <p:ph type="sldNum" sz="quarter" idx="12"/>
          </p:nvPr>
        </p:nvSpPr>
        <p:spPr/>
        <p:txBody>
          <a:bodyPr/>
          <a:lstStyle/>
          <a:p>
            <a:fld id="{BEC5074D-3792-491D-B932-B779FED6A830}" type="slidenum">
              <a:rPr lang="en-US" smtClean="0"/>
              <a:pPr/>
              <a:t>23</a:t>
            </a:fld>
            <a:endParaRPr lang="en-US"/>
          </a:p>
        </p:txBody>
      </p:sp>
    </p:spTree>
    <p:extLst>
      <p:ext uri="{BB962C8B-B14F-4D97-AF65-F5344CB8AC3E}">
        <p14:creationId xmlns:p14="http://schemas.microsoft.com/office/powerpoint/2010/main" val="1056396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t>ظرفيت کانال و بهره وري</a:t>
            </a:r>
            <a:endParaRPr lang="en-US" dirty="0"/>
          </a:p>
        </p:txBody>
      </p:sp>
      <p:sp>
        <p:nvSpPr>
          <p:cNvPr id="4" name="Content Placeholder 3"/>
          <p:cNvSpPr>
            <a:spLocks noGrp="1"/>
          </p:cNvSpPr>
          <p:nvPr>
            <p:ph idx="1"/>
          </p:nvPr>
        </p:nvSpPr>
        <p:spPr/>
        <p:txBody>
          <a:bodyPr/>
          <a:lstStyle/>
          <a:p>
            <a:r>
              <a:rPr lang="fa-IR" sz="2400" dirty="0"/>
              <a:t>ظرفيت برابر است با تعداد بيتي که ميتواند درون کانال قرار گيرد و از رابطه زير محاسبه ميشود:</a:t>
            </a:r>
          </a:p>
          <a:p>
            <a:pPr lvl="1"/>
            <a:r>
              <a:rPr lang="fa-IR" sz="2000" dirty="0"/>
              <a:t>ظرفيت کانال = تاخير انتشار × نرخ ارسال</a:t>
            </a:r>
          </a:p>
          <a:p>
            <a:r>
              <a:rPr lang="fa-IR" sz="2400" dirty="0"/>
              <a:t>بهره وري کانال برابر است با نسبت تعداد بيت موجود در کانال به ظرفيت کانال. ويا نسبت زمان ارسال يک بسته به کل زمان مورد نياز براي ارسال و دريافت </a:t>
            </a:r>
          </a:p>
          <a:p>
            <a:r>
              <a:rPr lang="fa-IR" sz="2400" dirty="0"/>
              <a:t>مثال: يک کانال ماهواره با سرعت </a:t>
            </a:r>
            <a:r>
              <a:rPr lang="en-US" sz="2400" dirty="0"/>
              <a:t>50kbps</a:t>
            </a:r>
            <a:r>
              <a:rPr lang="fa-IR" sz="2400" dirty="0"/>
              <a:t> که تاخير انتشار رفت و برگشت در آن 500 ميلي ثانيه است چنانچه فرستنده يک قاب 1000 بيتي را در مدت زمان 20 ميلي ثانيه ارسال دارد، بهره وري را حساب کنيد.</a:t>
            </a:r>
          </a:p>
        </p:txBody>
      </p:sp>
      <p:sp>
        <p:nvSpPr>
          <p:cNvPr id="2" name="Slide Number Placeholder 1"/>
          <p:cNvSpPr>
            <a:spLocks noGrp="1"/>
          </p:cNvSpPr>
          <p:nvPr>
            <p:ph type="sldNum" sz="quarter" idx="12"/>
          </p:nvPr>
        </p:nvSpPr>
        <p:spPr/>
        <p:txBody>
          <a:bodyPr/>
          <a:lstStyle/>
          <a:p>
            <a:fld id="{BEC5074D-3792-491D-B932-B779FED6A830}" type="slidenum">
              <a:rPr lang="en-US" smtClean="0"/>
              <a:pPr/>
              <a:t>24</a:t>
            </a:fld>
            <a:endParaRPr lang="en-US"/>
          </a:p>
        </p:txBody>
      </p:sp>
      <p:grpSp>
        <p:nvGrpSpPr>
          <p:cNvPr id="13" name="Group 12"/>
          <p:cNvGrpSpPr/>
          <p:nvPr/>
        </p:nvGrpSpPr>
        <p:grpSpPr>
          <a:xfrm>
            <a:off x="822960" y="4193177"/>
            <a:ext cx="6211903" cy="2664823"/>
            <a:chOff x="2044337" y="3886200"/>
            <a:chExt cx="6211903" cy="2664823"/>
          </a:xfrm>
        </p:grpSpPr>
        <p:sp>
          <p:nvSpPr>
            <p:cNvPr id="5" name="Rectangle 4"/>
            <p:cNvSpPr/>
            <p:nvPr/>
          </p:nvSpPr>
          <p:spPr>
            <a:xfrm>
              <a:off x="2044337" y="3886200"/>
              <a:ext cx="5910943" cy="266482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722" name="Object 2"/>
            <p:cNvGraphicFramePr>
              <a:graphicFrameLocks noChangeAspect="1"/>
            </p:cNvGraphicFramePr>
            <p:nvPr>
              <p:extLst>
                <p:ext uri="{D42A27DB-BD31-4B8C-83A1-F6EECF244321}">
                  <p14:modId xmlns:p14="http://schemas.microsoft.com/office/powerpoint/2010/main" val="1089428774"/>
                </p:ext>
              </p:extLst>
            </p:nvPr>
          </p:nvGraphicFramePr>
          <p:xfrm>
            <a:off x="2135561" y="3983783"/>
            <a:ext cx="2008188" cy="741362"/>
          </p:xfrm>
          <a:graphic>
            <a:graphicData uri="http://schemas.openxmlformats.org/presentationml/2006/ole">
              <mc:AlternateContent xmlns:mc="http://schemas.openxmlformats.org/markup-compatibility/2006">
                <mc:Choice xmlns:v="urn:schemas-microsoft-com:vml" Requires="v">
                  <p:oleObj name="Equation" r:id="rId2" imgW="1066680" imgH="393480" progId="Equation.3">
                    <p:embed/>
                  </p:oleObj>
                </mc:Choice>
                <mc:Fallback>
                  <p:oleObj name="Equation" r:id="rId2" imgW="1066680" imgH="3934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1" y="3983783"/>
                          <a:ext cx="2008188"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4799856" y="4188836"/>
              <a:ext cx="1296144" cy="369332"/>
            </a:xfrm>
            <a:prstGeom prst="rect">
              <a:avLst/>
            </a:prstGeom>
          </p:spPr>
          <p:txBody>
            <a:bodyPr wrap="square">
              <a:spAutoFit/>
            </a:bodyPr>
            <a:lstStyle/>
            <a:p>
              <a:pPr rtl="1"/>
              <a:r>
                <a:rPr lang="fa-IR" dirty="0">
                  <a:solidFill>
                    <a:srgbClr val="0070C0"/>
                  </a:solidFill>
                  <a:cs typeface="B Mitra" panose="00000400000000000000" pitchFamily="2" charset="-78"/>
                </a:rPr>
                <a:t>تاخير رفت</a:t>
              </a:r>
              <a:endParaRPr lang="en-US" dirty="0">
                <a:solidFill>
                  <a:srgbClr val="0070C0"/>
                </a:solidFill>
                <a:cs typeface="B Mitra" panose="00000400000000000000" pitchFamily="2" charset="-78"/>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137832327"/>
                </p:ext>
              </p:extLst>
            </p:nvPr>
          </p:nvGraphicFramePr>
          <p:xfrm>
            <a:off x="2135561" y="4725145"/>
            <a:ext cx="2511425" cy="334963"/>
          </p:xfrm>
          <a:graphic>
            <a:graphicData uri="http://schemas.openxmlformats.org/presentationml/2006/ole">
              <mc:AlternateContent xmlns:mc="http://schemas.openxmlformats.org/markup-compatibility/2006">
                <mc:Choice xmlns:v="urn:schemas-microsoft-com:vml" Requires="v">
                  <p:oleObj name="Equation" r:id="rId4" imgW="1333440" imgH="177480" progId="Equation.3">
                    <p:embed/>
                  </p:oleObj>
                </mc:Choice>
                <mc:Fallback>
                  <p:oleObj name="Equation" r:id="rId4" imgW="133344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561" y="4725145"/>
                          <a:ext cx="2511425"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799856" y="4764900"/>
              <a:ext cx="3456384" cy="369332"/>
            </a:xfrm>
            <a:prstGeom prst="rect">
              <a:avLst/>
            </a:prstGeom>
          </p:spPr>
          <p:txBody>
            <a:bodyPr wrap="square">
              <a:spAutoFit/>
            </a:bodyPr>
            <a:lstStyle/>
            <a:p>
              <a:pPr rtl="1"/>
              <a:r>
                <a:rPr lang="fa-IR" dirty="0">
                  <a:solidFill>
                    <a:srgbClr val="0070C0"/>
                  </a:solidFill>
                  <a:cs typeface="B Mitra" panose="00000400000000000000" pitchFamily="2" charset="-78"/>
                </a:rPr>
                <a:t>زمان مورد نياز براي دريافت کامل بسته</a:t>
              </a:r>
              <a:endParaRPr lang="en-US" dirty="0">
                <a:solidFill>
                  <a:srgbClr val="0070C0"/>
                </a:solidFill>
                <a:cs typeface="B Mitra" panose="00000400000000000000" pitchFamily="2" charset="-78"/>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285211713"/>
                </p:ext>
              </p:extLst>
            </p:nvPr>
          </p:nvGraphicFramePr>
          <p:xfrm>
            <a:off x="2136775" y="5229226"/>
            <a:ext cx="2654300" cy="334963"/>
          </p:xfrm>
          <a:graphic>
            <a:graphicData uri="http://schemas.openxmlformats.org/presentationml/2006/ole">
              <mc:AlternateContent xmlns:mc="http://schemas.openxmlformats.org/markup-compatibility/2006">
                <mc:Choice xmlns:v="urn:schemas-microsoft-com:vml" Requires="v">
                  <p:oleObj name="Equation" r:id="rId6" imgW="1409400" imgH="177480" progId="Equation.3">
                    <p:embed/>
                  </p:oleObj>
                </mc:Choice>
                <mc:Fallback>
                  <p:oleObj name="Equation" r:id="rId6" imgW="140940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6775" y="5229226"/>
                          <a:ext cx="265430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4799856" y="5301208"/>
              <a:ext cx="3456384" cy="369332"/>
            </a:xfrm>
            <a:prstGeom prst="rect">
              <a:avLst/>
            </a:prstGeom>
          </p:spPr>
          <p:txBody>
            <a:bodyPr wrap="square">
              <a:spAutoFit/>
            </a:bodyPr>
            <a:lstStyle/>
            <a:p>
              <a:pPr rtl="1"/>
              <a:r>
                <a:rPr lang="fa-IR" dirty="0">
                  <a:solidFill>
                    <a:srgbClr val="0070C0"/>
                  </a:solidFill>
                  <a:cs typeface="B Mitra" panose="00000400000000000000" pitchFamily="2" charset="-78"/>
                </a:rPr>
                <a:t>زمان مورد نياز براي ارسال و دريافت </a:t>
              </a:r>
              <a:r>
                <a:rPr lang="en-US" dirty="0">
                  <a:solidFill>
                    <a:srgbClr val="0070C0"/>
                  </a:solidFill>
                  <a:cs typeface="B Mitra" panose="00000400000000000000" pitchFamily="2" charset="-78"/>
                </a:rPr>
                <a:t>ACK</a:t>
              </a:r>
            </a:p>
          </p:txBody>
        </p:sp>
        <p:graphicFrame>
          <p:nvGraphicFramePr>
            <p:cNvPr id="11" name="Object 2"/>
            <p:cNvGraphicFramePr>
              <a:graphicFrameLocks noChangeAspect="1"/>
            </p:cNvGraphicFramePr>
            <p:nvPr>
              <p:extLst>
                <p:ext uri="{D42A27DB-BD31-4B8C-83A1-F6EECF244321}">
                  <p14:modId xmlns:p14="http://schemas.microsoft.com/office/powerpoint/2010/main" val="1192388434"/>
                </p:ext>
              </p:extLst>
            </p:nvPr>
          </p:nvGraphicFramePr>
          <p:xfrm>
            <a:off x="2206999" y="5564189"/>
            <a:ext cx="1936750" cy="742950"/>
          </p:xfrm>
          <a:graphic>
            <a:graphicData uri="http://schemas.openxmlformats.org/presentationml/2006/ole">
              <mc:AlternateContent xmlns:mc="http://schemas.openxmlformats.org/markup-compatibility/2006">
                <mc:Choice xmlns:v="urn:schemas-microsoft-com:vml" Requires="v">
                  <p:oleObj name="Equation" r:id="rId8" imgW="1028520" imgH="393480" progId="Equation.3">
                    <p:embed/>
                  </p:oleObj>
                </mc:Choice>
                <mc:Fallback>
                  <p:oleObj name="Equation" r:id="rId8" imgW="10285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6999" y="5564189"/>
                          <a:ext cx="193675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4799856" y="5774301"/>
              <a:ext cx="1394115" cy="369332"/>
            </a:xfrm>
            <a:prstGeom prst="rect">
              <a:avLst/>
            </a:prstGeom>
          </p:spPr>
          <p:txBody>
            <a:bodyPr wrap="square">
              <a:spAutoFit/>
            </a:bodyPr>
            <a:lstStyle/>
            <a:p>
              <a:pPr rtl="1"/>
              <a:r>
                <a:rPr lang="fa-IR" dirty="0">
                  <a:solidFill>
                    <a:srgbClr val="0070C0"/>
                  </a:solidFill>
                  <a:cs typeface="B Mitra" panose="00000400000000000000" pitchFamily="2" charset="-78"/>
                </a:rPr>
                <a:t>بهره وري خط</a:t>
              </a:r>
              <a:endParaRPr lang="en-US" dirty="0">
                <a:solidFill>
                  <a:srgbClr val="0070C0"/>
                </a:solidFill>
                <a:cs typeface="B Mitra" panose="00000400000000000000" pitchFamily="2" charset="-78"/>
              </a:endParaRPr>
            </a:p>
          </p:txBody>
        </p:sp>
      </p:grpSp>
      <p:pic>
        <p:nvPicPr>
          <p:cNvPr id="15" name="Picture 6"/>
          <p:cNvPicPr>
            <a:picLocks noChangeAspect="1" noChangeArrowheads="1"/>
          </p:cNvPicPr>
          <p:nvPr/>
        </p:nvPicPr>
        <p:blipFill>
          <a:blip r:embed="rId10" cstate="print"/>
          <a:srcRect/>
          <a:stretch>
            <a:fillRect/>
          </a:stretch>
        </p:blipFill>
        <p:spPr bwMode="auto">
          <a:xfrm>
            <a:off x="7870972" y="4323576"/>
            <a:ext cx="3303533" cy="2476398"/>
          </a:xfrm>
          <a:prstGeom prst="rect">
            <a:avLst/>
          </a:prstGeom>
          <a:noFill/>
          <a:ln w="9525">
            <a:noFill/>
            <a:miter lim="800000"/>
            <a:headEnd/>
            <a:tailEnd/>
          </a:ln>
          <a:effectLst/>
        </p:spPr>
      </p:pic>
    </p:spTree>
    <p:extLst>
      <p:ext uri="{BB962C8B-B14F-4D97-AF65-F5344CB8AC3E}">
        <p14:creationId xmlns:p14="http://schemas.microsoft.com/office/powerpoint/2010/main" val="242340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الگوريتم پنجره لغزان</a:t>
            </a:r>
            <a:endParaRPr lang="en-US" dirty="0"/>
          </a:p>
        </p:txBody>
      </p:sp>
      <p:sp>
        <p:nvSpPr>
          <p:cNvPr id="3" name="Content Placeholder 2"/>
          <p:cNvSpPr>
            <a:spLocks noGrp="1"/>
          </p:cNvSpPr>
          <p:nvPr>
            <p:ph idx="1"/>
          </p:nvPr>
        </p:nvSpPr>
        <p:spPr/>
        <p:txBody>
          <a:bodyPr>
            <a:normAutofit/>
          </a:bodyPr>
          <a:lstStyle/>
          <a:p>
            <a:r>
              <a:rPr lang="fa-IR" sz="2800" dirty="0"/>
              <a:t>همانطور که در مثال قبل نشان داده شد تنها حدود 4% از توانايي خط استفاده شده است</a:t>
            </a:r>
          </a:p>
          <a:p>
            <a:r>
              <a:rPr lang="fa-IR" sz="2800" dirty="0"/>
              <a:t>يکي از دلايل پايين بودن کارايي الگوريتم </a:t>
            </a:r>
            <a:r>
              <a:rPr lang="en-US" sz="2800" dirty="0" err="1"/>
              <a:t>Stop&amp;Wait</a:t>
            </a:r>
            <a:r>
              <a:rPr lang="fa-IR" sz="2800" dirty="0"/>
              <a:t>، معطل شدن فرستنده براي دريافت </a:t>
            </a:r>
            <a:r>
              <a:rPr lang="en-US" sz="2800" dirty="0"/>
              <a:t>ACK</a:t>
            </a:r>
            <a:r>
              <a:rPr lang="fa-IR" sz="2800" dirty="0"/>
              <a:t> ميباشد.</a:t>
            </a:r>
          </a:p>
          <a:p>
            <a:r>
              <a:rPr lang="fa-IR" sz="2800" dirty="0"/>
              <a:t>براي رفع مشکل فوق ميتوان اين محدوديت را از فرستنده برداشت و به آن اين اجازه را داد که بطور مداوم و پشت سر هم اقدام به ارسال قاب نمايد؛گيرنده نيز در اين روش آمادگي دريافت چندين قاب را دارد و پس از دريافت هر قاب و يا چند قاب پيام اعلام وصولي را ارسال مي نمايد. به اين روش </a:t>
            </a:r>
            <a:r>
              <a:rPr lang="fa-IR" sz="2800" dirty="0">
                <a:solidFill>
                  <a:srgbClr val="FF0000"/>
                </a:solidFill>
              </a:rPr>
              <a:t>پنجره لغزان </a:t>
            </a:r>
            <a:r>
              <a:rPr lang="fa-IR" sz="2800" dirty="0"/>
              <a:t>ميگويند.</a:t>
            </a:r>
          </a:p>
          <a:p>
            <a:r>
              <a:rPr lang="fa-IR" sz="2800" dirty="0">
                <a:solidFill>
                  <a:srgbClr val="FF0000"/>
                </a:solidFill>
              </a:rPr>
              <a:t>پنجره فرستنده: </a:t>
            </a:r>
            <a:r>
              <a:rPr lang="fa-IR" sz="2800" dirty="0"/>
              <a:t>قابهايي است که فرستنده بدون دريافت پيام </a:t>
            </a:r>
            <a:r>
              <a:rPr lang="en-US" sz="2800" dirty="0"/>
              <a:t>ACK</a:t>
            </a:r>
            <a:r>
              <a:rPr lang="fa-IR" sz="2800" dirty="0"/>
              <a:t> ، قاب قبلي قادر به ارسال آنهاست</a:t>
            </a:r>
          </a:p>
          <a:p>
            <a:r>
              <a:rPr lang="fa-IR" sz="2800" dirty="0">
                <a:solidFill>
                  <a:srgbClr val="FF0000"/>
                </a:solidFill>
              </a:rPr>
              <a:t>پنجره گيرنده: </a:t>
            </a:r>
            <a:r>
              <a:rPr lang="fa-IR" sz="2800" dirty="0"/>
              <a:t>تعداد قابهايي که ميتوانند بدون رعايت ترتيب در گيرنده دريافت شوند. </a:t>
            </a:r>
            <a:endParaRPr lang="en-US" sz="2800" dirty="0"/>
          </a:p>
        </p:txBody>
      </p:sp>
      <p:sp>
        <p:nvSpPr>
          <p:cNvPr id="4" name="Slide Number Placeholder 3"/>
          <p:cNvSpPr>
            <a:spLocks noGrp="1"/>
          </p:cNvSpPr>
          <p:nvPr>
            <p:ph type="sldNum" sz="quarter" idx="12"/>
          </p:nvPr>
        </p:nvSpPr>
        <p:spPr/>
        <p:txBody>
          <a:bodyPr/>
          <a:lstStyle/>
          <a:p>
            <a:fld id="{BEC5074D-3792-491D-B932-B779FED6A830}" type="slidenum">
              <a:rPr lang="en-US" smtClean="0"/>
              <a:pPr/>
              <a:t>25</a:t>
            </a:fld>
            <a:endParaRPr lang="en-US"/>
          </a:p>
        </p:txBody>
      </p:sp>
    </p:spTree>
    <p:extLst>
      <p:ext uri="{BB962C8B-B14F-4D97-AF65-F5344CB8AC3E}">
        <p14:creationId xmlns:p14="http://schemas.microsoft.com/office/powerpoint/2010/main" val="326481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شماره گذاري قابها</a:t>
            </a:r>
            <a:endParaRPr lang="en-US" dirty="0"/>
          </a:p>
        </p:txBody>
      </p:sp>
      <p:sp>
        <p:nvSpPr>
          <p:cNvPr id="3" name="Content Placeholder 2"/>
          <p:cNvSpPr>
            <a:spLocks noGrp="1"/>
          </p:cNvSpPr>
          <p:nvPr>
            <p:ph idx="1"/>
          </p:nvPr>
        </p:nvSpPr>
        <p:spPr/>
        <p:txBody>
          <a:bodyPr>
            <a:normAutofit/>
          </a:bodyPr>
          <a:lstStyle/>
          <a:p>
            <a:r>
              <a:rPr lang="fa-IR" sz="2800" dirty="0"/>
              <a:t>رابطه زير بايد بين شماره گذاي قابها و طول پنجره هاي ارسال و دريافت وجود داشته باشد:</a:t>
            </a:r>
          </a:p>
          <a:p>
            <a:endParaRPr lang="fa-IR" sz="2800" dirty="0"/>
          </a:p>
          <a:p>
            <a:endParaRPr lang="fa-IR" sz="2800" dirty="0"/>
          </a:p>
          <a:p>
            <a:endParaRPr lang="fa-IR" sz="2800" dirty="0"/>
          </a:p>
          <a:p>
            <a:r>
              <a:rPr lang="fa-IR" sz="2800" dirty="0"/>
              <a:t>اگر </a:t>
            </a:r>
            <a:r>
              <a:rPr lang="en-US" sz="2800" dirty="0"/>
              <a:t>m</a:t>
            </a:r>
            <a:r>
              <a:rPr lang="fa-IR" sz="2800" dirty="0"/>
              <a:t> بیت برای شماره گذاری استفاه شود </a:t>
            </a:r>
            <a:r>
              <a:rPr lang="en-US" sz="2800" dirty="0"/>
              <a:t>2</a:t>
            </a:r>
            <a:r>
              <a:rPr lang="en-US" sz="2800" baseline="30000" dirty="0"/>
              <a:t>m</a:t>
            </a:r>
            <a:r>
              <a:rPr lang="fa-IR" sz="2800" dirty="0"/>
              <a:t> شماره مجزا ایجاد میگردد.</a:t>
            </a:r>
          </a:p>
          <a:p>
            <a:endParaRPr lang="en-US" sz="2800" dirty="0"/>
          </a:p>
        </p:txBody>
      </p:sp>
      <p:sp>
        <p:nvSpPr>
          <p:cNvPr id="4" name="Slide Number Placeholder 3"/>
          <p:cNvSpPr>
            <a:spLocks noGrp="1"/>
          </p:cNvSpPr>
          <p:nvPr>
            <p:ph type="sldNum" sz="quarter" idx="12"/>
          </p:nvPr>
        </p:nvSpPr>
        <p:spPr/>
        <p:txBody>
          <a:bodyPr/>
          <a:lstStyle/>
          <a:p>
            <a:fld id="{BEC5074D-3792-491D-B932-B779FED6A830}" type="slidenum">
              <a:rPr lang="en-US" smtClean="0"/>
              <a:pPr/>
              <a:t>26</a:t>
            </a:fld>
            <a:endParaRPr lang="en-US"/>
          </a:p>
        </p:txBody>
      </p:sp>
      <p:sp>
        <p:nvSpPr>
          <p:cNvPr id="5" name="Rectangle 4"/>
          <p:cNvSpPr/>
          <p:nvPr/>
        </p:nvSpPr>
        <p:spPr>
          <a:xfrm>
            <a:off x="921210" y="2429922"/>
            <a:ext cx="9715709" cy="584775"/>
          </a:xfrm>
          <a:prstGeom prst="rect">
            <a:avLst/>
          </a:prstGeom>
        </p:spPr>
        <p:txBody>
          <a:bodyPr wrap="square">
            <a:spAutoFit/>
          </a:bodyPr>
          <a:lstStyle/>
          <a:p>
            <a:r>
              <a:rPr lang="en-US" sz="3200" dirty="0">
                <a:cs typeface="B Mitra" panose="00000400000000000000" pitchFamily="2" charset="-78"/>
              </a:rPr>
              <a:t> Max Seq. Number ≥ Send Window + Receive Window</a:t>
            </a:r>
          </a:p>
        </p:txBody>
      </p:sp>
    </p:spTree>
    <p:extLst>
      <p:ext uri="{BB962C8B-B14F-4D97-AF65-F5344CB8AC3E}">
        <p14:creationId xmlns:p14="http://schemas.microsoft.com/office/powerpoint/2010/main" val="419778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rtl="1"/>
            <a:r>
              <a:rPr lang="en-GB" dirty="0"/>
              <a:t> </a:t>
            </a:r>
            <a:r>
              <a:rPr lang="fa-IR" dirty="0"/>
              <a:t>عملکرد مکانيسم پنجره لغزان در فرستنده و گيرنده</a:t>
            </a:r>
            <a:endParaRPr lang="en-US" dirty="0"/>
          </a:p>
        </p:txBody>
      </p:sp>
      <p:sp>
        <p:nvSpPr>
          <p:cNvPr id="3" name="Content Placeholder 2"/>
          <p:cNvSpPr>
            <a:spLocks noGrp="1"/>
          </p:cNvSpPr>
          <p:nvPr>
            <p:ph idx="1"/>
          </p:nvPr>
        </p:nvSpPr>
        <p:spPr/>
        <p:txBody>
          <a:bodyPr/>
          <a:lstStyle/>
          <a:p>
            <a:endParaRPr lang="en-US"/>
          </a:p>
        </p:txBody>
      </p:sp>
      <p:grpSp>
        <p:nvGrpSpPr>
          <p:cNvPr id="2" name="Group 8"/>
          <p:cNvGrpSpPr>
            <a:grpSpLocks/>
          </p:cNvGrpSpPr>
          <p:nvPr/>
        </p:nvGrpSpPr>
        <p:grpSpPr bwMode="auto">
          <a:xfrm>
            <a:off x="1847528" y="1124744"/>
            <a:ext cx="8820472" cy="5733256"/>
            <a:chOff x="240" y="896"/>
            <a:chExt cx="4656" cy="3424"/>
          </a:xfrm>
        </p:grpSpPr>
        <p:pic>
          <p:nvPicPr>
            <p:cNvPr id="18441" name="Picture 9" descr="SR Flow Control"/>
            <p:cNvPicPr>
              <a:picLocks noChangeAspect="1" noChangeArrowheads="1"/>
            </p:cNvPicPr>
            <p:nvPr/>
          </p:nvPicPr>
          <p:blipFill>
            <a:blip r:embed="rId2" cstate="print"/>
            <a:srcRect b="7382"/>
            <a:stretch>
              <a:fillRect/>
            </a:stretch>
          </p:blipFill>
          <p:spPr bwMode="auto">
            <a:xfrm>
              <a:off x="240" y="896"/>
              <a:ext cx="4560" cy="3424"/>
            </a:xfrm>
            <a:prstGeom prst="rect">
              <a:avLst/>
            </a:prstGeom>
            <a:noFill/>
          </p:spPr>
        </p:pic>
        <p:sp>
          <p:nvSpPr>
            <p:cNvPr id="18442" name="Rectangle 10"/>
            <p:cNvSpPr>
              <a:spLocks noChangeArrowheads="1"/>
            </p:cNvSpPr>
            <p:nvPr/>
          </p:nvSpPr>
          <p:spPr bwMode="auto">
            <a:xfrm>
              <a:off x="4464" y="1584"/>
              <a:ext cx="384" cy="144"/>
            </a:xfrm>
            <a:prstGeom prst="rect">
              <a:avLst/>
            </a:prstGeom>
            <a:solidFill>
              <a:srgbClr val="FFFFFF"/>
            </a:solidFill>
            <a:ln w="9525">
              <a:noFill/>
              <a:miter lim="800000"/>
              <a:headEnd/>
              <a:tailEnd/>
            </a:ln>
            <a:effectLst/>
          </p:spPr>
          <p:txBody>
            <a:bodyPr wrap="none" lIns="90000" tIns="46800" rIns="90000" bIns="46800" anchor="ctr"/>
            <a:lstStyle/>
            <a:p>
              <a:endParaRPr lang="en-US"/>
            </a:p>
          </p:txBody>
        </p:sp>
        <p:sp>
          <p:nvSpPr>
            <p:cNvPr id="18443" name="Rectangle 11"/>
            <p:cNvSpPr>
              <a:spLocks noChangeArrowheads="1"/>
            </p:cNvSpPr>
            <p:nvPr/>
          </p:nvSpPr>
          <p:spPr bwMode="auto">
            <a:xfrm>
              <a:off x="4512" y="3312"/>
              <a:ext cx="384" cy="144"/>
            </a:xfrm>
            <a:prstGeom prst="rect">
              <a:avLst/>
            </a:prstGeom>
            <a:solidFill>
              <a:srgbClr val="FFFFFF"/>
            </a:solidFill>
            <a:ln w="9525">
              <a:noFill/>
              <a:miter lim="800000"/>
              <a:headEnd/>
              <a:tailEnd/>
            </a:ln>
            <a:effectLst/>
          </p:spPr>
          <p:txBody>
            <a:bodyPr wrap="none" lIns="90000" tIns="46800" rIns="90000" bIns="46800" anchor="ctr"/>
            <a:lstStyle/>
            <a:p>
              <a:endParaRPr lang="en-US"/>
            </a:p>
          </p:txBody>
        </p:sp>
      </p:gr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964520" y="5134680"/>
              <a:ext cx="5018760" cy="545040"/>
            </p14:xfrm>
          </p:contentPart>
        </mc:Choice>
        <mc:Fallback xmlns="">
          <p:pic>
            <p:nvPicPr>
              <p:cNvPr id="4" name="Ink 3"/>
              <p:cNvPicPr/>
              <p:nvPr/>
            </p:nvPicPr>
            <p:blipFill>
              <a:blip r:embed="rId4"/>
              <a:stretch>
                <a:fillRect/>
              </a:stretch>
            </p:blipFill>
            <p:spPr>
              <a:xfrm>
                <a:off x="1955160" y="5125320"/>
                <a:ext cx="5037480" cy="563760"/>
              </a:xfrm>
              <a:prstGeom prst="rect">
                <a:avLst/>
              </a:prstGeom>
            </p:spPr>
          </p:pic>
        </mc:Fallback>
      </mc:AlternateContent>
    </p:spTree>
    <p:extLst>
      <p:ext uri="{BB962C8B-B14F-4D97-AF65-F5344CB8AC3E}">
        <p14:creationId xmlns:p14="http://schemas.microsoft.com/office/powerpoint/2010/main" val="3099241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t>کانالهاي نويزي</a:t>
            </a:r>
            <a:endParaRPr lang="en-US" dirty="0"/>
          </a:p>
        </p:txBody>
      </p:sp>
      <p:sp>
        <p:nvSpPr>
          <p:cNvPr id="4" name="Content Placeholder 3"/>
          <p:cNvSpPr>
            <a:spLocks noGrp="1"/>
          </p:cNvSpPr>
          <p:nvPr>
            <p:ph idx="1"/>
          </p:nvPr>
        </p:nvSpPr>
        <p:spPr/>
        <p:txBody>
          <a:bodyPr/>
          <a:lstStyle/>
          <a:p>
            <a:r>
              <a:rPr lang="fa-IR" sz="2800" dirty="0"/>
              <a:t>درکانالهاي نويزي اين امکان وجود دارد که بسته ارسال شده و يا پيام اعلام وصولي در اثر نويز از بين بروند لذا در لايه 2 بايد تمهيداتي براي تشخيص و اصلاح خطا وجود داشته باشد و بسته مجدد ارسال گردد.</a:t>
            </a:r>
          </a:p>
          <a:p>
            <a:r>
              <a:rPr lang="fa-IR" sz="2800" dirty="0"/>
              <a:t>دو ويژگي اصلي در اين الگوريتمها وجود دارد:</a:t>
            </a:r>
          </a:p>
          <a:p>
            <a:pPr lvl="1"/>
            <a:r>
              <a:rPr lang="en-US" sz="2400" dirty="0"/>
              <a:t>Timeout</a:t>
            </a:r>
            <a:endParaRPr lang="fa-IR" sz="2400" dirty="0"/>
          </a:p>
          <a:p>
            <a:pPr lvl="1"/>
            <a:r>
              <a:rPr lang="en-US" sz="2400" dirty="0"/>
              <a:t>Acknowledge</a:t>
            </a:r>
            <a:endParaRPr lang="fa-IR" sz="2400" dirty="0"/>
          </a:p>
          <a:p>
            <a:r>
              <a:rPr lang="fa-IR" sz="2800" dirty="0"/>
              <a:t>در ادامه دو روش زير مورد بررسي قرار خواهند گرفت:</a:t>
            </a:r>
            <a:endParaRPr lang="en-US" sz="2800" dirty="0"/>
          </a:p>
          <a:p>
            <a:pPr lvl="1"/>
            <a:r>
              <a:rPr lang="en-US" sz="2000" dirty="0"/>
              <a:t>Go-Back-N Automatic Repeat Request</a:t>
            </a:r>
          </a:p>
          <a:p>
            <a:pPr lvl="1"/>
            <a:r>
              <a:rPr lang="en-US" sz="2000" dirty="0"/>
              <a:t>Selective Repeat Automatic Repeat Request</a:t>
            </a:r>
          </a:p>
          <a:p>
            <a:endParaRPr lang="fa-IR" sz="2800" dirty="0"/>
          </a:p>
          <a:p>
            <a:endParaRPr lang="en-US" sz="2800" dirty="0"/>
          </a:p>
        </p:txBody>
      </p:sp>
      <p:sp>
        <p:nvSpPr>
          <p:cNvPr id="2" name="Slide Number Placeholder 1"/>
          <p:cNvSpPr>
            <a:spLocks noGrp="1"/>
          </p:cNvSpPr>
          <p:nvPr>
            <p:ph type="sldNum" sz="quarter" idx="12"/>
          </p:nvPr>
        </p:nvSpPr>
        <p:spPr/>
        <p:txBody>
          <a:bodyPr/>
          <a:lstStyle/>
          <a:p>
            <a:fld id="{BEC5074D-3792-491D-B932-B779FED6A830}" type="slidenum">
              <a:rPr lang="en-US" smtClean="0"/>
              <a:pPr/>
              <a:t>28</a:t>
            </a:fld>
            <a:endParaRPr lang="en-US"/>
          </a:p>
        </p:txBody>
      </p:sp>
    </p:spTree>
    <p:extLst>
      <p:ext uri="{BB962C8B-B14F-4D97-AF65-F5344CB8AC3E}">
        <p14:creationId xmlns:p14="http://schemas.microsoft.com/office/powerpoint/2010/main" val="401336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a:t>Go-Back-N</a:t>
            </a:r>
          </a:p>
        </p:txBody>
      </p:sp>
      <p:sp>
        <p:nvSpPr>
          <p:cNvPr id="26627" name="Rectangle 5"/>
          <p:cNvSpPr>
            <a:spLocks noGrp="1" noChangeArrowheads="1"/>
          </p:cNvSpPr>
          <p:nvPr>
            <p:ph idx="1"/>
          </p:nvPr>
        </p:nvSpPr>
        <p:spPr/>
        <p:txBody>
          <a:bodyPr>
            <a:normAutofit/>
          </a:bodyPr>
          <a:lstStyle/>
          <a:p>
            <a:pPr algn="r" rtl="1" eaLnBrk="1" hangingPunct="1"/>
            <a:r>
              <a:rPr lang="fa-IR" sz="2800" dirty="0"/>
              <a:t>بهبود </a:t>
            </a:r>
            <a:r>
              <a:rPr lang="en-US" sz="2800" dirty="0"/>
              <a:t>Stop-and-Wait</a:t>
            </a:r>
            <a:r>
              <a:rPr lang="fa-IR" sz="2800" dirty="0"/>
              <a:t> توسط عدم انتظار براي ارسال</a:t>
            </a:r>
            <a:endParaRPr lang="en-US" sz="2800" dirty="0"/>
          </a:p>
          <a:p>
            <a:pPr algn="r" rtl="1" eaLnBrk="1" hangingPunct="1"/>
            <a:r>
              <a:rPr lang="fa-IR" sz="2800" dirty="0"/>
              <a:t>مشغول نگه داشتن کانال با ارسال بسته‌ها به طور پيوسته</a:t>
            </a:r>
            <a:endParaRPr lang="en-US" sz="2800" dirty="0"/>
          </a:p>
          <a:p>
            <a:pPr algn="r" rtl="1" eaLnBrk="1" hangingPunct="1"/>
            <a:r>
              <a:rPr lang="fa-IR" sz="2800" dirty="0"/>
              <a:t>اجازۀ ارسال به اندازۀ پنجره اي به اندازۀ </a:t>
            </a:r>
            <a:r>
              <a:rPr lang="en-US" sz="2800" dirty="0"/>
              <a:t>W</a:t>
            </a:r>
            <a:r>
              <a:rPr lang="en-US" sz="2800" baseline="-25000" dirty="0"/>
              <a:t>s</a:t>
            </a:r>
            <a:r>
              <a:rPr lang="fa-IR" sz="2800" baseline="-25000" dirty="0"/>
              <a:t> </a:t>
            </a:r>
            <a:r>
              <a:rPr lang="fa-IR" sz="2800" dirty="0"/>
              <a:t>فريم</a:t>
            </a:r>
            <a:endParaRPr lang="en-US" sz="2800" dirty="0"/>
          </a:p>
          <a:p>
            <a:pPr algn="r" rtl="1" eaLnBrk="1" hangingPunct="1"/>
            <a:r>
              <a:rPr lang="fa-IR" sz="2800" dirty="0"/>
              <a:t>از </a:t>
            </a:r>
            <a:r>
              <a:rPr lang="en-US" sz="2800" dirty="0"/>
              <a:t>m</a:t>
            </a:r>
            <a:r>
              <a:rPr lang="fa-IR" sz="2800" dirty="0"/>
              <a:t> بيت براي شمارۀ ترتيب استفاده مي‌کند.</a:t>
            </a:r>
            <a:endParaRPr lang="en-US" sz="2800" dirty="0"/>
          </a:p>
          <a:p>
            <a:pPr algn="r" rtl="1" eaLnBrk="1" hangingPunct="1"/>
            <a:r>
              <a:rPr lang="fa-IR" sz="2800" dirty="0"/>
              <a:t>اگر </a:t>
            </a:r>
            <a:r>
              <a:rPr lang="en-US" sz="2800" dirty="0"/>
              <a:t>ACK</a:t>
            </a:r>
            <a:r>
              <a:rPr lang="fa-IR" sz="2800" dirty="0"/>
              <a:t> قديمي ترين فريم پيش از اتمام اندارۀ پنجره برسد مي‌توانيم به ارسال ادامه دهيم.</a:t>
            </a:r>
            <a:endParaRPr lang="en-US" sz="2800" dirty="0"/>
          </a:p>
          <a:p>
            <a:pPr algn="r" rtl="1" eaLnBrk="1" hangingPunct="1"/>
            <a:r>
              <a:rPr lang="fa-IR" sz="2800" dirty="0"/>
              <a:t>اگر پنجره کامل شود ، فريم‌ها دوباره ارسال مي‌شوند.</a:t>
            </a:r>
            <a:endParaRPr lang="en-US" sz="2800" dirty="0"/>
          </a:p>
          <a:p>
            <a:pPr algn="r" rtl="1" eaLnBrk="1" hangingPunct="1"/>
            <a:r>
              <a:rPr lang="fa-IR" sz="2800" dirty="0"/>
              <a:t>در این روش  از </a:t>
            </a:r>
            <a:r>
              <a:rPr lang="en-US" sz="2800" dirty="0"/>
              <a:t>timeout</a:t>
            </a:r>
            <a:r>
              <a:rPr lang="fa-IR" sz="2800" dirty="0"/>
              <a:t> در فرستنده استفاده میشود.</a:t>
            </a:r>
            <a:endParaRPr lang="en-US" sz="2800" dirty="0"/>
          </a:p>
        </p:txBody>
      </p:sp>
      <p:sp>
        <p:nvSpPr>
          <p:cNvPr id="26628" name="Slide Number Placeholder 3"/>
          <p:cNvSpPr>
            <a:spLocks noGrp="1"/>
          </p:cNvSpPr>
          <p:nvPr>
            <p:ph type="sldNum" sz="quarter" idx="12"/>
          </p:nvPr>
        </p:nvSpPr>
        <p:spPr>
          <a:noFill/>
        </p:spPr>
        <p:txBody>
          <a:bodyPr/>
          <a:lstStyle/>
          <a:p>
            <a:fld id="{4C680831-1324-46FD-9CBD-BAA8EFC36B93}" type="slidenum">
              <a:rPr lang="ar-SA" altLang="en-US" smtClean="0"/>
              <a:pPr/>
              <a:t>29</a:t>
            </a:fld>
            <a:endParaRPr lang="en-US" altLang="en-US"/>
          </a:p>
        </p:txBody>
      </p:sp>
    </p:spTree>
    <p:extLst>
      <p:ext uri="{BB962C8B-B14F-4D97-AF65-F5344CB8AC3E}">
        <p14:creationId xmlns:p14="http://schemas.microsoft.com/office/powerpoint/2010/main" val="2200663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مقدمه</a:t>
            </a:r>
            <a:endParaRPr lang="fa-IR" dirty="0"/>
          </a:p>
        </p:txBody>
      </p:sp>
      <p:sp>
        <p:nvSpPr>
          <p:cNvPr id="3" name="Content Placeholder 2"/>
          <p:cNvSpPr>
            <a:spLocks noGrp="1"/>
          </p:cNvSpPr>
          <p:nvPr>
            <p:ph idx="1"/>
          </p:nvPr>
        </p:nvSpPr>
        <p:spPr/>
        <p:txBody>
          <a:bodyPr>
            <a:normAutofit/>
          </a:bodyPr>
          <a:lstStyle/>
          <a:p>
            <a:pPr algn="r" rtl="1"/>
            <a:r>
              <a:rPr lang="fa-IR" sz="3600" dirty="0" err="1"/>
              <a:t>وظايف</a:t>
            </a:r>
            <a:r>
              <a:rPr lang="fa-IR" sz="3600" dirty="0"/>
              <a:t> لايه پیوند داده:</a:t>
            </a:r>
          </a:p>
          <a:p>
            <a:pPr lvl="1" algn="r" rtl="1"/>
            <a:r>
              <a:rPr lang="fa-IR" sz="3200" dirty="0"/>
              <a:t>فريم بندي</a:t>
            </a:r>
          </a:p>
          <a:p>
            <a:pPr lvl="1" algn="r" rtl="1"/>
            <a:r>
              <a:rPr lang="fa-IR" sz="3200" dirty="0"/>
              <a:t>كنترل خطا</a:t>
            </a:r>
          </a:p>
          <a:p>
            <a:pPr lvl="1" algn="r" rtl="1"/>
            <a:r>
              <a:rPr lang="fa-IR" sz="3200" dirty="0"/>
              <a:t>كنترل جريان</a:t>
            </a:r>
          </a:p>
          <a:p>
            <a:pPr lvl="1" algn="r" rtl="1"/>
            <a:r>
              <a:rPr lang="fa-IR" sz="3200" dirty="0"/>
              <a:t>كنترل دسترسي به رسانه</a:t>
            </a:r>
          </a:p>
        </p:txBody>
      </p:sp>
      <p:sp>
        <p:nvSpPr>
          <p:cNvPr id="4" name="Slide Number Placeholder 3"/>
          <p:cNvSpPr>
            <a:spLocks noGrp="1"/>
          </p:cNvSpPr>
          <p:nvPr>
            <p:ph type="sldNum" sz="quarter" idx="12"/>
          </p:nvPr>
        </p:nvSpPr>
        <p:spPr/>
        <p:txBody>
          <a:bodyPr/>
          <a:lstStyle/>
          <a:p>
            <a:fld id="{BEC5074D-3792-491D-B932-B779FED6A830}" type="slidenum">
              <a:rPr lang="en-US" smtClean="0"/>
              <a:pPr/>
              <a:t>3</a:t>
            </a:fld>
            <a:endParaRPr lang="en-US"/>
          </a:p>
        </p:txBody>
      </p:sp>
    </p:spTree>
    <p:extLst>
      <p:ext uri="{BB962C8B-B14F-4D97-AF65-F5344CB8AC3E}">
        <p14:creationId xmlns:p14="http://schemas.microsoft.com/office/powerpoint/2010/main" val="3606343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7574" name="Picture 6"/>
          <p:cNvPicPr>
            <a:picLocks noChangeAspect="1" noChangeArrowheads="1"/>
          </p:cNvPicPr>
          <p:nvPr/>
        </p:nvPicPr>
        <p:blipFill>
          <a:blip r:embed="rId3" cstate="print">
            <a:lum/>
          </a:blip>
          <a:srcRect/>
          <a:stretch>
            <a:fillRect/>
          </a:stretch>
        </p:blipFill>
        <p:spPr bwMode="auto">
          <a:xfrm>
            <a:off x="1749426" y="1228725"/>
            <a:ext cx="8739063" cy="4670150"/>
          </a:xfrm>
          <a:prstGeom prst="rect">
            <a:avLst/>
          </a:prstGeom>
          <a:noFill/>
          <a:ln w="9525">
            <a:noFill/>
            <a:miter lim="800000"/>
            <a:headEnd/>
            <a:tailEnd/>
          </a:ln>
          <a:effectLst/>
        </p:spPr>
      </p:pic>
      <p:sp>
        <p:nvSpPr>
          <p:cNvPr id="9" name="Title 8"/>
          <p:cNvSpPr>
            <a:spLocks noGrp="1"/>
          </p:cNvSpPr>
          <p:nvPr>
            <p:ph type="title"/>
          </p:nvPr>
        </p:nvSpPr>
        <p:spPr/>
        <p:txBody>
          <a:bodyPr/>
          <a:lstStyle/>
          <a:p>
            <a:r>
              <a:rPr lang="fa-IR" dirty="0"/>
              <a:t>پنجره ارسال در </a:t>
            </a:r>
            <a:r>
              <a:rPr lang="en-US" dirty="0"/>
              <a:t>Go-Back-N ARQ</a:t>
            </a:r>
          </a:p>
        </p:txBody>
      </p:sp>
      <p:sp>
        <p:nvSpPr>
          <p:cNvPr id="2" name="Content Placeholder 1"/>
          <p:cNvSpPr>
            <a:spLocks noGrp="1"/>
          </p:cNvSpPr>
          <p:nvPr>
            <p:ph idx="1"/>
          </p:nvPr>
        </p:nvSpPr>
        <p:spPr/>
        <p:txBody>
          <a:bodyPr/>
          <a:lstStyle/>
          <a:p>
            <a:endParaRPr lang="en-US" dirty="0"/>
          </a:p>
        </p:txBody>
      </p:sp>
      <p:sp>
        <p:nvSpPr>
          <p:cNvPr id="8" name="Slide Number Placeholder 7"/>
          <p:cNvSpPr>
            <a:spLocks noGrp="1"/>
          </p:cNvSpPr>
          <p:nvPr>
            <p:ph type="sldNum" sz="quarter" idx="12"/>
          </p:nvPr>
        </p:nvSpPr>
        <p:spPr/>
        <p:txBody>
          <a:bodyPr/>
          <a:lstStyle/>
          <a:p>
            <a:fld id="{BEC5074D-3792-491D-B932-B779FED6A830}" type="slidenum">
              <a:rPr lang="en-US" smtClean="0"/>
              <a:pPr/>
              <a:t>30</a:t>
            </a:fld>
            <a:endParaRPr lang="en-US"/>
          </a:p>
        </p:txBody>
      </p:sp>
    </p:spTree>
    <p:extLst>
      <p:ext uri="{BB962C8B-B14F-4D97-AF65-F5344CB8AC3E}">
        <p14:creationId xmlns:p14="http://schemas.microsoft.com/office/powerpoint/2010/main" val="1500002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598" name="Picture 6"/>
          <p:cNvPicPr>
            <a:picLocks noChangeAspect="1" noChangeArrowheads="1"/>
          </p:cNvPicPr>
          <p:nvPr/>
        </p:nvPicPr>
        <p:blipFill>
          <a:blip r:embed="rId3" cstate="print"/>
          <a:srcRect/>
          <a:stretch>
            <a:fillRect/>
          </a:stretch>
        </p:blipFill>
        <p:spPr bwMode="auto">
          <a:xfrm>
            <a:off x="1775520" y="1124745"/>
            <a:ext cx="8743408" cy="3845025"/>
          </a:xfrm>
          <a:prstGeom prst="rect">
            <a:avLst/>
          </a:prstGeom>
          <a:noFill/>
          <a:ln w="9525">
            <a:noFill/>
            <a:miter lim="800000"/>
            <a:headEnd/>
            <a:tailEnd/>
          </a:ln>
          <a:effectLst/>
        </p:spPr>
      </p:pic>
      <p:sp>
        <p:nvSpPr>
          <p:cNvPr id="9" name="Title 8"/>
          <p:cNvSpPr>
            <a:spLocks noGrp="1"/>
          </p:cNvSpPr>
          <p:nvPr>
            <p:ph type="title"/>
          </p:nvPr>
        </p:nvSpPr>
        <p:spPr/>
        <p:txBody>
          <a:bodyPr/>
          <a:lstStyle/>
          <a:p>
            <a:r>
              <a:rPr lang="fa-IR" dirty="0"/>
              <a:t>پنجره دريافت در </a:t>
            </a:r>
            <a:r>
              <a:rPr lang="en-US" dirty="0"/>
              <a:t>Go-Back-N ARQ</a:t>
            </a:r>
          </a:p>
        </p:txBody>
      </p:sp>
      <p:sp>
        <p:nvSpPr>
          <p:cNvPr id="2" name="Content Placeholder 1"/>
          <p:cNvSpPr>
            <a:spLocks noGrp="1"/>
          </p:cNvSpPr>
          <p:nvPr>
            <p:ph idx="1"/>
          </p:nvPr>
        </p:nvSpPr>
        <p:spPr/>
        <p:txBody>
          <a:bodyPr/>
          <a:lstStyle/>
          <a:p>
            <a:endParaRPr lang="en-US"/>
          </a:p>
        </p:txBody>
      </p:sp>
      <p:sp>
        <p:nvSpPr>
          <p:cNvPr id="8" name="Slide Number Placeholder 7"/>
          <p:cNvSpPr>
            <a:spLocks noGrp="1"/>
          </p:cNvSpPr>
          <p:nvPr>
            <p:ph type="sldNum" sz="quarter" idx="12"/>
          </p:nvPr>
        </p:nvSpPr>
        <p:spPr/>
        <p:txBody>
          <a:bodyPr/>
          <a:lstStyle/>
          <a:p>
            <a:fld id="{BEC5074D-3792-491D-B932-B779FED6A830}" type="slidenum">
              <a:rPr lang="en-US" smtClean="0"/>
              <a:pPr/>
              <a:t>31</a:t>
            </a:fld>
            <a:endParaRPr lang="en-US"/>
          </a:p>
        </p:txBody>
      </p:sp>
      <p:sp>
        <p:nvSpPr>
          <p:cNvPr id="10" name="Rectangle 9"/>
          <p:cNvSpPr/>
          <p:nvPr/>
        </p:nvSpPr>
        <p:spPr>
          <a:xfrm>
            <a:off x="1775520" y="5085185"/>
            <a:ext cx="8496944" cy="830997"/>
          </a:xfrm>
          <a:prstGeom prst="rect">
            <a:avLst/>
          </a:prstGeom>
        </p:spPr>
        <p:txBody>
          <a:bodyPr wrap="square">
            <a:spAutoFit/>
          </a:bodyPr>
          <a:lstStyle/>
          <a:p>
            <a:pPr algn="r" rtl="1"/>
            <a:r>
              <a:rPr lang="fa-IR" sz="2400" dirty="0">
                <a:cs typeface="B Mitra" panose="00000400000000000000" pitchFamily="2" charset="-78"/>
              </a:rPr>
              <a:t>طول پنجره دريافت در </a:t>
            </a:r>
            <a:r>
              <a:rPr lang="en-US" sz="2400" dirty="0">
                <a:cs typeface="B Mitra" panose="00000400000000000000" pitchFamily="2" charset="-78"/>
              </a:rPr>
              <a:t>Go-Back-N</a:t>
            </a:r>
            <a:r>
              <a:rPr lang="fa-IR" sz="2400" dirty="0">
                <a:cs typeface="B Mitra" panose="00000400000000000000" pitchFamily="2" charset="-78"/>
              </a:rPr>
              <a:t>  برابر 1 است.</a:t>
            </a:r>
          </a:p>
          <a:p>
            <a:pPr algn="r" rtl="1"/>
            <a:r>
              <a:rPr lang="fa-IR" sz="2400" dirty="0">
                <a:cs typeface="B Mitra" panose="00000400000000000000" pitchFamily="2" charset="-78"/>
              </a:rPr>
              <a:t>در صورت خراب شدن يک بسته از طريق </a:t>
            </a:r>
            <a:r>
              <a:rPr lang="en-US" sz="2400" dirty="0">
                <a:cs typeface="B Mitra" panose="00000400000000000000" pitchFamily="2" charset="-78"/>
              </a:rPr>
              <a:t>Time out</a:t>
            </a:r>
            <a:r>
              <a:rPr lang="fa-IR" sz="2400" dirty="0">
                <a:cs typeface="B Mitra" panose="00000400000000000000" pitchFamily="2" charset="-78"/>
              </a:rPr>
              <a:t>، تمامي بسته ها مجدد ارسال ميشوند</a:t>
            </a:r>
            <a:endParaRPr lang="en-US" sz="2400" dirty="0">
              <a:cs typeface="B Mitra" panose="00000400000000000000" pitchFamily="2" charset="-78"/>
            </a:endParaRPr>
          </a:p>
        </p:txBody>
      </p:sp>
    </p:spTree>
    <p:extLst>
      <p:ext uri="{BB962C8B-B14F-4D97-AF65-F5344CB8AC3E}">
        <p14:creationId xmlns:p14="http://schemas.microsoft.com/office/powerpoint/2010/main" val="3637477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r" rtl="1" eaLnBrk="1" hangingPunct="1"/>
            <a:r>
              <a:rPr lang="fa-IR" sz="3600" dirty="0"/>
              <a:t>انتخاب تکراري </a:t>
            </a:r>
            <a:r>
              <a:rPr lang="en-US" sz="3600" dirty="0"/>
              <a:t> Selective Repeat ARQ</a:t>
            </a:r>
          </a:p>
        </p:txBody>
      </p:sp>
      <p:sp>
        <p:nvSpPr>
          <p:cNvPr id="38915" name="Rectangle 3"/>
          <p:cNvSpPr>
            <a:spLocks noGrp="1" noChangeArrowheads="1"/>
          </p:cNvSpPr>
          <p:nvPr>
            <p:ph idx="1"/>
          </p:nvPr>
        </p:nvSpPr>
        <p:spPr/>
        <p:txBody>
          <a:bodyPr>
            <a:normAutofit/>
          </a:bodyPr>
          <a:lstStyle/>
          <a:p>
            <a:pPr algn="r" rtl="1" eaLnBrk="1" hangingPunct="1"/>
            <a:r>
              <a:rPr lang="en-US" sz="2800" dirty="0"/>
              <a:t>GBN ARQ</a:t>
            </a:r>
            <a:r>
              <a:rPr lang="fa-IR" sz="2800" dirty="0"/>
              <a:t> کارا نبود زيرا چندين فريم در صورت بروز خطا مجدداً ارسال مي‌شدند.</a:t>
            </a:r>
          </a:p>
          <a:p>
            <a:pPr algn="r" rtl="1" eaLnBrk="1" hangingPunct="1"/>
            <a:r>
              <a:rPr lang="fa-IR" sz="2800" dirty="0"/>
              <a:t>روش انتخاب تکراري تنها يک فريم را دوباره ارسال مي‌کند.</a:t>
            </a:r>
          </a:p>
          <a:p>
            <a:pPr lvl="1" algn="r" rtl="1" eaLnBrk="1" hangingPunct="1"/>
            <a:r>
              <a:rPr lang="en-US" sz="2400" dirty="0"/>
              <a:t>Timeout</a:t>
            </a:r>
            <a:r>
              <a:rPr lang="fa-IR" sz="2400" dirty="0"/>
              <a:t> باعث مي‌شود تنها فريم مربوطه دوباره ارسال شود.</a:t>
            </a:r>
          </a:p>
          <a:p>
            <a:pPr lvl="1" algn="r" rtl="1" eaLnBrk="1" hangingPunct="1"/>
            <a:r>
              <a:rPr lang="en-US" sz="2400" dirty="0"/>
              <a:t>NAK</a:t>
            </a:r>
            <a:r>
              <a:rPr lang="fa-IR" sz="2400" dirty="0"/>
              <a:t> باعث ارسال مجدد قديمي ترين فريمي که </a:t>
            </a:r>
            <a:r>
              <a:rPr lang="en-US" sz="2400" dirty="0"/>
              <a:t>ACK</a:t>
            </a:r>
            <a:r>
              <a:rPr lang="fa-IR" sz="2400" dirty="0"/>
              <a:t> نشده است مي‌شود.</a:t>
            </a:r>
          </a:p>
          <a:p>
            <a:pPr algn="r" rtl="1" eaLnBrk="1" hangingPunct="1"/>
            <a:r>
              <a:rPr lang="fa-IR" sz="2800" dirty="0"/>
              <a:t>گيرنده يک پنجرۀ دريافت از شماره ترتيب‌هايي که مي‌تواند دريافت کند نگه مي‌دارد.</a:t>
            </a:r>
          </a:p>
          <a:p>
            <a:pPr lvl="1" algn="r" rtl="1" eaLnBrk="1" hangingPunct="1"/>
            <a:r>
              <a:rPr lang="fa-IR" sz="2400" dirty="0"/>
              <a:t>فريم‌هاي بدون خطا ولي خارج از ترتيب که شماره ترتيب آن‌ها در پنجرۀ دريافت هست بافر مي‌شوند.</a:t>
            </a:r>
          </a:p>
          <a:p>
            <a:pPr lvl="1" algn="r" rtl="1" eaLnBrk="1" hangingPunct="1"/>
            <a:r>
              <a:rPr lang="fa-IR" sz="2400" dirty="0"/>
              <a:t>دريافت فريم با شمارۀ </a:t>
            </a:r>
            <a:r>
              <a:rPr lang="en-US" sz="2400" dirty="0"/>
              <a:t>R</a:t>
            </a:r>
            <a:r>
              <a:rPr lang="fa-IR" sz="2400" dirty="0"/>
              <a:t> باعث مي‌شود پنجره يکي يا چند خانه به جلو بلغزد.</a:t>
            </a:r>
          </a:p>
        </p:txBody>
      </p:sp>
      <p:sp>
        <p:nvSpPr>
          <p:cNvPr id="38916" name="Slide Number Placeholder 3"/>
          <p:cNvSpPr>
            <a:spLocks noGrp="1"/>
          </p:cNvSpPr>
          <p:nvPr>
            <p:ph type="sldNum" sz="quarter" idx="12"/>
          </p:nvPr>
        </p:nvSpPr>
        <p:spPr>
          <a:noFill/>
        </p:spPr>
        <p:txBody>
          <a:bodyPr/>
          <a:lstStyle/>
          <a:p>
            <a:fld id="{5575548E-93B1-4C51-A5D4-B1AD6EDBF513}" type="slidenum">
              <a:rPr lang="ar-SA" altLang="en-US" smtClean="0"/>
              <a:pPr/>
              <a:t>32</a:t>
            </a:fld>
            <a:endParaRPr lang="en-US" altLang="en-US"/>
          </a:p>
        </p:txBody>
      </p:sp>
    </p:spTree>
    <p:extLst>
      <p:ext uri="{BB962C8B-B14F-4D97-AF65-F5344CB8AC3E}">
        <p14:creationId xmlns:p14="http://schemas.microsoft.com/office/powerpoint/2010/main" val="1271130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742" name="Picture 6"/>
          <p:cNvPicPr>
            <a:picLocks noChangeAspect="1" noChangeArrowheads="1"/>
          </p:cNvPicPr>
          <p:nvPr/>
        </p:nvPicPr>
        <p:blipFill>
          <a:blip r:embed="rId3" cstate="print"/>
          <a:srcRect/>
          <a:stretch>
            <a:fillRect/>
          </a:stretch>
        </p:blipFill>
        <p:spPr bwMode="auto">
          <a:xfrm>
            <a:off x="1660843" y="3790494"/>
            <a:ext cx="8841241" cy="2502768"/>
          </a:xfrm>
          <a:prstGeom prst="rect">
            <a:avLst/>
          </a:prstGeom>
          <a:noFill/>
          <a:ln w="9525">
            <a:noFill/>
            <a:miter lim="800000"/>
            <a:headEnd/>
            <a:tailEnd/>
          </a:ln>
          <a:effectLst/>
        </p:spPr>
      </p:pic>
      <p:sp>
        <p:nvSpPr>
          <p:cNvPr id="9" name="Title 8"/>
          <p:cNvSpPr>
            <a:spLocks noGrp="1"/>
          </p:cNvSpPr>
          <p:nvPr>
            <p:ph type="title"/>
          </p:nvPr>
        </p:nvSpPr>
        <p:spPr/>
        <p:txBody>
          <a:bodyPr/>
          <a:lstStyle/>
          <a:p>
            <a:r>
              <a:rPr lang="fa-IR" sz="3600" dirty="0"/>
              <a:t>پنجره دريافت در </a:t>
            </a:r>
            <a:r>
              <a:rPr lang="en-US" sz="3600" dirty="0"/>
              <a:t>Selective Repeat ARQ</a:t>
            </a:r>
          </a:p>
        </p:txBody>
      </p:sp>
      <p:sp>
        <p:nvSpPr>
          <p:cNvPr id="11" name="Content Placeholder 10"/>
          <p:cNvSpPr>
            <a:spLocks noGrp="1"/>
          </p:cNvSpPr>
          <p:nvPr>
            <p:ph idx="1"/>
          </p:nvPr>
        </p:nvSpPr>
        <p:spPr/>
        <p:txBody>
          <a:bodyPr/>
          <a:lstStyle/>
          <a:p>
            <a:r>
              <a:rPr lang="fa-IR" sz="2400" dirty="0"/>
              <a:t>طول پنجره دريافت بزرگتر از 1 است.</a:t>
            </a:r>
          </a:p>
          <a:p>
            <a:r>
              <a:rPr lang="fa-IR" sz="2400" dirty="0"/>
              <a:t>دريافت يک بسته خارج از نوبت ولي در بازه پنجره دريافت باعث ارسال پيام ارسال مجدد ميشود.</a:t>
            </a:r>
          </a:p>
          <a:p>
            <a:r>
              <a:rPr lang="fa-IR" sz="2400" dirty="0"/>
              <a:t>معمولاً از متد </a:t>
            </a:r>
            <a:r>
              <a:rPr lang="en-US" sz="2400" dirty="0"/>
              <a:t>Cumulative ACK</a:t>
            </a:r>
            <a:r>
              <a:rPr lang="fa-IR" sz="2400" dirty="0"/>
              <a:t>  (</a:t>
            </a:r>
            <a:r>
              <a:rPr lang="en-US" sz="2400" dirty="0"/>
              <a:t>ACK</a:t>
            </a:r>
            <a:r>
              <a:rPr lang="fa-IR" sz="2400" dirty="0"/>
              <a:t> تجمعي) استفاده ميشود</a:t>
            </a:r>
            <a:endParaRPr lang="en-US" sz="2400" dirty="0"/>
          </a:p>
          <a:p>
            <a:pPr lvl="1"/>
            <a:r>
              <a:rPr lang="fa-IR" sz="2000" dirty="0"/>
              <a:t>فرستنده بجاي ارسال </a:t>
            </a:r>
            <a:r>
              <a:rPr lang="en-US" sz="2000" dirty="0"/>
              <a:t>ACK</a:t>
            </a:r>
            <a:r>
              <a:rPr lang="fa-IR" sz="2000" dirty="0"/>
              <a:t> براي هر قاب، پس از دريافت چندين قاب شماره آخرين قاب را اعلام وصولي ميکند و گيرنده در صورت دريافت </a:t>
            </a:r>
            <a:r>
              <a:rPr lang="en-US" sz="2000" dirty="0"/>
              <a:t>ACK</a:t>
            </a:r>
            <a:r>
              <a:rPr lang="fa-IR" sz="2000" dirty="0"/>
              <a:t> يک قاب تمام قابهاي قبلي را تاييد شده فرض ميکند. </a:t>
            </a:r>
            <a:endParaRPr lang="en-US" sz="2000" dirty="0"/>
          </a:p>
        </p:txBody>
      </p:sp>
      <p:sp>
        <p:nvSpPr>
          <p:cNvPr id="8" name="Slide Number Placeholder 7"/>
          <p:cNvSpPr>
            <a:spLocks noGrp="1"/>
          </p:cNvSpPr>
          <p:nvPr>
            <p:ph type="sldNum" sz="quarter" idx="12"/>
          </p:nvPr>
        </p:nvSpPr>
        <p:spPr/>
        <p:txBody>
          <a:bodyPr/>
          <a:lstStyle/>
          <a:p>
            <a:fld id="{BEC5074D-3792-491D-B932-B779FED6A830}" type="slidenum">
              <a:rPr lang="en-US" smtClean="0"/>
              <a:pPr/>
              <a:t>33</a:t>
            </a:fld>
            <a:endParaRPr lang="en-US" dirty="0"/>
          </a:p>
        </p:txBody>
      </p:sp>
    </p:spTree>
    <p:extLst>
      <p:ext uri="{BB962C8B-B14F-4D97-AF65-F5344CB8AC3E}">
        <p14:creationId xmlns:p14="http://schemas.microsoft.com/office/powerpoint/2010/main" val="408218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بررسي دو روش </a:t>
            </a:r>
            <a:r>
              <a:rPr lang="en-US" dirty="0" err="1"/>
              <a:t>Goback</a:t>
            </a:r>
            <a:r>
              <a:rPr lang="en-US" dirty="0"/>
              <a:t>-N</a:t>
            </a:r>
            <a:r>
              <a:rPr lang="fa-IR" dirty="0"/>
              <a:t> و </a:t>
            </a:r>
            <a:r>
              <a:rPr lang="en-US" dirty="0"/>
              <a:t>Selective Repeat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EC5074D-3792-491D-B932-B779FED6A830}" type="slidenum">
              <a:rPr lang="en-US" smtClean="0"/>
              <a:pPr/>
              <a:t>34</a:t>
            </a:fld>
            <a:endParaRPr lang="en-US"/>
          </a:p>
        </p:txBody>
      </p:sp>
      <p:pic>
        <p:nvPicPr>
          <p:cNvPr id="5" name="Picture 4" descr="3-16"/>
          <p:cNvPicPr>
            <a:picLocks noChangeAspect="1" noChangeArrowheads="1"/>
          </p:cNvPicPr>
          <p:nvPr/>
        </p:nvPicPr>
        <p:blipFill>
          <a:blip r:embed="rId2" cstate="print"/>
          <a:srcRect/>
          <a:stretch>
            <a:fillRect/>
          </a:stretch>
        </p:blipFill>
        <p:spPr bwMode="auto">
          <a:xfrm>
            <a:off x="1919536" y="1052737"/>
            <a:ext cx="7037728" cy="5646223"/>
          </a:xfrm>
          <a:prstGeom prst="rect">
            <a:avLst/>
          </a:prstGeom>
          <a:noFill/>
        </p:spPr>
      </p:pic>
      <p:sp>
        <p:nvSpPr>
          <p:cNvPr id="6" name="Rectangle 5"/>
          <p:cNvSpPr/>
          <p:nvPr/>
        </p:nvSpPr>
        <p:spPr>
          <a:xfrm>
            <a:off x="5591944" y="3573016"/>
            <a:ext cx="2520280" cy="369332"/>
          </a:xfrm>
          <a:prstGeom prst="rect">
            <a:avLst/>
          </a:prstGeom>
        </p:spPr>
        <p:txBody>
          <a:bodyPr wrap="square">
            <a:spAutoFit/>
          </a:bodyPr>
          <a:lstStyle/>
          <a:p>
            <a:pPr>
              <a:buFontTx/>
              <a:buNone/>
            </a:pPr>
            <a:r>
              <a:rPr lang="en-US" dirty="0" err="1"/>
              <a:t>Goback</a:t>
            </a:r>
            <a:r>
              <a:rPr lang="en-US" dirty="0"/>
              <a:t>-N</a:t>
            </a:r>
          </a:p>
        </p:txBody>
      </p:sp>
      <p:sp>
        <p:nvSpPr>
          <p:cNvPr id="7" name="Rectangle 6"/>
          <p:cNvSpPr/>
          <p:nvPr/>
        </p:nvSpPr>
        <p:spPr>
          <a:xfrm>
            <a:off x="5557936" y="6375580"/>
            <a:ext cx="2842320" cy="369332"/>
          </a:xfrm>
          <a:prstGeom prst="rect">
            <a:avLst/>
          </a:prstGeom>
        </p:spPr>
        <p:txBody>
          <a:bodyPr wrap="square">
            <a:spAutoFit/>
          </a:bodyPr>
          <a:lstStyle/>
          <a:p>
            <a:pPr>
              <a:buFontTx/>
              <a:buNone/>
            </a:pPr>
            <a:r>
              <a:rPr lang="en-US" dirty="0"/>
              <a:t>Selective Repeat</a:t>
            </a:r>
          </a:p>
        </p:txBody>
      </p:sp>
    </p:spTree>
    <p:extLst>
      <p:ext uri="{BB962C8B-B14F-4D97-AF65-F5344CB8AC3E}">
        <p14:creationId xmlns:p14="http://schemas.microsoft.com/office/powerpoint/2010/main" val="2966992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027" name="Rectangle 2"/>
          <p:cNvSpPr>
            <a:spLocks noChangeArrowheads="1"/>
          </p:cNvSpPr>
          <p:nvPr/>
        </p:nvSpPr>
        <p:spPr bwMode="auto">
          <a:xfrm>
            <a:off x="4609404" y="5763906"/>
            <a:ext cx="666750" cy="641350"/>
          </a:xfrm>
          <a:prstGeom prst="rect">
            <a:avLst/>
          </a:prstGeom>
          <a:noFill/>
          <a:ln w="38100" cmpd="dbl">
            <a:noFill/>
            <a:miter lim="800000"/>
            <a:headEnd/>
            <a:tailEnd/>
          </a:ln>
        </p:spPr>
        <p:txBody>
          <a:bodyPr wrap="none" anchor="ctr"/>
          <a:lstStyle/>
          <a:p>
            <a:endParaRPr lang="fa-IR" dirty="0">
              <a:cs typeface="B Mitra" panose="00000400000000000000" pitchFamily="2" charset="-78"/>
            </a:endParaRPr>
          </a:p>
        </p:txBody>
      </p:sp>
      <p:grpSp>
        <p:nvGrpSpPr>
          <p:cNvPr id="2" name="Group 40"/>
          <p:cNvGrpSpPr>
            <a:grpSpLocks/>
          </p:cNvGrpSpPr>
          <p:nvPr/>
        </p:nvGrpSpPr>
        <p:grpSpPr bwMode="auto">
          <a:xfrm>
            <a:off x="1828801" y="1336675"/>
            <a:ext cx="8664575" cy="2529700"/>
            <a:chOff x="192" y="842"/>
            <a:chExt cx="5458" cy="1766"/>
          </a:xfrm>
        </p:grpSpPr>
        <p:sp>
          <p:nvSpPr>
            <p:cNvPr id="1039" name="Rectangle 4"/>
            <p:cNvSpPr>
              <a:spLocks noChangeArrowheads="1"/>
            </p:cNvSpPr>
            <p:nvPr/>
          </p:nvSpPr>
          <p:spPr bwMode="auto">
            <a:xfrm>
              <a:off x="567" y="1446"/>
              <a:ext cx="4873" cy="258"/>
            </a:xfrm>
            <a:prstGeom prst="rect">
              <a:avLst/>
            </a:prstGeom>
            <a:solidFill>
              <a:schemeClr val="tx2">
                <a:lumMod val="20000"/>
                <a:lumOff val="80000"/>
              </a:schemeClr>
            </a:solidFill>
            <a:ln w="12700" algn="ctr">
              <a:noFill/>
              <a:miter lim="800000"/>
              <a:headEnd/>
              <a:tailEnd/>
            </a:ln>
          </p:spPr>
          <p:txBody>
            <a:bodyPr anchor="ctr">
              <a:spAutoFit/>
            </a:bodyPr>
            <a:lstStyle/>
            <a:p>
              <a:endParaRPr lang="fa-IR" dirty="0">
                <a:cs typeface="B Mitra" panose="00000400000000000000" pitchFamily="2" charset="-78"/>
              </a:endParaRPr>
            </a:p>
          </p:txBody>
        </p:sp>
        <p:sp>
          <p:nvSpPr>
            <p:cNvPr id="1040" name="Rectangle 5"/>
            <p:cNvSpPr>
              <a:spLocks noChangeArrowheads="1"/>
            </p:cNvSpPr>
            <p:nvPr/>
          </p:nvSpPr>
          <p:spPr bwMode="auto">
            <a:xfrm>
              <a:off x="1562" y="2137"/>
              <a:ext cx="497" cy="471"/>
            </a:xfrm>
            <a:prstGeom prst="rect">
              <a:avLst/>
            </a:prstGeom>
            <a:noFill/>
            <a:ln w="38100" cmpd="dbl">
              <a:noFill/>
              <a:miter lim="800000"/>
              <a:headEnd/>
              <a:tailEnd/>
            </a:ln>
          </p:spPr>
          <p:txBody>
            <a:bodyPr wrap="none" lIns="90488" tIns="44450" rIns="90488" bIns="44450">
              <a:spAutoFit/>
            </a:bodyPr>
            <a:lstStyle/>
            <a:p>
              <a:pPr eaLnBrk="0" hangingPunct="0"/>
              <a:r>
                <a:rPr lang="en-US"/>
                <a:t>frame</a:t>
              </a:r>
            </a:p>
            <a:p>
              <a:pPr eaLnBrk="0" hangingPunct="0"/>
              <a:r>
                <a:rPr lang="en-US" sz="2000" i="1"/>
                <a:t>t</a:t>
              </a:r>
              <a:r>
                <a:rPr lang="en-US" sz="2000" i="1" baseline="-25000"/>
                <a:t>f</a:t>
              </a:r>
              <a:r>
                <a:rPr lang="en-US" sz="2000" i="1"/>
                <a:t> </a:t>
              </a:r>
              <a:r>
                <a:rPr lang="en-US"/>
                <a:t>time</a:t>
              </a:r>
            </a:p>
          </p:txBody>
        </p:sp>
        <p:sp>
          <p:nvSpPr>
            <p:cNvPr id="1041" name="Line 6"/>
            <p:cNvSpPr>
              <a:spLocks noChangeShapeType="1"/>
            </p:cNvSpPr>
            <p:nvPr/>
          </p:nvSpPr>
          <p:spPr bwMode="auto">
            <a:xfrm>
              <a:off x="511" y="1176"/>
              <a:ext cx="5059" cy="0"/>
            </a:xfrm>
            <a:prstGeom prst="line">
              <a:avLst/>
            </a:prstGeom>
            <a:noFill/>
            <a:ln w="12700">
              <a:solidFill>
                <a:schemeClr val="tx1"/>
              </a:solidFill>
              <a:round/>
              <a:headEnd/>
              <a:tailEnd type="triangle" w="med" len="med"/>
            </a:ln>
          </p:spPr>
          <p:txBody>
            <a:bodyPr wrap="none" anchor="ctr"/>
            <a:lstStyle/>
            <a:p>
              <a:endParaRPr lang="en-US"/>
            </a:p>
          </p:txBody>
        </p:sp>
        <p:sp>
          <p:nvSpPr>
            <p:cNvPr id="1042" name="Line 7"/>
            <p:cNvSpPr>
              <a:spLocks noChangeShapeType="1"/>
            </p:cNvSpPr>
            <p:nvPr/>
          </p:nvSpPr>
          <p:spPr bwMode="auto">
            <a:xfrm>
              <a:off x="495" y="1974"/>
              <a:ext cx="5155" cy="0"/>
            </a:xfrm>
            <a:prstGeom prst="line">
              <a:avLst/>
            </a:prstGeom>
            <a:noFill/>
            <a:ln w="12700">
              <a:solidFill>
                <a:schemeClr val="tx1"/>
              </a:solidFill>
              <a:round/>
              <a:headEnd/>
              <a:tailEnd type="triangle" w="med" len="med"/>
            </a:ln>
          </p:spPr>
          <p:txBody>
            <a:bodyPr wrap="none" anchor="ctr"/>
            <a:lstStyle/>
            <a:p>
              <a:endParaRPr lang="en-US"/>
            </a:p>
          </p:txBody>
        </p:sp>
        <p:sp>
          <p:nvSpPr>
            <p:cNvPr id="1043" name="Rectangle 8"/>
            <p:cNvSpPr>
              <a:spLocks noChangeArrowheads="1"/>
            </p:cNvSpPr>
            <p:nvPr/>
          </p:nvSpPr>
          <p:spPr bwMode="auto">
            <a:xfrm>
              <a:off x="192" y="1084"/>
              <a:ext cx="238" cy="256"/>
            </a:xfrm>
            <a:prstGeom prst="rect">
              <a:avLst/>
            </a:prstGeom>
            <a:noFill/>
            <a:ln w="38100" cmpd="dbl">
              <a:noFill/>
              <a:miter lim="800000"/>
              <a:headEnd/>
              <a:tailEnd/>
            </a:ln>
          </p:spPr>
          <p:txBody>
            <a:bodyPr wrap="none" lIns="90488" tIns="44450" rIns="90488" bIns="44450">
              <a:spAutoFit/>
            </a:bodyPr>
            <a:lstStyle/>
            <a:p>
              <a:pPr algn="l" eaLnBrk="0" hangingPunct="0"/>
              <a:r>
                <a:rPr lang="en-US"/>
                <a:t> A</a:t>
              </a:r>
            </a:p>
          </p:txBody>
        </p:sp>
        <p:sp>
          <p:nvSpPr>
            <p:cNvPr id="1044" name="Rectangle 9"/>
            <p:cNvSpPr>
              <a:spLocks noChangeArrowheads="1"/>
            </p:cNvSpPr>
            <p:nvPr/>
          </p:nvSpPr>
          <p:spPr bwMode="auto">
            <a:xfrm>
              <a:off x="208" y="1863"/>
              <a:ext cx="237" cy="256"/>
            </a:xfrm>
            <a:prstGeom prst="rect">
              <a:avLst/>
            </a:prstGeom>
            <a:noFill/>
            <a:ln w="38100" cmpd="dbl">
              <a:noFill/>
              <a:miter lim="800000"/>
              <a:headEnd/>
              <a:tailEnd/>
            </a:ln>
          </p:spPr>
          <p:txBody>
            <a:bodyPr wrap="none" lIns="90488" tIns="44450" rIns="90488" bIns="44450">
              <a:spAutoFit/>
            </a:bodyPr>
            <a:lstStyle/>
            <a:p>
              <a:pPr algn="l" eaLnBrk="0" hangingPunct="0"/>
              <a:r>
                <a:rPr lang="en-US"/>
                <a:t> B</a:t>
              </a:r>
            </a:p>
          </p:txBody>
        </p:sp>
        <p:sp>
          <p:nvSpPr>
            <p:cNvPr id="1045" name="Line 10"/>
            <p:cNvSpPr>
              <a:spLocks noChangeShapeType="1"/>
            </p:cNvSpPr>
            <p:nvPr/>
          </p:nvSpPr>
          <p:spPr bwMode="auto">
            <a:xfrm>
              <a:off x="616" y="1173"/>
              <a:ext cx="697" cy="805"/>
            </a:xfrm>
            <a:prstGeom prst="line">
              <a:avLst/>
            </a:prstGeom>
            <a:noFill/>
            <a:ln w="12700">
              <a:solidFill>
                <a:schemeClr val="tx1"/>
              </a:solidFill>
              <a:round/>
              <a:headEnd/>
              <a:tailEnd type="triangle" w="med" len="med"/>
            </a:ln>
          </p:spPr>
          <p:txBody>
            <a:bodyPr wrap="none" anchor="ctr"/>
            <a:lstStyle/>
            <a:p>
              <a:endParaRPr lang="en-US"/>
            </a:p>
          </p:txBody>
        </p:sp>
        <p:sp>
          <p:nvSpPr>
            <p:cNvPr id="1046" name="Line 11"/>
            <p:cNvSpPr>
              <a:spLocks noChangeShapeType="1"/>
            </p:cNvSpPr>
            <p:nvPr/>
          </p:nvSpPr>
          <p:spPr bwMode="auto">
            <a:xfrm flipV="1">
              <a:off x="2702" y="1187"/>
              <a:ext cx="730" cy="785"/>
            </a:xfrm>
            <a:prstGeom prst="line">
              <a:avLst/>
            </a:prstGeom>
            <a:noFill/>
            <a:ln w="12700">
              <a:solidFill>
                <a:schemeClr val="tx1"/>
              </a:solidFill>
              <a:round/>
              <a:headEnd/>
              <a:tailEnd type="triangle" w="med" len="med"/>
            </a:ln>
          </p:spPr>
          <p:txBody>
            <a:bodyPr wrap="none" anchor="ctr"/>
            <a:lstStyle/>
            <a:p>
              <a:endParaRPr lang="en-US"/>
            </a:p>
          </p:txBody>
        </p:sp>
        <p:sp>
          <p:nvSpPr>
            <p:cNvPr id="1047" name="Line 12"/>
            <p:cNvSpPr>
              <a:spLocks noChangeShapeType="1"/>
            </p:cNvSpPr>
            <p:nvPr/>
          </p:nvSpPr>
          <p:spPr bwMode="auto">
            <a:xfrm>
              <a:off x="1562" y="1179"/>
              <a:ext cx="682" cy="799"/>
            </a:xfrm>
            <a:prstGeom prst="line">
              <a:avLst/>
            </a:prstGeom>
            <a:noFill/>
            <a:ln w="12700">
              <a:solidFill>
                <a:schemeClr val="tx1"/>
              </a:solidFill>
              <a:round/>
              <a:headEnd/>
              <a:tailEnd type="triangle" w="med" len="med"/>
            </a:ln>
          </p:spPr>
          <p:txBody>
            <a:bodyPr wrap="none" anchor="ctr"/>
            <a:lstStyle/>
            <a:p>
              <a:endParaRPr lang="en-US"/>
            </a:p>
          </p:txBody>
        </p:sp>
        <p:sp>
          <p:nvSpPr>
            <p:cNvPr id="1048" name="Line 13"/>
            <p:cNvSpPr>
              <a:spLocks noChangeShapeType="1"/>
            </p:cNvSpPr>
            <p:nvPr/>
          </p:nvSpPr>
          <p:spPr bwMode="auto">
            <a:xfrm flipV="1">
              <a:off x="3129" y="1195"/>
              <a:ext cx="751" cy="775"/>
            </a:xfrm>
            <a:prstGeom prst="line">
              <a:avLst/>
            </a:prstGeom>
            <a:noFill/>
            <a:ln w="12700">
              <a:solidFill>
                <a:schemeClr val="tx1"/>
              </a:solidFill>
              <a:round/>
              <a:headEnd/>
              <a:tailEnd type="triangle" w="med" len="med"/>
            </a:ln>
          </p:spPr>
          <p:txBody>
            <a:bodyPr wrap="none" anchor="ctr"/>
            <a:lstStyle/>
            <a:p>
              <a:endParaRPr lang="en-US"/>
            </a:p>
          </p:txBody>
        </p:sp>
        <p:sp>
          <p:nvSpPr>
            <p:cNvPr id="1049" name="Rectangle 14"/>
            <p:cNvSpPr>
              <a:spLocks noChangeArrowheads="1"/>
            </p:cNvSpPr>
            <p:nvPr/>
          </p:nvSpPr>
          <p:spPr bwMode="auto">
            <a:xfrm>
              <a:off x="742" y="2210"/>
              <a:ext cx="327" cy="278"/>
            </a:xfrm>
            <a:prstGeom prst="rect">
              <a:avLst/>
            </a:prstGeom>
            <a:noFill/>
            <a:ln w="38100" cmpd="dbl">
              <a:noFill/>
              <a:miter lim="800000"/>
              <a:headEnd/>
              <a:tailEnd/>
            </a:ln>
          </p:spPr>
          <p:txBody>
            <a:bodyPr wrap="none" lIns="90488" tIns="44450" rIns="90488" bIns="44450">
              <a:spAutoFit/>
            </a:bodyPr>
            <a:lstStyle/>
            <a:p>
              <a:pPr eaLnBrk="0" hangingPunct="0"/>
              <a:r>
                <a:rPr lang="en-US" sz="2000" i="1"/>
                <a:t>t</a:t>
              </a:r>
              <a:r>
                <a:rPr lang="en-US" i="1" baseline="-25000"/>
                <a:t>prop</a:t>
              </a:r>
            </a:p>
          </p:txBody>
        </p:sp>
        <p:sp>
          <p:nvSpPr>
            <p:cNvPr id="1050" name="Rectangle 15"/>
            <p:cNvSpPr>
              <a:spLocks noChangeArrowheads="1"/>
            </p:cNvSpPr>
            <p:nvPr/>
          </p:nvSpPr>
          <p:spPr bwMode="auto">
            <a:xfrm>
              <a:off x="2879" y="2223"/>
              <a:ext cx="344" cy="278"/>
            </a:xfrm>
            <a:prstGeom prst="rect">
              <a:avLst/>
            </a:prstGeom>
            <a:noFill/>
            <a:ln w="38100" cmpd="dbl">
              <a:noFill/>
              <a:miter lim="800000"/>
              <a:headEnd/>
              <a:tailEnd/>
            </a:ln>
          </p:spPr>
          <p:txBody>
            <a:bodyPr wrap="none" lIns="90488" tIns="44450" rIns="90488" bIns="44450">
              <a:spAutoFit/>
            </a:bodyPr>
            <a:lstStyle/>
            <a:p>
              <a:pPr eaLnBrk="0" hangingPunct="0"/>
              <a:r>
                <a:rPr lang="en-US" sz="2000" i="1"/>
                <a:t>t</a:t>
              </a:r>
              <a:r>
                <a:rPr lang="en-US" sz="2000" i="1" baseline="-25000"/>
                <a:t>ack</a:t>
              </a:r>
              <a:r>
                <a:rPr lang="en-US" i="1"/>
                <a:t> </a:t>
              </a:r>
            </a:p>
          </p:txBody>
        </p:sp>
        <p:sp>
          <p:nvSpPr>
            <p:cNvPr id="1051" name="Line 16"/>
            <p:cNvSpPr>
              <a:spLocks noChangeShapeType="1"/>
            </p:cNvSpPr>
            <p:nvPr/>
          </p:nvSpPr>
          <p:spPr bwMode="auto">
            <a:xfrm>
              <a:off x="554" y="997"/>
              <a:ext cx="0" cy="1126"/>
            </a:xfrm>
            <a:prstGeom prst="line">
              <a:avLst/>
            </a:prstGeom>
            <a:noFill/>
            <a:ln w="12700">
              <a:solidFill>
                <a:schemeClr val="tx1"/>
              </a:solidFill>
              <a:round/>
              <a:headEnd/>
              <a:tailEnd/>
            </a:ln>
          </p:spPr>
          <p:txBody>
            <a:bodyPr wrap="none" anchor="ctr"/>
            <a:lstStyle/>
            <a:p>
              <a:endParaRPr lang="en-US"/>
            </a:p>
          </p:txBody>
        </p:sp>
        <p:sp>
          <p:nvSpPr>
            <p:cNvPr id="1052" name="Line 17"/>
            <p:cNvSpPr>
              <a:spLocks noChangeShapeType="1"/>
            </p:cNvSpPr>
            <p:nvPr/>
          </p:nvSpPr>
          <p:spPr bwMode="auto">
            <a:xfrm>
              <a:off x="575" y="2091"/>
              <a:ext cx="725" cy="3"/>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053" name="Line 18"/>
            <p:cNvSpPr>
              <a:spLocks noChangeShapeType="1"/>
            </p:cNvSpPr>
            <p:nvPr/>
          </p:nvSpPr>
          <p:spPr bwMode="auto">
            <a:xfrm>
              <a:off x="1295" y="2094"/>
              <a:ext cx="950" cy="6"/>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054" name="Line 19"/>
            <p:cNvSpPr>
              <a:spLocks noChangeShapeType="1"/>
            </p:cNvSpPr>
            <p:nvPr/>
          </p:nvSpPr>
          <p:spPr bwMode="auto">
            <a:xfrm>
              <a:off x="3896" y="1211"/>
              <a:ext cx="418"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055" name="Line 20"/>
            <p:cNvSpPr>
              <a:spLocks noChangeShapeType="1"/>
            </p:cNvSpPr>
            <p:nvPr/>
          </p:nvSpPr>
          <p:spPr bwMode="auto">
            <a:xfrm>
              <a:off x="4298" y="843"/>
              <a:ext cx="0" cy="1340"/>
            </a:xfrm>
            <a:prstGeom prst="line">
              <a:avLst/>
            </a:prstGeom>
            <a:noFill/>
            <a:ln w="12700">
              <a:solidFill>
                <a:schemeClr val="tx1"/>
              </a:solidFill>
              <a:round/>
              <a:headEnd/>
              <a:tailEnd/>
            </a:ln>
          </p:spPr>
          <p:txBody>
            <a:bodyPr wrap="none" anchor="ctr"/>
            <a:lstStyle/>
            <a:p>
              <a:endParaRPr lang="en-US"/>
            </a:p>
          </p:txBody>
        </p:sp>
        <p:sp>
          <p:nvSpPr>
            <p:cNvPr id="1056" name="Rectangle 21"/>
            <p:cNvSpPr>
              <a:spLocks noChangeArrowheads="1"/>
            </p:cNvSpPr>
            <p:nvPr/>
          </p:nvSpPr>
          <p:spPr bwMode="auto">
            <a:xfrm>
              <a:off x="2301" y="2223"/>
              <a:ext cx="317" cy="278"/>
            </a:xfrm>
            <a:prstGeom prst="rect">
              <a:avLst/>
            </a:prstGeom>
            <a:noFill/>
            <a:ln w="38100" cmpd="dbl">
              <a:noFill/>
              <a:miter lim="800000"/>
              <a:headEnd/>
              <a:tailEnd/>
            </a:ln>
          </p:spPr>
          <p:txBody>
            <a:bodyPr wrap="none" lIns="90488" tIns="44450" rIns="90488" bIns="44450">
              <a:spAutoFit/>
            </a:bodyPr>
            <a:lstStyle/>
            <a:p>
              <a:pPr eaLnBrk="0" hangingPunct="0"/>
              <a:r>
                <a:rPr lang="en-US" sz="2000" i="1"/>
                <a:t>t</a:t>
              </a:r>
              <a:r>
                <a:rPr lang="en-US" i="1" baseline="-25000"/>
                <a:t>proc</a:t>
              </a:r>
            </a:p>
          </p:txBody>
        </p:sp>
        <p:sp>
          <p:nvSpPr>
            <p:cNvPr id="1057" name="Rectangle 22"/>
            <p:cNvSpPr>
              <a:spLocks noChangeArrowheads="1"/>
            </p:cNvSpPr>
            <p:nvPr/>
          </p:nvSpPr>
          <p:spPr bwMode="auto">
            <a:xfrm>
              <a:off x="3448" y="2214"/>
              <a:ext cx="345" cy="278"/>
            </a:xfrm>
            <a:prstGeom prst="rect">
              <a:avLst/>
            </a:prstGeom>
            <a:noFill/>
            <a:ln w="38100" cmpd="dbl">
              <a:noFill/>
              <a:miter lim="800000"/>
              <a:headEnd/>
              <a:tailEnd/>
            </a:ln>
          </p:spPr>
          <p:txBody>
            <a:bodyPr wrap="none" lIns="90488" tIns="44450" rIns="90488" bIns="44450">
              <a:spAutoFit/>
            </a:bodyPr>
            <a:lstStyle/>
            <a:p>
              <a:pPr eaLnBrk="0" hangingPunct="0"/>
              <a:r>
                <a:rPr lang="en-US" sz="2000" i="1"/>
                <a:t>t</a:t>
              </a:r>
              <a:r>
                <a:rPr lang="en-US" sz="2000" i="1" baseline="-25000"/>
                <a:t>prop</a:t>
              </a:r>
            </a:p>
          </p:txBody>
        </p:sp>
        <p:sp>
          <p:nvSpPr>
            <p:cNvPr id="1058" name="Rectangle 23"/>
            <p:cNvSpPr>
              <a:spLocks noChangeArrowheads="1"/>
            </p:cNvSpPr>
            <p:nvPr/>
          </p:nvSpPr>
          <p:spPr bwMode="auto">
            <a:xfrm>
              <a:off x="3925" y="1287"/>
              <a:ext cx="334" cy="278"/>
            </a:xfrm>
            <a:prstGeom prst="rect">
              <a:avLst/>
            </a:prstGeom>
            <a:noFill/>
            <a:ln w="38100" cmpd="dbl">
              <a:noFill/>
              <a:miter lim="800000"/>
              <a:headEnd/>
              <a:tailEnd/>
            </a:ln>
          </p:spPr>
          <p:txBody>
            <a:bodyPr wrap="none" lIns="90488" tIns="44450" rIns="90488" bIns="44450">
              <a:spAutoFit/>
            </a:bodyPr>
            <a:lstStyle/>
            <a:p>
              <a:pPr eaLnBrk="0" hangingPunct="0"/>
              <a:r>
                <a:rPr lang="en-US" sz="2000" i="1"/>
                <a:t>t</a:t>
              </a:r>
              <a:r>
                <a:rPr lang="en-US" sz="2000" i="1" baseline="-25000"/>
                <a:t>proc</a:t>
              </a:r>
            </a:p>
          </p:txBody>
        </p:sp>
        <p:sp>
          <p:nvSpPr>
            <p:cNvPr id="1059" name="Line 24"/>
            <p:cNvSpPr>
              <a:spLocks noChangeShapeType="1"/>
            </p:cNvSpPr>
            <p:nvPr/>
          </p:nvSpPr>
          <p:spPr bwMode="auto">
            <a:xfrm>
              <a:off x="4695" y="1179"/>
              <a:ext cx="698" cy="779"/>
            </a:xfrm>
            <a:prstGeom prst="line">
              <a:avLst/>
            </a:prstGeom>
            <a:noFill/>
            <a:ln w="12700">
              <a:solidFill>
                <a:schemeClr val="tx1"/>
              </a:solidFill>
              <a:round/>
              <a:headEnd/>
              <a:tailEnd type="triangle" w="med" len="med"/>
            </a:ln>
          </p:spPr>
          <p:txBody>
            <a:bodyPr wrap="none" anchor="ctr"/>
            <a:lstStyle/>
            <a:p>
              <a:endParaRPr lang="en-US"/>
            </a:p>
          </p:txBody>
        </p:sp>
        <p:sp>
          <p:nvSpPr>
            <p:cNvPr id="1060" name="Rectangle 25"/>
            <p:cNvSpPr>
              <a:spLocks noChangeArrowheads="1"/>
            </p:cNvSpPr>
            <p:nvPr/>
          </p:nvSpPr>
          <p:spPr bwMode="auto">
            <a:xfrm>
              <a:off x="983" y="842"/>
              <a:ext cx="3212" cy="278"/>
            </a:xfrm>
            <a:prstGeom prst="rect">
              <a:avLst/>
            </a:prstGeom>
            <a:noFill/>
            <a:ln w="12700">
              <a:noFill/>
              <a:miter lim="800000"/>
              <a:headEnd/>
              <a:tailEnd/>
            </a:ln>
          </p:spPr>
          <p:txBody>
            <a:bodyPr wrap="square" lIns="90488" tIns="44450" rIns="90488" bIns="44450">
              <a:spAutoFit/>
            </a:bodyPr>
            <a:lstStyle/>
            <a:p>
              <a:pPr marL="571500" lvl="3" eaLnBrk="0" hangingPunct="0">
                <a:spcBef>
                  <a:spcPct val="20000"/>
                </a:spcBef>
              </a:pPr>
              <a:r>
                <a:rPr lang="en-US" sz="2000" i="1" dirty="0"/>
                <a:t>t</a:t>
              </a:r>
              <a:r>
                <a:rPr lang="en-US" sz="2000" i="1" baseline="-25000" dirty="0"/>
                <a:t>0</a:t>
              </a:r>
              <a:r>
                <a:rPr lang="en-US" sz="2000" i="1" dirty="0"/>
                <a:t> = total time to transmit 1  frame</a:t>
              </a:r>
              <a:endParaRPr lang="en-US" sz="2000" i="1" baseline="-25000" dirty="0"/>
            </a:p>
          </p:txBody>
        </p:sp>
        <p:sp>
          <p:nvSpPr>
            <p:cNvPr id="1061" name="Line 26"/>
            <p:cNvSpPr>
              <a:spLocks noChangeShapeType="1"/>
            </p:cNvSpPr>
            <p:nvPr/>
          </p:nvSpPr>
          <p:spPr bwMode="auto">
            <a:xfrm>
              <a:off x="602" y="1085"/>
              <a:ext cx="3621"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062" name="Line 27"/>
            <p:cNvSpPr>
              <a:spLocks noChangeShapeType="1"/>
            </p:cNvSpPr>
            <p:nvPr/>
          </p:nvSpPr>
          <p:spPr bwMode="auto">
            <a:xfrm>
              <a:off x="2252" y="2094"/>
              <a:ext cx="440" cy="6"/>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063" name="Line 28"/>
            <p:cNvSpPr>
              <a:spLocks noChangeShapeType="1"/>
            </p:cNvSpPr>
            <p:nvPr/>
          </p:nvSpPr>
          <p:spPr bwMode="auto">
            <a:xfrm>
              <a:off x="2700" y="2096"/>
              <a:ext cx="423"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064" name="Line 29"/>
            <p:cNvSpPr>
              <a:spLocks noChangeShapeType="1"/>
            </p:cNvSpPr>
            <p:nvPr/>
          </p:nvSpPr>
          <p:spPr bwMode="auto">
            <a:xfrm flipV="1">
              <a:off x="3123" y="2096"/>
              <a:ext cx="784"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065" name="Line 30"/>
            <p:cNvSpPr>
              <a:spLocks noChangeShapeType="1"/>
            </p:cNvSpPr>
            <p:nvPr/>
          </p:nvSpPr>
          <p:spPr bwMode="auto">
            <a:xfrm>
              <a:off x="1295" y="1995"/>
              <a:ext cx="0" cy="198"/>
            </a:xfrm>
            <a:prstGeom prst="line">
              <a:avLst/>
            </a:prstGeom>
            <a:noFill/>
            <a:ln w="22225">
              <a:solidFill>
                <a:schemeClr val="tx1"/>
              </a:solidFill>
              <a:round/>
              <a:headEnd/>
              <a:tailEnd/>
            </a:ln>
          </p:spPr>
          <p:txBody>
            <a:bodyPr wrap="none" anchor="ctr">
              <a:spAutoFit/>
            </a:bodyPr>
            <a:lstStyle/>
            <a:p>
              <a:endParaRPr lang="en-US"/>
            </a:p>
          </p:txBody>
        </p:sp>
        <p:sp>
          <p:nvSpPr>
            <p:cNvPr id="1066" name="Line 31"/>
            <p:cNvSpPr>
              <a:spLocks noChangeShapeType="1"/>
            </p:cNvSpPr>
            <p:nvPr/>
          </p:nvSpPr>
          <p:spPr bwMode="auto">
            <a:xfrm>
              <a:off x="2247" y="1982"/>
              <a:ext cx="0" cy="198"/>
            </a:xfrm>
            <a:prstGeom prst="line">
              <a:avLst/>
            </a:prstGeom>
            <a:noFill/>
            <a:ln w="22225">
              <a:solidFill>
                <a:schemeClr val="tx1"/>
              </a:solidFill>
              <a:round/>
              <a:headEnd/>
              <a:tailEnd/>
            </a:ln>
          </p:spPr>
          <p:txBody>
            <a:bodyPr wrap="none" anchor="ctr">
              <a:spAutoFit/>
            </a:bodyPr>
            <a:lstStyle/>
            <a:p>
              <a:endParaRPr lang="en-US"/>
            </a:p>
          </p:txBody>
        </p:sp>
        <p:sp>
          <p:nvSpPr>
            <p:cNvPr id="1067" name="Line 32"/>
            <p:cNvSpPr>
              <a:spLocks noChangeShapeType="1"/>
            </p:cNvSpPr>
            <p:nvPr/>
          </p:nvSpPr>
          <p:spPr bwMode="auto">
            <a:xfrm>
              <a:off x="2695" y="1982"/>
              <a:ext cx="0" cy="198"/>
            </a:xfrm>
            <a:prstGeom prst="line">
              <a:avLst/>
            </a:prstGeom>
            <a:noFill/>
            <a:ln w="22225">
              <a:solidFill>
                <a:schemeClr val="tx1"/>
              </a:solidFill>
              <a:round/>
              <a:headEnd/>
              <a:tailEnd/>
            </a:ln>
          </p:spPr>
          <p:txBody>
            <a:bodyPr wrap="none" anchor="ctr">
              <a:spAutoFit/>
            </a:bodyPr>
            <a:lstStyle/>
            <a:p>
              <a:endParaRPr lang="en-US"/>
            </a:p>
          </p:txBody>
        </p:sp>
        <p:sp>
          <p:nvSpPr>
            <p:cNvPr id="1068" name="Line 33"/>
            <p:cNvSpPr>
              <a:spLocks noChangeShapeType="1"/>
            </p:cNvSpPr>
            <p:nvPr/>
          </p:nvSpPr>
          <p:spPr bwMode="auto">
            <a:xfrm>
              <a:off x="3119" y="1982"/>
              <a:ext cx="0" cy="198"/>
            </a:xfrm>
            <a:prstGeom prst="line">
              <a:avLst/>
            </a:prstGeom>
            <a:noFill/>
            <a:ln w="22225">
              <a:solidFill>
                <a:schemeClr val="tx1"/>
              </a:solidFill>
              <a:round/>
              <a:headEnd/>
              <a:tailEnd/>
            </a:ln>
          </p:spPr>
          <p:txBody>
            <a:bodyPr wrap="none" anchor="ctr">
              <a:spAutoFit/>
            </a:bodyPr>
            <a:lstStyle/>
            <a:p>
              <a:endParaRPr lang="en-US"/>
            </a:p>
          </p:txBody>
        </p:sp>
      </p:grpSp>
      <p:sp>
        <p:nvSpPr>
          <p:cNvPr id="1030" name="Rectangle 36"/>
          <p:cNvSpPr>
            <a:spLocks noChangeArrowheads="1"/>
          </p:cNvSpPr>
          <p:nvPr/>
        </p:nvSpPr>
        <p:spPr bwMode="auto">
          <a:xfrm>
            <a:off x="1524001" y="3068122"/>
            <a:ext cx="184731" cy="369332"/>
          </a:xfrm>
          <a:prstGeom prst="rect">
            <a:avLst/>
          </a:prstGeom>
          <a:noFill/>
          <a:ln w="9525" algn="ctr">
            <a:noFill/>
            <a:miter lim="800000"/>
            <a:headEnd/>
            <a:tailEnd/>
          </a:ln>
        </p:spPr>
        <p:txBody>
          <a:bodyPr wrap="none" anchor="ctr">
            <a:spAutoFit/>
          </a:bodyPr>
          <a:lstStyle/>
          <a:p>
            <a:endParaRPr lang="fa-IR" dirty="0">
              <a:cs typeface="B Mitra" panose="00000400000000000000" pitchFamily="2" charset="-78"/>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889766711"/>
              </p:ext>
            </p:extLst>
          </p:nvPr>
        </p:nvGraphicFramePr>
        <p:xfrm>
          <a:off x="1174750" y="4291013"/>
          <a:ext cx="4186238" cy="1352550"/>
        </p:xfrm>
        <a:graphic>
          <a:graphicData uri="http://schemas.openxmlformats.org/presentationml/2006/ole">
            <mc:AlternateContent xmlns:mc="http://schemas.openxmlformats.org/markup-compatibility/2006">
              <mc:Choice xmlns:v="urn:schemas-microsoft-com:vml" Requires="v">
                <p:oleObj name="Equation" r:id="rId3" imgW="1701720" imgH="660240" progId="Equation.3">
                  <p:embed/>
                </p:oleObj>
              </mc:Choice>
              <mc:Fallback>
                <p:oleObj name="Equation" r:id="rId3" imgW="170172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4291013"/>
                        <a:ext cx="4186238" cy="135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Text Box 39"/>
          <p:cNvSpPr txBox="1">
            <a:spLocks noChangeArrowheads="1"/>
          </p:cNvSpPr>
          <p:nvPr/>
        </p:nvSpPr>
        <p:spPr bwMode="auto">
          <a:xfrm>
            <a:off x="5600005" y="4262071"/>
            <a:ext cx="1677767" cy="400110"/>
          </a:xfrm>
          <a:prstGeom prst="rect">
            <a:avLst/>
          </a:prstGeom>
          <a:noFill/>
          <a:ln w="9525" algn="ctr">
            <a:noFill/>
            <a:miter lim="800000"/>
            <a:headEnd/>
            <a:tailEnd/>
          </a:ln>
        </p:spPr>
        <p:txBody>
          <a:bodyPr wrap="none" anchor="b">
            <a:spAutoFit/>
          </a:bodyPr>
          <a:lstStyle/>
          <a:p>
            <a:pPr algn="l"/>
            <a:r>
              <a:rPr lang="en-US" sz="2000"/>
              <a:t>bits/info frame</a:t>
            </a:r>
          </a:p>
        </p:txBody>
      </p:sp>
      <p:sp>
        <p:nvSpPr>
          <p:cNvPr id="1032" name="Rectangle 43"/>
          <p:cNvSpPr>
            <a:spLocks noChangeArrowheads="1"/>
          </p:cNvSpPr>
          <p:nvPr/>
        </p:nvSpPr>
        <p:spPr bwMode="auto">
          <a:xfrm>
            <a:off x="1524001" y="2858572"/>
            <a:ext cx="184731" cy="369332"/>
          </a:xfrm>
          <a:prstGeom prst="rect">
            <a:avLst/>
          </a:prstGeom>
          <a:noFill/>
          <a:ln w="9525" algn="ctr">
            <a:noFill/>
            <a:miter lim="800000"/>
            <a:headEnd/>
            <a:tailEnd/>
          </a:ln>
        </p:spPr>
        <p:txBody>
          <a:bodyPr wrap="none" anchor="ctr">
            <a:spAutoFit/>
          </a:bodyPr>
          <a:lstStyle/>
          <a:p>
            <a:endParaRPr lang="fa-IR" dirty="0">
              <a:cs typeface="B Mitra" panose="00000400000000000000" pitchFamily="2" charset="-78"/>
            </a:endParaRPr>
          </a:p>
        </p:txBody>
      </p:sp>
      <p:sp>
        <p:nvSpPr>
          <p:cNvPr id="1033" name="Text Box 44"/>
          <p:cNvSpPr txBox="1">
            <a:spLocks noChangeArrowheads="1"/>
          </p:cNvSpPr>
          <p:nvPr/>
        </p:nvSpPr>
        <p:spPr bwMode="auto">
          <a:xfrm>
            <a:off x="5542855" y="5731423"/>
            <a:ext cx="2829621" cy="400110"/>
          </a:xfrm>
          <a:prstGeom prst="rect">
            <a:avLst/>
          </a:prstGeom>
          <a:noFill/>
          <a:ln w="9525" algn="ctr">
            <a:noFill/>
            <a:miter lim="800000"/>
            <a:headEnd/>
            <a:tailEnd/>
          </a:ln>
        </p:spPr>
        <p:txBody>
          <a:bodyPr wrap="none" anchor="b">
            <a:spAutoFit/>
          </a:bodyPr>
          <a:lstStyle/>
          <a:p>
            <a:pPr algn="l"/>
            <a:r>
              <a:rPr lang="en-US" sz="2000" dirty="0"/>
              <a:t>channel transmission rate</a:t>
            </a:r>
          </a:p>
        </p:txBody>
      </p:sp>
      <p:sp>
        <p:nvSpPr>
          <p:cNvPr id="1034" name="Text Box 45"/>
          <p:cNvSpPr txBox="1">
            <a:spLocks noChangeArrowheads="1"/>
          </p:cNvSpPr>
          <p:nvPr/>
        </p:nvSpPr>
        <p:spPr bwMode="auto">
          <a:xfrm>
            <a:off x="6266755" y="4881196"/>
            <a:ext cx="1801455" cy="400110"/>
          </a:xfrm>
          <a:prstGeom prst="rect">
            <a:avLst/>
          </a:prstGeom>
          <a:noFill/>
          <a:ln w="9525" algn="ctr">
            <a:noFill/>
            <a:miter lim="800000"/>
            <a:headEnd/>
            <a:tailEnd/>
          </a:ln>
        </p:spPr>
        <p:txBody>
          <a:bodyPr wrap="none" anchor="b">
            <a:spAutoFit/>
          </a:bodyPr>
          <a:lstStyle/>
          <a:p>
            <a:pPr algn="l"/>
            <a:r>
              <a:rPr lang="en-US" sz="2000"/>
              <a:t>bits/ACK frame</a:t>
            </a:r>
          </a:p>
        </p:txBody>
      </p:sp>
      <p:sp>
        <p:nvSpPr>
          <p:cNvPr id="1035" name="Line 46"/>
          <p:cNvSpPr>
            <a:spLocks noChangeShapeType="1"/>
          </p:cNvSpPr>
          <p:nvPr/>
        </p:nvSpPr>
        <p:spPr bwMode="auto">
          <a:xfrm flipH="1" flipV="1">
            <a:off x="5228530" y="5549594"/>
            <a:ext cx="371475" cy="428625"/>
          </a:xfrm>
          <a:prstGeom prst="line">
            <a:avLst/>
          </a:prstGeom>
          <a:noFill/>
          <a:ln w="19050">
            <a:solidFill>
              <a:srgbClr val="FF3300"/>
            </a:solidFill>
            <a:round/>
            <a:headEnd/>
            <a:tailEnd type="triangle" w="med" len="med"/>
          </a:ln>
        </p:spPr>
        <p:txBody>
          <a:bodyPr anchor="b">
            <a:spAutoFit/>
          </a:bodyPr>
          <a:lstStyle/>
          <a:p>
            <a:endParaRPr lang="en-US"/>
          </a:p>
        </p:txBody>
      </p:sp>
      <p:sp>
        <p:nvSpPr>
          <p:cNvPr id="1036" name="Line 47"/>
          <p:cNvSpPr>
            <a:spLocks noChangeShapeType="1"/>
          </p:cNvSpPr>
          <p:nvPr/>
        </p:nvSpPr>
        <p:spPr bwMode="auto">
          <a:xfrm flipH="1">
            <a:off x="4533204" y="4663769"/>
            <a:ext cx="971550" cy="276225"/>
          </a:xfrm>
          <a:prstGeom prst="line">
            <a:avLst/>
          </a:prstGeom>
          <a:noFill/>
          <a:ln w="19050">
            <a:solidFill>
              <a:srgbClr val="FF3300"/>
            </a:solidFill>
            <a:round/>
            <a:headEnd/>
            <a:tailEnd type="triangle" w="med" len="med"/>
          </a:ln>
        </p:spPr>
        <p:txBody>
          <a:bodyPr anchor="b">
            <a:spAutoFit/>
          </a:bodyPr>
          <a:lstStyle/>
          <a:p>
            <a:endParaRPr lang="en-US"/>
          </a:p>
        </p:txBody>
      </p:sp>
      <p:sp>
        <p:nvSpPr>
          <p:cNvPr id="1037" name="Line 48"/>
          <p:cNvSpPr>
            <a:spLocks noChangeShapeType="1"/>
          </p:cNvSpPr>
          <p:nvPr/>
        </p:nvSpPr>
        <p:spPr bwMode="auto">
          <a:xfrm flipH="1">
            <a:off x="5314254" y="5149543"/>
            <a:ext cx="800100" cy="0"/>
          </a:xfrm>
          <a:prstGeom prst="line">
            <a:avLst/>
          </a:prstGeom>
          <a:noFill/>
          <a:ln w="19050">
            <a:solidFill>
              <a:srgbClr val="FF3300"/>
            </a:solidFill>
            <a:round/>
            <a:headEnd/>
            <a:tailEnd type="triangle" w="med" len="med"/>
          </a:ln>
        </p:spPr>
        <p:txBody>
          <a:bodyPr anchor="b">
            <a:spAutoFit/>
          </a:bodyPr>
          <a:lstStyle/>
          <a:p>
            <a:endParaRPr lang="en-US"/>
          </a:p>
        </p:txBody>
      </p:sp>
      <p:sp>
        <p:nvSpPr>
          <p:cNvPr id="45" name="Title 44"/>
          <p:cNvSpPr>
            <a:spLocks noGrp="1"/>
          </p:cNvSpPr>
          <p:nvPr>
            <p:ph type="title"/>
          </p:nvPr>
        </p:nvSpPr>
        <p:spPr/>
        <p:txBody>
          <a:bodyPr/>
          <a:lstStyle/>
          <a:p>
            <a:r>
              <a:rPr lang="fa-IR" dirty="0"/>
              <a:t>محاسبه کارايي مدل </a:t>
            </a:r>
            <a:r>
              <a:rPr lang="en-US" dirty="0"/>
              <a:t>Stop-and-Wait</a:t>
            </a:r>
          </a:p>
        </p:txBody>
      </p:sp>
      <p:sp>
        <p:nvSpPr>
          <p:cNvPr id="1038" name="Slide Number Placeholder 43"/>
          <p:cNvSpPr>
            <a:spLocks noGrp="1"/>
          </p:cNvSpPr>
          <p:nvPr>
            <p:ph type="sldNum" sz="quarter" idx="12"/>
          </p:nvPr>
        </p:nvSpPr>
        <p:spPr>
          <a:noFill/>
        </p:spPr>
        <p:txBody>
          <a:bodyPr/>
          <a:lstStyle/>
          <a:p>
            <a:fld id="{9E348A1C-C119-4417-9FE0-4B2D2BF745D8}" type="slidenum">
              <a:rPr lang="ar-SA" altLang="en-US" smtClean="0"/>
              <a:pPr/>
              <a:t>35</a:t>
            </a:fld>
            <a:endParaRPr lang="en-US" altLang="en-US"/>
          </a:p>
        </p:txBody>
      </p:sp>
      <mc:AlternateContent xmlns:mc="http://schemas.openxmlformats.org/markup-compatibility/2006" xmlns:a14="http://schemas.microsoft.com/office/drawing/2010/main">
        <mc:Choice Requires="a14">
          <p:sp>
            <p:nvSpPr>
              <p:cNvPr id="7" name="Object 2">
                <a:extLst>
                  <a:ext uri="{FF2B5EF4-FFF2-40B4-BE49-F238E27FC236}">
                    <a16:creationId xmlns:a16="http://schemas.microsoft.com/office/drawing/2014/main" id="{141D5991-86BF-F975-ACC0-78DABB154098}"/>
                  </a:ext>
                </a:extLst>
              </p:cNvPr>
              <p:cNvSpPr txBox="1"/>
              <p:nvPr/>
            </p:nvSpPr>
            <p:spPr bwMode="auto">
              <a:xfrm>
                <a:off x="8472489" y="3344965"/>
                <a:ext cx="3609320" cy="247332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𝜂</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𝑓</m:t>
                              </m:r>
                            </m:sub>
                          </m:sSub>
                        </m:num>
                        <m:den>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𝑝𝑟𝑜𝑝</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𝑝𝑟𝑜𝑐</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𝑓</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𝑎𝑐𝑘</m:t>
                              </m:r>
                            </m:sub>
                          </m:sSub>
                        </m:den>
                      </m:f>
                    </m:oMath>
                  </m:oMathPara>
                </a14:m>
                <a:endParaRPr lang="en-US"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𝑓</m:t>
                              </m:r>
                            </m:sub>
                          </m:sSub>
                        </m:num>
                        <m:den>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𝑝𝑟𝑜𝑝</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𝑡</m:t>
                              </m:r>
                            </m:e>
                            <m:sub>
                              <m:r>
                                <a:rPr lang="en-US" i="1">
                                  <a:solidFill>
                                    <a:srgbClr val="000000"/>
                                  </a:solidFill>
                                  <a:latin typeface="Cambria Math" panose="02040503050406030204" pitchFamily="18" charset="0"/>
                                </a:rPr>
                                <m:t>𝑓</m:t>
                              </m:r>
                            </m:sub>
                          </m:sSub>
                        </m:den>
                      </m:f>
                      <m:r>
                        <a:rPr lang="en-US" i="1">
                          <a:solidFill>
                            <a:srgbClr val="000000"/>
                          </a:solidFill>
                          <a:latin typeface="Cambria Math" panose="02040503050406030204" pitchFamily="18" charset="0"/>
                        </a:rPr>
                        <m:t>.</m:t>
                      </m:r>
                    </m:oMath>
                  </m:oMathPara>
                </a14:m>
                <a:endParaRPr lang="en-US" dirty="0"/>
              </a:p>
            </p:txBody>
          </p:sp>
        </mc:Choice>
        <mc:Fallback xmlns="">
          <p:sp>
            <p:nvSpPr>
              <p:cNvPr id="7" name="Object 2">
                <a:extLst>
                  <a:ext uri="{FF2B5EF4-FFF2-40B4-BE49-F238E27FC236}">
                    <a16:creationId xmlns:a16="http://schemas.microsoft.com/office/drawing/2014/main" id="{141D5991-86BF-F975-ACC0-78DABB154098}"/>
                  </a:ext>
                </a:extLst>
              </p:cNvPr>
              <p:cNvSpPr txBox="1">
                <a:spLocks noRot="1" noChangeAspect="1" noMove="1" noResize="1" noEditPoints="1" noAdjustHandles="1" noChangeArrowheads="1" noChangeShapeType="1" noTextEdit="1"/>
              </p:cNvSpPr>
              <p:nvPr/>
            </p:nvSpPr>
            <p:spPr bwMode="auto">
              <a:xfrm>
                <a:off x="8472489" y="3344965"/>
                <a:ext cx="3609320" cy="2473325"/>
              </a:xfrm>
              <a:prstGeom prst="rect">
                <a:avLst/>
              </a:prstGeom>
              <a:blipFill>
                <a:blip r:embed="rId5"/>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A8B356F0-2F77-C1B1-EC37-83F761818D8E}"/>
              </a:ext>
            </a:extLst>
          </p:cNvPr>
          <p:cNvGrpSpPr/>
          <p:nvPr/>
        </p:nvGrpSpPr>
        <p:grpSpPr>
          <a:xfrm>
            <a:off x="9049182" y="4983463"/>
            <a:ext cx="2736304" cy="1132262"/>
            <a:chOff x="9323596" y="3713103"/>
            <a:chExt cx="2736304" cy="1132262"/>
          </a:xfrm>
        </p:grpSpPr>
        <p:sp>
          <p:nvSpPr>
            <p:cNvPr id="10" name="Rounded Rectangle 28">
              <a:extLst>
                <a:ext uri="{FF2B5EF4-FFF2-40B4-BE49-F238E27FC236}">
                  <a16:creationId xmlns:a16="http://schemas.microsoft.com/office/drawing/2014/main" id="{51501969-8DA0-7D3E-8E7B-BDDE6613484F}"/>
                </a:ext>
              </a:extLst>
            </p:cNvPr>
            <p:cNvSpPr/>
            <p:nvPr/>
          </p:nvSpPr>
          <p:spPr bwMode="auto">
            <a:xfrm>
              <a:off x="9323596" y="3765245"/>
              <a:ext cx="2736304" cy="108012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p:graphicFrame>
          <p:nvGraphicFramePr>
            <p:cNvPr id="11" name="Object 2">
              <a:extLst>
                <a:ext uri="{FF2B5EF4-FFF2-40B4-BE49-F238E27FC236}">
                  <a16:creationId xmlns:a16="http://schemas.microsoft.com/office/drawing/2014/main" id="{4A9796CB-EE1B-6701-F707-8FECA3DF4D7B}"/>
                </a:ext>
              </a:extLst>
            </p:cNvPr>
            <p:cNvGraphicFramePr>
              <a:graphicFrameLocks noChangeAspect="1"/>
            </p:cNvGraphicFramePr>
            <p:nvPr>
              <p:extLst>
                <p:ext uri="{D42A27DB-BD31-4B8C-83A1-F6EECF244321}">
                  <p14:modId xmlns:p14="http://schemas.microsoft.com/office/powerpoint/2010/main" val="3655106970"/>
                </p:ext>
              </p:extLst>
            </p:nvPr>
          </p:nvGraphicFramePr>
          <p:xfrm>
            <a:off x="9406939" y="3713103"/>
            <a:ext cx="2452464" cy="1080120"/>
          </p:xfrm>
          <a:graphic>
            <a:graphicData uri="http://schemas.openxmlformats.org/presentationml/2006/ole">
              <mc:AlternateContent xmlns:mc="http://schemas.openxmlformats.org/markup-compatibility/2006">
                <mc:Choice xmlns:v="urn:schemas-microsoft-com:vml" Requires="v">
                  <p:oleObj name="Equation" r:id="rId6" imgW="1066680" imgH="469800" progId="Equation.3">
                    <p:embed/>
                  </p:oleObj>
                </mc:Choice>
                <mc:Fallback>
                  <p:oleObj name="Equation" r:id="rId6" imgW="1066680" imgH="469800" progId="Equation.3">
                    <p:embed/>
                    <p:pic>
                      <p:nvPicPr>
                        <p:cNvPr id="74756"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6939" y="3713103"/>
                          <a:ext cx="2452464"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219784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fa-IR" dirty="0"/>
              <a:t>کارايي </a:t>
            </a:r>
            <a:r>
              <a:rPr lang="en-US" dirty="0"/>
              <a:t>S&amp;W  </a:t>
            </a:r>
            <a:r>
              <a:rPr lang="fa-IR" dirty="0"/>
              <a:t> بر روي کانال بدون خطا</a:t>
            </a:r>
            <a:endParaRPr lang="en-US" dirty="0"/>
          </a:p>
        </p:txBody>
      </p:sp>
      <p:graphicFrame>
        <p:nvGraphicFramePr>
          <p:cNvPr id="2050" name="Object 2"/>
          <p:cNvGraphicFramePr>
            <a:graphicFrameLocks noGrp="1" noChangeAspect="1"/>
          </p:cNvGraphicFramePr>
          <p:nvPr>
            <p:ph idx="1"/>
            <p:extLst>
              <p:ext uri="{D42A27DB-BD31-4B8C-83A1-F6EECF244321}">
                <p14:modId xmlns:p14="http://schemas.microsoft.com/office/powerpoint/2010/main" val="3042917309"/>
              </p:ext>
            </p:extLst>
          </p:nvPr>
        </p:nvGraphicFramePr>
        <p:xfrm>
          <a:off x="1208088" y="3765550"/>
          <a:ext cx="5394325" cy="1677988"/>
        </p:xfrm>
        <a:graphic>
          <a:graphicData uri="http://schemas.openxmlformats.org/presentationml/2006/ole">
            <mc:AlternateContent xmlns:mc="http://schemas.openxmlformats.org/markup-compatibility/2006">
              <mc:Choice xmlns:v="urn:schemas-microsoft-com:vml" Requires="v">
                <p:oleObj name="Equation" r:id="rId2" imgW="2857320" imgH="888840" progId="Equation.3">
                  <p:embed/>
                </p:oleObj>
              </mc:Choice>
              <mc:Fallback>
                <p:oleObj name="Equation" r:id="rId2" imgW="2857320" imgH="888840" progId="Equation.3">
                  <p:embed/>
                  <p:pic>
                    <p:nvPicPr>
                      <p:cNvPr id="0" name=""/>
                      <p:cNvPicPr>
                        <a:picLocks noChangeAspect="1" noChangeArrowheads="1"/>
                      </p:cNvPicPr>
                      <p:nvPr/>
                    </p:nvPicPr>
                    <p:blipFill>
                      <a:blip r:embed="rId3"/>
                      <a:srcRect/>
                      <a:stretch>
                        <a:fillRect/>
                      </a:stretch>
                    </p:blipFill>
                    <p:spPr bwMode="auto">
                      <a:xfrm>
                        <a:off x="1208088" y="3765550"/>
                        <a:ext cx="5394325" cy="1677988"/>
                      </a:xfrm>
                      <a:prstGeom prst="rect">
                        <a:avLst/>
                      </a:prstGeom>
                      <a:noFill/>
                    </p:spPr>
                  </p:pic>
                </p:oleObj>
              </mc:Fallback>
            </mc:AlternateContent>
          </a:graphicData>
        </a:graphic>
      </p:graphicFrame>
      <p:sp>
        <p:nvSpPr>
          <p:cNvPr id="2067" name="Slide Number Placeholder 18"/>
          <p:cNvSpPr>
            <a:spLocks noGrp="1"/>
          </p:cNvSpPr>
          <p:nvPr>
            <p:ph type="sldNum" sz="quarter" idx="12"/>
          </p:nvPr>
        </p:nvSpPr>
        <p:spPr>
          <a:noFill/>
        </p:spPr>
        <p:txBody>
          <a:bodyPr/>
          <a:lstStyle/>
          <a:p>
            <a:fld id="{DE11CDFA-BA80-4345-AB0A-F89E4C2C8739}" type="slidenum">
              <a:rPr lang="ar-SA" altLang="en-US" smtClean="0"/>
              <a:pPr/>
              <a:t>36</a:t>
            </a:fld>
            <a:endParaRPr lang="en-US" altLang="en-US"/>
          </a:p>
        </p:txBody>
      </p:sp>
      <p:sp>
        <p:nvSpPr>
          <p:cNvPr id="2053" name="Text Box 8"/>
          <p:cNvSpPr txBox="1">
            <a:spLocks noChangeArrowheads="1"/>
          </p:cNvSpPr>
          <p:nvPr/>
        </p:nvSpPr>
        <p:spPr bwMode="auto">
          <a:xfrm>
            <a:off x="5794255" y="1152011"/>
            <a:ext cx="2604303" cy="400110"/>
          </a:xfrm>
          <a:prstGeom prst="rect">
            <a:avLst/>
          </a:prstGeom>
          <a:noFill/>
          <a:ln w="9525" algn="ctr">
            <a:noFill/>
            <a:miter lim="800000"/>
            <a:headEnd/>
            <a:tailEnd/>
          </a:ln>
        </p:spPr>
        <p:txBody>
          <a:bodyPr wrap="none" anchor="b">
            <a:spAutoFit/>
          </a:bodyPr>
          <a:lstStyle/>
          <a:p>
            <a:pPr algn="l"/>
            <a:r>
              <a:rPr lang="en-US" sz="2000"/>
              <a:t>bits for header &amp; CRC </a:t>
            </a:r>
          </a:p>
        </p:txBody>
      </p:sp>
      <p:sp>
        <p:nvSpPr>
          <p:cNvPr id="2054" name="Rectangle 10"/>
          <p:cNvSpPr>
            <a:spLocks noChangeArrowheads="1"/>
          </p:cNvSpPr>
          <p:nvPr/>
        </p:nvSpPr>
        <p:spPr bwMode="auto">
          <a:xfrm>
            <a:off x="1524001" y="3049072"/>
            <a:ext cx="184731" cy="369332"/>
          </a:xfrm>
          <a:prstGeom prst="rect">
            <a:avLst/>
          </a:prstGeom>
          <a:noFill/>
          <a:ln w="19050" algn="ctr">
            <a:noFill/>
            <a:miter lim="800000"/>
            <a:headEnd/>
            <a:tailEnd/>
          </a:ln>
        </p:spPr>
        <p:txBody>
          <a:bodyPr wrap="none" anchor="ctr">
            <a:spAutoFit/>
          </a:bodyPr>
          <a:lstStyle/>
          <a:p>
            <a:endParaRPr lang="fa-IR" dirty="0">
              <a:cs typeface="B Mitra" panose="00000400000000000000" pitchFamily="2" charset="-78"/>
            </a:endParaRPr>
          </a:p>
        </p:txBody>
      </p:sp>
      <p:graphicFrame>
        <p:nvGraphicFramePr>
          <p:cNvPr id="2051" name="Object 3"/>
          <p:cNvGraphicFramePr>
            <a:graphicFrameLocks noChangeAspect="1"/>
          </p:cNvGraphicFramePr>
          <p:nvPr>
            <p:extLst>
              <p:ext uri="{D42A27DB-BD31-4B8C-83A1-F6EECF244321}">
                <p14:modId xmlns:p14="http://schemas.microsoft.com/office/powerpoint/2010/main" val="3377117090"/>
              </p:ext>
            </p:extLst>
          </p:nvPr>
        </p:nvGraphicFramePr>
        <p:xfrm>
          <a:off x="384054" y="1768022"/>
          <a:ext cx="8231188" cy="904875"/>
        </p:xfrm>
        <a:graphic>
          <a:graphicData uri="http://schemas.openxmlformats.org/presentationml/2006/ole">
            <mc:AlternateContent xmlns:mc="http://schemas.openxmlformats.org/markup-compatibility/2006">
              <mc:Choice xmlns:v="urn:schemas-microsoft-com:vml" Requires="v">
                <p:oleObj name="Equation" r:id="rId4" imgW="3556000" imgH="393700" progId="Equation.3">
                  <p:embed/>
                </p:oleObj>
              </mc:Choice>
              <mc:Fallback>
                <p:oleObj name="Equation" r:id="rId4" imgW="35560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54" y="1768022"/>
                        <a:ext cx="8231188"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Line 11"/>
          <p:cNvSpPr>
            <a:spLocks noChangeShapeType="1"/>
          </p:cNvSpPr>
          <p:nvPr/>
        </p:nvSpPr>
        <p:spPr bwMode="auto">
          <a:xfrm>
            <a:off x="7623054" y="1506083"/>
            <a:ext cx="514350" cy="342900"/>
          </a:xfrm>
          <a:prstGeom prst="line">
            <a:avLst/>
          </a:prstGeom>
          <a:noFill/>
          <a:ln w="19050">
            <a:solidFill>
              <a:srgbClr val="FF3300"/>
            </a:solidFill>
            <a:round/>
            <a:headEnd/>
            <a:tailEnd type="triangle" w="med" len="med"/>
          </a:ln>
        </p:spPr>
        <p:txBody>
          <a:bodyPr anchor="b">
            <a:spAutoFit/>
          </a:bodyPr>
          <a:lstStyle/>
          <a:p>
            <a:endParaRPr lang="en-US"/>
          </a:p>
        </p:txBody>
      </p:sp>
      <p:sp>
        <p:nvSpPr>
          <p:cNvPr id="1095692" name="Oval 12"/>
          <p:cNvSpPr>
            <a:spLocks noChangeArrowheads="1"/>
          </p:cNvSpPr>
          <p:nvPr/>
        </p:nvSpPr>
        <p:spPr bwMode="auto">
          <a:xfrm>
            <a:off x="4975929" y="3871642"/>
            <a:ext cx="552450" cy="519351"/>
          </a:xfrm>
          <a:prstGeom prst="ellipse">
            <a:avLst/>
          </a:prstGeom>
          <a:noFill/>
          <a:ln w="19050" cap="rnd" algn="ctr">
            <a:solidFill>
              <a:srgbClr val="FF3300"/>
            </a:solidFill>
            <a:prstDash val="sysDot"/>
            <a:round/>
            <a:headEnd/>
            <a:tailEnd/>
          </a:ln>
        </p:spPr>
        <p:txBody>
          <a:bodyPr anchor="ctr">
            <a:spAutoFit/>
          </a:bodyPr>
          <a:lstStyle/>
          <a:p>
            <a:endParaRPr lang="fa-IR" dirty="0">
              <a:cs typeface="B Mitra" panose="00000400000000000000" pitchFamily="2" charset="-78"/>
            </a:endParaRPr>
          </a:p>
        </p:txBody>
      </p:sp>
      <p:sp>
        <p:nvSpPr>
          <p:cNvPr id="1095693" name="Line 13"/>
          <p:cNvSpPr>
            <a:spLocks noChangeShapeType="1"/>
          </p:cNvSpPr>
          <p:nvPr/>
        </p:nvSpPr>
        <p:spPr bwMode="auto">
          <a:xfrm flipV="1">
            <a:off x="5680780" y="3917005"/>
            <a:ext cx="1457325" cy="219075"/>
          </a:xfrm>
          <a:prstGeom prst="line">
            <a:avLst/>
          </a:prstGeom>
          <a:noFill/>
          <a:ln w="19050">
            <a:solidFill>
              <a:srgbClr val="FF3300"/>
            </a:solidFill>
            <a:round/>
            <a:headEnd type="triangle" w="med" len="med"/>
            <a:tailEnd/>
          </a:ln>
        </p:spPr>
        <p:txBody>
          <a:bodyPr anchor="ctr">
            <a:spAutoFit/>
          </a:bodyPr>
          <a:lstStyle/>
          <a:p>
            <a:endParaRPr lang="en-US"/>
          </a:p>
        </p:txBody>
      </p:sp>
      <p:sp>
        <p:nvSpPr>
          <p:cNvPr id="1095694" name="Text Box 14"/>
          <p:cNvSpPr txBox="1">
            <a:spLocks noChangeArrowheads="1"/>
          </p:cNvSpPr>
          <p:nvPr/>
        </p:nvSpPr>
        <p:spPr bwMode="auto">
          <a:xfrm>
            <a:off x="6803143" y="3604267"/>
            <a:ext cx="1812099" cy="707886"/>
          </a:xfrm>
          <a:prstGeom prst="rect">
            <a:avLst/>
          </a:prstGeom>
          <a:noFill/>
          <a:ln w="19050" algn="ctr">
            <a:noFill/>
            <a:miter lim="800000"/>
            <a:headEnd/>
            <a:tailEnd/>
          </a:ln>
        </p:spPr>
        <p:txBody>
          <a:bodyPr wrap="none">
            <a:spAutoFit/>
          </a:bodyPr>
          <a:lstStyle/>
          <a:p>
            <a:r>
              <a:rPr lang="en-US" sz="2000" dirty="0"/>
              <a:t>Effect of</a:t>
            </a:r>
          </a:p>
          <a:p>
            <a:r>
              <a:rPr lang="en-US" sz="2000" dirty="0"/>
              <a:t>frame overhead</a:t>
            </a:r>
          </a:p>
        </p:txBody>
      </p:sp>
      <p:sp>
        <p:nvSpPr>
          <p:cNvPr id="1095696" name="Oval 16"/>
          <p:cNvSpPr>
            <a:spLocks noChangeArrowheads="1"/>
          </p:cNvSpPr>
          <p:nvPr/>
        </p:nvSpPr>
        <p:spPr bwMode="auto">
          <a:xfrm>
            <a:off x="3928179" y="4757467"/>
            <a:ext cx="552450" cy="519351"/>
          </a:xfrm>
          <a:prstGeom prst="ellipse">
            <a:avLst/>
          </a:prstGeom>
          <a:noFill/>
          <a:ln w="19050" cap="rnd" algn="ctr">
            <a:solidFill>
              <a:srgbClr val="FF3300"/>
            </a:solidFill>
            <a:prstDash val="sysDot"/>
            <a:round/>
            <a:headEnd/>
            <a:tailEnd/>
          </a:ln>
        </p:spPr>
        <p:txBody>
          <a:bodyPr anchor="ctr">
            <a:spAutoFit/>
          </a:bodyPr>
          <a:lstStyle/>
          <a:p>
            <a:endParaRPr lang="fa-IR" dirty="0">
              <a:cs typeface="B Mitra" panose="00000400000000000000" pitchFamily="2" charset="-78"/>
            </a:endParaRPr>
          </a:p>
        </p:txBody>
      </p:sp>
      <p:sp>
        <p:nvSpPr>
          <p:cNvPr id="1095697" name="Text Box 17"/>
          <p:cNvSpPr txBox="1">
            <a:spLocks noChangeArrowheads="1"/>
          </p:cNvSpPr>
          <p:nvPr/>
        </p:nvSpPr>
        <p:spPr bwMode="auto">
          <a:xfrm>
            <a:off x="2523579" y="5769830"/>
            <a:ext cx="2809199" cy="400110"/>
          </a:xfrm>
          <a:prstGeom prst="rect">
            <a:avLst/>
          </a:prstGeom>
          <a:noFill/>
          <a:ln w="19050" algn="ctr">
            <a:noFill/>
            <a:miter lim="800000"/>
            <a:headEnd/>
            <a:tailEnd/>
          </a:ln>
        </p:spPr>
        <p:txBody>
          <a:bodyPr wrap="square">
            <a:spAutoFit/>
          </a:bodyPr>
          <a:lstStyle/>
          <a:p>
            <a:r>
              <a:rPr lang="en-US" sz="2000" dirty="0"/>
              <a:t>Effect of ACK frame</a:t>
            </a:r>
          </a:p>
        </p:txBody>
      </p:sp>
      <p:sp>
        <p:nvSpPr>
          <p:cNvPr id="1095698" name="Line 18"/>
          <p:cNvSpPr>
            <a:spLocks noChangeShapeType="1"/>
          </p:cNvSpPr>
          <p:nvPr/>
        </p:nvSpPr>
        <p:spPr bwMode="auto">
          <a:xfrm flipV="1">
            <a:off x="3956212" y="5321949"/>
            <a:ext cx="219075" cy="495300"/>
          </a:xfrm>
          <a:prstGeom prst="line">
            <a:avLst/>
          </a:prstGeom>
          <a:noFill/>
          <a:ln w="19050">
            <a:solidFill>
              <a:srgbClr val="FF3300"/>
            </a:solidFill>
            <a:round/>
            <a:headEnd/>
            <a:tailEnd type="triangle" w="med" len="med"/>
          </a:ln>
        </p:spPr>
        <p:txBody>
          <a:bodyPr anchor="ctr">
            <a:spAutoFit/>
          </a:bodyPr>
          <a:lstStyle/>
          <a:p>
            <a:endParaRPr lang="en-US"/>
          </a:p>
        </p:txBody>
      </p:sp>
      <p:sp>
        <p:nvSpPr>
          <p:cNvPr id="1095699" name="Oval 19"/>
          <p:cNvSpPr>
            <a:spLocks noChangeArrowheads="1"/>
          </p:cNvSpPr>
          <p:nvPr/>
        </p:nvSpPr>
        <p:spPr bwMode="auto">
          <a:xfrm>
            <a:off x="4490155" y="4724129"/>
            <a:ext cx="2276475" cy="519351"/>
          </a:xfrm>
          <a:prstGeom prst="ellipse">
            <a:avLst/>
          </a:prstGeom>
          <a:noFill/>
          <a:ln w="19050" cap="rnd" algn="ctr">
            <a:solidFill>
              <a:srgbClr val="FF3300"/>
            </a:solidFill>
            <a:prstDash val="sysDot"/>
            <a:round/>
            <a:headEnd/>
            <a:tailEnd/>
          </a:ln>
        </p:spPr>
        <p:txBody>
          <a:bodyPr anchor="ctr">
            <a:spAutoFit/>
          </a:bodyPr>
          <a:lstStyle/>
          <a:p>
            <a:endParaRPr lang="fa-IR" dirty="0">
              <a:cs typeface="B Mitra" panose="00000400000000000000" pitchFamily="2" charset="-78"/>
            </a:endParaRPr>
          </a:p>
        </p:txBody>
      </p:sp>
      <p:sp>
        <p:nvSpPr>
          <p:cNvPr id="1095700" name="Line 20"/>
          <p:cNvSpPr>
            <a:spLocks noChangeShapeType="1"/>
          </p:cNvSpPr>
          <p:nvPr/>
        </p:nvSpPr>
        <p:spPr bwMode="auto">
          <a:xfrm flipH="1" flipV="1">
            <a:off x="5427539" y="5352211"/>
            <a:ext cx="366716" cy="424744"/>
          </a:xfrm>
          <a:prstGeom prst="line">
            <a:avLst/>
          </a:prstGeom>
          <a:noFill/>
          <a:ln w="19050">
            <a:solidFill>
              <a:srgbClr val="FF3300"/>
            </a:solidFill>
            <a:round/>
            <a:headEnd/>
            <a:tailEnd type="triangle" w="med" len="med"/>
          </a:ln>
        </p:spPr>
        <p:txBody>
          <a:bodyPr wrap="square" anchor="ctr">
            <a:spAutoFit/>
          </a:bodyPr>
          <a:lstStyle/>
          <a:p>
            <a:endParaRPr lang="en-US"/>
          </a:p>
        </p:txBody>
      </p:sp>
      <p:sp>
        <p:nvSpPr>
          <p:cNvPr id="1095701" name="Text Box 21"/>
          <p:cNvSpPr txBox="1">
            <a:spLocks noChangeArrowheads="1"/>
          </p:cNvSpPr>
          <p:nvPr/>
        </p:nvSpPr>
        <p:spPr bwMode="auto">
          <a:xfrm>
            <a:off x="5738755" y="5777534"/>
            <a:ext cx="4009816" cy="400110"/>
          </a:xfrm>
          <a:prstGeom prst="rect">
            <a:avLst/>
          </a:prstGeom>
          <a:noFill/>
          <a:ln w="19050" algn="ctr">
            <a:noFill/>
            <a:miter lim="800000"/>
            <a:headEnd/>
            <a:tailEnd/>
          </a:ln>
        </p:spPr>
        <p:txBody>
          <a:bodyPr wrap="none">
            <a:spAutoFit/>
          </a:bodyPr>
          <a:lstStyle/>
          <a:p>
            <a:r>
              <a:rPr lang="en-US" sz="2000" dirty="0"/>
              <a:t>Effect of </a:t>
            </a:r>
            <a:r>
              <a:rPr lang="en-US" sz="2000" b="1" i="1" dirty="0">
                <a:solidFill>
                  <a:schemeClr val="tx2"/>
                </a:solidFill>
              </a:rPr>
              <a:t>Delay-Bandwidth Product</a:t>
            </a:r>
          </a:p>
        </p:txBody>
      </p:sp>
      <p:sp>
        <p:nvSpPr>
          <p:cNvPr id="2065" name="Rectangle 22"/>
          <p:cNvSpPr>
            <a:spLocks noChangeArrowheads="1"/>
          </p:cNvSpPr>
          <p:nvPr/>
        </p:nvSpPr>
        <p:spPr bwMode="auto">
          <a:xfrm>
            <a:off x="251671" y="1096269"/>
            <a:ext cx="4348163" cy="366767"/>
          </a:xfrm>
          <a:prstGeom prst="rect">
            <a:avLst/>
          </a:prstGeom>
          <a:noFill/>
          <a:ln w="12700">
            <a:noFill/>
            <a:miter lim="800000"/>
            <a:headEnd/>
            <a:tailEnd/>
          </a:ln>
        </p:spPr>
        <p:txBody>
          <a:bodyPr lIns="90488" tIns="44450" rIns="90488" bIns="44450">
            <a:spAutoFit/>
          </a:bodyPr>
          <a:lstStyle/>
          <a:p>
            <a:pPr algn="l" eaLnBrk="0" hangingPunct="0">
              <a:spcBef>
                <a:spcPct val="20000"/>
              </a:spcBef>
            </a:pPr>
            <a:r>
              <a:rPr lang="en-US" b="1" i="1" dirty="0">
                <a:solidFill>
                  <a:srgbClr val="C00000"/>
                </a:solidFill>
              </a:rPr>
              <a:t>Effective transmission rate:</a:t>
            </a:r>
          </a:p>
        </p:txBody>
      </p:sp>
      <p:sp>
        <p:nvSpPr>
          <p:cNvPr id="2066" name="Rectangle 23"/>
          <p:cNvSpPr>
            <a:spLocks noChangeArrowheads="1"/>
          </p:cNvSpPr>
          <p:nvPr/>
        </p:nvSpPr>
        <p:spPr bwMode="auto">
          <a:xfrm>
            <a:off x="193987" y="3235624"/>
            <a:ext cx="3045218" cy="366767"/>
          </a:xfrm>
          <a:prstGeom prst="rect">
            <a:avLst/>
          </a:prstGeom>
          <a:noFill/>
          <a:ln w="12700">
            <a:noFill/>
            <a:miter lim="800000"/>
            <a:headEnd/>
            <a:tailEnd/>
          </a:ln>
        </p:spPr>
        <p:txBody>
          <a:bodyPr wrap="square" lIns="90488" tIns="44450" rIns="90488" bIns="44450">
            <a:spAutoFit/>
          </a:bodyPr>
          <a:lstStyle/>
          <a:p>
            <a:pPr algn="l" eaLnBrk="0" hangingPunct="0">
              <a:spcBef>
                <a:spcPct val="20000"/>
              </a:spcBef>
            </a:pPr>
            <a:r>
              <a:rPr lang="en-US" b="1" i="1" dirty="0">
                <a:solidFill>
                  <a:srgbClr val="C00000"/>
                </a:solidFill>
              </a:rPr>
              <a:t>Transmission efficiency:</a:t>
            </a:r>
          </a:p>
        </p:txBody>
      </p:sp>
      <p:sp>
        <p:nvSpPr>
          <p:cNvPr id="20" name="Line 13"/>
          <p:cNvSpPr>
            <a:spLocks noChangeShapeType="1"/>
          </p:cNvSpPr>
          <p:nvPr/>
        </p:nvSpPr>
        <p:spPr bwMode="auto">
          <a:xfrm flipH="1">
            <a:off x="5334457" y="3450279"/>
            <a:ext cx="342875" cy="216024"/>
          </a:xfrm>
          <a:prstGeom prst="line">
            <a:avLst/>
          </a:prstGeom>
          <a:noFill/>
          <a:ln w="19050">
            <a:solidFill>
              <a:srgbClr val="0070C0"/>
            </a:solidFill>
            <a:round/>
            <a:headEnd type="triangle" w="med" len="med"/>
            <a:tailEnd/>
          </a:ln>
        </p:spPr>
        <p:txBody>
          <a:bodyPr wrap="square" anchor="ctr">
            <a:spAutoFit/>
          </a:bodyPr>
          <a:lstStyle/>
          <a:p>
            <a:endParaRPr lang="en-US"/>
          </a:p>
        </p:txBody>
      </p:sp>
      <p:sp>
        <p:nvSpPr>
          <p:cNvPr id="21" name="Text Box 14"/>
          <p:cNvSpPr txBox="1">
            <a:spLocks noChangeArrowheads="1"/>
          </p:cNvSpPr>
          <p:nvPr/>
        </p:nvSpPr>
        <p:spPr bwMode="auto">
          <a:xfrm>
            <a:off x="5677331" y="3162247"/>
            <a:ext cx="465192" cy="400110"/>
          </a:xfrm>
          <a:prstGeom prst="rect">
            <a:avLst/>
          </a:prstGeom>
          <a:noFill/>
          <a:ln w="19050" algn="ctr">
            <a:noFill/>
            <a:miter lim="800000"/>
            <a:headEnd/>
            <a:tailEnd/>
          </a:ln>
        </p:spPr>
        <p:txBody>
          <a:bodyPr wrap="none">
            <a:spAutoFit/>
          </a:bodyPr>
          <a:lstStyle/>
          <a:p>
            <a:r>
              <a:rPr lang="en-US" sz="2000" dirty="0">
                <a:solidFill>
                  <a:schemeClr val="tx2">
                    <a:lumMod val="75000"/>
                  </a:schemeClr>
                </a:solidFill>
                <a:latin typeface="Times"/>
              </a:rPr>
              <a:t>≈</a:t>
            </a:r>
            <a:r>
              <a:rPr lang="en-US" sz="2000" dirty="0">
                <a:solidFill>
                  <a:schemeClr val="tx2">
                    <a:lumMod val="75000"/>
                  </a:schemeClr>
                </a:solidFill>
              </a:rPr>
              <a:t>0</a:t>
            </a:r>
          </a:p>
        </p:txBody>
      </p:sp>
      <p:sp>
        <p:nvSpPr>
          <p:cNvPr id="22" name="Line 13"/>
          <p:cNvSpPr>
            <a:spLocks noChangeShapeType="1"/>
          </p:cNvSpPr>
          <p:nvPr/>
        </p:nvSpPr>
        <p:spPr bwMode="auto">
          <a:xfrm flipV="1">
            <a:off x="3517090" y="5250479"/>
            <a:ext cx="432049" cy="216024"/>
          </a:xfrm>
          <a:prstGeom prst="line">
            <a:avLst/>
          </a:prstGeom>
          <a:noFill/>
          <a:ln w="19050">
            <a:solidFill>
              <a:srgbClr val="0070C0"/>
            </a:solidFill>
            <a:round/>
            <a:headEnd type="triangle" w="med" len="med"/>
            <a:tailEnd/>
          </a:ln>
        </p:spPr>
        <p:txBody>
          <a:bodyPr wrap="square" anchor="ctr">
            <a:spAutoFit/>
          </a:bodyPr>
          <a:lstStyle/>
          <a:p>
            <a:endParaRPr lang="en-US"/>
          </a:p>
        </p:txBody>
      </p:sp>
      <p:sp>
        <p:nvSpPr>
          <p:cNvPr id="23" name="Text Box 14"/>
          <p:cNvSpPr txBox="1">
            <a:spLocks noChangeArrowheads="1"/>
          </p:cNvSpPr>
          <p:nvPr/>
        </p:nvSpPr>
        <p:spPr bwMode="auto">
          <a:xfrm>
            <a:off x="3085043" y="5322487"/>
            <a:ext cx="465192" cy="400110"/>
          </a:xfrm>
          <a:prstGeom prst="rect">
            <a:avLst/>
          </a:prstGeom>
          <a:noFill/>
          <a:ln w="19050" algn="ctr">
            <a:noFill/>
            <a:miter lim="800000"/>
            <a:headEnd/>
            <a:tailEnd/>
          </a:ln>
        </p:spPr>
        <p:txBody>
          <a:bodyPr wrap="none">
            <a:spAutoFit/>
          </a:bodyPr>
          <a:lstStyle/>
          <a:p>
            <a:r>
              <a:rPr lang="en-US" sz="2000" dirty="0">
                <a:solidFill>
                  <a:schemeClr val="tx2">
                    <a:lumMod val="75000"/>
                  </a:schemeClr>
                </a:solidFill>
                <a:latin typeface="Times"/>
              </a:rPr>
              <a:t>≈</a:t>
            </a:r>
            <a:r>
              <a:rPr lang="en-US" sz="2000" dirty="0">
                <a:solidFill>
                  <a:schemeClr val="tx2">
                    <a:lumMod val="75000"/>
                  </a:schemeClr>
                </a:solidFill>
              </a:rPr>
              <a:t>0</a:t>
            </a:r>
          </a:p>
        </p:txBody>
      </p:sp>
      <p:sp>
        <p:nvSpPr>
          <p:cNvPr id="24" name="Line 13"/>
          <p:cNvSpPr>
            <a:spLocks noChangeShapeType="1"/>
          </p:cNvSpPr>
          <p:nvPr/>
        </p:nvSpPr>
        <p:spPr bwMode="auto">
          <a:xfrm flipH="1" flipV="1">
            <a:off x="6109379" y="4962447"/>
            <a:ext cx="1224136" cy="216024"/>
          </a:xfrm>
          <a:prstGeom prst="line">
            <a:avLst/>
          </a:prstGeom>
          <a:noFill/>
          <a:ln w="19050">
            <a:solidFill>
              <a:srgbClr val="0070C0"/>
            </a:solidFill>
            <a:round/>
            <a:headEnd type="triangle" w="med" len="med"/>
            <a:tailEnd/>
          </a:ln>
        </p:spPr>
        <p:txBody>
          <a:bodyPr wrap="square" anchor="ctr">
            <a:spAutoFit/>
          </a:bodyPr>
          <a:lstStyle/>
          <a:p>
            <a:endParaRPr lang="en-US"/>
          </a:p>
        </p:txBody>
      </p:sp>
      <p:sp>
        <p:nvSpPr>
          <p:cNvPr id="25" name="Text Box 14"/>
          <p:cNvSpPr txBox="1">
            <a:spLocks noChangeArrowheads="1"/>
          </p:cNvSpPr>
          <p:nvPr/>
        </p:nvSpPr>
        <p:spPr bwMode="auto">
          <a:xfrm>
            <a:off x="7333515" y="5106463"/>
            <a:ext cx="465192" cy="400110"/>
          </a:xfrm>
          <a:prstGeom prst="rect">
            <a:avLst/>
          </a:prstGeom>
          <a:noFill/>
          <a:ln w="19050" algn="ctr">
            <a:noFill/>
            <a:miter lim="800000"/>
            <a:headEnd/>
            <a:tailEnd/>
          </a:ln>
        </p:spPr>
        <p:txBody>
          <a:bodyPr wrap="none">
            <a:spAutoFit/>
          </a:bodyPr>
          <a:lstStyle/>
          <a:p>
            <a:r>
              <a:rPr lang="en-US" sz="2000" dirty="0">
                <a:solidFill>
                  <a:schemeClr val="tx2">
                    <a:lumMod val="75000"/>
                  </a:schemeClr>
                </a:solidFill>
                <a:latin typeface="Times"/>
              </a:rPr>
              <a:t>≈</a:t>
            </a:r>
            <a:r>
              <a:rPr lang="en-US" sz="2000" dirty="0">
                <a:solidFill>
                  <a:schemeClr val="tx2">
                    <a:lumMod val="75000"/>
                  </a:schemeClr>
                </a:solidFill>
              </a:rPr>
              <a:t>0</a:t>
            </a:r>
          </a:p>
        </p:txBody>
      </p:sp>
      <p:sp>
        <p:nvSpPr>
          <p:cNvPr id="26" name="Oval 16"/>
          <p:cNvSpPr>
            <a:spLocks noChangeArrowheads="1"/>
          </p:cNvSpPr>
          <p:nvPr/>
        </p:nvSpPr>
        <p:spPr bwMode="auto">
          <a:xfrm>
            <a:off x="5639331" y="4571083"/>
            <a:ext cx="504056" cy="519351"/>
          </a:xfrm>
          <a:prstGeom prst="ellipse">
            <a:avLst/>
          </a:prstGeom>
          <a:noFill/>
          <a:ln w="19050" cap="rnd" algn="ctr">
            <a:solidFill>
              <a:srgbClr val="FF3300"/>
            </a:solidFill>
            <a:prstDash val="sysDot"/>
            <a:round/>
            <a:headEnd/>
            <a:tailEnd/>
          </a:ln>
        </p:spPr>
        <p:txBody>
          <a:bodyPr wrap="square" anchor="ctr">
            <a:spAutoFit/>
          </a:bodyPr>
          <a:lstStyle/>
          <a:p>
            <a:endParaRPr lang="fa-IR" dirty="0">
              <a:cs typeface="B Mitra" panose="00000400000000000000" pitchFamily="2" charset="-78"/>
            </a:endParaRPr>
          </a:p>
        </p:txBody>
      </p:sp>
      <p:grpSp>
        <p:nvGrpSpPr>
          <p:cNvPr id="2" name="Group 1"/>
          <p:cNvGrpSpPr/>
          <p:nvPr/>
        </p:nvGrpSpPr>
        <p:grpSpPr>
          <a:xfrm>
            <a:off x="9323596" y="3667999"/>
            <a:ext cx="2736304" cy="1177366"/>
            <a:chOff x="9323596" y="3667999"/>
            <a:chExt cx="2736304" cy="1177366"/>
          </a:xfrm>
        </p:grpSpPr>
        <p:sp>
          <p:nvSpPr>
            <p:cNvPr id="29" name="Rounded Rectangle 28"/>
            <p:cNvSpPr/>
            <p:nvPr/>
          </p:nvSpPr>
          <p:spPr bwMode="auto">
            <a:xfrm>
              <a:off x="9323596" y="3765245"/>
              <a:ext cx="2736304" cy="108012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p:graphicFrame>
          <p:nvGraphicFramePr>
            <p:cNvPr id="74756" name="Object 2"/>
            <p:cNvGraphicFramePr>
              <a:graphicFrameLocks noChangeAspect="1"/>
            </p:cNvGraphicFramePr>
            <p:nvPr>
              <p:extLst>
                <p:ext uri="{D42A27DB-BD31-4B8C-83A1-F6EECF244321}">
                  <p14:modId xmlns:p14="http://schemas.microsoft.com/office/powerpoint/2010/main" val="1958354342"/>
                </p:ext>
              </p:extLst>
            </p:nvPr>
          </p:nvGraphicFramePr>
          <p:xfrm>
            <a:off x="9371543" y="3667999"/>
            <a:ext cx="2452464" cy="1080120"/>
          </p:xfrm>
          <a:graphic>
            <a:graphicData uri="http://schemas.openxmlformats.org/presentationml/2006/ole">
              <mc:AlternateContent xmlns:mc="http://schemas.openxmlformats.org/markup-compatibility/2006">
                <mc:Choice xmlns:v="urn:schemas-microsoft-com:vml" Requires="v">
                  <p:oleObj name="Equation" r:id="rId6" imgW="1066680" imgH="469800" progId="Equation.3">
                    <p:embed/>
                  </p:oleObj>
                </mc:Choice>
                <mc:Fallback>
                  <p:oleObj name="Equation" r:id="rId6" imgW="106668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1543" y="3667999"/>
                          <a:ext cx="2452464"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441341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5694"/>
                                        </p:tgtEl>
                                        <p:attrNameLst>
                                          <p:attrName>style.visibility</p:attrName>
                                        </p:attrNameLst>
                                      </p:cBhvr>
                                      <p:to>
                                        <p:strVal val="visible"/>
                                      </p:to>
                                    </p:set>
                                    <p:animEffect transition="in" filter="checkerboard(across)">
                                      <p:cBhvr>
                                        <p:cTn id="7" dur="500"/>
                                        <p:tgtEl>
                                          <p:spTgt spid="109569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95693"/>
                                        </p:tgtEl>
                                        <p:attrNameLst>
                                          <p:attrName>style.visibility</p:attrName>
                                        </p:attrNameLst>
                                      </p:cBhvr>
                                      <p:to>
                                        <p:strVal val="visible"/>
                                      </p:to>
                                    </p:set>
                                    <p:animEffect transition="in" filter="checkerboard(across)">
                                      <p:cBhvr>
                                        <p:cTn id="10" dur="500"/>
                                        <p:tgtEl>
                                          <p:spTgt spid="109569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95692"/>
                                        </p:tgtEl>
                                        <p:attrNameLst>
                                          <p:attrName>style.visibility</p:attrName>
                                        </p:attrNameLst>
                                      </p:cBhvr>
                                      <p:to>
                                        <p:strVal val="visible"/>
                                      </p:to>
                                    </p:set>
                                    <p:animEffect transition="in" filter="checkerboard(across)">
                                      <p:cBhvr>
                                        <p:cTn id="13" dur="500"/>
                                        <p:tgtEl>
                                          <p:spTgt spid="109569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95699"/>
                                        </p:tgtEl>
                                        <p:attrNameLst>
                                          <p:attrName>style.visibility</p:attrName>
                                        </p:attrNameLst>
                                      </p:cBhvr>
                                      <p:to>
                                        <p:strVal val="visible"/>
                                      </p:to>
                                    </p:set>
                                    <p:animEffect transition="in" filter="checkerboard(across)">
                                      <p:cBhvr>
                                        <p:cTn id="16" dur="500"/>
                                        <p:tgtEl>
                                          <p:spTgt spid="109569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95700"/>
                                        </p:tgtEl>
                                        <p:attrNameLst>
                                          <p:attrName>style.visibility</p:attrName>
                                        </p:attrNameLst>
                                      </p:cBhvr>
                                      <p:to>
                                        <p:strVal val="visible"/>
                                      </p:to>
                                    </p:set>
                                    <p:animEffect transition="in" filter="checkerboard(across)">
                                      <p:cBhvr>
                                        <p:cTn id="19" dur="500"/>
                                        <p:tgtEl>
                                          <p:spTgt spid="109570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95698"/>
                                        </p:tgtEl>
                                        <p:attrNameLst>
                                          <p:attrName>style.visibility</p:attrName>
                                        </p:attrNameLst>
                                      </p:cBhvr>
                                      <p:to>
                                        <p:strVal val="visible"/>
                                      </p:to>
                                    </p:set>
                                    <p:animEffect transition="in" filter="checkerboard(across)">
                                      <p:cBhvr>
                                        <p:cTn id="22" dur="500"/>
                                        <p:tgtEl>
                                          <p:spTgt spid="109569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95696"/>
                                        </p:tgtEl>
                                        <p:attrNameLst>
                                          <p:attrName>style.visibility</p:attrName>
                                        </p:attrNameLst>
                                      </p:cBhvr>
                                      <p:to>
                                        <p:strVal val="visible"/>
                                      </p:to>
                                    </p:set>
                                    <p:animEffect transition="in" filter="checkerboard(across)">
                                      <p:cBhvr>
                                        <p:cTn id="25" dur="500"/>
                                        <p:tgtEl>
                                          <p:spTgt spid="109569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95697"/>
                                        </p:tgtEl>
                                        <p:attrNameLst>
                                          <p:attrName>style.visibility</p:attrName>
                                        </p:attrNameLst>
                                      </p:cBhvr>
                                      <p:to>
                                        <p:strVal val="visible"/>
                                      </p:to>
                                    </p:set>
                                    <p:animEffect transition="in" filter="checkerboard(across)">
                                      <p:cBhvr>
                                        <p:cTn id="28" dur="500"/>
                                        <p:tgtEl>
                                          <p:spTgt spid="1095697"/>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95701"/>
                                        </p:tgtEl>
                                        <p:attrNameLst>
                                          <p:attrName>style.visibility</p:attrName>
                                        </p:attrNameLst>
                                      </p:cBhvr>
                                      <p:to>
                                        <p:strVal val="visible"/>
                                      </p:to>
                                    </p:set>
                                    <p:animEffect transition="in" filter="checkerboard(across)">
                                      <p:cBhvr>
                                        <p:cTn id="31" dur="500"/>
                                        <p:tgtEl>
                                          <p:spTgt spid="109570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heckerboard(across)">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heckerboard(across)">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heckerboard(across)">
                                      <p:cBhvr>
                                        <p:cTn id="47" dur="500"/>
                                        <p:tgtEl>
                                          <p:spTgt spid="23"/>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heckerboard(across)">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arn(inVertical)">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92" grpId="0" animBg="1"/>
      <p:bldP spid="1095693" grpId="0" animBg="1"/>
      <p:bldP spid="1095694" grpId="0"/>
      <p:bldP spid="1095696" grpId="0" animBg="1"/>
      <p:bldP spid="1095697" grpId="0"/>
      <p:bldP spid="1095698" grpId="0" animBg="1"/>
      <p:bldP spid="1095699" grpId="0" animBg="1"/>
      <p:bldP spid="1095700" grpId="0" animBg="1"/>
      <p:bldP spid="1095701" grpId="0"/>
      <p:bldP spid="20" grpId="0" animBg="1"/>
      <p:bldP spid="21" grpId="0"/>
      <p:bldP spid="22" grpId="0" animBg="1"/>
      <p:bldP spid="23" grpId="0"/>
      <p:bldP spid="24" grpId="0" animBg="1"/>
      <p:bldP spid="25" grpId="0"/>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کارايي </a:t>
            </a:r>
            <a:r>
              <a:rPr lang="en-US" dirty="0"/>
              <a:t>S&amp;W  </a:t>
            </a:r>
            <a:r>
              <a:rPr lang="fa-IR" dirty="0"/>
              <a:t> بر روي کانال بدون خطا</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در صورتی که </a:t>
                </a:r>
                <a14:m>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𝑡</m:t>
                        </m:r>
                      </m:e>
                      <m:sub>
                        <m:r>
                          <a:rPr lang="en-US" i="1" dirty="0" smtClean="0">
                            <a:solidFill>
                              <a:srgbClr val="C00000"/>
                            </a:solidFill>
                            <a:latin typeface="Cambria Math" panose="02040503050406030204" pitchFamily="18" charset="0"/>
                          </a:rPr>
                          <m:t>𝑓𝑟𝑎𝑚𝑒</m:t>
                        </m:r>
                      </m:sub>
                    </m:sSub>
                  </m:oMath>
                </a14:m>
                <a:r>
                  <a:rPr lang="fa-IR" dirty="0"/>
                  <a:t> را مدت ارسال بیت های فریم باتوجه به محدودیت سرعت و ظرفیت کانال بر روی خط در نظر بگیریم</a:t>
                </a:r>
                <a:endParaRPr lang="en-US" dirty="0"/>
              </a:p>
              <a:p>
                <a:endParaRPr lang="en-US" dirty="0"/>
              </a:p>
              <a:p>
                <a:endParaRPr lang="en-US" dirty="0"/>
              </a:p>
              <a:p>
                <a:r>
                  <a:rPr lang="fa-IR" dirty="0"/>
                  <a:t>و اگر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𝑡</m:t>
                        </m:r>
                      </m:e>
                      <m:sub>
                        <m:r>
                          <a:rPr lang="en-US" b="0" i="1" dirty="0" smtClean="0">
                            <a:solidFill>
                              <a:srgbClr val="C00000"/>
                            </a:solidFill>
                            <a:latin typeface="Cambria Math" panose="02040503050406030204" pitchFamily="18" charset="0"/>
                          </a:rPr>
                          <m:t>𝑝𝑟𝑜𝑝</m:t>
                        </m:r>
                      </m:sub>
                    </m:sSub>
                  </m:oMath>
                </a14:m>
                <a:r>
                  <a:rPr lang="fa-IR" dirty="0"/>
                  <a:t> زمان تاخیر انتشار در ارسال بر روی کانال تا دریافت در گیرنده باشد:</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grpSp>
        <p:nvGrpSpPr>
          <p:cNvPr id="7" name="Group 6"/>
          <p:cNvGrpSpPr/>
          <p:nvPr/>
        </p:nvGrpSpPr>
        <p:grpSpPr>
          <a:xfrm>
            <a:off x="206490" y="-20295"/>
            <a:ext cx="2736304" cy="1177366"/>
            <a:chOff x="9323596" y="3667999"/>
            <a:chExt cx="2736304" cy="1177366"/>
          </a:xfrm>
        </p:grpSpPr>
        <p:sp>
          <p:nvSpPr>
            <p:cNvPr id="8" name="Rounded Rectangle 7"/>
            <p:cNvSpPr/>
            <p:nvPr/>
          </p:nvSpPr>
          <p:spPr bwMode="auto">
            <a:xfrm>
              <a:off x="9323596" y="3765245"/>
              <a:ext cx="2736304" cy="108012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3175980299"/>
                </p:ext>
              </p:extLst>
            </p:nvPr>
          </p:nvGraphicFramePr>
          <p:xfrm>
            <a:off x="9371543" y="3667999"/>
            <a:ext cx="2452464" cy="1080120"/>
          </p:xfrm>
          <a:graphic>
            <a:graphicData uri="http://schemas.openxmlformats.org/presentationml/2006/ole">
              <mc:AlternateContent xmlns:mc="http://schemas.openxmlformats.org/markup-compatibility/2006">
                <mc:Choice xmlns:v="urn:schemas-microsoft-com:vml" Requires="v">
                  <p:oleObj name="Equation" r:id="rId4" imgW="1066680" imgH="469800" progId="Equation.3">
                    <p:embed/>
                  </p:oleObj>
                </mc:Choice>
                <mc:Fallback>
                  <p:oleObj name="Equation" r:id="rId4" imgW="1066680" imgH="469800" progId="Equation.3">
                    <p:embed/>
                    <p:pic>
                      <p:nvPicPr>
                        <p:cNvPr id="7475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1543" y="3667999"/>
                          <a:ext cx="2452464"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mc:AlternateContent xmlns:mc="http://schemas.openxmlformats.org/markup-compatibility/2006" xmlns:a14="http://schemas.microsoft.com/office/drawing/2010/main">
        <mc:Choice Requires="a14">
          <p:sp>
            <p:nvSpPr>
              <p:cNvPr id="11" name="Rectangle 10"/>
              <p:cNvSpPr/>
              <p:nvPr/>
            </p:nvSpPr>
            <p:spPr>
              <a:xfrm>
                <a:off x="1146212" y="1945875"/>
                <a:ext cx="3183757" cy="669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𝑡</m:t>
                          </m:r>
                        </m:e>
                        <m:sub>
                          <m:r>
                            <a:rPr lang="en-US" i="1" dirty="0">
                              <a:solidFill>
                                <a:srgbClr val="C00000"/>
                              </a:solidFill>
                              <a:latin typeface="Cambria Math" panose="02040503050406030204" pitchFamily="18" charset="0"/>
                            </a:rPr>
                            <m:t>𝑓𝑟𝑎𝑚𝑒</m:t>
                          </m:r>
                        </m:sub>
                      </m:sSub>
                      <m:r>
                        <a:rPr lang="en-US" b="0" i="1" dirty="0" smtClean="0">
                          <a:solidFill>
                            <a:srgbClr val="C00000"/>
                          </a:solidFill>
                          <a:latin typeface="Cambria Math" panose="02040503050406030204" pitchFamily="18" charset="0"/>
                        </a:rPr>
                        <m:t>=</m:t>
                      </m:r>
                      <m:f>
                        <m:fPr>
                          <m:ctrlPr>
                            <a:rPr lang="en-US" b="0" i="1" dirty="0" smtClean="0">
                              <a:solidFill>
                                <a:srgbClr val="C00000"/>
                              </a:solidFill>
                              <a:latin typeface="Cambria Math" panose="02040503050406030204" pitchFamily="18" charset="0"/>
                            </a:rPr>
                          </m:ctrlPr>
                        </m:fPr>
                        <m:num>
                          <m:r>
                            <a:rPr lang="en-US" b="0" i="1" dirty="0" smtClean="0">
                              <a:solidFill>
                                <a:srgbClr val="C00000"/>
                              </a:solidFill>
                              <a:latin typeface="Cambria Math" panose="02040503050406030204" pitchFamily="18" charset="0"/>
                            </a:rPr>
                            <m:t>𝐹𝑟𝑎𝑚𝑒</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𝑆𝑖𝑧𝑒</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𝑏𝑖𝑡</m:t>
                          </m:r>
                          <m:r>
                            <a:rPr lang="en-US" b="0" i="1" dirty="0" smtClean="0">
                              <a:solidFill>
                                <a:srgbClr val="C00000"/>
                              </a:solidFill>
                              <a:latin typeface="Cambria Math" panose="02040503050406030204" pitchFamily="18" charset="0"/>
                            </a:rPr>
                            <m:t>)</m:t>
                          </m:r>
                        </m:num>
                        <m:den>
                          <m:r>
                            <a:rPr lang="en-US" b="0" i="1" dirty="0" smtClean="0">
                              <a:solidFill>
                                <a:srgbClr val="C00000"/>
                              </a:solidFill>
                              <a:latin typeface="Cambria Math" panose="02040503050406030204" pitchFamily="18" charset="0"/>
                            </a:rPr>
                            <m:t>𝑆𝑒𝑛𝑑𝑖𝑛𝑔</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𝑅𝑎𝑡𝑒</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𝑏𝑝𝑠</m:t>
                          </m:r>
                          <m:r>
                            <a:rPr lang="en-US" b="0" i="1" dirty="0" smtClean="0">
                              <a:solidFill>
                                <a:srgbClr val="C00000"/>
                              </a:solidFill>
                              <a:latin typeface="Cambria Math" panose="02040503050406030204" pitchFamily="18" charset="0"/>
                            </a:rPr>
                            <m:t>)</m:t>
                          </m:r>
                        </m:den>
                      </m:f>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146212" y="1945875"/>
                <a:ext cx="3183757" cy="66909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365990" y="1668363"/>
                <a:ext cx="5065810" cy="946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5426"/>
                              </a:solidFill>
                              <a:latin typeface="Cambria Math" panose="02040503050406030204" pitchFamily="18" charset="0"/>
                              <a:ea typeface="Cambria Math" panose="02040503050406030204" pitchFamily="18" charset="0"/>
                            </a:rPr>
                          </m:ctrlPr>
                        </m:sSubPr>
                        <m:e>
                          <m:r>
                            <a:rPr lang="en-US" i="1" dirty="0" smtClean="0">
                              <a:solidFill>
                                <a:srgbClr val="005426"/>
                              </a:solidFill>
                              <a:latin typeface="Cambria Math" panose="02040503050406030204" pitchFamily="18" charset="0"/>
                              <a:ea typeface="Cambria Math" panose="02040503050406030204" pitchFamily="18" charset="0"/>
                            </a:rPr>
                            <m:t>𝜂</m:t>
                          </m:r>
                        </m:e>
                        <m:sub>
                          <m:r>
                            <a:rPr lang="en-US" b="0" i="1" dirty="0" smtClean="0">
                              <a:solidFill>
                                <a:srgbClr val="005426"/>
                              </a:solidFill>
                              <a:latin typeface="Cambria Math" panose="02040503050406030204" pitchFamily="18" charset="0"/>
                              <a:ea typeface="Cambria Math" panose="02040503050406030204" pitchFamily="18" charset="0"/>
                            </a:rPr>
                            <m:t>0</m:t>
                          </m:r>
                        </m:sub>
                      </m:sSub>
                      <m:r>
                        <a:rPr lang="en-US" i="1" dirty="0">
                          <a:solidFill>
                            <a:srgbClr val="005426"/>
                          </a:solidFill>
                          <a:latin typeface="Cambria Math" panose="02040503050406030204" pitchFamily="18" charset="0"/>
                          <a:ea typeface="Cambria Math" panose="02040503050406030204" pitchFamily="18" charset="0"/>
                        </a:rPr>
                        <m:t>≅</m:t>
                      </m:r>
                      <m:f>
                        <m:fPr>
                          <m:ctrlPr>
                            <a:rPr lang="en-US" b="0" i="1" dirty="0" smtClean="0">
                              <a:solidFill>
                                <a:srgbClr val="005426"/>
                              </a:solidFill>
                              <a:latin typeface="Cambria Math" panose="02040503050406030204" pitchFamily="18" charset="0"/>
                              <a:ea typeface="Cambria Math" panose="02040503050406030204" pitchFamily="18" charset="0"/>
                            </a:rPr>
                          </m:ctrlPr>
                        </m:fPr>
                        <m:num>
                          <m:sSub>
                            <m:sSubPr>
                              <m:ctrlPr>
                                <a:rPr lang="en-US" b="0" i="1" dirty="0" smtClean="0">
                                  <a:solidFill>
                                    <a:srgbClr val="005426"/>
                                  </a:solidFill>
                                  <a:latin typeface="Cambria Math" panose="02040503050406030204" pitchFamily="18" charset="0"/>
                                  <a:ea typeface="Cambria Math" panose="02040503050406030204" pitchFamily="18" charset="0"/>
                                </a:rPr>
                              </m:ctrlPr>
                            </m:sSubPr>
                            <m:e>
                              <m:r>
                                <a:rPr lang="en-US" b="0" i="1" dirty="0" smtClean="0">
                                  <a:solidFill>
                                    <a:srgbClr val="005426"/>
                                  </a:solidFill>
                                  <a:latin typeface="Cambria Math" panose="02040503050406030204" pitchFamily="18" charset="0"/>
                                  <a:ea typeface="Cambria Math" panose="02040503050406030204" pitchFamily="18" charset="0"/>
                                </a:rPr>
                                <m:t>𝑛</m:t>
                              </m:r>
                            </m:e>
                            <m:sub>
                              <m:r>
                                <a:rPr lang="en-US" b="0" i="1" dirty="0" smtClean="0">
                                  <a:solidFill>
                                    <a:srgbClr val="005426"/>
                                  </a:solidFill>
                                  <a:latin typeface="Cambria Math" panose="02040503050406030204" pitchFamily="18" charset="0"/>
                                  <a:ea typeface="Cambria Math" panose="02040503050406030204" pitchFamily="18" charset="0"/>
                                </a:rPr>
                                <m:t>𝑓</m:t>
                              </m:r>
                            </m:sub>
                          </m:sSub>
                        </m:num>
                        <m:den>
                          <m:sSub>
                            <m:sSubPr>
                              <m:ctrlPr>
                                <a:rPr lang="en-US" b="0" i="1" dirty="0" smtClean="0">
                                  <a:solidFill>
                                    <a:srgbClr val="005426"/>
                                  </a:solidFill>
                                  <a:latin typeface="Cambria Math" panose="02040503050406030204" pitchFamily="18" charset="0"/>
                                  <a:ea typeface="Cambria Math" panose="02040503050406030204" pitchFamily="18" charset="0"/>
                                </a:rPr>
                              </m:ctrlPr>
                            </m:sSubPr>
                            <m:e>
                              <m:r>
                                <a:rPr lang="en-US" b="0" i="1" dirty="0" smtClean="0">
                                  <a:solidFill>
                                    <a:srgbClr val="005426"/>
                                  </a:solidFill>
                                  <a:latin typeface="Cambria Math" panose="02040503050406030204" pitchFamily="18" charset="0"/>
                                  <a:ea typeface="Cambria Math" panose="02040503050406030204" pitchFamily="18" charset="0"/>
                                </a:rPr>
                                <m:t>𝑛</m:t>
                              </m:r>
                            </m:e>
                            <m:sub>
                              <m:r>
                                <a:rPr lang="en-US" b="0" i="1" dirty="0" smtClean="0">
                                  <a:solidFill>
                                    <a:srgbClr val="005426"/>
                                  </a:solidFill>
                                  <a:latin typeface="Cambria Math" panose="02040503050406030204" pitchFamily="18" charset="0"/>
                                  <a:ea typeface="Cambria Math" panose="02040503050406030204" pitchFamily="18" charset="0"/>
                                </a:rPr>
                                <m:t>𝑓</m:t>
                              </m:r>
                            </m:sub>
                          </m:sSub>
                          <m:r>
                            <a:rPr lang="en-US" b="0" i="1" dirty="0" smtClean="0">
                              <a:solidFill>
                                <a:srgbClr val="005426"/>
                              </a:solidFill>
                              <a:latin typeface="Cambria Math" panose="02040503050406030204" pitchFamily="18" charset="0"/>
                              <a:ea typeface="Cambria Math" panose="02040503050406030204" pitchFamily="18" charset="0"/>
                            </a:rPr>
                            <m:t>+</m:t>
                          </m:r>
                          <m:r>
                            <a:rPr lang="en-US" b="0" i="1" dirty="0" smtClean="0">
                              <a:solidFill>
                                <a:srgbClr val="005426"/>
                              </a:solidFill>
                              <a:latin typeface="Cambria Math" panose="02040503050406030204" pitchFamily="18" charset="0"/>
                              <a:ea typeface="Cambria Math" panose="02040503050406030204" pitchFamily="18" charset="0"/>
                            </a:rPr>
                            <m:t>2</m:t>
                          </m:r>
                          <m:sSub>
                            <m:sSubPr>
                              <m:ctrlPr>
                                <a:rPr lang="en-US" b="0" i="1" dirty="0" smtClean="0">
                                  <a:solidFill>
                                    <a:srgbClr val="005426"/>
                                  </a:solidFill>
                                  <a:latin typeface="Cambria Math" panose="02040503050406030204" pitchFamily="18" charset="0"/>
                                  <a:ea typeface="Cambria Math" panose="02040503050406030204" pitchFamily="18" charset="0"/>
                                </a:rPr>
                              </m:ctrlPr>
                            </m:sSubPr>
                            <m:e>
                              <m:r>
                                <a:rPr lang="en-US" b="0" i="1" dirty="0" smtClean="0">
                                  <a:solidFill>
                                    <a:srgbClr val="005426"/>
                                  </a:solidFill>
                                  <a:latin typeface="Cambria Math" panose="02040503050406030204" pitchFamily="18" charset="0"/>
                                  <a:ea typeface="Cambria Math" panose="02040503050406030204" pitchFamily="18" charset="0"/>
                                </a:rPr>
                                <m:t>𝑡</m:t>
                              </m:r>
                            </m:e>
                            <m:sub>
                              <m:r>
                                <a:rPr lang="en-US" b="0" i="1" dirty="0" smtClean="0">
                                  <a:solidFill>
                                    <a:srgbClr val="005426"/>
                                  </a:solidFill>
                                  <a:latin typeface="Cambria Math" panose="02040503050406030204" pitchFamily="18" charset="0"/>
                                  <a:ea typeface="Cambria Math" panose="02040503050406030204" pitchFamily="18" charset="0"/>
                                </a:rPr>
                                <m:t>𝑝𝑟𝑜𝑝</m:t>
                              </m:r>
                            </m:sub>
                          </m:sSub>
                          <m:r>
                            <a:rPr lang="en-US" b="0" i="1" dirty="0" smtClean="0">
                              <a:solidFill>
                                <a:srgbClr val="005426"/>
                              </a:solidFill>
                              <a:latin typeface="Cambria Math" panose="02040503050406030204" pitchFamily="18" charset="0"/>
                              <a:ea typeface="Cambria Math" panose="02040503050406030204" pitchFamily="18" charset="0"/>
                            </a:rPr>
                            <m:t>𝑅</m:t>
                          </m:r>
                        </m:den>
                      </m:f>
                      <m:r>
                        <a:rPr lang="en-US" b="0" i="1" dirty="0" smtClean="0">
                          <a:solidFill>
                            <a:srgbClr val="005426"/>
                          </a:solidFill>
                          <a:latin typeface="Cambria Math" panose="02040503050406030204" pitchFamily="18" charset="0"/>
                          <a:ea typeface="Cambria Math" panose="02040503050406030204" pitchFamily="18" charset="0"/>
                        </a:rPr>
                        <m:t>=</m:t>
                      </m:r>
                      <m:f>
                        <m:fPr>
                          <m:ctrlPr>
                            <a:rPr lang="en-US" i="1" dirty="0">
                              <a:solidFill>
                                <a:srgbClr val="005426"/>
                              </a:solidFill>
                              <a:latin typeface="Cambria Math" panose="02040503050406030204" pitchFamily="18" charset="0"/>
                              <a:ea typeface="Cambria Math" panose="02040503050406030204" pitchFamily="18" charset="0"/>
                            </a:rPr>
                          </m:ctrlPr>
                        </m:fPr>
                        <m:num>
                          <m:r>
                            <a:rPr lang="en-US" b="0" i="1" dirty="0" smtClean="0">
                              <a:solidFill>
                                <a:srgbClr val="005426"/>
                              </a:solidFill>
                              <a:latin typeface="Cambria Math" panose="02040503050406030204" pitchFamily="18" charset="0"/>
                              <a:ea typeface="Cambria Math" panose="02040503050406030204" pitchFamily="18" charset="0"/>
                            </a:rPr>
                            <m:t>1</m:t>
                          </m:r>
                        </m:num>
                        <m:den>
                          <m:r>
                            <a:rPr lang="en-US" b="0" i="1" dirty="0" smtClean="0">
                              <a:solidFill>
                                <a:srgbClr val="005426"/>
                              </a:solidFill>
                              <a:latin typeface="Cambria Math" panose="02040503050406030204" pitchFamily="18" charset="0"/>
                              <a:ea typeface="Cambria Math" panose="02040503050406030204" pitchFamily="18" charset="0"/>
                            </a:rPr>
                            <m:t>1</m:t>
                          </m:r>
                          <m:r>
                            <a:rPr lang="en-US" i="1" dirty="0">
                              <a:solidFill>
                                <a:srgbClr val="005426"/>
                              </a:solidFill>
                              <a:latin typeface="Cambria Math" panose="02040503050406030204" pitchFamily="18" charset="0"/>
                              <a:ea typeface="Cambria Math" panose="02040503050406030204" pitchFamily="18" charset="0"/>
                            </a:rPr>
                            <m:t>+</m:t>
                          </m:r>
                          <m:f>
                            <m:fPr>
                              <m:ctrlPr>
                                <a:rPr lang="en-US" i="1" dirty="0" smtClean="0">
                                  <a:solidFill>
                                    <a:srgbClr val="005426"/>
                                  </a:solidFill>
                                  <a:latin typeface="Cambria Math" panose="02040503050406030204" pitchFamily="18" charset="0"/>
                                  <a:ea typeface="Cambria Math" panose="02040503050406030204" pitchFamily="18" charset="0"/>
                                </a:rPr>
                              </m:ctrlPr>
                            </m:fPr>
                            <m:num>
                              <m:r>
                                <a:rPr lang="en-US" i="1" dirty="0">
                                  <a:solidFill>
                                    <a:srgbClr val="005426"/>
                                  </a:solidFill>
                                  <a:latin typeface="Cambria Math" panose="02040503050406030204" pitchFamily="18" charset="0"/>
                                  <a:ea typeface="Cambria Math" panose="02040503050406030204" pitchFamily="18" charset="0"/>
                                </a:rPr>
                                <m:t>2</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𝑡</m:t>
                                  </m:r>
                                </m:e>
                                <m:sub>
                                  <m:r>
                                    <a:rPr lang="en-US" i="1" dirty="0">
                                      <a:solidFill>
                                        <a:srgbClr val="005426"/>
                                      </a:solidFill>
                                      <a:latin typeface="Cambria Math" panose="02040503050406030204" pitchFamily="18" charset="0"/>
                                      <a:ea typeface="Cambria Math" panose="02040503050406030204" pitchFamily="18" charset="0"/>
                                    </a:rPr>
                                    <m:t>𝑝𝑟𝑜𝑝</m:t>
                                  </m:r>
                                </m:sub>
                              </m:sSub>
                              <m:r>
                                <a:rPr lang="en-US" i="1" dirty="0">
                                  <a:solidFill>
                                    <a:srgbClr val="005426"/>
                                  </a:solidFill>
                                  <a:latin typeface="Cambria Math" panose="02040503050406030204" pitchFamily="18" charset="0"/>
                                  <a:ea typeface="Cambria Math" panose="02040503050406030204" pitchFamily="18" charset="0"/>
                                </a:rPr>
                                <m:t>𝑅</m:t>
                              </m:r>
                            </m:num>
                            <m:den>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𝑛</m:t>
                                  </m:r>
                                </m:e>
                                <m:sub>
                                  <m:r>
                                    <a:rPr lang="en-US" i="1" dirty="0">
                                      <a:solidFill>
                                        <a:srgbClr val="005426"/>
                                      </a:solidFill>
                                      <a:latin typeface="Cambria Math" panose="02040503050406030204" pitchFamily="18" charset="0"/>
                                      <a:ea typeface="Cambria Math" panose="02040503050406030204" pitchFamily="18" charset="0"/>
                                    </a:rPr>
                                    <m:t>𝑓</m:t>
                                  </m:r>
                                </m:sub>
                              </m:sSub>
                            </m:den>
                          </m:f>
                        </m:den>
                      </m:f>
                      <m:r>
                        <a:rPr lang="en-US" i="1" dirty="0">
                          <a:solidFill>
                            <a:srgbClr val="005426"/>
                          </a:solidFill>
                          <a:latin typeface="Cambria Math" panose="02040503050406030204" pitchFamily="18" charset="0"/>
                          <a:ea typeface="Cambria Math" panose="02040503050406030204" pitchFamily="18" charset="0"/>
                        </a:rPr>
                        <m:t>=</m:t>
                      </m:r>
                      <m:f>
                        <m:fPr>
                          <m:ctrlPr>
                            <a:rPr lang="en-US" i="1" dirty="0">
                              <a:solidFill>
                                <a:srgbClr val="005426"/>
                              </a:solidFill>
                              <a:latin typeface="Cambria Math" panose="02040503050406030204" pitchFamily="18" charset="0"/>
                              <a:ea typeface="Cambria Math" panose="02040503050406030204" pitchFamily="18" charset="0"/>
                            </a:rPr>
                          </m:ctrlPr>
                        </m:fPr>
                        <m:num>
                          <m:r>
                            <a:rPr lang="en-US" i="1" dirty="0">
                              <a:solidFill>
                                <a:srgbClr val="005426"/>
                              </a:solidFill>
                              <a:latin typeface="Cambria Math" panose="02040503050406030204" pitchFamily="18" charset="0"/>
                              <a:ea typeface="Cambria Math" panose="02040503050406030204" pitchFamily="18" charset="0"/>
                            </a:rPr>
                            <m:t>1</m:t>
                          </m:r>
                        </m:num>
                        <m:den>
                          <m:r>
                            <a:rPr lang="en-US" i="1" dirty="0">
                              <a:solidFill>
                                <a:srgbClr val="005426"/>
                              </a:solidFill>
                              <a:latin typeface="Cambria Math" panose="02040503050406030204" pitchFamily="18" charset="0"/>
                              <a:ea typeface="Cambria Math" panose="02040503050406030204" pitchFamily="18" charset="0"/>
                            </a:rPr>
                            <m:t>1</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2</m:t>
                          </m:r>
                          <m:f>
                            <m:fPr>
                              <m:ctrlPr>
                                <a:rPr lang="en-US" i="1" dirty="0">
                                  <a:solidFill>
                                    <a:srgbClr val="005426"/>
                                  </a:solidFill>
                                  <a:latin typeface="Cambria Math" panose="02040503050406030204" pitchFamily="18" charset="0"/>
                                  <a:ea typeface="Cambria Math" panose="02040503050406030204" pitchFamily="18" charset="0"/>
                                </a:rPr>
                              </m:ctrlPr>
                            </m:fPr>
                            <m:num>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𝑡</m:t>
                                  </m:r>
                                </m:e>
                                <m:sub>
                                  <m:r>
                                    <a:rPr lang="en-US" i="1" dirty="0">
                                      <a:solidFill>
                                        <a:srgbClr val="005426"/>
                                      </a:solidFill>
                                      <a:latin typeface="Cambria Math" panose="02040503050406030204" pitchFamily="18" charset="0"/>
                                      <a:ea typeface="Cambria Math" panose="02040503050406030204" pitchFamily="18" charset="0"/>
                                    </a:rPr>
                                    <m:t>𝑝𝑟𝑜𝑝</m:t>
                                  </m:r>
                                </m:sub>
                              </m:sSub>
                            </m:num>
                            <m:den>
                              <m:sSub>
                                <m:sSubPr>
                                  <m:ctrlPr>
                                    <a:rPr lang="en-US" b="0" i="1" dirty="0" smtClean="0">
                                      <a:solidFill>
                                        <a:srgbClr val="005426"/>
                                      </a:solidFill>
                                      <a:latin typeface="Cambria Math" panose="02040503050406030204" pitchFamily="18" charset="0"/>
                                      <a:ea typeface="Cambria Math" panose="02040503050406030204" pitchFamily="18" charset="0"/>
                                    </a:rPr>
                                  </m:ctrlPr>
                                </m:sSubPr>
                                <m:e>
                                  <m:r>
                                    <a:rPr lang="en-US" b="0" i="1" dirty="0" smtClean="0">
                                      <a:solidFill>
                                        <a:srgbClr val="005426"/>
                                      </a:solidFill>
                                      <a:latin typeface="Cambria Math" panose="02040503050406030204" pitchFamily="18" charset="0"/>
                                      <a:ea typeface="Cambria Math" panose="02040503050406030204" pitchFamily="18" charset="0"/>
                                    </a:rPr>
                                    <m:t>𝑡</m:t>
                                  </m:r>
                                </m:e>
                                <m:sub>
                                  <m:r>
                                    <a:rPr lang="en-US" b="0" i="1" dirty="0" smtClean="0">
                                      <a:solidFill>
                                        <a:srgbClr val="005426"/>
                                      </a:solidFill>
                                      <a:latin typeface="Cambria Math" panose="02040503050406030204" pitchFamily="18" charset="0"/>
                                      <a:ea typeface="Cambria Math" panose="02040503050406030204" pitchFamily="18" charset="0"/>
                                    </a:rPr>
                                    <m:t>𝑓𝑟𝑎𝑚𝑒</m:t>
                                  </m:r>
                                </m:sub>
                              </m:sSub>
                            </m:den>
                          </m:f>
                        </m:den>
                      </m:f>
                    </m:oMath>
                  </m:oMathPara>
                </a14:m>
                <a:endParaRPr lang="en-US" dirty="0">
                  <a:solidFill>
                    <a:srgbClr val="00542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5365990" y="1668363"/>
                <a:ext cx="5065810" cy="94660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14958" y="3091867"/>
                <a:ext cx="3770776" cy="669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𝑡</m:t>
                          </m:r>
                        </m:e>
                        <m:sub>
                          <m:r>
                            <a:rPr lang="en-US" b="0" i="1" dirty="0" smtClean="0">
                              <a:solidFill>
                                <a:srgbClr val="C00000"/>
                              </a:solidFill>
                              <a:latin typeface="Cambria Math" panose="02040503050406030204" pitchFamily="18" charset="0"/>
                            </a:rPr>
                            <m:t>𝑝𝑟𝑜𝑝</m:t>
                          </m:r>
                        </m:sub>
                      </m:sSub>
                      <m:r>
                        <a:rPr lang="en-US" b="0" i="1" dirty="0" smtClean="0">
                          <a:solidFill>
                            <a:srgbClr val="C00000"/>
                          </a:solidFill>
                          <a:latin typeface="Cambria Math" panose="02040503050406030204" pitchFamily="18" charset="0"/>
                        </a:rPr>
                        <m:t>=</m:t>
                      </m:r>
                      <m:f>
                        <m:fPr>
                          <m:ctrlPr>
                            <a:rPr lang="en-US" b="0" i="1" dirty="0" smtClean="0">
                              <a:solidFill>
                                <a:srgbClr val="C00000"/>
                              </a:solidFill>
                              <a:latin typeface="Cambria Math" panose="02040503050406030204" pitchFamily="18" charset="0"/>
                            </a:rPr>
                          </m:ctrlPr>
                        </m:fPr>
                        <m:num>
                          <m:r>
                            <a:rPr lang="en-US" b="0" i="1" dirty="0" smtClean="0">
                              <a:solidFill>
                                <a:srgbClr val="C00000"/>
                              </a:solidFill>
                              <a:latin typeface="Cambria Math" panose="02040503050406030204" pitchFamily="18" charset="0"/>
                            </a:rPr>
                            <m:t>𝑑𝑖𝑠𝑡𝑎𝑛𝑐𝑒</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𝑚</m:t>
                          </m:r>
                          <m:r>
                            <a:rPr lang="en-US" b="0" i="1" dirty="0" smtClean="0">
                              <a:solidFill>
                                <a:srgbClr val="C00000"/>
                              </a:solidFill>
                              <a:latin typeface="Cambria Math" panose="02040503050406030204" pitchFamily="18" charset="0"/>
                            </a:rPr>
                            <m:t>)</m:t>
                          </m:r>
                        </m:num>
                        <m:den>
                          <m:r>
                            <a:rPr lang="en-US" b="0" i="1" dirty="0" smtClean="0">
                              <a:solidFill>
                                <a:srgbClr val="C00000"/>
                              </a:solidFill>
                              <a:latin typeface="Cambria Math" panose="02040503050406030204" pitchFamily="18" charset="0"/>
                            </a:rPr>
                            <m:t>𝑝𝑟𝑜𝑝𝑎𝑔𝑎𝑡𝑖𝑜𝑛</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𝑠𝑝𝑒𝑒𝑑</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𝑚</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𝑠</m:t>
                          </m:r>
                          <m:r>
                            <a:rPr lang="en-US" b="0" i="1" dirty="0" smtClean="0">
                              <a:solidFill>
                                <a:srgbClr val="C00000"/>
                              </a:solidFill>
                              <a:latin typeface="Cambria Math" panose="02040503050406030204" pitchFamily="18" charset="0"/>
                            </a:rPr>
                            <m:t>)</m:t>
                          </m:r>
                        </m:den>
                      </m:f>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114958" y="3091867"/>
                <a:ext cx="3770776" cy="66909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08647" y="4224507"/>
                <a:ext cx="5714385" cy="17252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2060"/>
                          </a:solidFill>
                          <a:latin typeface="Cambria Math" panose="02040503050406030204" pitchFamily="18" charset="0"/>
                        </a:rPr>
                        <m:t>𝑆𝑖𝑔𝑛𝑎𝑙</m:t>
                      </m:r>
                      <m:r>
                        <a:rPr lang="en-US" i="1" dirty="0" smtClean="0">
                          <a:solidFill>
                            <a:srgbClr val="002060"/>
                          </a:solidFill>
                          <a:latin typeface="Cambria Math" panose="02040503050406030204" pitchFamily="18" charset="0"/>
                        </a:rPr>
                        <m:t> </m:t>
                      </m:r>
                      <m:r>
                        <a:rPr lang="en-US" i="1" dirty="0" smtClean="0">
                          <a:solidFill>
                            <a:srgbClr val="002060"/>
                          </a:solidFill>
                          <a:latin typeface="Cambria Math" panose="02040503050406030204" pitchFamily="18" charset="0"/>
                        </a:rPr>
                        <m:t>𝑆𝑝𝑒𝑒𝑑</m:t>
                      </m:r>
                      <m:r>
                        <a:rPr lang="en-US" i="1" dirty="0" smtClean="0">
                          <a:solidFill>
                            <a:srgbClr val="002060"/>
                          </a:solidFill>
                          <a:latin typeface="Cambria Math" panose="02040503050406030204" pitchFamily="18" charset="0"/>
                        </a:rPr>
                        <m:t>=</m:t>
                      </m:r>
                      <m:d>
                        <m:dPr>
                          <m:begChr m:val="{"/>
                          <m:endChr m:val=""/>
                          <m:ctrlPr>
                            <a:rPr lang="en-US" i="1" dirty="0" smtClean="0">
                              <a:solidFill>
                                <a:srgbClr val="002060"/>
                              </a:solidFill>
                              <a:latin typeface="Cambria Math" panose="02040503050406030204" pitchFamily="18" charset="0"/>
                            </a:rPr>
                          </m:ctrlPr>
                        </m:dPr>
                        <m:e>
                          <m:m>
                            <m:mPr>
                              <m:mcs>
                                <m:mc>
                                  <m:mcPr>
                                    <m:count m:val="1"/>
                                    <m:mcJc m:val="center"/>
                                  </m:mcPr>
                                </m:mc>
                              </m:mcs>
                              <m:ctrlPr>
                                <a:rPr lang="en-US" i="1" dirty="0">
                                  <a:solidFill>
                                    <a:srgbClr val="002060"/>
                                  </a:solidFill>
                                  <a:latin typeface="Cambria Math" panose="02040503050406030204" pitchFamily="18" charset="0"/>
                                </a:rPr>
                              </m:ctrlPr>
                            </m:mPr>
                            <m:mr>
                              <m:e>
                                <m:r>
                                  <a:rPr lang="en-US" i="1" dirty="0">
                                    <a:solidFill>
                                      <a:srgbClr val="002060"/>
                                    </a:solidFill>
                                    <a:latin typeface="Cambria Math" panose="02040503050406030204" pitchFamily="18" charset="0"/>
                                  </a:rPr>
                                  <m:t>300</m:t>
                                </m:r>
                                <m:f>
                                  <m:fPr>
                                    <m:ctrlPr>
                                      <a:rPr lang="en-US" i="1" dirty="0">
                                        <a:solidFill>
                                          <a:srgbClr val="002060"/>
                                        </a:solidFill>
                                        <a:latin typeface="Cambria Math" panose="02040503050406030204" pitchFamily="18" charset="0"/>
                                      </a:rPr>
                                    </m:ctrlPr>
                                  </m:fPr>
                                  <m:num>
                                    <m:r>
                                      <a:rPr lang="en-US" i="1" dirty="0">
                                        <a:solidFill>
                                          <a:srgbClr val="002060"/>
                                        </a:solidFill>
                                        <a:latin typeface="Cambria Math" panose="02040503050406030204" pitchFamily="18" charset="0"/>
                                      </a:rPr>
                                      <m:t>𝑚</m:t>
                                    </m:r>
                                  </m:num>
                                  <m:den>
                                    <m:r>
                                      <a:rPr lang="en-US" i="1" dirty="0">
                                        <a:solidFill>
                                          <a:srgbClr val="002060"/>
                                        </a:solidFill>
                                        <a:latin typeface="Cambria Math" panose="02040503050406030204" pitchFamily="18" charset="0"/>
                                        <a:ea typeface="Cambria Math" panose="02040503050406030204" pitchFamily="18" charset="0"/>
                                      </a:rPr>
                                      <m:t>𝜇</m:t>
                                    </m:r>
                                    <m:r>
                                      <a:rPr lang="en-US" i="1" dirty="0">
                                        <a:solidFill>
                                          <a:srgbClr val="002060"/>
                                        </a:solidFill>
                                        <a:latin typeface="Cambria Math" panose="02040503050406030204" pitchFamily="18" charset="0"/>
                                        <a:ea typeface="Cambria Math" panose="02040503050406030204" pitchFamily="18" charset="0"/>
                                      </a:rPr>
                                      <m:t>𝑠</m:t>
                                    </m:r>
                                  </m:den>
                                </m:f>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𝑓𝑜𝑟</m:t>
                                </m:r>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𝑙𝑖𝑔</m:t>
                                </m:r>
                                <m:r>
                                  <a:rPr lang="en-US" i="1" dirty="0">
                                    <a:solidFill>
                                      <a:srgbClr val="002060"/>
                                    </a:solidFill>
                                    <a:latin typeface="Cambria Math" panose="02040503050406030204" pitchFamily="18" charset="0"/>
                                    <a:ea typeface="Cambria Math" panose="02040503050406030204" pitchFamily="18" charset="0"/>
                                  </a:rPr>
                                  <m:t>h</m:t>
                                </m:r>
                                <m:r>
                                  <a:rPr lang="en-US" i="1" dirty="0">
                                    <a:solidFill>
                                      <a:srgbClr val="002060"/>
                                    </a:solidFill>
                                    <a:latin typeface="Cambria Math" panose="02040503050406030204" pitchFamily="18" charset="0"/>
                                    <a:ea typeface="Cambria Math" panose="02040503050406030204" pitchFamily="18" charset="0"/>
                                  </a:rPr>
                                  <m:t>𝑡</m:t>
                                </m:r>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𝑖𝑛</m:t>
                                </m:r>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𝑐𝑎𝑐𝑢𝑢𝑚</m:t>
                                </m:r>
                              </m:e>
                            </m:mr>
                            <m:mr>
                              <m:e>
                                <m:r>
                                  <a:rPr lang="en-US" i="1" dirty="0">
                                    <a:solidFill>
                                      <a:srgbClr val="002060"/>
                                    </a:solidFill>
                                    <a:latin typeface="Cambria Math" panose="02040503050406030204" pitchFamily="18" charset="0"/>
                                  </a:rPr>
                                  <m:t>200</m:t>
                                </m:r>
                                <m:f>
                                  <m:fPr>
                                    <m:ctrlPr>
                                      <a:rPr lang="en-US" i="1" dirty="0">
                                        <a:solidFill>
                                          <a:srgbClr val="002060"/>
                                        </a:solidFill>
                                        <a:latin typeface="Cambria Math" panose="02040503050406030204" pitchFamily="18" charset="0"/>
                                      </a:rPr>
                                    </m:ctrlPr>
                                  </m:fPr>
                                  <m:num>
                                    <m:r>
                                      <a:rPr lang="en-US" i="1" dirty="0">
                                        <a:solidFill>
                                          <a:srgbClr val="002060"/>
                                        </a:solidFill>
                                        <a:latin typeface="Cambria Math" panose="02040503050406030204" pitchFamily="18" charset="0"/>
                                      </a:rPr>
                                      <m:t>𝑚</m:t>
                                    </m:r>
                                  </m:num>
                                  <m:den>
                                    <m:r>
                                      <a:rPr lang="en-US" i="1" dirty="0">
                                        <a:solidFill>
                                          <a:srgbClr val="002060"/>
                                        </a:solidFill>
                                        <a:latin typeface="Cambria Math" panose="02040503050406030204" pitchFamily="18" charset="0"/>
                                        <a:ea typeface="Cambria Math" panose="02040503050406030204" pitchFamily="18" charset="0"/>
                                      </a:rPr>
                                      <m:t>𝜇</m:t>
                                    </m:r>
                                    <m:r>
                                      <a:rPr lang="en-US" i="1" dirty="0">
                                        <a:solidFill>
                                          <a:srgbClr val="002060"/>
                                        </a:solidFill>
                                        <a:latin typeface="Cambria Math" panose="02040503050406030204" pitchFamily="18" charset="0"/>
                                        <a:ea typeface="Cambria Math" panose="02040503050406030204" pitchFamily="18" charset="0"/>
                                      </a:rPr>
                                      <m:t>𝑠</m:t>
                                    </m:r>
                                  </m:den>
                                </m:f>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𝑓𝑜𝑟</m:t>
                                </m:r>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𝑙𝑖𝑔</m:t>
                                </m:r>
                                <m:r>
                                  <a:rPr lang="en-US" i="1" dirty="0">
                                    <a:solidFill>
                                      <a:srgbClr val="002060"/>
                                    </a:solidFill>
                                    <a:latin typeface="Cambria Math" panose="02040503050406030204" pitchFamily="18" charset="0"/>
                                    <a:ea typeface="Cambria Math" panose="02040503050406030204" pitchFamily="18" charset="0"/>
                                  </a:rPr>
                                  <m:t>h</m:t>
                                </m:r>
                                <m:r>
                                  <a:rPr lang="en-US" i="1" dirty="0">
                                    <a:solidFill>
                                      <a:srgbClr val="002060"/>
                                    </a:solidFill>
                                    <a:latin typeface="Cambria Math" panose="02040503050406030204" pitchFamily="18" charset="0"/>
                                    <a:ea typeface="Cambria Math" panose="02040503050406030204" pitchFamily="18" charset="0"/>
                                  </a:rPr>
                                  <m:t>𝑡</m:t>
                                </m:r>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𝑖𝑛</m:t>
                                </m:r>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𝑓𝑖𝑏𝑒𝑟</m:t>
                                </m:r>
                              </m:e>
                            </m:mr>
                            <m:mr>
                              <m:e>
                                <m:r>
                                  <a:rPr lang="en-US" i="1" dirty="0">
                                    <a:solidFill>
                                      <a:srgbClr val="002060"/>
                                    </a:solidFill>
                                    <a:latin typeface="Cambria Math" panose="02040503050406030204" pitchFamily="18" charset="0"/>
                                  </a:rPr>
                                  <m:t>250</m:t>
                                </m:r>
                                <m:f>
                                  <m:fPr>
                                    <m:ctrlPr>
                                      <a:rPr lang="en-US" i="1" dirty="0">
                                        <a:solidFill>
                                          <a:srgbClr val="002060"/>
                                        </a:solidFill>
                                        <a:latin typeface="Cambria Math" panose="02040503050406030204" pitchFamily="18" charset="0"/>
                                      </a:rPr>
                                    </m:ctrlPr>
                                  </m:fPr>
                                  <m:num>
                                    <m:r>
                                      <a:rPr lang="en-US" i="1" dirty="0">
                                        <a:solidFill>
                                          <a:srgbClr val="002060"/>
                                        </a:solidFill>
                                        <a:latin typeface="Cambria Math" panose="02040503050406030204" pitchFamily="18" charset="0"/>
                                      </a:rPr>
                                      <m:t>𝑚</m:t>
                                    </m:r>
                                  </m:num>
                                  <m:den>
                                    <m:r>
                                      <a:rPr lang="en-US" i="1" dirty="0">
                                        <a:solidFill>
                                          <a:srgbClr val="002060"/>
                                        </a:solidFill>
                                        <a:latin typeface="Cambria Math" panose="02040503050406030204" pitchFamily="18" charset="0"/>
                                        <a:ea typeface="Cambria Math" panose="02040503050406030204" pitchFamily="18" charset="0"/>
                                      </a:rPr>
                                      <m:t>𝜇</m:t>
                                    </m:r>
                                    <m:r>
                                      <a:rPr lang="en-US" i="1" dirty="0">
                                        <a:solidFill>
                                          <a:srgbClr val="002060"/>
                                        </a:solidFill>
                                        <a:latin typeface="Cambria Math" panose="02040503050406030204" pitchFamily="18" charset="0"/>
                                        <a:ea typeface="Cambria Math" panose="02040503050406030204" pitchFamily="18" charset="0"/>
                                      </a:rPr>
                                      <m:t>𝑠</m:t>
                                    </m:r>
                                  </m:den>
                                </m:f>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𝑓𝑜𝑟</m:t>
                                </m:r>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𝑒𝑙𝑒𝑐𝑡𝑟𝑖𝑐𝑖𝑡𝑦</m:t>
                                </m:r>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𝑜𝑣𝑒𝑟</m:t>
                                </m:r>
                                <m:r>
                                  <a:rPr lang="en-US" i="1" dirty="0">
                                    <a:solidFill>
                                      <a:srgbClr val="002060"/>
                                    </a:solidFill>
                                    <a:latin typeface="Cambria Math" panose="02040503050406030204" pitchFamily="18" charset="0"/>
                                    <a:ea typeface="Cambria Math" panose="02040503050406030204" pitchFamily="18" charset="0"/>
                                  </a:rPr>
                                  <m:t> </m:t>
                                </m:r>
                                <m:r>
                                  <a:rPr lang="en-US" i="1" dirty="0">
                                    <a:solidFill>
                                      <a:srgbClr val="002060"/>
                                    </a:solidFill>
                                    <a:latin typeface="Cambria Math" panose="02040503050406030204" pitchFamily="18" charset="0"/>
                                    <a:ea typeface="Cambria Math" panose="02040503050406030204" pitchFamily="18" charset="0"/>
                                  </a:rPr>
                                  <m:t>𝑐𝑜𝑝𝑝𝑒𝑟</m:t>
                                </m:r>
                              </m:e>
                            </m:mr>
                          </m:m>
                          <m:r>
                            <m:rPr>
                              <m:nor/>
                            </m:rPr>
                            <a:rPr lang="en-US" dirty="0">
                              <a:solidFill>
                                <a:srgbClr val="002060"/>
                              </a:solidFill>
                              <a:ea typeface="Cambria Math" panose="02040503050406030204" pitchFamily="18" charset="0"/>
                            </a:rPr>
                            <m:t> </m:t>
                          </m:r>
                        </m:e>
                      </m:d>
                    </m:oMath>
                  </m:oMathPara>
                </a14:m>
                <a:endParaRPr lang="en-US" dirty="0">
                  <a:solidFill>
                    <a:srgbClr val="00206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708647" y="4224507"/>
                <a:ext cx="5714385" cy="172528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0569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کارايي </a:t>
            </a:r>
            <a:r>
              <a:rPr lang="en-US" dirty="0"/>
              <a:t>S&amp;W  </a:t>
            </a:r>
            <a:r>
              <a:rPr lang="fa-IR" dirty="0"/>
              <a:t> بر روي کانال بدون خطا</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a:t>میتوان نشان داد بهره وری در صورت کم بودن </a:t>
                </a:r>
                <a14:m>
                  <m:oMath xmlns:m="http://schemas.openxmlformats.org/officeDocument/2006/math">
                    <m:f>
                      <m:fPr>
                        <m:ctrlPr>
                          <a:rPr lang="en-US" i="1" dirty="0">
                            <a:solidFill>
                              <a:srgbClr val="005426"/>
                            </a:solidFill>
                            <a:latin typeface="Cambria Math" panose="02040503050406030204" pitchFamily="18" charset="0"/>
                            <a:ea typeface="Cambria Math" panose="02040503050406030204" pitchFamily="18" charset="0"/>
                          </a:rPr>
                        </m:ctrlPr>
                      </m:fPr>
                      <m:num>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𝑡</m:t>
                            </m:r>
                          </m:e>
                          <m:sub>
                            <m:r>
                              <a:rPr lang="en-US" i="1" dirty="0">
                                <a:solidFill>
                                  <a:srgbClr val="005426"/>
                                </a:solidFill>
                                <a:latin typeface="Cambria Math" panose="02040503050406030204" pitchFamily="18" charset="0"/>
                                <a:ea typeface="Cambria Math" panose="02040503050406030204" pitchFamily="18" charset="0"/>
                              </a:rPr>
                              <m:t>𝑝𝑟𝑜𝑝</m:t>
                            </m:r>
                          </m:sub>
                        </m:sSub>
                      </m:num>
                      <m:den>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𝑡</m:t>
                            </m:r>
                          </m:e>
                          <m:sub>
                            <m:r>
                              <a:rPr lang="en-US" i="1" dirty="0">
                                <a:solidFill>
                                  <a:srgbClr val="005426"/>
                                </a:solidFill>
                                <a:latin typeface="Cambria Math" panose="02040503050406030204" pitchFamily="18" charset="0"/>
                                <a:ea typeface="Cambria Math" panose="02040503050406030204" pitchFamily="18" charset="0"/>
                              </a:rPr>
                              <m:t>𝑓𝑟𝑎𝑚𝑒</m:t>
                            </m:r>
                          </m:sub>
                        </m:sSub>
                      </m:den>
                    </m:f>
                  </m:oMath>
                </a14:m>
                <a:r>
                  <a:rPr lang="fa-IR" dirty="0"/>
                  <a:t> خوب است ولی در کاربردهایی که زمان تاخیر انتشار زیاد است روش مطلوبی نیست. </a:t>
                </a:r>
              </a:p>
              <a:p>
                <a:r>
                  <a:rPr lang="fa-IR" dirty="0"/>
                  <a:t>مثلاً در مورد یک شبکه </a:t>
                </a:r>
                <a:r>
                  <a:rPr lang="en-US" dirty="0"/>
                  <a:t>LAN</a:t>
                </a:r>
                <a:r>
                  <a:rPr lang="fa-IR" dirty="0"/>
                  <a:t> با طول </a:t>
                </a:r>
                <a:r>
                  <a:rPr lang="en-US" dirty="0"/>
                  <a:t>1000m</a:t>
                </a:r>
                <a:r>
                  <a:rPr lang="fa-IR" dirty="0"/>
                  <a:t> و نرخ ارسال </a:t>
                </a:r>
                <a:r>
                  <a:rPr lang="en-US" dirty="0"/>
                  <a:t>10Mbps</a:t>
                </a:r>
                <a:r>
                  <a:rPr lang="fa-IR" dirty="0"/>
                  <a:t>، و طول فریم </a:t>
                </a:r>
                <a:r>
                  <a:rPr lang="en-US" dirty="0"/>
                  <a:t>4000b</a:t>
                </a:r>
                <a:r>
                  <a:rPr lang="fa-IR" dirty="0"/>
                  <a:t> با فرض استفاده از خطوط مسی با سرعت </a:t>
                </a:r>
                <a14:m>
                  <m:oMath xmlns:m="http://schemas.openxmlformats.org/officeDocument/2006/math">
                    <m:r>
                      <a:rPr lang="en-US" i="1" dirty="0">
                        <a:solidFill>
                          <a:srgbClr val="002060"/>
                        </a:solidFill>
                        <a:latin typeface="Cambria Math" panose="02040503050406030204" pitchFamily="18" charset="0"/>
                      </a:rPr>
                      <m:t>250</m:t>
                    </m:r>
                    <m:f>
                      <m:fPr>
                        <m:ctrlPr>
                          <a:rPr lang="en-US" i="1" dirty="0">
                            <a:solidFill>
                              <a:srgbClr val="002060"/>
                            </a:solidFill>
                            <a:latin typeface="Cambria Math" panose="02040503050406030204" pitchFamily="18" charset="0"/>
                          </a:rPr>
                        </m:ctrlPr>
                      </m:fPr>
                      <m:num>
                        <m:r>
                          <a:rPr lang="en-US" i="1" dirty="0">
                            <a:solidFill>
                              <a:srgbClr val="002060"/>
                            </a:solidFill>
                            <a:latin typeface="Cambria Math" panose="02040503050406030204" pitchFamily="18" charset="0"/>
                          </a:rPr>
                          <m:t>𝑚</m:t>
                        </m:r>
                      </m:num>
                      <m:den>
                        <m:r>
                          <a:rPr lang="en-US" i="1" dirty="0">
                            <a:solidFill>
                              <a:srgbClr val="002060"/>
                            </a:solidFill>
                            <a:latin typeface="Cambria Math" panose="02040503050406030204" pitchFamily="18" charset="0"/>
                            <a:ea typeface="Cambria Math" panose="02040503050406030204" pitchFamily="18" charset="0"/>
                          </a:rPr>
                          <m:t>𝜇</m:t>
                        </m:r>
                        <m:r>
                          <a:rPr lang="en-US" i="1" dirty="0">
                            <a:solidFill>
                              <a:srgbClr val="002060"/>
                            </a:solidFill>
                            <a:latin typeface="Cambria Math" panose="02040503050406030204" pitchFamily="18" charset="0"/>
                            <a:ea typeface="Cambria Math" panose="02040503050406030204" pitchFamily="18" charset="0"/>
                          </a:rPr>
                          <m:t>𝑠</m:t>
                        </m:r>
                      </m:den>
                    </m:f>
                  </m:oMath>
                </a14:m>
                <a:r>
                  <a:rPr lang="fa-IR" dirty="0"/>
                  <a:t> کارایی 98% خواهیم داشت </a:t>
                </a:r>
              </a:p>
              <a:p>
                <a:endParaRPr lang="fa-IR" dirty="0"/>
              </a:p>
              <a:p>
                <a:endParaRPr lang="fa-IR" dirty="0"/>
              </a:p>
              <a:p>
                <a:endParaRPr lang="fa-IR" dirty="0"/>
              </a:p>
              <a:p>
                <a:r>
                  <a:rPr lang="fa-IR" dirty="0"/>
                  <a:t>در حالی که برای یک لینک ماهواره ای با فاصله </a:t>
                </a:r>
                <a:r>
                  <a:rPr lang="en-US" dirty="0"/>
                  <a:t>81 km</a:t>
                </a:r>
                <a:r>
                  <a:rPr lang="fa-IR" dirty="0"/>
                  <a:t> و سرعت </a:t>
                </a:r>
                <a14:m>
                  <m:oMath xmlns:m="http://schemas.openxmlformats.org/officeDocument/2006/math">
                    <m:r>
                      <a:rPr lang="en-US" i="1" dirty="0">
                        <a:solidFill>
                          <a:srgbClr val="002060"/>
                        </a:solidFill>
                        <a:latin typeface="Cambria Math" panose="02040503050406030204" pitchFamily="18" charset="0"/>
                      </a:rPr>
                      <m:t>300</m:t>
                    </m:r>
                    <m:f>
                      <m:fPr>
                        <m:ctrlPr>
                          <a:rPr lang="en-US" i="1" dirty="0">
                            <a:solidFill>
                              <a:srgbClr val="002060"/>
                            </a:solidFill>
                            <a:latin typeface="Cambria Math" panose="02040503050406030204" pitchFamily="18" charset="0"/>
                          </a:rPr>
                        </m:ctrlPr>
                      </m:fPr>
                      <m:num>
                        <m:r>
                          <a:rPr lang="en-US" i="1" dirty="0">
                            <a:solidFill>
                              <a:srgbClr val="002060"/>
                            </a:solidFill>
                            <a:latin typeface="Cambria Math" panose="02040503050406030204" pitchFamily="18" charset="0"/>
                          </a:rPr>
                          <m:t>𝑚</m:t>
                        </m:r>
                      </m:num>
                      <m:den>
                        <m:r>
                          <a:rPr lang="en-US" i="1" dirty="0">
                            <a:solidFill>
                              <a:srgbClr val="002060"/>
                            </a:solidFill>
                            <a:latin typeface="Cambria Math" panose="02040503050406030204" pitchFamily="18" charset="0"/>
                            <a:ea typeface="Cambria Math" panose="02040503050406030204" pitchFamily="18" charset="0"/>
                          </a:rPr>
                          <m:t>𝜇</m:t>
                        </m:r>
                        <m:r>
                          <a:rPr lang="en-US" i="1" dirty="0">
                            <a:solidFill>
                              <a:srgbClr val="002060"/>
                            </a:solidFill>
                            <a:latin typeface="Cambria Math" panose="02040503050406030204" pitchFamily="18" charset="0"/>
                            <a:ea typeface="Cambria Math" panose="02040503050406030204" pitchFamily="18" charset="0"/>
                          </a:rPr>
                          <m:t>𝑠</m:t>
                        </m:r>
                      </m:den>
                    </m:f>
                  </m:oMath>
                </a14:m>
                <a:r>
                  <a:rPr lang="fa-IR" dirty="0"/>
                  <a:t> و نرخ ارسال </a:t>
                </a:r>
                <a:r>
                  <a:rPr lang="en-US" dirty="0"/>
                  <a:t>56 Mbps</a:t>
                </a:r>
                <a:r>
                  <a:rPr lang="fa-IR" dirty="0"/>
                  <a:t> برابر 12% خواهد بود.</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5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sp>
        <p:nvSpPr>
          <p:cNvPr id="8" name="Rounded Rectangle 7"/>
          <p:cNvSpPr/>
          <p:nvPr/>
        </p:nvSpPr>
        <p:spPr bwMode="auto">
          <a:xfrm>
            <a:off x="206489" y="76951"/>
            <a:ext cx="3577711" cy="108012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mc:AlternateContent xmlns:mc="http://schemas.openxmlformats.org/markup-compatibility/2006" xmlns:a14="http://schemas.microsoft.com/office/drawing/2010/main">
        <mc:Choice Requires="a14">
          <p:sp>
            <p:nvSpPr>
              <p:cNvPr id="5" name="Rectangle 4"/>
              <p:cNvSpPr/>
              <p:nvPr/>
            </p:nvSpPr>
            <p:spPr>
              <a:xfrm>
                <a:off x="206490" y="210465"/>
                <a:ext cx="3577711" cy="9265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𝜂</m:t>
                          </m:r>
                        </m:e>
                        <m:sub>
                          <m:r>
                            <a:rPr lang="en-US" i="1" dirty="0">
                              <a:solidFill>
                                <a:srgbClr val="005426"/>
                              </a:solidFill>
                              <a:latin typeface="Cambria Math" panose="02040503050406030204" pitchFamily="18" charset="0"/>
                              <a:ea typeface="Cambria Math" panose="02040503050406030204" pitchFamily="18" charset="0"/>
                            </a:rPr>
                            <m:t>0</m:t>
                          </m:r>
                        </m:sub>
                      </m:sSub>
                      <m:r>
                        <a:rPr lang="en-US" i="1" dirty="0" smtClean="0">
                          <a:solidFill>
                            <a:srgbClr val="005426"/>
                          </a:solidFill>
                          <a:latin typeface="Cambria Math" panose="02040503050406030204" pitchFamily="18" charset="0"/>
                          <a:ea typeface="Cambria Math" panose="02040503050406030204" pitchFamily="18" charset="0"/>
                        </a:rPr>
                        <m:t>≅</m:t>
                      </m:r>
                      <m:f>
                        <m:fPr>
                          <m:ctrlPr>
                            <a:rPr lang="en-US" i="1" dirty="0">
                              <a:solidFill>
                                <a:srgbClr val="005426"/>
                              </a:solidFill>
                              <a:latin typeface="Cambria Math" panose="02040503050406030204" pitchFamily="18" charset="0"/>
                              <a:ea typeface="Cambria Math" panose="02040503050406030204" pitchFamily="18" charset="0"/>
                            </a:rPr>
                          </m:ctrlPr>
                        </m:fPr>
                        <m:num>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𝑛</m:t>
                              </m:r>
                            </m:e>
                            <m:sub>
                              <m:r>
                                <a:rPr lang="en-US" i="1" dirty="0">
                                  <a:solidFill>
                                    <a:srgbClr val="005426"/>
                                  </a:solidFill>
                                  <a:latin typeface="Cambria Math" panose="02040503050406030204" pitchFamily="18" charset="0"/>
                                  <a:ea typeface="Cambria Math" panose="02040503050406030204" pitchFamily="18" charset="0"/>
                                </a:rPr>
                                <m:t>𝑓</m:t>
                              </m:r>
                            </m:sub>
                          </m:sSub>
                        </m:num>
                        <m:den>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𝑛</m:t>
                              </m:r>
                            </m:e>
                            <m:sub>
                              <m:r>
                                <a:rPr lang="en-US" i="1" dirty="0">
                                  <a:solidFill>
                                    <a:srgbClr val="005426"/>
                                  </a:solidFill>
                                  <a:latin typeface="Cambria Math" panose="02040503050406030204" pitchFamily="18" charset="0"/>
                                  <a:ea typeface="Cambria Math" panose="02040503050406030204" pitchFamily="18" charset="0"/>
                                </a:rPr>
                                <m:t>𝑓</m:t>
                              </m:r>
                            </m:sub>
                          </m:sSub>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2</m:t>
                          </m:r>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𝑡</m:t>
                              </m:r>
                            </m:e>
                            <m:sub>
                              <m:r>
                                <a:rPr lang="en-US" i="1" dirty="0">
                                  <a:solidFill>
                                    <a:srgbClr val="005426"/>
                                  </a:solidFill>
                                  <a:latin typeface="Cambria Math" panose="02040503050406030204" pitchFamily="18" charset="0"/>
                                  <a:ea typeface="Cambria Math" panose="02040503050406030204" pitchFamily="18" charset="0"/>
                                </a:rPr>
                                <m:t>𝑝𝑟𝑜𝑝</m:t>
                              </m:r>
                            </m:sub>
                          </m:sSub>
                          <m:r>
                            <a:rPr lang="en-US" i="1" dirty="0">
                              <a:solidFill>
                                <a:srgbClr val="005426"/>
                              </a:solidFill>
                              <a:latin typeface="Cambria Math" panose="02040503050406030204" pitchFamily="18" charset="0"/>
                              <a:ea typeface="Cambria Math" panose="02040503050406030204" pitchFamily="18" charset="0"/>
                            </a:rPr>
                            <m:t>𝑅</m:t>
                          </m:r>
                        </m:den>
                      </m:f>
                      <m:r>
                        <a:rPr lang="en-US" b="0" i="1" dirty="0" smtClean="0">
                          <a:solidFill>
                            <a:srgbClr val="005426"/>
                          </a:solidFill>
                          <a:latin typeface="Cambria Math" panose="02040503050406030204" pitchFamily="18" charset="0"/>
                          <a:ea typeface="Cambria Math" panose="02040503050406030204" pitchFamily="18" charset="0"/>
                        </a:rPr>
                        <m:t>=</m:t>
                      </m:r>
                      <m:f>
                        <m:fPr>
                          <m:ctrlPr>
                            <a:rPr lang="en-US" i="1" dirty="0">
                              <a:solidFill>
                                <a:srgbClr val="005426"/>
                              </a:solidFill>
                              <a:latin typeface="Cambria Math" panose="02040503050406030204" pitchFamily="18" charset="0"/>
                              <a:ea typeface="Cambria Math" panose="02040503050406030204" pitchFamily="18" charset="0"/>
                            </a:rPr>
                          </m:ctrlPr>
                        </m:fPr>
                        <m:num>
                          <m:r>
                            <a:rPr lang="en-US" i="1" dirty="0">
                              <a:solidFill>
                                <a:srgbClr val="005426"/>
                              </a:solidFill>
                              <a:latin typeface="Cambria Math" panose="02040503050406030204" pitchFamily="18" charset="0"/>
                              <a:ea typeface="Cambria Math" panose="02040503050406030204" pitchFamily="18" charset="0"/>
                            </a:rPr>
                            <m:t>1</m:t>
                          </m:r>
                        </m:num>
                        <m:den>
                          <m:r>
                            <a:rPr lang="en-US" i="1" dirty="0">
                              <a:solidFill>
                                <a:srgbClr val="005426"/>
                              </a:solidFill>
                              <a:latin typeface="Cambria Math" panose="02040503050406030204" pitchFamily="18" charset="0"/>
                              <a:ea typeface="Cambria Math" panose="02040503050406030204" pitchFamily="18" charset="0"/>
                            </a:rPr>
                            <m:t>1</m:t>
                          </m:r>
                          <m:r>
                            <a:rPr lang="en-US" i="1" dirty="0">
                              <a:solidFill>
                                <a:srgbClr val="005426"/>
                              </a:solidFill>
                              <a:latin typeface="Cambria Math" panose="02040503050406030204" pitchFamily="18" charset="0"/>
                              <a:ea typeface="Cambria Math" panose="02040503050406030204" pitchFamily="18" charset="0"/>
                            </a:rPr>
                            <m:t>+</m:t>
                          </m:r>
                          <m:r>
                            <a:rPr lang="en-US" i="1" dirty="0">
                              <a:solidFill>
                                <a:srgbClr val="005426"/>
                              </a:solidFill>
                              <a:latin typeface="Cambria Math" panose="02040503050406030204" pitchFamily="18" charset="0"/>
                              <a:ea typeface="Cambria Math" panose="02040503050406030204" pitchFamily="18" charset="0"/>
                            </a:rPr>
                            <m:t>2</m:t>
                          </m:r>
                          <m:f>
                            <m:fPr>
                              <m:ctrlPr>
                                <a:rPr lang="en-US" i="1" dirty="0">
                                  <a:solidFill>
                                    <a:srgbClr val="005426"/>
                                  </a:solidFill>
                                  <a:latin typeface="Cambria Math" panose="02040503050406030204" pitchFamily="18" charset="0"/>
                                  <a:ea typeface="Cambria Math" panose="02040503050406030204" pitchFamily="18" charset="0"/>
                                </a:rPr>
                              </m:ctrlPr>
                            </m:fPr>
                            <m:num>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𝑡</m:t>
                                  </m:r>
                                </m:e>
                                <m:sub>
                                  <m:r>
                                    <a:rPr lang="en-US" i="1" dirty="0">
                                      <a:solidFill>
                                        <a:srgbClr val="005426"/>
                                      </a:solidFill>
                                      <a:latin typeface="Cambria Math" panose="02040503050406030204" pitchFamily="18" charset="0"/>
                                      <a:ea typeface="Cambria Math" panose="02040503050406030204" pitchFamily="18" charset="0"/>
                                    </a:rPr>
                                    <m:t>𝑝𝑟𝑜𝑝</m:t>
                                  </m:r>
                                </m:sub>
                              </m:sSub>
                            </m:num>
                            <m:den>
                              <m:sSub>
                                <m:sSubPr>
                                  <m:ctrlPr>
                                    <a:rPr lang="en-US" i="1" dirty="0">
                                      <a:solidFill>
                                        <a:srgbClr val="005426"/>
                                      </a:solidFill>
                                      <a:latin typeface="Cambria Math" panose="02040503050406030204" pitchFamily="18" charset="0"/>
                                      <a:ea typeface="Cambria Math" panose="02040503050406030204" pitchFamily="18" charset="0"/>
                                    </a:rPr>
                                  </m:ctrlPr>
                                </m:sSubPr>
                                <m:e>
                                  <m:r>
                                    <a:rPr lang="en-US" i="1" dirty="0">
                                      <a:solidFill>
                                        <a:srgbClr val="005426"/>
                                      </a:solidFill>
                                      <a:latin typeface="Cambria Math" panose="02040503050406030204" pitchFamily="18" charset="0"/>
                                      <a:ea typeface="Cambria Math" panose="02040503050406030204" pitchFamily="18" charset="0"/>
                                    </a:rPr>
                                    <m:t>𝑡</m:t>
                                  </m:r>
                                </m:e>
                                <m:sub>
                                  <m:r>
                                    <a:rPr lang="en-US" i="1" dirty="0">
                                      <a:solidFill>
                                        <a:srgbClr val="005426"/>
                                      </a:solidFill>
                                      <a:latin typeface="Cambria Math" panose="02040503050406030204" pitchFamily="18" charset="0"/>
                                      <a:ea typeface="Cambria Math" panose="02040503050406030204" pitchFamily="18" charset="0"/>
                                    </a:rPr>
                                    <m:t>𝑓𝑟𝑎𝑚𝑒</m:t>
                                  </m:r>
                                </m:sub>
                              </m:sSub>
                            </m:den>
                          </m:f>
                        </m:den>
                      </m:f>
                    </m:oMath>
                  </m:oMathPara>
                </a14:m>
                <a:endParaRPr lang="en-US" dirty="0">
                  <a:solidFill>
                    <a:srgbClr val="00542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06490" y="210465"/>
                <a:ext cx="3577711" cy="9265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67782" y="2720722"/>
                <a:ext cx="5831596" cy="6050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dirty="0" smtClean="0">
                              <a:solidFill>
                                <a:srgbClr val="7030A0"/>
                              </a:solidFill>
                              <a:latin typeface="Cambria Math" panose="02040503050406030204" pitchFamily="18" charset="0"/>
                            </a:rPr>
                          </m:ctrlPr>
                        </m:sSubPr>
                        <m:e>
                          <m:r>
                            <a:rPr lang="en-US" sz="1600" i="1" dirty="0">
                              <a:solidFill>
                                <a:srgbClr val="7030A0"/>
                              </a:solidFill>
                              <a:latin typeface="Cambria Math" panose="02040503050406030204" pitchFamily="18" charset="0"/>
                            </a:rPr>
                            <m:t>𝑡</m:t>
                          </m:r>
                        </m:e>
                        <m:sub>
                          <m:r>
                            <a:rPr lang="en-US" sz="1600" b="0" i="1" dirty="0" smtClean="0">
                              <a:solidFill>
                                <a:srgbClr val="7030A0"/>
                              </a:solidFill>
                              <a:latin typeface="Cambria Math" panose="02040503050406030204" pitchFamily="18" charset="0"/>
                            </a:rPr>
                            <m:t>𝑝𝑟𝑜𝑝</m:t>
                          </m:r>
                        </m:sub>
                      </m:sSub>
                      <m:r>
                        <a:rPr lang="en-US" sz="1600" b="0" i="1" dirty="0" smtClean="0">
                          <a:solidFill>
                            <a:srgbClr val="7030A0"/>
                          </a:solidFill>
                          <a:latin typeface="Cambria Math" panose="02040503050406030204" pitchFamily="18" charset="0"/>
                        </a:rPr>
                        <m:t>=</m:t>
                      </m:r>
                      <m:f>
                        <m:fPr>
                          <m:ctrlPr>
                            <a:rPr lang="en-US" sz="1600" i="1" dirty="0">
                              <a:solidFill>
                                <a:srgbClr val="7030A0"/>
                              </a:solidFill>
                              <a:latin typeface="Cambria Math" panose="02040503050406030204" pitchFamily="18" charset="0"/>
                            </a:rPr>
                          </m:ctrlPr>
                        </m:fPr>
                        <m:num>
                          <m:r>
                            <a:rPr lang="en-US" sz="1600" i="1" dirty="0">
                              <a:solidFill>
                                <a:srgbClr val="7030A0"/>
                              </a:solidFill>
                              <a:latin typeface="Cambria Math" panose="02040503050406030204" pitchFamily="18" charset="0"/>
                            </a:rPr>
                            <m:t>𝑑𝑖𝑠𝑡𝑎𝑛𝑐𝑒</m:t>
                          </m:r>
                          <m:r>
                            <a:rPr lang="en-US" sz="1600" i="1" dirty="0">
                              <a:solidFill>
                                <a:srgbClr val="7030A0"/>
                              </a:solidFill>
                              <a:latin typeface="Cambria Math" panose="02040503050406030204" pitchFamily="18" charset="0"/>
                            </a:rPr>
                            <m:t>(</m:t>
                          </m:r>
                          <m:r>
                            <a:rPr lang="en-US" sz="1600" i="1" dirty="0">
                              <a:solidFill>
                                <a:srgbClr val="7030A0"/>
                              </a:solidFill>
                              <a:latin typeface="Cambria Math" panose="02040503050406030204" pitchFamily="18" charset="0"/>
                            </a:rPr>
                            <m:t>𝑚</m:t>
                          </m:r>
                          <m:r>
                            <a:rPr lang="en-US" sz="1600" i="1" dirty="0">
                              <a:solidFill>
                                <a:srgbClr val="7030A0"/>
                              </a:solidFill>
                              <a:latin typeface="Cambria Math" panose="02040503050406030204" pitchFamily="18" charset="0"/>
                            </a:rPr>
                            <m:t>)</m:t>
                          </m:r>
                        </m:num>
                        <m:den>
                          <m:r>
                            <a:rPr lang="en-US" sz="1600" i="1" dirty="0">
                              <a:solidFill>
                                <a:srgbClr val="7030A0"/>
                              </a:solidFill>
                              <a:latin typeface="Cambria Math" panose="02040503050406030204" pitchFamily="18" charset="0"/>
                            </a:rPr>
                            <m:t>𝑝𝑟𝑜𝑝𝑎𝑔𝑎𝑡𝑖𝑜𝑛</m:t>
                          </m:r>
                          <m:r>
                            <a:rPr lang="en-US" sz="1600" i="1" dirty="0">
                              <a:solidFill>
                                <a:srgbClr val="7030A0"/>
                              </a:solidFill>
                              <a:latin typeface="Cambria Math" panose="02040503050406030204" pitchFamily="18" charset="0"/>
                            </a:rPr>
                            <m:t> </m:t>
                          </m:r>
                          <m:r>
                            <a:rPr lang="en-US" sz="1600" i="1" dirty="0">
                              <a:solidFill>
                                <a:srgbClr val="7030A0"/>
                              </a:solidFill>
                              <a:latin typeface="Cambria Math" panose="02040503050406030204" pitchFamily="18" charset="0"/>
                            </a:rPr>
                            <m:t>𝑠𝑝𝑒𝑒𝑑</m:t>
                          </m:r>
                          <m:r>
                            <a:rPr lang="en-US" sz="1600" i="1" dirty="0">
                              <a:solidFill>
                                <a:srgbClr val="7030A0"/>
                              </a:solidFill>
                              <a:latin typeface="Cambria Math" panose="02040503050406030204" pitchFamily="18" charset="0"/>
                            </a:rPr>
                            <m:t> (</m:t>
                          </m:r>
                          <m:r>
                            <a:rPr lang="en-US" sz="1600" i="1" dirty="0">
                              <a:solidFill>
                                <a:srgbClr val="7030A0"/>
                              </a:solidFill>
                              <a:latin typeface="Cambria Math" panose="02040503050406030204" pitchFamily="18" charset="0"/>
                            </a:rPr>
                            <m:t>𝑠</m:t>
                          </m:r>
                          <m:r>
                            <a:rPr lang="en-US" sz="1600" i="1" dirty="0">
                              <a:solidFill>
                                <a:srgbClr val="7030A0"/>
                              </a:solidFill>
                              <a:latin typeface="Cambria Math" panose="02040503050406030204" pitchFamily="18" charset="0"/>
                            </a:rPr>
                            <m:t>/</m:t>
                          </m:r>
                          <m:r>
                            <a:rPr lang="en-US" sz="1600" i="1" dirty="0">
                              <a:solidFill>
                                <a:srgbClr val="7030A0"/>
                              </a:solidFill>
                              <a:latin typeface="Cambria Math" panose="02040503050406030204" pitchFamily="18" charset="0"/>
                            </a:rPr>
                            <m:t>𝑚</m:t>
                          </m:r>
                          <m:r>
                            <a:rPr lang="en-US" sz="1600" i="1" dirty="0">
                              <a:solidFill>
                                <a:srgbClr val="7030A0"/>
                              </a:solidFill>
                              <a:latin typeface="Cambria Math" panose="02040503050406030204" pitchFamily="18" charset="0"/>
                            </a:rPr>
                            <m:t>)</m:t>
                          </m:r>
                        </m:den>
                      </m:f>
                      <m:r>
                        <a:rPr lang="en-US" sz="1600" i="1" dirty="0">
                          <a:solidFill>
                            <a:srgbClr val="7030A0"/>
                          </a:solidFill>
                          <a:latin typeface="Cambria Math" panose="02040503050406030204" pitchFamily="18" charset="0"/>
                        </a:rPr>
                        <m:t>=</m:t>
                      </m:r>
                      <m:f>
                        <m:fPr>
                          <m:ctrlPr>
                            <a:rPr lang="en-US" sz="1600" i="1" dirty="0">
                              <a:solidFill>
                                <a:srgbClr val="7030A0"/>
                              </a:solidFill>
                              <a:latin typeface="Cambria Math" panose="02040503050406030204" pitchFamily="18" charset="0"/>
                            </a:rPr>
                          </m:ctrlPr>
                        </m:fPr>
                        <m:num>
                          <m:r>
                            <a:rPr lang="en-US" sz="1600" b="0" i="1" dirty="0" smtClean="0">
                              <a:solidFill>
                                <a:srgbClr val="7030A0"/>
                              </a:solidFill>
                              <a:latin typeface="Cambria Math" panose="02040503050406030204" pitchFamily="18" charset="0"/>
                            </a:rPr>
                            <m:t>1000</m:t>
                          </m:r>
                          <m:r>
                            <a:rPr lang="en-US" sz="1600" i="1" dirty="0">
                              <a:solidFill>
                                <a:srgbClr val="7030A0"/>
                              </a:solidFill>
                              <a:latin typeface="Cambria Math" panose="02040503050406030204" pitchFamily="18" charset="0"/>
                            </a:rPr>
                            <m:t>(</m:t>
                          </m:r>
                          <m:r>
                            <a:rPr lang="en-US" sz="1600" i="1" dirty="0">
                              <a:solidFill>
                                <a:srgbClr val="7030A0"/>
                              </a:solidFill>
                              <a:latin typeface="Cambria Math" panose="02040503050406030204" pitchFamily="18" charset="0"/>
                            </a:rPr>
                            <m:t>𝑚</m:t>
                          </m:r>
                          <m:r>
                            <a:rPr lang="en-US" sz="1600" i="1" dirty="0">
                              <a:solidFill>
                                <a:srgbClr val="7030A0"/>
                              </a:solidFill>
                              <a:latin typeface="Cambria Math" panose="02040503050406030204" pitchFamily="18" charset="0"/>
                            </a:rPr>
                            <m:t>)</m:t>
                          </m:r>
                        </m:num>
                        <m:den>
                          <m:r>
                            <a:rPr lang="en-US" sz="1600" b="0" i="1" dirty="0" smtClean="0">
                              <a:solidFill>
                                <a:srgbClr val="7030A0"/>
                              </a:solidFill>
                              <a:latin typeface="Cambria Math" panose="02040503050406030204" pitchFamily="18" charset="0"/>
                            </a:rPr>
                            <m:t>250</m:t>
                          </m:r>
                          <m:r>
                            <a:rPr lang="en-US" sz="1600" i="1" dirty="0">
                              <a:solidFill>
                                <a:srgbClr val="7030A0"/>
                              </a:solidFill>
                              <a:latin typeface="Cambria Math" panose="02040503050406030204" pitchFamily="18" charset="0"/>
                            </a:rPr>
                            <m:t>(</m:t>
                          </m:r>
                          <m:r>
                            <a:rPr lang="en-US" sz="1600" b="0" i="1" dirty="0" smtClean="0">
                              <a:solidFill>
                                <a:srgbClr val="7030A0"/>
                              </a:solidFill>
                              <a:latin typeface="Cambria Math" panose="02040503050406030204" pitchFamily="18" charset="0"/>
                            </a:rPr>
                            <m:t>𝑚</m:t>
                          </m:r>
                          <m:r>
                            <a:rPr lang="en-US" sz="1600" i="1" dirty="0">
                              <a:solidFill>
                                <a:srgbClr val="7030A0"/>
                              </a:solidFill>
                              <a:latin typeface="Cambria Math" panose="02040503050406030204" pitchFamily="18" charset="0"/>
                            </a:rPr>
                            <m:t>/</m:t>
                          </m:r>
                          <m:r>
                            <a:rPr lang="en-US" sz="1600" i="1" dirty="0" smtClean="0">
                              <a:solidFill>
                                <a:srgbClr val="7030A0"/>
                              </a:solidFill>
                              <a:latin typeface="Cambria Math" panose="02040503050406030204" pitchFamily="18" charset="0"/>
                              <a:ea typeface="Cambria Math" panose="02040503050406030204" pitchFamily="18" charset="0"/>
                            </a:rPr>
                            <m:t>𝜇</m:t>
                          </m:r>
                          <m:r>
                            <a:rPr lang="en-US" sz="1600" b="0" i="1" dirty="0" smtClean="0">
                              <a:solidFill>
                                <a:srgbClr val="7030A0"/>
                              </a:solidFill>
                              <a:latin typeface="Cambria Math" panose="02040503050406030204" pitchFamily="18" charset="0"/>
                            </a:rPr>
                            <m:t>𝑠</m:t>
                          </m:r>
                          <m:r>
                            <a:rPr lang="en-US" sz="1600" i="1" dirty="0">
                              <a:solidFill>
                                <a:srgbClr val="7030A0"/>
                              </a:solidFill>
                              <a:latin typeface="Cambria Math" panose="02040503050406030204" pitchFamily="18" charset="0"/>
                            </a:rPr>
                            <m:t>)</m:t>
                          </m:r>
                        </m:den>
                      </m:f>
                      <m:r>
                        <a:rPr lang="en-US" sz="1600" i="1" dirty="0">
                          <a:solidFill>
                            <a:srgbClr val="7030A0"/>
                          </a:solidFill>
                          <a:latin typeface="Cambria Math" panose="02040503050406030204" pitchFamily="18" charset="0"/>
                        </a:rPr>
                        <m:t>=</m:t>
                      </m:r>
                      <m:r>
                        <a:rPr lang="en-US" sz="1600" b="0" i="1" dirty="0" smtClean="0">
                          <a:solidFill>
                            <a:srgbClr val="7030A0"/>
                          </a:solidFill>
                          <a:latin typeface="Cambria Math" panose="02040503050406030204" pitchFamily="18" charset="0"/>
                        </a:rPr>
                        <m:t>4</m:t>
                      </m:r>
                      <m:r>
                        <a:rPr lang="en-US" sz="1600" b="0" i="1" dirty="0" smtClean="0">
                          <a:solidFill>
                            <a:srgbClr val="7030A0"/>
                          </a:solidFill>
                          <a:latin typeface="Cambria Math" panose="02040503050406030204" pitchFamily="18" charset="0"/>
                        </a:rPr>
                        <m:t>∗</m:t>
                      </m:r>
                      <m:sSup>
                        <m:sSupPr>
                          <m:ctrlPr>
                            <a:rPr lang="en-US" sz="1600" b="0" i="1" dirty="0" smtClean="0">
                              <a:solidFill>
                                <a:srgbClr val="7030A0"/>
                              </a:solidFill>
                              <a:latin typeface="Cambria Math" panose="02040503050406030204" pitchFamily="18" charset="0"/>
                            </a:rPr>
                          </m:ctrlPr>
                        </m:sSupPr>
                        <m:e>
                          <m:r>
                            <a:rPr lang="en-US" sz="1600" b="0" i="1" dirty="0" smtClean="0">
                              <a:solidFill>
                                <a:srgbClr val="7030A0"/>
                              </a:solidFill>
                              <a:latin typeface="Cambria Math" panose="02040503050406030204" pitchFamily="18" charset="0"/>
                            </a:rPr>
                            <m:t>10</m:t>
                          </m:r>
                        </m:e>
                        <m:sup>
                          <m:r>
                            <a:rPr lang="en-US" sz="1600" b="0" i="1" dirty="0" smtClean="0">
                              <a:solidFill>
                                <a:srgbClr val="7030A0"/>
                              </a:solidFill>
                              <a:latin typeface="Cambria Math" panose="02040503050406030204" pitchFamily="18" charset="0"/>
                            </a:rPr>
                            <m:t>−</m:t>
                          </m:r>
                          <m:r>
                            <a:rPr lang="en-US" sz="1600" b="0" i="1" dirty="0" smtClean="0">
                              <a:solidFill>
                                <a:srgbClr val="7030A0"/>
                              </a:solidFill>
                              <a:latin typeface="Cambria Math" panose="02040503050406030204" pitchFamily="18" charset="0"/>
                            </a:rPr>
                            <m:t>6</m:t>
                          </m:r>
                        </m:sup>
                      </m:sSup>
                      <m:r>
                        <a:rPr lang="en-US" sz="1600" b="0" i="1" dirty="0" smtClean="0">
                          <a:solidFill>
                            <a:srgbClr val="7030A0"/>
                          </a:solidFill>
                          <a:latin typeface="Cambria Math" panose="02040503050406030204" pitchFamily="18" charset="0"/>
                        </a:rPr>
                        <m:t>(</m:t>
                      </m:r>
                      <m:r>
                        <a:rPr lang="en-US" sz="1600" b="0" i="1" dirty="0" smtClean="0">
                          <a:solidFill>
                            <a:srgbClr val="7030A0"/>
                          </a:solidFill>
                          <a:latin typeface="Cambria Math" panose="02040503050406030204" pitchFamily="18" charset="0"/>
                        </a:rPr>
                        <m:t>𝑠</m:t>
                      </m:r>
                      <m:r>
                        <a:rPr lang="en-US" sz="1600" b="0" i="1" dirty="0" smtClean="0">
                          <a:solidFill>
                            <a:srgbClr val="7030A0"/>
                          </a:solidFill>
                          <a:latin typeface="Cambria Math" panose="02040503050406030204" pitchFamily="18" charset="0"/>
                        </a:rPr>
                        <m:t>)</m:t>
                      </m:r>
                    </m:oMath>
                  </m:oMathPara>
                </a14:m>
                <a:endParaRPr lang="en-US" sz="1600" dirty="0">
                  <a:solidFill>
                    <a:srgbClr val="7030A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367782" y="2720722"/>
                <a:ext cx="5831596" cy="60503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67782" y="3515375"/>
                <a:ext cx="6634893" cy="6395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dirty="0" smtClean="0">
                              <a:solidFill>
                                <a:srgbClr val="7030A0"/>
                              </a:solidFill>
                              <a:latin typeface="Cambria Math" panose="02040503050406030204" pitchFamily="18" charset="0"/>
                              <a:ea typeface="Cambria Math" panose="02040503050406030204" pitchFamily="18" charset="0"/>
                            </a:rPr>
                          </m:ctrlPr>
                        </m:sSubPr>
                        <m:e>
                          <m:r>
                            <a:rPr lang="en-US" sz="1600" i="1" dirty="0">
                              <a:solidFill>
                                <a:srgbClr val="7030A0"/>
                              </a:solidFill>
                              <a:latin typeface="Cambria Math" panose="02040503050406030204" pitchFamily="18" charset="0"/>
                              <a:ea typeface="Cambria Math" panose="02040503050406030204" pitchFamily="18" charset="0"/>
                            </a:rPr>
                            <m:t>𝜂</m:t>
                          </m:r>
                        </m:e>
                        <m:sub>
                          <m:r>
                            <a:rPr lang="en-US" sz="1600" i="1" dirty="0">
                              <a:solidFill>
                                <a:srgbClr val="7030A0"/>
                              </a:solidFill>
                              <a:latin typeface="Cambria Math" panose="02040503050406030204" pitchFamily="18" charset="0"/>
                              <a:ea typeface="Cambria Math" panose="02040503050406030204" pitchFamily="18" charset="0"/>
                            </a:rPr>
                            <m:t>0</m:t>
                          </m:r>
                        </m:sub>
                      </m:sSub>
                      <m:r>
                        <a:rPr lang="en-US" sz="1600" b="0" i="1" dirty="0" smtClean="0">
                          <a:solidFill>
                            <a:srgbClr val="7030A0"/>
                          </a:solidFill>
                          <a:latin typeface="Cambria Math" panose="02040503050406030204" pitchFamily="18" charset="0"/>
                          <a:ea typeface="Cambria Math" panose="02040503050406030204" pitchFamily="18" charset="0"/>
                        </a:rPr>
                        <m:t>=</m:t>
                      </m:r>
                      <m:f>
                        <m:fPr>
                          <m:ctrlPr>
                            <a:rPr lang="en-US" sz="1600" i="1" dirty="0">
                              <a:solidFill>
                                <a:srgbClr val="7030A0"/>
                              </a:solidFill>
                              <a:latin typeface="Cambria Math" panose="02040503050406030204" pitchFamily="18" charset="0"/>
                              <a:ea typeface="Cambria Math" panose="02040503050406030204" pitchFamily="18" charset="0"/>
                            </a:rPr>
                          </m:ctrlPr>
                        </m:fPr>
                        <m:num>
                          <m:sSub>
                            <m:sSubPr>
                              <m:ctrlPr>
                                <a:rPr lang="en-US" sz="1600" i="1" dirty="0">
                                  <a:solidFill>
                                    <a:srgbClr val="7030A0"/>
                                  </a:solidFill>
                                  <a:latin typeface="Cambria Math" panose="02040503050406030204" pitchFamily="18" charset="0"/>
                                  <a:ea typeface="Cambria Math" panose="02040503050406030204" pitchFamily="18" charset="0"/>
                                </a:rPr>
                              </m:ctrlPr>
                            </m:sSubPr>
                            <m:e>
                              <m:r>
                                <a:rPr lang="en-US" sz="1600" i="1" dirty="0">
                                  <a:solidFill>
                                    <a:srgbClr val="7030A0"/>
                                  </a:solidFill>
                                  <a:latin typeface="Cambria Math" panose="02040503050406030204" pitchFamily="18" charset="0"/>
                                  <a:ea typeface="Cambria Math" panose="02040503050406030204" pitchFamily="18" charset="0"/>
                                </a:rPr>
                                <m:t>𝑛</m:t>
                              </m:r>
                            </m:e>
                            <m:sub>
                              <m:r>
                                <a:rPr lang="en-US" sz="1600" i="1" dirty="0">
                                  <a:solidFill>
                                    <a:srgbClr val="7030A0"/>
                                  </a:solidFill>
                                  <a:latin typeface="Cambria Math" panose="02040503050406030204" pitchFamily="18" charset="0"/>
                                  <a:ea typeface="Cambria Math" panose="02040503050406030204" pitchFamily="18" charset="0"/>
                                </a:rPr>
                                <m:t>𝑓</m:t>
                              </m:r>
                            </m:sub>
                          </m:sSub>
                        </m:num>
                        <m:den>
                          <m:sSub>
                            <m:sSubPr>
                              <m:ctrlPr>
                                <a:rPr lang="en-US" sz="1600" i="1" dirty="0">
                                  <a:solidFill>
                                    <a:srgbClr val="7030A0"/>
                                  </a:solidFill>
                                  <a:latin typeface="Cambria Math" panose="02040503050406030204" pitchFamily="18" charset="0"/>
                                  <a:ea typeface="Cambria Math" panose="02040503050406030204" pitchFamily="18" charset="0"/>
                                </a:rPr>
                              </m:ctrlPr>
                            </m:sSubPr>
                            <m:e>
                              <m:r>
                                <a:rPr lang="en-US" sz="1600" i="1" dirty="0">
                                  <a:solidFill>
                                    <a:srgbClr val="7030A0"/>
                                  </a:solidFill>
                                  <a:latin typeface="Cambria Math" panose="02040503050406030204" pitchFamily="18" charset="0"/>
                                  <a:ea typeface="Cambria Math" panose="02040503050406030204" pitchFamily="18" charset="0"/>
                                </a:rPr>
                                <m:t>𝑛</m:t>
                              </m:r>
                            </m:e>
                            <m:sub>
                              <m:r>
                                <a:rPr lang="en-US" sz="1600" i="1" dirty="0">
                                  <a:solidFill>
                                    <a:srgbClr val="7030A0"/>
                                  </a:solidFill>
                                  <a:latin typeface="Cambria Math" panose="02040503050406030204" pitchFamily="18" charset="0"/>
                                  <a:ea typeface="Cambria Math" panose="02040503050406030204" pitchFamily="18" charset="0"/>
                                </a:rPr>
                                <m:t>𝑓</m:t>
                              </m:r>
                            </m:sub>
                          </m:sSub>
                          <m:r>
                            <a:rPr lang="en-US" sz="1600" i="1" dirty="0">
                              <a:solidFill>
                                <a:srgbClr val="7030A0"/>
                              </a:solidFill>
                              <a:latin typeface="Cambria Math" panose="02040503050406030204" pitchFamily="18" charset="0"/>
                              <a:ea typeface="Cambria Math" panose="02040503050406030204" pitchFamily="18" charset="0"/>
                            </a:rPr>
                            <m:t>+</m:t>
                          </m:r>
                          <m:r>
                            <a:rPr lang="en-US" sz="1600" i="1" dirty="0">
                              <a:solidFill>
                                <a:srgbClr val="7030A0"/>
                              </a:solidFill>
                              <a:latin typeface="Cambria Math" panose="02040503050406030204" pitchFamily="18" charset="0"/>
                              <a:ea typeface="Cambria Math" panose="02040503050406030204" pitchFamily="18" charset="0"/>
                            </a:rPr>
                            <m:t>2</m:t>
                          </m:r>
                          <m:sSub>
                            <m:sSubPr>
                              <m:ctrlPr>
                                <a:rPr lang="en-US" sz="1600" i="1" dirty="0">
                                  <a:solidFill>
                                    <a:srgbClr val="7030A0"/>
                                  </a:solidFill>
                                  <a:latin typeface="Cambria Math" panose="02040503050406030204" pitchFamily="18" charset="0"/>
                                  <a:ea typeface="Cambria Math" panose="02040503050406030204" pitchFamily="18" charset="0"/>
                                </a:rPr>
                              </m:ctrlPr>
                            </m:sSubPr>
                            <m:e>
                              <m:r>
                                <a:rPr lang="en-US" sz="1600" i="1" dirty="0">
                                  <a:solidFill>
                                    <a:srgbClr val="7030A0"/>
                                  </a:solidFill>
                                  <a:latin typeface="Cambria Math" panose="02040503050406030204" pitchFamily="18" charset="0"/>
                                  <a:ea typeface="Cambria Math" panose="02040503050406030204" pitchFamily="18" charset="0"/>
                                </a:rPr>
                                <m:t>𝑡</m:t>
                              </m:r>
                            </m:e>
                            <m:sub>
                              <m:r>
                                <a:rPr lang="en-US" sz="1600" i="1" dirty="0">
                                  <a:solidFill>
                                    <a:srgbClr val="7030A0"/>
                                  </a:solidFill>
                                  <a:latin typeface="Cambria Math" panose="02040503050406030204" pitchFamily="18" charset="0"/>
                                  <a:ea typeface="Cambria Math" panose="02040503050406030204" pitchFamily="18" charset="0"/>
                                </a:rPr>
                                <m:t>𝑝𝑟𝑜𝑝</m:t>
                              </m:r>
                            </m:sub>
                          </m:sSub>
                          <m:r>
                            <a:rPr lang="en-US" sz="1600" i="1" dirty="0">
                              <a:solidFill>
                                <a:srgbClr val="7030A0"/>
                              </a:solidFill>
                              <a:latin typeface="Cambria Math" panose="02040503050406030204" pitchFamily="18" charset="0"/>
                              <a:ea typeface="Cambria Math" panose="02040503050406030204" pitchFamily="18" charset="0"/>
                            </a:rPr>
                            <m:t>𝑅</m:t>
                          </m:r>
                        </m:den>
                      </m:f>
                      <m:r>
                        <a:rPr lang="en-US" sz="1600" b="0" i="1" dirty="0" smtClean="0">
                          <a:solidFill>
                            <a:srgbClr val="7030A0"/>
                          </a:solidFill>
                          <a:latin typeface="Cambria Math" panose="02040503050406030204" pitchFamily="18" charset="0"/>
                          <a:ea typeface="Cambria Math" panose="02040503050406030204" pitchFamily="18" charset="0"/>
                        </a:rPr>
                        <m:t>=</m:t>
                      </m:r>
                      <m:f>
                        <m:fPr>
                          <m:ctrlPr>
                            <a:rPr lang="en-US" sz="1600" i="1" dirty="0">
                              <a:solidFill>
                                <a:srgbClr val="7030A0"/>
                              </a:solidFill>
                              <a:latin typeface="Cambria Math" panose="02040503050406030204" pitchFamily="18" charset="0"/>
                              <a:ea typeface="Cambria Math" panose="02040503050406030204" pitchFamily="18" charset="0"/>
                            </a:rPr>
                          </m:ctrlPr>
                        </m:fPr>
                        <m:num>
                          <m:r>
                            <a:rPr lang="en-US" sz="1600" b="0" i="1" dirty="0" smtClean="0">
                              <a:solidFill>
                                <a:srgbClr val="7030A0"/>
                              </a:solidFill>
                              <a:latin typeface="Cambria Math" panose="02040503050406030204" pitchFamily="18" charset="0"/>
                              <a:ea typeface="Cambria Math" panose="02040503050406030204" pitchFamily="18" charset="0"/>
                            </a:rPr>
                            <m:t>4000</m:t>
                          </m:r>
                          <m:r>
                            <a:rPr lang="en-US" sz="1600" b="0" i="1" dirty="0" smtClean="0">
                              <a:solidFill>
                                <a:srgbClr val="7030A0"/>
                              </a:solidFill>
                              <a:latin typeface="Cambria Math" panose="02040503050406030204" pitchFamily="18" charset="0"/>
                              <a:ea typeface="Cambria Math" panose="02040503050406030204" pitchFamily="18" charset="0"/>
                            </a:rPr>
                            <m:t> </m:t>
                          </m:r>
                          <m:d>
                            <m:dPr>
                              <m:ctrlPr>
                                <a:rPr lang="en-US" sz="1600" b="0" i="1" dirty="0" smtClean="0">
                                  <a:solidFill>
                                    <a:srgbClr val="7030A0"/>
                                  </a:solidFill>
                                  <a:latin typeface="Cambria Math" panose="02040503050406030204" pitchFamily="18" charset="0"/>
                                  <a:ea typeface="Cambria Math" panose="02040503050406030204" pitchFamily="18" charset="0"/>
                                </a:rPr>
                              </m:ctrlPr>
                            </m:dPr>
                            <m:e>
                              <m:r>
                                <a:rPr lang="en-US" sz="1600" b="0" i="1" dirty="0" smtClean="0">
                                  <a:solidFill>
                                    <a:srgbClr val="7030A0"/>
                                  </a:solidFill>
                                  <a:latin typeface="Cambria Math" panose="02040503050406030204" pitchFamily="18" charset="0"/>
                                  <a:ea typeface="Cambria Math" panose="02040503050406030204" pitchFamily="18" charset="0"/>
                                </a:rPr>
                                <m:t>𝑏</m:t>
                              </m:r>
                            </m:e>
                          </m:d>
                        </m:num>
                        <m:den>
                          <m:r>
                            <a:rPr lang="en-US" sz="1600" i="1" dirty="0">
                              <a:solidFill>
                                <a:srgbClr val="7030A0"/>
                              </a:solidFill>
                              <a:latin typeface="Cambria Math" panose="02040503050406030204" pitchFamily="18" charset="0"/>
                              <a:ea typeface="Cambria Math" panose="02040503050406030204" pitchFamily="18" charset="0"/>
                            </a:rPr>
                            <m:t>4000</m:t>
                          </m:r>
                          <m:r>
                            <a:rPr lang="en-US" sz="1600" i="1" dirty="0">
                              <a:solidFill>
                                <a:srgbClr val="7030A0"/>
                              </a:solidFill>
                              <a:latin typeface="Cambria Math" panose="02040503050406030204" pitchFamily="18" charset="0"/>
                              <a:ea typeface="Cambria Math" panose="02040503050406030204" pitchFamily="18" charset="0"/>
                            </a:rPr>
                            <m:t> </m:t>
                          </m:r>
                          <m:d>
                            <m:dPr>
                              <m:ctrlPr>
                                <a:rPr lang="en-US" sz="1600" i="1" dirty="0">
                                  <a:solidFill>
                                    <a:srgbClr val="7030A0"/>
                                  </a:solidFill>
                                  <a:latin typeface="Cambria Math" panose="02040503050406030204" pitchFamily="18" charset="0"/>
                                  <a:ea typeface="Cambria Math" panose="02040503050406030204" pitchFamily="18" charset="0"/>
                                </a:rPr>
                              </m:ctrlPr>
                            </m:dPr>
                            <m:e>
                              <m:r>
                                <a:rPr lang="en-US" sz="1600" i="1" dirty="0">
                                  <a:solidFill>
                                    <a:srgbClr val="7030A0"/>
                                  </a:solidFill>
                                  <a:latin typeface="Cambria Math" panose="02040503050406030204" pitchFamily="18" charset="0"/>
                                  <a:ea typeface="Cambria Math" panose="02040503050406030204" pitchFamily="18" charset="0"/>
                                </a:rPr>
                                <m:t>𝑏</m:t>
                              </m:r>
                            </m:e>
                          </m:d>
                          <m:r>
                            <a:rPr lang="en-US" sz="1600" i="1" dirty="0">
                              <a:solidFill>
                                <a:srgbClr val="7030A0"/>
                              </a:solidFill>
                              <a:latin typeface="Cambria Math" panose="02040503050406030204" pitchFamily="18" charset="0"/>
                              <a:ea typeface="Cambria Math" panose="02040503050406030204" pitchFamily="18" charset="0"/>
                            </a:rPr>
                            <m:t>+</m:t>
                          </m:r>
                          <m:r>
                            <a:rPr lang="en-US" sz="1600" i="1" dirty="0">
                              <a:solidFill>
                                <a:srgbClr val="7030A0"/>
                              </a:solidFill>
                              <a:latin typeface="Cambria Math" panose="02040503050406030204" pitchFamily="18" charset="0"/>
                              <a:ea typeface="Cambria Math" panose="02040503050406030204" pitchFamily="18" charset="0"/>
                            </a:rPr>
                            <m:t>2</m:t>
                          </m:r>
                          <m:r>
                            <a:rPr lang="en-US" sz="1600" b="0" i="1" dirty="0" smtClean="0">
                              <a:solidFill>
                                <a:srgbClr val="7030A0"/>
                              </a:solidFill>
                              <a:latin typeface="Cambria Math" panose="02040503050406030204" pitchFamily="18" charset="0"/>
                              <a:ea typeface="Cambria Math" panose="02040503050406030204" pitchFamily="18" charset="0"/>
                            </a:rPr>
                            <m:t>∗</m:t>
                          </m:r>
                          <m:r>
                            <a:rPr lang="en-US" sz="1600" i="1" dirty="0" smtClean="0">
                              <a:solidFill>
                                <a:srgbClr val="005426"/>
                              </a:solidFill>
                              <a:latin typeface="Cambria Math" panose="02040503050406030204" pitchFamily="18" charset="0"/>
                            </a:rPr>
                            <m:t>4</m:t>
                          </m:r>
                          <m:r>
                            <a:rPr lang="en-US" sz="1600" i="1" dirty="0" smtClean="0">
                              <a:solidFill>
                                <a:srgbClr val="005426"/>
                              </a:solidFill>
                              <a:latin typeface="Cambria Math" panose="02040503050406030204" pitchFamily="18" charset="0"/>
                            </a:rPr>
                            <m:t>∗</m:t>
                          </m:r>
                          <m:sSup>
                            <m:sSupPr>
                              <m:ctrlPr>
                                <a:rPr lang="en-US" sz="1600" i="1" dirty="0">
                                  <a:solidFill>
                                    <a:srgbClr val="005426"/>
                                  </a:solidFill>
                                  <a:latin typeface="Cambria Math" panose="02040503050406030204" pitchFamily="18" charset="0"/>
                                </a:rPr>
                              </m:ctrlPr>
                            </m:sSupPr>
                            <m:e>
                              <m:r>
                                <a:rPr lang="en-US" sz="1600" i="1" dirty="0">
                                  <a:solidFill>
                                    <a:srgbClr val="005426"/>
                                  </a:solidFill>
                                  <a:latin typeface="Cambria Math" panose="02040503050406030204" pitchFamily="18" charset="0"/>
                                </a:rPr>
                                <m:t>10</m:t>
                              </m:r>
                            </m:e>
                            <m:sup>
                              <m:r>
                                <a:rPr lang="en-US" sz="1600" i="1" dirty="0">
                                  <a:solidFill>
                                    <a:srgbClr val="005426"/>
                                  </a:solidFill>
                                  <a:latin typeface="Cambria Math" panose="02040503050406030204" pitchFamily="18" charset="0"/>
                                </a:rPr>
                                <m:t>−</m:t>
                              </m:r>
                              <m:r>
                                <a:rPr lang="en-US" sz="1600" i="1" dirty="0">
                                  <a:solidFill>
                                    <a:srgbClr val="005426"/>
                                  </a:solidFill>
                                  <a:latin typeface="Cambria Math" panose="02040503050406030204" pitchFamily="18" charset="0"/>
                                </a:rPr>
                                <m:t>6</m:t>
                              </m:r>
                            </m:sup>
                          </m:sSup>
                          <m:d>
                            <m:dPr>
                              <m:ctrlPr>
                                <a:rPr lang="en-US" sz="1600" i="1" dirty="0">
                                  <a:solidFill>
                                    <a:srgbClr val="005426"/>
                                  </a:solidFill>
                                  <a:latin typeface="Cambria Math" panose="02040503050406030204" pitchFamily="18" charset="0"/>
                                </a:rPr>
                              </m:ctrlPr>
                            </m:dPr>
                            <m:e>
                              <m:r>
                                <a:rPr lang="en-US" sz="1600" i="1" dirty="0">
                                  <a:solidFill>
                                    <a:srgbClr val="005426"/>
                                  </a:solidFill>
                                  <a:latin typeface="Cambria Math" panose="02040503050406030204" pitchFamily="18" charset="0"/>
                                </a:rPr>
                                <m:t>𝑠</m:t>
                              </m:r>
                            </m:e>
                          </m:d>
                          <m:r>
                            <a:rPr lang="en-US" sz="1600" i="1" dirty="0">
                              <a:solidFill>
                                <a:srgbClr val="7030A0"/>
                              </a:solidFill>
                              <a:latin typeface="Cambria Math" panose="02040503050406030204" pitchFamily="18" charset="0"/>
                              <a:ea typeface="Cambria Math" panose="02040503050406030204" pitchFamily="18" charset="0"/>
                            </a:rPr>
                            <m:t>∗</m:t>
                          </m:r>
                          <m:r>
                            <a:rPr lang="en-US" sz="1600" b="0" i="1" dirty="0" smtClean="0">
                              <a:solidFill>
                                <a:schemeClr val="accent1"/>
                              </a:solidFill>
                              <a:latin typeface="Cambria Math" panose="02040503050406030204" pitchFamily="18" charset="0"/>
                              <a:ea typeface="Cambria Math" panose="02040503050406030204" pitchFamily="18" charset="0"/>
                            </a:rPr>
                            <m:t>10</m:t>
                          </m:r>
                          <m:r>
                            <a:rPr lang="en-US" sz="1600" b="0" i="1" dirty="0" smtClean="0">
                              <a:solidFill>
                                <a:schemeClr val="accent1"/>
                              </a:solidFill>
                              <a:latin typeface="Cambria Math" panose="02040503050406030204" pitchFamily="18" charset="0"/>
                              <a:ea typeface="Cambria Math" panose="02040503050406030204" pitchFamily="18" charset="0"/>
                            </a:rPr>
                            <m:t> ∗</m:t>
                          </m:r>
                          <m:sSup>
                            <m:sSupPr>
                              <m:ctrlPr>
                                <a:rPr lang="en-US" sz="1600" b="0" i="1" dirty="0" smtClean="0">
                                  <a:solidFill>
                                    <a:schemeClr val="accent1"/>
                                  </a:solidFill>
                                  <a:latin typeface="Cambria Math" panose="02040503050406030204" pitchFamily="18" charset="0"/>
                                  <a:ea typeface="Cambria Math" panose="02040503050406030204" pitchFamily="18" charset="0"/>
                                </a:rPr>
                              </m:ctrlPr>
                            </m:sSupPr>
                            <m:e>
                              <m:r>
                                <a:rPr lang="en-US" sz="1600" b="0" i="1" dirty="0" smtClean="0">
                                  <a:solidFill>
                                    <a:schemeClr val="accent1"/>
                                  </a:solidFill>
                                  <a:latin typeface="Cambria Math" panose="02040503050406030204" pitchFamily="18" charset="0"/>
                                  <a:ea typeface="Cambria Math" panose="02040503050406030204" pitchFamily="18" charset="0"/>
                                </a:rPr>
                                <m:t>10</m:t>
                              </m:r>
                            </m:e>
                            <m:sup>
                              <m:r>
                                <a:rPr lang="en-US" sz="1600" b="0" i="1" dirty="0" smtClean="0">
                                  <a:solidFill>
                                    <a:schemeClr val="accent1"/>
                                  </a:solidFill>
                                  <a:latin typeface="Cambria Math" panose="02040503050406030204" pitchFamily="18" charset="0"/>
                                  <a:ea typeface="Cambria Math" panose="02040503050406030204" pitchFamily="18" charset="0"/>
                                </a:rPr>
                                <m:t>6</m:t>
                              </m:r>
                            </m:sup>
                          </m:sSup>
                          <m:r>
                            <a:rPr lang="en-US" sz="1600" b="0" i="1" dirty="0" smtClean="0">
                              <a:solidFill>
                                <a:schemeClr val="accent1"/>
                              </a:solidFill>
                              <a:latin typeface="Cambria Math" panose="02040503050406030204" pitchFamily="18" charset="0"/>
                              <a:ea typeface="Cambria Math" panose="02040503050406030204" pitchFamily="18" charset="0"/>
                            </a:rPr>
                            <m:t> </m:t>
                          </m:r>
                          <m:d>
                            <m:dPr>
                              <m:ctrlPr>
                                <a:rPr lang="en-US" sz="1600" b="0" i="1" dirty="0" smtClean="0">
                                  <a:solidFill>
                                    <a:schemeClr val="accent1"/>
                                  </a:solidFill>
                                  <a:latin typeface="Cambria Math" panose="02040503050406030204" pitchFamily="18" charset="0"/>
                                  <a:ea typeface="Cambria Math" panose="02040503050406030204" pitchFamily="18" charset="0"/>
                                </a:rPr>
                              </m:ctrlPr>
                            </m:dPr>
                            <m:e>
                              <m:r>
                                <a:rPr lang="en-US" sz="1600" b="0" i="1" dirty="0" smtClean="0">
                                  <a:solidFill>
                                    <a:schemeClr val="accent1"/>
                                  </a:solidFill>
                                  <a:latin typeface="Cambria Math" panose="02040503050406030204" pitchFamily="18" charset="0"/>
                                  <a:ea typeface="Cambria Math" panose="02040503050406030204" pitchFamily="18" charset="0"/>
                                </a:rPr>
                                <m:t>𝑏𝑝𝑠</m:t>
                              </m:r>
                            </m:e>
                          </m:d>
                        </m:den>
                      </m:f>
                      <m:r>
                        <a:rPr lang="en-US" sz="1600" i="1" dirty="0">
                          <a:solidFill>
                            <a:srgbClr val="7030A0"/>
                          </a:solidFill>
                          <a:latin typeface="Cambria Math" panose="02040503050406030204" pitchFamily="18" charset="0"/>
                          <a:ea typeface="Cambria Math" panose="02040503050406030204" pitchFamily="18" charset="0"/>
                        </a:rPr>
                        <m:t>=</m:t>
                      </m:r>
                      <m:r>
                        <a:rPr lang="en-US" sz="1600" b="0" i="1" dirty="0" smtClean="0">
                          <a:solidFill>
                            <a:srgbClr val="7030A0"/>
                          </a:solidFill>
                          <a:latin typeface="Cambria Math" panose="02040503050406030204" pitchFamily="18" charset="0"/>
                          <a:ea typeface="Cambria Math" panose="02040503050406030204" pitchFamily="18" charset="0"/>
                        </a:rPr>
                        <m:t>0</m:t>
                      </m:r>
                      <m:r>
                        <a:rPr lang="en-US" sz="1600" b="0" i="1" dirty="0" smtClean="0">
                          <a:solidFill>
                            <a:srgbClr val="7030A0"/>
                          </a:solidFill>
                          <a:latin typeface="Cambria Math" panose="02040503050406030204" pitchFamily="18" charset="0"/>
                          <a:ea typeface="Cambria Math" panose="02040503050406030204" pitchFamily="18" charset="0"/>
                        </a:rPr>
                        <m:t>.</m:t>
                      </m:r>
                      <m:r>
                        <a:rPr lang="en-US" sz="1600" b="0" i="1" dirty="0" smtClean="0">
                          <a:solidFill>
                            <a:srgbClr val="7030A0"/>
                          </a:solidFill>
                          <a:latin typeface="Cambria Math" panose="02040503050406030204" pitchFamily="18" charset="0"/>
                          <a:ea typeface="Cambria Math" panose="02040503050406030204" pitchFamily="18" charset="0"/>
                        </a:rPr>
                        <m:t>98</m:t>
                      </m:r>
                    </m:oMath>
                  </m:oMathPara>
                </a14:m>
                <a:endParaRPr lang="en-US" sz="1600" dirty="0">
                  <a:solidFill>
                    <a:srgbClr val="7030A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367782" y="3515375"/>
                <a:ext cx="6634893" cy="6395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66753" y="5068009"/>
                <a:ext cx="3541419" cy="63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dirty="0" smtClean="0">
                              <a:solidFill>
                                <a:srgbClr val="7030A0"/>
                              </a:solidFill>
                              <a:latin typeface="Cambria Math" panose="02040503050406030204" pitchFamily="18" charset="0"/>
                            </a:rPr>
                          </m:ctrlPr>
                        </m:sSubPr>
                        <m:e>
                          <m:r>
                            <a:rPr lang="en-US" sz="1600" i="1" dirty="0">
                              <a:solidFill>
                                <a:srgbClr val="7030A0"/>
                              </a:solidFill>
                              <a:latin typeface="Cambria Math" panose="02040503050406030204" pitchFamily="18" charset="0"/>
                            </a:rPr>
                            <m:t>𝑡</m:t>
                          </m:r>
                        </m:e>
                        <m:sub>
                          <m:r>
                            <a:rPr lang="en-US" sz="1600" b="0" i="1" dirty="0" smtClean="0">
                              <a:solidFill>
                                <a:srgbClr val="7030A0"/>
                              </a:solidFill>
                              <a:latin typeface="Cambria Math" panose="02040503050406030204" pitchFamily="18" charset="0"/>
                            </a:rPr>
                            <m:t>𝑝𝑟𝑜𝑝</m:t>
                          </m:r>
                        </m:sub>
                      </m:sSub>
                      <m:r>
                        <a:rPr lang="en-US" sz="1600" b="0" i="1" dirty="0" smtClean="0">
                          <a:solidFill>
                            <a:srgbClr val="7030A0"/>
                          </a:solidFill>
                          <a:latin typeface="Cambria Math" panose="02040503050406030204" pitchFamily="18" charset="0"/>
                        </a:rPr>
                        <m:t>=</m:t>
                      </m:r>
                      <m:f>
                        <m:fPr>
                          <m:ctrlPr>
                            <a:rPr lang="en-US" sz="1600" i="1" dirty="0">
                              <a:solidFill>
                                <a:srgbClr val="7030A0"/>
                              </a:solidFill>
                              <a:latin typeface="Cambria Math" panose="02040503050406030204" pitchFamily="18" charset="0"/>
                            </a:rPr>
                          </m:ctrlPr>
                        </m:fPr>
                        <m:num>
                          <m:r>
                            <a:rPr lang="fa-IR" sz="1600" b="0" i="1" dirty="0" smtClean="0">
                              <a:solidFill>
                                <a:srgbClr val="7030A0"/>
                              </a:solidFill>
                              <a:latin typeface="Cambria Math" panose="02040503050406030204" pitchFamily="18" charset="0"/>
                            </a:rPr>
                            <m:t>81</m:t>
                          </m:r>
                          <m:r>
                            <a:rPr lang="fa-IR" sz="1600" b="0" i="1" dirty="0" smtClean="0">
                              <a:solidFill>
                                <a:srgbClr val="7030A0"/>
                              </a:solidFill>
                              <a:latin typeface="Cambria Math" panose="02040503050406030204" pitchFamily="18" charset="0"/>
                            </a:rPr>
                            <m:t>∗</m:t>
                          </m:r>
                          <m:sSup>
                            <m:sSupPr>
                              <m:ctrlPr>
                                <a:rPr lang="fa-IR" sz="1600" b="0" i="1" dirty="0" smtClean="0">
                                  <a:solidFill>
                                    <a:srgbClr val="7030A0"/>
                                  </a:solidFill>
                                  <a:latin typeface="Cambria Math" panose="02040503050406030204" pitchFamily="18" charset="0"/>
                                </a:rPr>
                              </m:ctrlPr>
                            </m:sSupPr>
                            <m:e>
                              <m:r>
                                <a:rPr lang="fa-IR" sz="1600" b="0" i="1" dirty="0" smtClean="0">
                                  <a:solidFill>
                                    <a:srgbClr val="7030A0"/>
                                  </a:solidFill>
                                  <a:latin typeface="Cambria Math" panose="02040503050406030204" pitchFamily="18" charset="0"/>
                                </a:rPr>
                                <m:t>10</m:t>
                              </m:r>
                            </m:e>
                            <m:sup>
                              <m:r>
                                <a:rPr lang="fa-IR" sz="1600" b="0" i="1" dirty="0" smtClean="0">
                                  <a:solidFill>
                                    <a:srgbClr val="7030A0"/>
                                  </a:solidFill>
                                  <a:latin typeface="Cambria Math" panose="02040503050406030204" pitchFamily="18" charset="0"/>
                                </a:rPr>
                                <m:t>3</m:t>
                              </m:r>
                            </m:sup>
                          </m:sSup>
                          <m:r>
                            <a:rPr lang="en-US" sz="1600" i="1" dirty="0">
                              <a:solidFill>
                                <a:srgbClr val="7030A0"/>
                              </a:solidFill>
                              <a:latin typeface="Cambria Math" panose="02040503050406030204" pitchFamily="18" charset="0"/>
                            </a:rPr>
                            <m:t>(</m:t>
                          </m:r>
                          <m:r>
                            <a:rPr lang="en-US" sz="1600" i="1" dirty="0">
                              <a:solidFill>
                                <a:srgbClr val="7030A0"/>
                              </a:solidFill>
                              <a:latin typeface="Cambria Math" panose="02040503050406030204" pitchFamily="18" charset="0"/>
                            </a:rPr>
                            <m:t>𝑚</m:t>
                          </m:r>
                          <m:r>
                            <a:rPr lang="en-US" sz="1600" i="1" dirty="0">
                              <a:solidFill>
                                <a:srgbClr val="7030A0"/>
                              </a:solidFill>
                              <a:latin typeface="Cambria Math" panose="02040503050406030204" pitchFamily="18" charset="0"/>
                            </a:rPr>
                            <m:t>)</m:t>
                          </m:r>
                        </m:num>
                        <m:den>
                          <m:r>
                            <a:rPr lang="fa-IR" sz="1600" b="0" i="1" dirty="0" smtClean="0">
                              <a:solidFill>
                                <a:srgbClr val="7030A0"/>
                              </a:solidFill>
                              <a:latin typeface="Cambria Math" panose="02040503050406030204" pitchFamily="18" charset="0"/>
                            </a:rPr>
                            <m:t>30</m:t>
                          </m:r>
                          <m:r>
                            <a:rPr lang="en-US" sz="1600" b="0" i="1" dirty="0" smtClean="0">
                              <a:solidFill>
                                <a:srgbClr val="7030A0"/>
                              </a:solidFill>
                              <a:latin typeface="Cambria Math" panose="02040503050406030204" pitchFamily="18" charset="0"/>
                            </a:rPr>
                            <m:t>0</m:t>
                          </m:r>
                          <m:r>
                            <a:rPr lang="en-US" sz="1600" i="1" dirty="0">
                              <a:solidFill>
                                <a:srgbClr val="7030A0"/>
                              </a:solidFill>
                              <a:latin typeface="Cambria Math" panose="02040503050406030204" pitchFamily="18" charset="0"/>
                            </a:rPr>
                            <m:t>(</m:t>
                          </m:r>
                          <m:r>
                            <a:rPr lang="en-US" sz="1600" b="0" i="1" dirty="0" smtClean="0">
                              <a:solidFill>
                                <a:srgbClr val="7030A0"/>
                              </a:solidFill>
                              <a:latin typeface="Cambria Math" panose="02040503050406030204" pitchFamily="18" charset="0"/>
                            </a:rPr>
                            <m:t>𝑚</m:t>
                          </m:r>
                          <m:r>
                            <a:rPr lang="en-US" sz="1600" i="1" dirty="0">
                              <a:solidFill>
                                <a:srgbClr val="7030A0"/>
                              </a:solidFill>
                              <a:latin typeface="Cambria Math" panose="02040503050406030204" pitchFamily="18" charset="0"/>
                            </a:rPr>
                            <m:t>/</m:t>
                          </m:r>
                          <m:r>
                            <a:rPr lang="en-US" sz="1600" i="1" dirty="0" smtClean="0">
                              <a:solidFill>
                                <a:srgbClr val="7030A0"/>
                              </a:solidFill>
                              <a:latin typeface="Cambria Math" panose="02040503050406030204" pitchFamily="18" charset="0"/>
                              <a:ea typeface="Cambria Math" panose="02040503050406030204" pitchFamily="18" charset="0"/>
                            </a:rPr>
                            <m:t>𝜇</m:t>
                          </m:r>
                          <m:r>
                            <a:rPr lang="en-US" sz="1600" b="0" i="1" dirty="0" smtClean="0">
                              <a:solidFill>
                                <a:srgbClr val="7030A0"/>
                              </a:solidFill>
                              <a:latin typeface="Cambria Math" panose="02040503050406030204" pitchFamily="18" charset="0"/>
                            </a:rPr>
                            <m:t>𝑠</m:t>
                          </m:r>
                          <m:r>
                            <a:rPr lang="en-US" sz="1600" i="1" dirty="0">
                              <a:solidFill>
                                <a:srgbClr val="7030A0"/>
                              </a:solidFill>
                              <a:latin typeface="Cambria Math" panose="02040503050406030204" pitchFamily="18" charset="0"/>
                            </a:rPr>
                            <m:t>)</m:t>
                          </m:r>
                        </m:den>
                      </m:f>
                      <m:r>
                        <a:rPr lang="en-US" sz="1600" i="1" dirty="0">
                          <a:solidFill>
                            <a:srgbClr val="7030A0"/>
                          </a:solidFill>
                          <a:latin typeface="Cambria Math" panose="02040503050406030204" pitchFamily="18" charset="0"/>
                        </a:rPr>
                        <m:t>=</m:t>
                      </m:r>
                      <m:r>
                        <a:rPr lang="en-US" sz="1600" b="0" i="1" dirty="0" smtClean="0">
                          <a:solidFill>
                            <a:srgbClr val="7030A0"/>
                          </a:solidFill>
                          <a:latin typeface="Cambria Math" panose="02040503050406030204" pitchFamily="18" charset="0"/>
                        </a:rPr>
                        <m:t>270</m:t>
                      </m:r>
                      <m:r>
                        <a:rPr lang="en-US" sz="1600" b="0" i="1" dirty="0" smtClean="0">
                          <a:solidFill>
                            <a:srgbClr val="7030A0"/>
                          </a:solidFill>
                          <a:latin typeface="Cambria Math" panose="02040503050406030204" pitchFamily="18" charset="0"/>
                        </a:rPr>
                        <m:t>∗</m:t>
                      </m:r>
                      <m:sSup>
                        <m:sSupPr>
                          <m:ctrlPr>
                            <a:rPr lang="en-US" sz="1600" b="0" i="1" dirty="0" smtClean="0">
                              <a:solidFill>
                                <a:srgbClr val="7030A0"/>
                              </a:solidFill>
                              <a:latin typeface="Cambria Math" panose="02040503050406030204" pitchFamily="18" charset="0"/>
                            </a:rPr>
                          </m:ctrlPr>
                        </m:sSupPr>
                        <m:e>
                          <m:r>
                            <a:rPr lang="en-US" sz="1600" b="0" i="1" dirty="0" smtClean="0">
                              <a:solidFill>
                                <a:srgbClr val="7030A0"/>
                              </a:solidFill>
                              <a:latin typeface="Cambria Math" panose="02040503050406030204" pitchFamily="18" charset="0"/>
                            </a:rPr>
                            <m:t>10</m:t>
                          </m:r>
                        </m:e>
                        <m:sup>
                          <m:r>
                            <a:rPr lang="en-US" sz="1600" b="0" i="1" dirty="0" smtClean="0">
                              <a:solidFill>
                                <a:srgbClr val="7030A0"/>
                              </a:solidFill>
                              <a:latin typeface="Cambria Math" panose="02040503050406030204" pitchFamily="18" charset="0"/>
                            </a:rPr>
                            <m:t>−</m:t>
                          </m:r>
                          <m:r>
                            <a:rPr lang="en-US" sz="1600" b="0" i="1" dirty="0" smtClean="0">
                              <a:solidFill>
                                <a:srgbClr val="7030A0"/>
                              </a:solidFill>
                              <a:latin typeface="Cambria Math" panose="02040503050406030204" pitchFamily="18" charset="0"/>
                            </a:rPr>
                            <m:t>6</m:t>
                          </m:r>
                        </m:sup>
                      </m:sSup>
                      <m:r>
                        <a:rPr lang="en-US" sz="1600" b="0" i="1" dirty="0" smtClean="0">
                          <a:solidFill>
                            <a:srgbClr val="7030A0"/>
                          </a:solidFill>
                          <a:latin typeface="Cambria Math" panose="02040503050406030204" pitchFamily="18" charset="0"/>
                        </a:rPr>
                        <m:t>(</m:t>
                      </m:r>
                      <m:r>
                        <a:rPr lang="en-US" sz="1600" b="0" i="1" dirty="0" smtClean="0">
                          <a:solidFill>
                            <a:srgbClr val="7030A0"/>
                          </a:solidFill>
                          <a:latin typeface="Cambria Math" panose="02040503050406030204" pitchFamily="18" charset="0"/>
                        </a:rPr>
                        <m:t>𝑠</m:t>
                      </m:r>
                      <m:r>
                        <a:rPr lang="en-US" sz="1600" b="0" i="1" dirty="0" smtClean="0">
                          <a:solidFill>
                            <a:srgbClr val="7030A0"/>
                          </a:solidFill>
                          <a:latin typeface="Cambria Math" panose="02040503050406030204" pitchFamily="18" charset="0"/>
                        </a:rPr>
                        <m:t>)</m:t>
                      </m:r>
                    </m:oMath>
                  </m:oMathPara>
                </a14:m>
                <a:endParaRPr lang="en-US" sz="1600" dirty="0">
                  <a:solidFill>
                    <a:srgbClr val="7030A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466753" y="5068009"/>
                <a:ext cx="3541419" cy="63010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406741" y="5033447"/>
                <a:ext cx="5560176" cy="6117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dirty="0" smtClean="0">
                              <a:solidFill>
                                <a:srgbClr val="7030A0"/>
                              </a:solidFill>
                              <a:latin typeface="Cambria Math" panose="02040503050406030204" pitchFamily="18" charset="0"/>
                              <a:ea typeface="Cambria Math" panose="02040503050406030204" pitchFamily="18" charset="0"/>
                            </a:rPr>
                          </m:ctrlPr>
                        </m:sSubPr>
                        <m:e>
                          <m:r>
                            <a:rPr lang="en-US" sz="1600" i="1" dirty="0">
                              <a:solidFill>
                                <a:srgbClr val="7030A0"/>
                              </a:solidFill>
                              <a:latin typeface="Cambria Math" panose="02040503050406030204" pitchFamily="18" charset="0"/>
                              <a:ea typeface="Cambria Math" panose="02040503050406030204" pitchFamily="18" charset="0"/>
                            </a:rPr>
                            <m:t>𝜂</m:t>
                          </m:r>
                        </m:e>
                        <m:sub>
                          <m:r>
                            <a:rPr lang="en-US" sz="1600" i="1" dirty="0">
                              <a:solidFill>
                                <a:srgbClr val="7030A0"/>
                              </a:solidFill>
                              <a:latin typeface="Cambria Math" panose="02040503050406030204" pitchFamily="18" charset="0"/>
                              <a:ea typeface="Cambria Math" panose="02040503050406030204" pitchFamily="18" charset="0"/>
                            </a:rPr>
                            <m:t>0</m:t>
                          </m:r>
                        </m:sub>
                      </m:sSub>
                      <m:r>
                        <a:rPr lang="en-US" sz="1600" b="0" i="1" dirty="0" smtClean="0">
                          <a:solidFill>
                            <a:srgbClr val="7030A0"/>
                          </a:solidFill>
                          <a:latin typeface="Cambria Math" panose="02040503050406030204" pitchFamily="18" charset="0"/>
                          <a:ea typeface="Cambria Math" panose="02040503050406030204" pitchFamily="18" charset="0"/>
                        </a:rPr>
                        <m:t>=</m:t>
                      </m:r>
                      <m:f>
                        <m:fPr>
                          <m:ctrlPr>
                            <a:rPr lang="en-US" sz="1600" i="1" dirty="0">
                              <a:solidFill>
                                <a:srgbClr val="7030A0"/>
                              </a:solidFill>
                              <a:latin typeface="Cambria Math" panose="02040503050406030204" pitchFamily="18" charset="0"/>
                              <a:ea typeface="Cambria Math" panose="02040503050406030204" pitchFamily="18" charset="0"/>
                            </a:rPr>
                          </m:ctrlPr>
                        </m:fPr>
                        <m:num>
                          <m:r>
                            <a:rPr lang="en-US" sz="1600" b="0" i="1" dirty="0" smtClean="0">
                              <a:solidFill>
                                <a:srgbClr val="7030A0"/>
                              </a:solidFill>
                              <a:latin typeface="Cambria Math" panose="02040503050406030204" pitchFamily="18" charset="0"/>
                              <a:ea typeface="Cambria Math" panose="02040503050406030204" pitchFamily="18" charset="0"/>
                            </a:rPr>
                            <m:t>4000</m:t>
                          </m:r>
                          <m:r>
                            <a:rPr lang="en-US" sz="1600" b="0" i="1" dirty="0" smtClean="0">
                              <a:solidFill>
                                <a:srgbClr val="7030A0"/>
                              </a:solidFill>
                              <a:latin typeface="Cambria Math" panose="02040503050406030204" pitchFamily="18" charset="0"/>
                              <a:ea typeface="Cambria Math" panose="02040503050406030204" pitchFamily="18" charset="0"/>
                            </a:rPr>
                            <m:t> </m:t>
                          </m:r>
                          <m:d>
                            <m:dPr>
                              <m:ctrlPr>
                                <a:rPr lang="en-US" sz="1600" b="0" i="1" dirty="0" smtClean="0">
                                  <a:solidFill>
                                    <a:srgbClr val="7030A0"/>
                                  </a:solidFill>
                                  <a:latin typeface="Cambria Math" panose="02040503050406030204" pitchFamily="18" charset="0"/>
                                  <a:ea typeface="Cambria Math" panose="02040503050406030204" pitchFamily="18" charset="0"/>
                                </a:rPr>
                              </m:ctrlPr>
                            </m:dPr>
                            <m:e>
                              <m:r>
                                <a:rPr lang="en-US" sz="1600" b="0" i="1" dirty="0" smtClean="0">
                                  <a:solidFill>
                                    <a:srgbClr val="7030A0"/>
                                  </a:solidFill>
                                  <a:latin typeface="Cambria Math" panose="02040503050406030204" pitchFamily="18" charset="0"/>
                                  <a:ea typeface="Cambria Math" panose="02040503050406030204" pitchFamily="18" charset="0"/>
                                </a:rPr>
                                <m:t>𝑏</m:t>
                              </m:r>
                            </m:e>
                          </m:d>
                        </m:num>
                        <m:den>
                          <m:r>
                            <a:rPr lang="en-US" sz="1600" i="1" dirty="0">
                              <a:solidFill>
                                <a:srgbClr val="7030A0"/>
                              </a:solidFill>
                              <a:latin typeface="Cambria Math" panose="02040503050406030204" pitchFamily="18" charset="0"/>
                              <a:ea typeface="Cambria Math" panose="02040503050406030204" pitchFamily="18" charset="0"/>
                            </a:rPr>
                            <m:t>4000</m:t>
                          </m:r>
                          <m:r>
                            <a:rPr lang="en-US" sz="1600" i="1" dirty="0">
                              <a:solidFill>
                                <a:srgbClr val="7030A0"/>
                              </a:solidFill>
                              <a:latin typeface="Cambria Math" panose="02040503050406030204" pitchFamily="18" charset="0"/>
                              <a:ea typeface="Cambria Math" panose="02040503050406030204" pitchFamily="18" charset="0"/>
                            </a:rPr>
                            <m:t> </m:t>
                          </m:r>
                          <m:d>
                            <m:dPr>
                              <m:ctrlPr>
                                <a:rPr lang="en-US" sz="1600" i="1" dirty="0">
                                  <a:solidFill>
                                    <a:srgbClr val="7030A0"/>
                                  </a:solidFill>
                                  <a:latin typeface="Cambria Math" panose="02040503050406030204" pitchFamily="18" charset="0"/>
                                  <a:ea typeface="Cambria Math" panose="02040503050406030204" pitchFamily="18" charset="0"/>
                                </a:rPr>
                              </m:ctrlPr>
                            </m:dPr>
                            <m:e>
                              <m:r>
                                <a:rPr lang="en-US" sz="1600" i="1" dirty="0">
                                  <a:solidFill>
                                    <a:srgbClr val="7030A0"/>
                                  </a:solidFill>
                                  <a:latin typeface="Cambria Math" panose="02040503050406030204" pitchFamily="18" charset="0"/>
                                  <a:ea typeface="Cambria Math" panose="02040503050406030204" pitchFamily="18" charset="0"/>
                                </a:rPr>
                                <m:t>𝑏</m:t>
                              </m:r>
                            </m:e>
                          </m:d>
                          <m:r>
                            <a:rPr lang="en-US" sz="1600" i="1" dirty="0">
                              <a:solidFill>
                                <a:srgbClr val="7030A0"/>
                              </a:solidFill>
                              <a:latin typeface="Cambria Math" panose="02040503050406030204" pitchFamily="18" charset="0"/>
                              <a:ea typeface="Cambria Math" panose="02040503050406030204" pitchFamily="18" charset="0"/>
                            </a:rPr>
                            <m:t>+</m:t>
                          </m:r>
                          <m:r>
                            <a:rPr lang="en-US" sz="1600" i="1" dirty="0">
                              <a:solidFill>
                                <a:srgbClr val="7030A0"/>
                              </a:solidFill>
                              <a:latin typeface="Cambria Math" panose="02040503050406030204" pitchFamily="18" charset="0"/>
                              <a:ea typeface="Cambria Math" panose="02040503050406030204" pitchFamily="18" charset="0"/>
                            </a:rPr>
                            <m:t>2</m:t>
                          </m:r>
                          <m:r>
                            <a:rPr lang="en-US" sz="1600" b="0" i="1" dirty="0" smtClean="0">
                              <a:solidFill>
                                <a:srgbClr val="7030A0"/>
                              </a:solidFill>
                              <a:latin typeface="Cambria Math" panose="02040503050406030204" pitchFamily="18" charset="0"/>
                              <a:ea typeface="Cambria Math" panose="02040503050406030204" pitchFamily="18" charset="0"/>
                            </a:rPr>
                            <m:t>∗</m:t>
                          </m:r>
                          <m:r>
                            <a:rPr lang="en-US" sz="1600" b="0" i="1" dirty="0" smtClean="0">
                              <a:solidFill>
                                <a:srgbClr val="005426"/>
                              </a:solidFill>
                              <a:latin typeface="Cambria Math" panose="02040503050406030204" pitchFamily="18" charset="0"/>
                            </a:rPr>
                            <m:t>270</m:t>
                          </m:r>
                          <m:r>
                            <a:rPr lang="en-US" sz="1600" i="1" dirty="0" smtClean="0">
                              <a:solidFill>
                                <a:srgbClr val="005426"/>
                              </a:solidFill>
                              <a:latin typeface="Cambria Math" panose="02040503050406030204" pitchFamily="18" charset="0"/>
                            </a:rPr>
                            <m:t>∗</m:t>
                          </m:r>
                          <m:sSup>
                            <m:sSupPr>
                              <m:ctrlPr>
                                <a:rPr lang="en-US" sz="1600" i="1" dirty="0">
                                  <a:solidFill>
                                    <a:srgbClr val="005426"/>
                                  </a:solidFill>
                                  <a:latin typeface="Cambria Math" panose="02040503050406030204" pitchFamily="18" charset="0"/>
                                </a:rPr>
                              </m:ctrlPr>
                            </m:sSupPr>
                            <m:e>
                              <m:r>
                                <a:rPr lang="en-US" sz="1600" i="1" dirty="0">
                                  <a:solidFill>
                                    <a:srgbClr val="005426"/>
                                  </a:solidFill>
                                  <a:latin typeface="Cambria Math" panose="02040503050406030204" pitchFamily="18" charset="0"/>
                                </a:rPr>
                                <m:t>10</m:t>
                              </m:r>
                            </m:e>
                            <m:sup>
                              <m:r>
                                <a:rPr lang="en-US" sz="1600" i="1" dirty="0">
                                  <a:solidFill>
                                    <a:srgbClr val="005426"/>
                                  </a:solidFill>
                                  <a:latin typeface="Cambria Math" panose="02040503050406030204" pitchFamily="18" charset="0"/>
                                </a:rPr>
                                <m:t>−</m:t>
                              </m:r>
                              <m:r>
                                <a:rPr lang="en-US" sz="1600" i="1" dirty="0">
                                  <a:solidFill>
                                    <a:srgbClr val="005426"/>
                                  </a:solidFill>
                                  <a:latin typeface="Cambria Math" panose="02040503050406030204" pitchFamily="18" charset="0"/>
                                </a:rPr>
                                <m:t>6</m:t>
                              </m:r>
                            </m:sup>
                          </m:sSup>
                          <m:d>
                            <m:dPr>
                              <m:ctrlPr>
                                <a:rPr lang="en-US" sz="1600" i="1" dirty="0">
                                  <a:solidFill>
                                    <a:srgbClr val="005426"/>
                                  </a:solidFill>
                                  <a:latin typeface="Cambria Math" panose="02040503050406030204" pitchFamily="18" charset="0"/>
                                </a:rPr>
                              </m:ctrlPr>
                            </m:dPr>
                            <m:e>
                              <m:r>
                                <a:rPr lang="en-US" sz="1600" i="1" dirty="0">
                                  <a:solidFill>
                                    <a:srgbClr val="005426"/>
                                  </a:solidFill>
                                  <a:latin typeface="Cambria Math" panose="02040503050406030204" pitchFamily="18" charset="0"/>
                                </a:rPr>
                                <m:t>𝑠</m:t>
                              </m:r>
                            </m:e>
                          </m:d>
                          <m:r>
                            <a:rPr lang="en-US" sz="1600" i="1" dirty="0">
                              <a:solidFill>
                                <a:srgbClr val="7030A0"/>
                              </a:solidFill>
                              <a:latin typeface="Cambria Math" panose="02040503050406030204" pitchFamily="18" charset="0"/>
                              <a:ea typeface="Cambria Math" panose="02040503050406030204" pitchFamily="18" charset="0"/>
                            </a:rPr>
                            <m:t>∗</m:t>
                          </m:r>
                          <m:r>
                            <a:rPr lang="en-US" sz="1600" b="0" i="1" dirty="0" smtClean="0">
                              <a:solidFill>
                                <a:schemeClr val="accent1"/>
                              </a:solidFill>
                              <a:latin typeface="Cambria Math" panose="02040503050406030204" pitchFamily="18" charset="0"/>
                              <a:ea typeface="Cambria Math" panose="02040503050406030204" pitchFamily="18" charset="0"/>
                            </a:rPr>
                            <m:t>56</m:t>
                          </m:r>
                          <m:r>
                            <a:rPr lang="en-US" sz="1600" b="0" i="1" dirty="0" smtClean="0">
                              <a:solidFill>
                                <a:schemeClr val="accent1"/>
                              </a:solidFill>
                              <a:latin typeface="Cambria Math" panose="02040503050406030204" pitchFamily="18" charset="0"/>
                              <a:ea typeface="Cambria Math" panose="02040503050406030204" pitchFamily="18" charset="0"/>
                            </a:rPr>
                            <m:t> ∗</m:t>
                          </m:r>
                          <m:sSup>
                            <m:sSupPr>
                              <m:ctrlPr>
                                <a:rPr lang="en-US" sz="1600" b="0" i="1" dirty="0" smtClean="0">
                                  <a:solidFill>
                                    <a:schemeClr val="accent1"/>
                                  </a:solidFill>
                                  <a:latin typeface="Cambria Math" panose="02040503050406030204" pitchFamily="18" charset="0"/>
                                  <a:ea typeface="Cambria Math" panose="02040503050406030204" pitchFamily="18" charset="0"/>
                                </a:rPr>
                              </m:ctrlPr>
                            </m:sSupPr>
                            <m:e>
                              <m:r>
                                <a:rPr lang="en-US" sz="1600" b="0" i="1" dirty="0" smtClean="0">
                                  <a:solidFill>
                                    <a:schemeClr val="accent1"/>
                                  </a:solidFill>
                                  <a:latin typeface="Cambria Math" panose="02040503050406030204" pitchFamily="18" charset="0"/>
                                  <a:ea typeface="Cambria Math" panose="02040503050406030204" pitchFamily="18" charset="0"/>
                                </a:rPr>
                                <m:t>10</m:t>
                              </m:r>
                            </m:e>
                            <m:sup>
                              <m:r>
                                <a:rPr lang="en-US" sz="1600" b="0" i="1" dirty="0" smtClean="0">
                                  <a:solidFill>
                                    <a:schemeClr val="accent1"/>
                                  </a:solidFill>
                                  <a:latin typeface="Cambria Math" panose="02040503050406030204" pitchFamily="18" charset="0"/>
                                  <a:ea typeface="Cambria Math" panose="02040503050406030204" pitchFamily="18" charset="0"/>
                                </a:rPr>
                                <m:t>6</m:t>
                              </m:r>
                            </m:sup>
                          </m:sSup>
                          <m:r>
                            <a:rPr lang="en-US" sz="1600" b="0" i="1" dirty="0" smtClean="0">
                              <a:solidFill>
                                <a:schemeClr val="accent1"/>
                              </a:solidFill>
                              <a:latin typeface="Cambria Math" panose="02040503050406030204" pitchFamily="18" charset="0"/>
                              <a:ea typeface="Cambria Math" panose="02040503050406030204" pitchFamily="18" charset="0"/>
                            </a:rPr>
                            <m:t> </m:t>
                          </m:r>
                          <m:d>
                            <m:dPr>
                              <m:ctrlPr>
                                <a:rPr lang="en-US" sz="1600" b="0" i="1" dirty="0" smtClean="0">
                                  <a:solidFill>
                                    <a:schemeClr val="accent1"/>
                                  </a:solidFill>
                                  <a:latin typeface="Cambria Math" panose="02040503050406030204" pitchFamily="18" charset="0"/>
                                  <a:ea typeface="Cambria Math" panose="02040503050406030204" pitchFamily="18" charset="0"/>
                                </a:rPr>
                              </m:ctrlPr>
                            </m:dPr>
                            <m:e>
                              <m:r>
                                <a:rPr lang="en-US" sz="1600" b="0" i="1" dirty="0" smtClean="0">
                                  <a:solidFill>
                                    <a:schemeClr val="accent1"/>
                                  </a:solidFill>
                                  <a:latin typeface="Cambria Math" panose="02040503050406030204" pitchFamily="18" charset="0"/>
                                  <a:ea typeface="Cambria Math" panose="02040503050406030204" pitchFamily="18" charset="0"/>
                                </a:rPr>
                                <m:t>𝑏𝑝𝑠</m:t>
                              </m:r>
                            </m:e>
                          </m:d>
                        </m:den>
                      </m:f>
                      <m:r>
                        <a:rPr lang="en-US" sz="1600" i="1" dirty="0">
                          <a:solidFill>
                            <a:srgbClr val="7030A0"/>
                          </a:solidFill>
                          <a:latin typeface="Cambria Math" panose="02040503050406030204" pitchFamily="18" charset="0"/>
                          <a:ea typeface="Cambria Math" panose="02040503050406030204" pitchFamily="18" charset="0"/>
                        </a:rPr>
                        <m:t>=</m:t>
                      </m:r>
                      <m:r>
                        <a:rPr lang="en-US" sz="1600" b="0" i="1" dirty="0" smtClean="0">
                          <a:solidFill>
                            <a:srgbClr val="7030A0"/>
                          </a:solidFill>
                          <a:latin typeface="Cambria Math" panose="02040503050406030204" pitchFamily="18" charset="0"/>
                          <a:ea typeface="Cambria Math" panose="02040503050406030204" pitchFamily="18" charset="0"/>
                        </a:rPr>
                        <m:t>0</m:t>
                      </m:r>
                      <m:r>
                        <a:rPr lang="en-US" sz="1600" b="0" i="1" dirty="0" smtClean="0">
                          <a:solidFill>
                            <a:srgbClr val="7030A0"/>
                          </a:solidFill>
                          <a:latin typeface="Cambria Math" panose="02040503050406030204" pitchFamily="18" charset="0"/>
                          <a:ea typeface="Cambria Math" panose="02040503050406030204" pitchFamily="18" charset="0"/>
                        </a:rPr>
                        <m:t>.</m:t>
                      </m:r>
                      <m:r>
                        <a:rPr lang="en-US" sz="1600" b="0" i="1" dirty="0" smtClean="0">
                          <a:solidFill>
                            <a:srgbClr val="7030A0"/>
                          </a:solidFill>
                          <a:latin typeface="Cambria Math" panose="02040503050406030204" pitchFamily="18" charset="0"/>
                          <a:ea typeface="Cambria Math" panose="02040503050406030204" pitchFamily="18" charset="0"/>
                        </a:rPr>
                        <m:t>12</m:t>
                      </m:r>
                    </m:oMath>
                  </m:oMathPara>
                </a14:m>
                <a:endParaRPr lang="en-US" sz="1600" dirty="0">
                  <a:solidFill>
                    <a:srgbClr val="7030A0"/>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4406741" y="5033447"/>
                <a:ext cx="5560176" cy="61170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9574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a-IR" dirty="0"/>
              <a:t>کارايي </a:t>
            </a:r>
            <a:r>
              <a:rPr lang="en-US" dirty="0"/>
              <a:t>S&amp;W </a:t>
            </a:r>
            <a:r>
              <a:rPr lang="fa-IR" dirty="0"/>
              <a:t>در کانال با خطا</a:t>
            </a:r>
            <a:endParaRPr lang="en-US" dirty="0"/>
          </a:p>
        </p:txBody>
      </p:sp>
      <mc:AlternateContent xmlns:mc="http://schemas.openxmlformats.org/markup-compatibility/2006" xmlns:a14="http://schemas.microsoft.com/office/drawing/2010/main">
        <mc:Choice Requires="a14">
          <p:sp>
            <p:nvSpPr>
              <p:cNvPr id="3074" name="Object 2"/>
              <p:cNvSpPr txBox="1">
                <a:spLocks noGrp="1"/>
              </p:cNvSpPr>
              <p:nvPr>
                <p:ph idx="1"/>
              </p:nvPr>
            </p:nvSpPr>
            <p:spPr bwMode="auto">
              <a:xfrm>
                <a:off x="1315142" y="2849308"/>
                <a:ext cx="8483463" cy="2174875"/>
              </a:xfrm>
              <a:prstGeom prst="rect">
                <a:avLst/>
              </a:prstGeom>
              <a:noFill/>
            </p:spPr>
            <p:txBody>
              <a:bodyPr>
                <a:noAutofit/>
              </a:bodyPr>
              <a:lstStyle/>
              <a:p>
                <a:pPr>
                  <a:buNone/>
                </a:pPr>
                <a14:m>
                  <m:oMathPara xmlns:m="http://schemas.openxmlformats.org/officeDocument/2006/math">
                    <m:oMathParaPr>
                      <m:jc m:val="left"/>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𝜂</m:t>
                          </m:r>
                        </m:e>
                        <m:sub>
                          <m:r>
                            <a:rPr lang="en-US" sz="2400" i="1">
                              <a:solidFill>
                                <a:srgbClr val="000000"/>
                              </a:solidFill>
                              <a:latin typeface="Cambria Math" panose="02040503050406030204" pitchFamily="18" charset="0"/>
                            </a:rPr>
                            <m:t>𝑆𝑊</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𝑅</m:t>
                              </m:r>
                            </m:e>
                            <m:sub>
                              <m:r>
                                <a:rPr lang="en-US" sz="2400" i="1">
                                  <a:solidFill>
                                    <a:srgbClr val="000000"/>
                                  </a:solidFill>
                                  <a:latin typeface="Cambria Math" panose="02040503050406030204" pitchFamily="18" charset="0"/>
                                </a:rPr>
                                <m:t>𝑒𝑓𝑓</m:t>
                              </m:r>
                            </m:sub>
                          </m:sSub>
                        </m:num>
                        <m:den>
                          <m:r>
                            <a:rPr lang="en-US" sz="2400" i="1">
                              <a:solidFill>
                                <a:srgbClr val="000000"/>
                              </a:solidFill>
                              <a:latin typeface="Cambria Math" panose="02040503050406030204" pitchFamily="18" charset="0"/>
                            </a:rPr>
                            <m:t>𝑅</m:t>
                          </m:r>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𝑛</m:t>
                                  </m:r>
                                </m:e>
                                <m:sub>
                                  <m:r>
                                    <a:rPr lang="en-US" sz="2400" i="1">
                                      <a:solidFill>
                                        <a:srgbClr val="000000"/>
                                      </a:solidFill>
                                      <a:latin typeface="Cambria Math" panose="02040503050406030204" pitchFamily="18" charset="0"/>
                                    </a:rPr>
                                    <m:t>𝑓</m:t>
                                  </m:r>
                                </m:sub>
                              </m:sSub>
                            </m:num>
                            <m:den>
                              <m:f>
                                <m:fPr>
                                  <m:type m:val="skw"/>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𝑡</m:t>
                                      </m:r>
                                    </m:e>
                                    <m:sub>
                                      <m:r>
                                        <a:rPr lang="en-US" sz="2400" i="1">
                                          <a:solidFill>
                                            <a:srgbClr val="000000"/>
                                          </a:solidFill>
                                          <a:latin typeface="Cambria Math" panose="02040503050406030204" pitchFamily="18" charset="0"/>
                                        </a:rPr>
                                        <m:t>0</m:t>
                                      </m:r>
                                    </m:sub>
                                  </m:sSub>
                                </m:num>
                                <m:den>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𝑃</m:t>
                                      </m:r>
                                    </m:e>
                                    <m:sub>
                                      <m:r>
                                        <a:rPr lang="en-US" sz="2400" i="1">
                                          <a:solidFill>
                                            <a:srgbClr val="000000"/>
                                          </a:solidFill>
                                          <a:latin typeface="Cambria Math" panose="02040503050406030204" pitchFamily="18" charset="0"/>
                                        </a:rPr>
                                        <m:t>𝑓</m:t>
                                      </m:r>
                                    </m:sub>
                                  </m:sSub>
                                </m:den>
                              </m:f>
                            </m:den>
                          </m:f>
                        </m:num>
                        <m:den>
                          <m:r>
                            <a:rPr lang="en-US" sz="2400" i="1">
                              <a:solidFill>
                                <a:srgbClr val="000000"/>
                              </a:solidFill>
                              <a:latin typeface="Cambria Math" panose="02040503050406030204" pitchFamily="18" charset="0"/>
                            </a:rPr>
                            <m:t>𝑅</m:t>
                          </m:r>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 </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𝑡</m:t>
                                  </m:r>
                                </m:e>
                                <m:sub>
                                  <m:r>
                                    <a:rPr lang="en-US" sz="2400" i="1">
                                      <a:solidFill>
                                        <a:srgbClr val="000000"/>
                                      </a:solidFill>
                                      <a:latin typeface="Cambria Math" panose="02040503050406030204" pitchFamily="18" charset="0"/>
                                    </a:rPr>
                                    <m:t>𝑝𝑟𝑜𝑝</m:t>
                                  </m:r>
                                </m:sub>
                              </m:sSub>
                              <m:r>
                                <a:rPr lang="en-US" sz="2400" b="0" i="1"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𝑅</m:t>
                              </m:r>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𝑛</m:t>
                                  </m:r>
                                </m:e>
                                <m:sub>
                                  <m:r>
                                    <a:rPr lang="en-US" sz="2400" i="1">
                                      <a:solidFill>
                                        <a:srgbClr val="000000"/>
                                      </a:solidFill>
                                      <a:latin typeface="Cambria Math" panose="02040503050406030204" pitchFamily="18" charset="0"/>
                                    </a:rPr>
                                    <m:t>𝑓</m:t>
                                  </m:r>
                                </m:sub>
                              </m:sSub>
                            </m:den>
                          </m:f>
                        </m:den>
                      </m:f>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𝑃</m:t>
                          </m:r>
                        </m:e>
                        <m:sub>
                          <m:r>
                            <a:rPr lang="en-US" sz="2400" i="1">
                              <a:solidFill>
                                <a:srgbClr val="000000"/>
                              </a:solidFill>
                              <a:latin typeface="Cambria Math" panose="02040503050406030204" pitchFamily="18" charset="0"/>
                            </a:rPr>
                            <m:t>𝑓</m:t>
                          </m:r>
                        </m:sub>
                      </m:sSub>
                      <m:r>
                        <a:rPr lang="en-US" sz="2400" i="1">
                          <a:solidFill>
                            <a:srgbClr val="000000"/>
                          </a:solidFill>
                          <a:latin typeface="Cambria Math" panose="02040503050406030204" pitchFamily="18" charset="0"/>
                        </a:rPr>
                        <m:t>)</m:t>
                      </m:r>
                    </m:oMath>
                  </m:oMathPara>
                </a14:m>
                <a:endParaRPr lang="en-US" sz="2400" dirty="0"/>
              </a:p>
            </p:txBody>
          </p:sp>
        </mc:Choice>
        <mc:Fallback xmlns="">
          <p:sp>
            <p:nvSpPr>
              <p:cNvPr id="3074" name="Object 2"/>
              <p:cNvSpPr txBox="1">
                <a:spLocks noRot="1" noChangeAspect="1" noMove="1" noResize="1" noEditPoints="1" noAdjustHandles="1" noChangeArrowheads="1" noChangeShapeType="1" noTextEdit="1"/>
              </p:cNvSpPr>
              <p:nvPr>
                <p:ph idx="1"/>
              </p:nvPr>
            </p:nvSpPr>
            <p:spPr bwMode="auto">
              <a:xfrm>
                <a:off x="1315142" y="2849308"/>
                <a:ext cx="8483463" cy="2174875"/>
              </a:xfrm>
              <a:prstGeom prst="rect">
                <a:avLst/>
              </a:prstGeom>
              <a:blipFill>
                <a:blip r:embed="rId2"/>
                <a:stretch>
                  <a:fillRect/>
                </a:stretch>
              </a:blipFill>
            </p:spPr>
            <p:txBody>
              <a:bodyPr/>
              <a:lstStyle/>
              <a:p>
                <a:r>
                  <a:rPr lang="en-US">
                    <a:noFill/>
                  </a:rPr>
                  <a:t> </a:t>
                </a:r>
              </a:p>
            </p:txBody>
          </p:sp>
        </mc:Fallback>
      </mc:AlternateContent>
      <p:sp>
        <p:nvSpPr>
          <p:cNvPr id="3081" name="Slide Number Placeholder 8"/>
          <p:cNvSpPr>
            <a:spLocks noGrp="1"/>
          </p:cNvSpPr>
          <p:nvPr>
            <p:ph type="sldNum" sz="quarter" idx="12"/>
          </p:nvPr>
        </p:nvSpPr>
        <p:spPr>
          <a:noFill/>
        </p:spPr>
        <p:txBody>
          <a:bodyPr/>
          <a:lstStyle/>
          <a:p>
            <a:fld id="{1348422C-5196-4DF6-BFD0-8E28265B0F90}" type="slidenum">
              <a:rPr lang="ar-SA" altLang="en-US" smtClean="0"/>
              <a:pPr/>
              <a:t>39</a:t>
            </a:fld>
            <a:endParaRPr lang="en-US" altLang="en-US"/>
          </a:p>
        </p:txBody>
      </p:sp>
      <p:sp>
        <p:nvSpPr>
          <p:cNvPr id="3076" name="Rectangle 17"/>
          <p:cNvSpPr>
            <a:spLocks noGrp="1" noChangeArrowheads="1"/>
          </p:cNvSpPr>
          <p:nvPr>
            <p:ph type="body" idx="4294967295"/>
          </p:nvPr>
        </p:nvSpPr>
        <p:spPr>
          <a:xfrm>
            <a:off x="2292531" y="1142476"/>
            <a:ext cx="9640388" cy="2341562"/>
          </a:xfrm>
        </p:spPr>
        <p:txBody>
          <a:bodyPr/>
          <a:lstStyle/>
          <a:p>
            <a:pPr algn="r" rtl="1" eaLnBrk="1" hangingPunct="1">
              <a:lnSpc>
                <a:spcPct val="80000"/>
              </a:lnSpc>
            </a:pPr>
            <a:r>
              <a:rPr lang="en-US" sz="2400" dirty="0">
                <a:cs typeface="B Mitra" panose="00000400000000000000" pitchFamily="2" charset="-78"/>
              </a:rPr>
              <a:t>1 – P</a:t>
            </a:r>
            <a:r>
              <a:rPr lang="en-US" sz="2400" baseline="-25000" dirty="0">
                <a:cs typeface="B Mitra" panose="00000400000000000000" pitchFamily="2" charset="-78"/>
              </a:rPr>
              <a:t>f  </a:t>
            </a:r>
            <a:r>
              <a:rPr lang="fa-IR" sz="2400" baseline="-25000" dirty="0">
                <a:cs typeface="B Mitra" panose="00000400000000000000" pitchFamily="2" charset="-78"/>
              </a:rPr>
              <a:t> </a:t>
            </a:r>
            <a:r>
              <a:rPr lang="fa-IR" sz="2400" dirty="0">
                <a:cs typeface="B Mitra" panose="00000400000000000000" pitchFamily="2" charset="-78"/>
              </a:rPr>
              <a:t>= احتمال اينکه فريم بدون خطا برسد</a:t>
            </a:r>
            <a:endParaRPr lang="en-US" sz="2400" dirty="0">
              <a:cs typeface="B Mitra" panose="00000400000000000000" pitchFamily="2" charset="-78"/>
            </a:endParaRPr>
          </a:p>
          <a:p>
            <a:pPr algn="r" rtl="1" eaLnBrk="1" hangingPunct="1">
              <a:lnSpc>
                <a:spcPct val="80000"/>
              </a:lnSpc>
            </a:pPr>
            <a:r>
              <a:rPr lang="fa-IR" sz="2400" dirty="0">
                <a:cs typeface="B Mitra" panose="00000400000000000000" pitchFamily="2" charset="-78"/>
              </a:rPr>
              <a:t>متوسط تعداد ارسال‌ها براي اولين دريافت بدون خطا </a:t>
            </a:r>
            <a:r>
              <a:rPr lang="en-US" sz="2400" dirty="0">
                <a:cs typeface="B Mitra" panose="00000400000000000000" pitchFamily="2" charset="-78"/>
              </a:rPr>
              <a:t>1/ (1–P</a:t>
            </a:r>
            <a:r>
              <a:rPr lang="en-US" sz="2400" baseline="-25000" dirty="0">
                <a:cs typeface="B Mitra" panose="00000400000000000000" pitchFamily="2" charset="-78"/>
              </a:rPr>
              <a:t>f </a:t>
            </a:r>
            <a:r>
              <a:rPr lang="en-US" sz="2400" dirty="0">
                <a:cs typeface="B Mitra" panose="00000400000000000000" pitchFamily="2" charset="-78"/>
              </a:rPr>
              <a:t>)</a:t>
            </a:r>
            <a:r>
              <a:rPr lang="fa-IR" sz="2400" dirty="0">
                <a:cs typeface="B Mitra" panose="00000400000000000000" pitchFamily="2" charset="-78"/>
              </a:rPr>
              <a:t> است.</a:t>
            </a:r>
            <a:endParaRPr lang="en-US" sz="2400" dirty="0">
              <a:cs typeface="B Mitra" panose="00000400000000000000" pitchFamily="2" charset="-78"/>
            </a:endParaRPr>
          </a:p>
          <a:p>
            <a:pPr algn="r" rtl="1" eaLnBrk="1" hangingPunct="1">
              <a:lnSpc>
                <a:spcPct val="80000"/>
              </a:lnSpc>
            </a:pPr>
            <a:r>
              <a:rPr lang="fa-IR" sz="2400" dirty="0">
                <a:cs typeface="B Mitra" panose="00000400000000000000" pitchFamily="2" charset="-78"/>
              </a:rPr>
              <a:t>اگر يکي از هر 10 ارسال بدون خطا برسد بطور متوسط 10 ارسال براي موفقيت لازم است.</a:t>
            </a:r>
            <a:endParaRPr lang="en-US" sz="2400" dirty="0">
              <a:cs typeface="B Mitra" panose="00000400000000000000" pitchFamily="2" charset="-78"/>
            </a:endParaRPr>
          </a:p>
          <a:p>
            <a:pPr algn="r" rtl="1" eaLnBrk="1" hangingPunct="1">
              <a:lnSpc>
                <a:spcPct val="80000"/>
              </a:lnSpc>
            </a:pPr>
            <a:r>
              <a:rPr lang="fa-IR" sz="2400" dirty="0">
                <a:cs typeface="B Mitra" panose="00000400000000000000" pitchFamily="2" charset="-78"/>
              </a:rPr>
              <a:t>متوسط زمان کلي براي هر فريم برابر با </a:t>
            </a:r>
            <a:r>
              <a:rPr lang="en-US" sz="2400" dirty="0">
                <a:cs typeface="B Mitra" panose="00000400000000000000" pitchFamily="2" charset="-78"/>
              </a:rPr>
              <a:t>t</a:t>
            </a:r>
            <a:r>
              <a:rPr lang="en-US" sz="2400" baseline="-25000" dirty="0">
                <a:cs typeface="B Mitra" panose="00000400000000000000" pitchFamily="2" charset="-78"/>
              </a:rPr>
              <a:t>0</a:t>
            </a:r>
            <a:r>
              <a:rPr lang="en-US" sz="2400" dirty="0">
                <a:cs typeface="B Mitra" panose="00000400000000000000" pitchFamily="2" charset="-78"/>
              </a:rPr>
              <a:t>/(1 – P</a:t>
            </a:r>
            <a:r>
              <a:rPr lang="en-US" sz="2400" baseline="-25000" dirty="0">
                <a:cs typeface="B Mitra" panose="00000400000000000000" pitchFamily="2" charset="-78"/>
              </a:rPr>
              <a:t>f</a:t>
            </a:r>
            <a:r>
              <a:rPr lang="en-US" sz="2400" dirty="0">
                <a:cs typeface="B Mitra" panose="00000400000000000000" pitchFamily="2" charset="-78"/>
              </a:rPr>
              <a:t>) </a:t>
            </a:r>
            <a:r>
              <a:rPr lang="fa-IR" sz="2400" dirty="0">
                <a:cs typeface="B Mitra" panose="00000400000000000000" pitchFamily="2" charset="-78"/>
              </a:rPr>
              <a:t> خواهد بود.</a:t>
            </a:r>
            <a:endParaRPr lang="en-US" sz="2400" dirty="0">
              <a:cs typeface="B Mitra" panose="00000400000000000000" pitchFamily="2" charset="-78"/>
            </a:endParaRPr>
          </a:p>
        </p:txBody>
      </p:sp>
      <p:sp>
        <p:nvSpPr>
          <p:cNvPr id="3077" name="Rectangle 5"/>
          <p:cNvSpPr>
            <a:spLocks noChangeArrowheads="1"/>
          </p:cNvSpPr>
          <p:nvPr/>
        </p:nvSpPr>
        <p:spPr bwMode="auto">
          <a:xfrm>
            <a:off x="1524001" y="3049072"/>
            <a:ext cx="184731" cy="369332"/>
          </a:xfrm>
          <a:prstGeom prst="rect">
            <a:avLst/>
          </a:prstGeom>
          <a:noFill/>
          <a:ln w="19050" algn="ctr">
            <a:noFill/>
            <a:miter lim="800000"/>
            <a:headEnd/>
            <a:tailEnd/>
          </a:ln>
        </p:spPr>
        <p:txBody>
          <a:bodyPr wrap="none" anchor="ctr">
            <a:spAutoFit/>
          </a:bodyPr>
          <a:lstStyle/>
          <a:p>
            <a:endParaRPr lang="fa-IR" dirty="0">
              <a:cs typeface="B Mitra" panose="00000400000000000000" pitchFamily="2" charset="-78"/>
            </a:endParaRPr>
          </a:p>
        </p:txBody>
      </p:sp>
      <p:sp>
        <p:nvSpPr>
          <p:cNvPr id="3078" name="Oval 18"/>
          <p:cNvSpPr>
            <a:spLocks noChangeArrowheads="1"/>
          </p:cNvSpPr>
          <p:nvPr/>
        </p:nvSpPr>
        <p:spPr bwMode="auto">
          <a:xfrm>
            <a:off x="6626705" y="4044357"/>
            <a:ext cx="1300391" cy="519351"/>
          </a:xfrm>
          <a:prstGeom prst="ellipse">
            <a:avLst/>
          </a:prstGeom>
          <a:noFill/>
          <a:ln w="19050" cap="rnd" algn="ctr">
            <a:solidFill>
              <a:srgbClr val="FF3300"/>
            </a:solidFill>
            <a:prstDash val="sysDot"/>
            <a:round/>
            <a:headEnd/>
            <a:tailEnd/>
          </a:ln>
        </p:spPr>
        <p:txBody>
          <a:bodyPr wrap="square" anchor="ctr">
            <a:spAutoFit/>
          </a:bodyPr>
          <a:lstStyle/>
          <a:p>
            <a:endParaRPr lang="fa-IR" dirty="0">
              <a:cs typeface="B Mitra" panose="00000400000000000000" pitchFamily="2" charset="-78"/>
            </a:endParaRPr>
          </a:p>
        </p:txBody>
      </p:sp>
      <p:sp>
        <p:nvSpPr>
          <p:cNvPr id="3079" name="Line 19"/>
          <p:cNvSpPr>
            <a:spLocks noChangeShapeType="1"/>
          </p:cNvSpPr>
          <p:nvPr/>
        </p:nvSpPr>
        <p:spPr bwMode="auto">
          <a:xfrm flipH="1">
            <a:off x="7907002" y="4101670"/>
            <a:ext cx="546474" cy="13021"/>
          </a:xfrm>
          <a:prstGeom prst="line">
            <a:avLst/>
          </a:prstGeom>
          <a:noFill/>
          <a:ln w="19050">
            <a:solidFill>
              <a:srgbClr val="FF3300"/>
            </a:solidFill>
            <a:round/>
            <a:headEnd/>
            <a:tailEnd type="triangle" w="med" len="med"/>
          </a:ln>
        </p:spPr>
        <p:txBody>
          <a:bodyPr wrap="square" anchor="ctr">
            <a:spAutoFit/>
          </a:bodyPr>
          <a:lstStyle/>
          <a:p>
            <a:endParaRPr lang="en-US"/>
          </a:p>
        </p:txBody>
      </p:sp>
      <p:sp>
        <p:nvSpPr>
          <p:cNvPr id="3080" name="Text Box 20"/>
          <p:cNvSpPr txBox="1">
            <a:spLocks noChangeArrowheads="1"/>
          </p:cNvSpPr>
          <p:nvPr/>
        </p:nvSpPr>
        <p:spPr bwMode="auto">
          <a:xfrm>
            <a:off x="8453477" y="3688203"/>
            <a:ext cx="1552575" cy="701675"/>
          </a:xfrm>
          <a:prstGeom prst="rect">
            <a:avLst/>
          </a:prstGeom>
          <a:noFill/>
          <a:ln w="19050" algn="ctr">
            <a:noFill/>
            <a:miter lim="800000"/>
            <a:headEnd/>
            <a:tailEnd/>
          </a:ln>
        </p:spPr>
        <p:txBody>
          <a:bodyPr>
            <a:spAutoFit/>
          </a:bodyPr>
          <a:lstStyle/>
          <a:p>
            <a:r>
              <a:rPr lang="en-US" sz="2000" dirty="0"/>
              <a:t>Effect of frame loss</a:t>
            </a:r>
          </a:p>
        </p:txBody>
      </p:sp>
      <p:grpSp>
        <p:nvGrpSpPr>
          <p:cNvPr id="2" name="Group 1"/>
          <p:cNvGrpSpPr/>
          <p:nvPr/>
        </p:nvGrpSpPr>
        <p:grpSpPr>
          <a:xfrm>
            <a:off x="7739743" y="4820822"/>
            <a:ext cx="4000528" cy="1287500"/>
            <a:chOff x="7739743" y="4820822"/>
            <a:chExt cx="4000528" cy="1287500"/>
          </a:xfrm>
        </p:grpSpPr>
        <p:sp>
          <p:nvSpPr>
            <p:cNvPr id="10" name="Rounded Rectangle 9"/>
            <p:cNvSpPr/>
            <p:nvPr/>
          </p:nvSpPr>
          <p:spPr bwMode="auto">
            <a:xfrm>
              <a:off x="7739743" y="4820822"/>
              <a:ext cx="4000528" cy="1287500"/>
            </a:xfrm>
            <a:prstGeom prst="roundRect">
              <a:avLst/>
            </a:prstGeom>
            <a:solidFill>
              <a:srgbClr val="CCFFCC">
                <a:alpha val="8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681135513"/>
                </p:ext>
              </p:extLst>
            </p:nvPr>
          </p:nvGraphicFramePr>
          <p:xfrm>
            <a:off x="7927096" y="4963686"/>
            <a:ext cx="3649662" cy="1079500"/>
          </p:xfrm>
          <a:graphic>
            <a:graphicData uri="http://schemas.openxmlformats.org/presentationml/2006/ole">
              <mc:AlternateContent xmlns:mc="http://schemas.openxmlformats.org/markup-compatibility/2006">
                <mc:Choice xmlns:v="urn:schemas-microsoft-com:vml" Requires="v">
                  <p:oleObj name="Equation" r:id="rId3" imgW="1587240" imgH="469800" progId="Equation.3">
                    <p:embed/>
                  </p:oleObj>
                </mc:Choice>
                <mc:Fallback>
                  <p:oleObj name="Equation" r:id="rId3" imgW="158724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7096" y="4963686"/>
                          <a:ext cx="3649662"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2" name="Object 2"/>
          <p:cNvGraphicFramePr>
            <a:graphicFrameLocks noChangeAspect="1"/>
          </p:cNvGraphicFramePr>
          <p:nvPr>
            <p:extLst>
              <p:ext uri="{D42A27DB-BD31-4B8C-83A1-F6EECF244321}">
                <p14:modId xmlns:p14="http://schemas.microsoft.com/office/powerpoint/2010/main" val="3008395792"/>
              </p:ext>
            </p:extLst>
          </p:nvPr>
        </p:nvGraphicFramePr>
        <p:xfrm>
          <a:off x="515700" y="5538410"/>
          <a:ext cx="6389688" cy="569912"/>
        </p:xfrm>
        <a:graphic>
          <a:graphicData uri="http://schemas.openxmlformats.org/presentationml/2006/ole">
            <mc:AlternateContent xmlns:mc="http://schemas.openxmlformats.org/markup-compatibility/2006">
              <mc:Choice xmlns:v="urn:schemas-microsoft-com:vml" Requires="v">
                <p:oleObj name="Equation" r:id="rId5" imgW="2984400" imgH="266400" progId="Equation.3">
                  <p:embed/>
                </p:oleObj>
              </mc:Choice>
              <mc:Fallback>
                <p:oleObj name="Equation" r:id="rId5" imgW="2984400" imgH="266400" progId="Equation.3">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700" y="5538410"/>
                        <a:ext cx="6389688"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9727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فريم بندي</a:t>
            </a:r>
          </a:p>
        </p:txBody>
      </p:sp>
      <p:sp>
        <p:nvSpPr>
          <p:cNvPr id="3" name="Content Placeholder 2"/>
          <p:cNvSpPr>
            <a:spLocks noGrp="1"/>
          </p:cNvSpPr>
          <p:nvPr>
            <p:ph idx="1"/>
          </p:nvPr>
        </p:nvSpPr>
        <p:spPr/>
        <p:txBody>
          <a:bodyPr>
            <a:normAutofit/>
          </a:bodyPr>
          <a:lstStyle/>
          <a:p>
            <a:pPr algn="r" rtl="1"/>
            <a:r>
              <a:rPr lang="fa-IR" sz="3600" dirty="0"/>
              <a:t>روشهاي ساختن فريم:</a:t>
            </a:r>
          </a:p>
          <a:p>
            <a:pPr lvl="1" algn="r" rtl="1"/>
            <a:r>
              <a:rPr lang="fa-IR" sz="3200" dirty="0"/>
              <a:t>بر اساس شمارش كاراكتر</a:t>
            </a:r>
          </a:p>
          <a:p>
            <a:pPr lvl="1" algn="r" rtl="1"/>
            <a:r>
              <a:rPr lang="fa-IR" sz="3200" dirty="0"/>
              <a:t>استفاده از فلگ آغازي و فلگ پاياني</a:t>
            </a:r>
          </a:p>
          <a:p>
            <a:pPr lvl="2"/>
            <a:r>
              <a:rPr lang="fa-IR" sz="2800" dirty="0"/>
              <a:t>قرار دادن يك سري كاراكتر خاص براي مشخص كردن شروع و انتهاي يك فريم: </a:t>
            </a:r>
            <a:r>
              <a:rPr lang="en-US" sz="2800" dirty="0"/>
              <a:t>DLE-STX</a:t>
            </a:r>
            <a:r>
              <a:rPr lang="fa-IR" sz="2800" dirty="0"/>
              <a:t> و </a:t>
            </a:r>
            <a:r>
              <a:rPr lang="en-US" sz="2800" dirty="0"/>
              <a:t>DLE-ETX </a:t>
            </a:r>
            <a:endParaRPr lang="fa-IR" sz="2800" dirty="0"/>
          </a:p>
          <a:p>
            <a:pPr lvl="2"/>
            <a:r>
              <a:rPr lang="fa-IR" sz="2800" dirty="0">
                <a:solidFill>
                  <a:srgbClr val="FF0000"/>
                </a:solidFill>
              </a:rPr>
              <a:t>بايت گرا </a:t>
            </a:r>
            <a:r>
              <a:rPr lang="fa-IR" sz="2800" dirty="0"/>
              <a:t>: درج بايت (</a:t>
            </a:r>
            <a:r>
              <a:rPr lang="en-US" sz="2800" dirty="0"/>
              <a:t>Byte Stuffing</a:t>
            </a:r>
            <a:r>
              <a:rPr lang="fa-IR" sz="2800" dirty="0"/>
              <a:t>) در صورت وجود کاراکترهاي خاص در الگوي بيتي</a:t>
            </a:r>
          </a:p>
          <a:p>
            <a:pPr lvl="2"/>
            <a:r>
              <a:rPr lang="fa-IR" sz="2800" dirty="0">
                <a:solidFill>
                  <a:srgbClr val="FF0000"/>
                </a:solidFill>
              </a:rPr>
              <a:t>بيت گرا </a:t>
            </a:r>
            <a:r>
              <a:rPr lang="fa-IR" sz="2800" dirty="0"/>
              <a:t>: استفاده از روش درج بيت (</a:t>
            </a:r>
            <a:r>
              <a:rPr lang="en-US" sz="2800" dirty="0"/>
              <a:t>Bit Stuffing</a:t>
            </a:r>
            <a:r>
              <a:rPr lang="fa-IR" sz="2800" dirty="0"/>
              <a:t>) که پس از 5 بيت متوالي يک بيت صفر درج ميشود و در گيرنده حذف ميشود. وجود 6 بيت متوالي 1 بيانگر بايت آغاز و يا انتهاي فريم است</a:t>
            </a:r>
          </a:p>
        </p:txBody>
      </p:sp>
      <p:sp>
        <p:nvSpPr>
          <p:cNvPr id="4" name="Slide Number Placeholder 3"/>
          <p:cNvSpPr>
            <a:spLocks noGrp="1"/>
          </p:cNvSpPr>
          <p:nvPr>
            <p:ph type="sldNum" sz="quarter" idx="12"/>
          </p:nvPr>
        </p:nvSpPr>
        <p:spPr/>
        <p:txBody>
          <a:bodyPr/>
          <a:lstStyle/>
          <a:p>
            <a:fld id="{BEC5074D-3792-491D-B932-B779FED6A830}" type="slidenum">
              <a:rPr lang="en-US" smtClean="0"/>
              <a:pPr/>
              <a:t>4</a:t>
            </a:fld>
            <a:endParaRPr lang="en-US"/>
          </a:p>
        </p:txBody>
      </p:sp>
    </p:spTree>
    <p:extLst>
      <p:ext uri="{BB962C8B-B14F-4D97-AF65-F5344CB8AC3E}">
        <p14:creationId xmlns:p14="http://schemas.microsoft.com/office/powerpoint/2010/main" val="2209193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ChangeArrowheads="1"/>
          </p:cNvSpPr>
          <p:nvPr/>
        </p:nvSpPr>
        <p:spPr bwMode="auto">
          <a:xfrm>
            <a:off x="561040" y="4193177"/>
            <a:ext cx="7772400" cy="1143000"/>
          </a:xfrm>
          <a:prstGeom prst="rect">
            <a:avLst/>
          </a:prstGeom>
          <a:noFill/>
          <a:ln w="12700">
            <a:noFill/>
            <a:miter lim="800000"/>
            <a:headEnd/>
            <a:tailEnd/>
          </a:ln>
        </p:spPr>
        <p:txBody>
          <a:bodyPr wrap="none" anchor="ctr"/>
          <a:lstStyle/>
          <a:p>
            <a:endParaRPr lang="fa-IR" dirty="0">
              <a:cs typeface="B Mitra" panose="00000400000000000000" pitchFamily="2" charset="-78"/>
            </a:endParaRPr>
          </a:p>
        </p:txBody>
      </p:sp>
      <p:sp>
        <p:nvSpPr>
          <p:cNvPr id="27652" name="Rectangle 64"/>
          <p:cNvSpPr>
            <a:spLocks noGrp="1" noChangeArrowheads="1"/>
          </p:cNvSpPr>
          <p:nvPr>
            <p:ph type="title"/>
          </p:nvPr>
        </p:nvSpPr>
        <p:spPr/>
        <p:txBody>
          <a:bodyPr/>
          <a:lstStyle/>
          <a:p>
            <a:pPr eaLnBrk="1" hangingPunct="1"/>
            <a:r>
              <a:rPr lang="en-US"/>
              <a:t>Go-Back-N ARQ</a:t>
            </a:r>
          </a:p>
        </p:txBody>
      </p:sp>
      <p:sp>
        <p:nvSpPr>
          <p:cNvPr id="27651" name="Rectangle 11"/>
          <p:cNvSpPr>
            <a:spLocks noGrp="1" noChangeArrowheads="1"/>
          </p:cNvSpPr>
          <p:nvPr>
            <p:ph idx="1"/>
          </p:nvPr>
        </p:nvSpPr>
        <p:spPr>
          <a:xfrm>
            <a:off x="110191" y="4676790"/>
            <a:ext cx="11942547" cy="1368410"/>
          </a:xfrm>
          <a:noFill/>
        </p:spPr>
        <p:txBody>
          <a:bodyPr vert="horz" lIns="90488" tIns="44450" rIns="90488" bIns="44450" rtlCol="0" anchor="t">
            <a:normAutofit/>
          </a:bodyPr>
          <a:lstStyle/>
          <a:p>
            <a:pPr marL="742950" lvl="1" indent="-285750">
              <a:tabLst>
                <a:tab pos="2000250" algn="l"/>
              </a:tabLst>
            </a:pPr>
            <a:r>
              <a:rPr lang="fa-IR" sz="2000" dirty="0"/>
              <a:t>ارسال فريم‌ها به صورت خط لولۀ موازي انجام مي‌شود تا کانال مشغول نگه داشته شود.</a:t>
            </a:r>
            <a:endParaRPr lang="en-US" sz="2000" dirty="0"/>
          </a:p>
          <a:p>
            <a:pPr marL="742950" lvl="1" indent="-285750">
              <a:tabLst>
                <a:tab pos="2000250" algn="l"/>
              </a:tabLst>
            </a:pPr>
            <a:r>
              <a:rPr lang="fa-IR" sz="2000" dirty="0"/>
              <a:t>فريم‌هاي حاوي خطا و فريم‌هاي خارج از ترتيب ناديده گرفته مي‌شوند.</a:t>
            </a:r>
            <a:endParaRPr lang="en-US" sz="2000" dirty="0"/>
          </a:p>
          <a:p>
            <a:pPr marL="742950" lvl="1" indent="-285750">
              <a:tabLst>
                <a:tab pos="2000250" algn="l"/>
              </a:tabLst>
            </a:pPr>
            <a:r>
              <a:rPr lang="fa-IR" sz="2000" dirty="0"/>
              <a:t>ارسال کننده  زماني که پنجرۀ با اندازۀ 4 پر مي‌شود ،مجبور مي‌شود به عقب برود.</a:t>
            </a:r>
            <a:endParaRPr lang="en-US" sz="2000" dirty="0"/>
          </a:p>
        </p:txBody>
      </p:sp>
      <p:sp>
        <p:nvSpPr>
          <p:cNvPr id="27654" name="Slide Number Placeholder 65"/>
          <p:cNvSpPr>
            <a:spLocks noGrp="1"/>
          </p:cNvSpPr>
          <p:nvPr>
            <p:ph type="sldNum" sz="quarter" idx="12"/>
          </p:nvPr>
        </p:nvSpPr>
        <p:spPr>
          <a:noFill/>
        </p:spPr>
        <p:txBody>
          <a:bodyPr/>
          <a:lstStyle/>
          <a:p>
            <a:fld id="{9BB857A1-B64E-488D-AB29-DDE3B9459647}" type="slidenum">
              <a:rPr lang="ar-SA" altLang="en-US" smtClean="0"/>
              <a:pPr/>
              <a:t>40</a:t>
            </a:fld>
            <a:endParaRPr lang="en-US" altLang="en-US"/>
          </a:p>
        </p:txBody>
      </p:sp>
      <p:grpSp>
        <p:nvGrpSpPr>
          <p:cNvPr id="2" name="Group 71"/>
          <p:cNvGrpSpPr>
            <a:grpSpLocks/>
          </p:cNvGrpSpPr>
          <p:nvPr/>
        </p:nvGrpSpPr>
        <p:grpSpPr bwMode="auto">
          <a:xfrm>
            <a:off x="110191" y="481602"/>
            <a:ext cx="8558213" cy="3937000"/>
            <a:chOff x="172" y="914"/>
            <a:chExt cx="5391" cy="2480"/>
          </a:xfrm>
        </p:grpSpPr>
        <p:sp>
          <p:nvSpPr>
            <p:cNvPr id="27655" name="Rectangle 65"/>
            <p:cNvSpPr>
              <a:spLocks noChangeArrowheads="1"/>
            </p:cNvSpPr>
            <p:nvPr/>
          </p:nvSpPr>
          <p:spPr bwMode="auto">
            <a:xfrm>
              <a:off x="697" y="1934"/>
              <a:ext cx="4307" cy="233"/>
            </a:xfrm>
            <a:prstGeom prst="rect">
              <a:avLst/>
            </a:prstGeom>
            <a:solidFill>
              <a:schemeClr val="folHlink"/>
            </a:solidFill>
            <a:ln w="12700" algn="ctr">
              <a:noFill/>
              <a:miter lim="800000"/>
              <a:headEnd/>
              <a:tailEnd/>
            </a:ln>
          </p:spPr>
          <p:txBody>
            <a:bodyPr anchor="ctr">
              <a:spAutoFit/>
            </a:bodyPr>
            <a:lstStyle/>
            <a:p>
              <a:endParaRPr lang="fa-IR" dirty="0">
                <a:cs typeface="B Mitra" panose="00000400000000000000" pitchFamily="2" charset="-78"/>
              </a:endParaRPr>
            </a:p>
          </p:txBody>
        </p:sp>
        <p:sp>
          <p:nvSpPr>
            <p:cNvPr id="27656" name="Line 3"/>
            <p:cNvSpPr>
              <a:spLocks noChangeShapeType="1"/>
            </p:cNvSpPr>
            <p:nvPr/>
          </p:nvSpPr>
          <p:spPr bwMode="auto">
            <a:xfrm>
              <a:off x="511" y="1600"/>
              <a:ext cx="4989" cy="0"/>
            </a:xfrm>
            <a:prstGeom prst="line">
              <a:avLst/>
            </a:prstGeom>
            <a:noFill/>
            <a:ln w="12700">
              <a:solidFill>
                <a:schemeClr val="tx1"/>
              </a:solidFill>
              <a:round/>
              <a:headEnd/>
              <a:tailEnd type="triangle" w="med" len="med"/>
            </a:ln>
          </p:spPr>
          <p:txBody>
            <a:bodyPr wrap="none" anchor="ctr"/>
            <a:lstStyle/>
            <a:p>
              <a:endParaRPr lang="en-US"/>
            </a:p>
          </p:txBody>
        </p:sp>
        <p:sp>
          <p:nvSpPr>
            <p:cNvPr id="27657" name="Line 4"/>
            <p:cNvSpPr>
              <a:spLocks noChangeShapeType="1"/>
            </p:cNvSpPr>
            <p:nvPr/>
          </p:nvSpPr>
          <p:spPr bwMode="auto">
            <a:xfrm>
              <a:off x="483" y="2496"/>
              <a:ext cx="5041" cy="0"/>
            </a:xfrm>
            <a:prstGeom prst="line">
              <a:avLst/>
            </a:prstGeom>
            <a:noFill/>
            <a:ln w="12700">
              <a:solidFill>
                <a:schemeClr val="tx1"/>
              </a:solidFill>
              <a:round/>
              <a:headEnd/>
              <a:tailEnd type="triangle" w="med" len="med"/>
            </a:ln>
          </p:spPr>
          <p:txBody>
            <a:bodyPr wrap="none" anchor="ctr"/>
            <a:lstStyle/>
            <a:p>
              <a:endParaRPr lang="en-US"/>
            </a:p>
          </p:txBody>
        </p:sp>
        <p:sp>
          <p:nvSpPr>
            <p:cNvPr id="27658" name="Rectangle 5"/>
            <p:cNvSpPr>
              <a:spLocks noChangeArrowheads="1"/>
            </p:cNvSpPr>
            <p:nvPr/>
          </p:nvSpPr>
          <p:spPr bwMode="auto">
            <a:xfrm>
              <a:off x="174" y="1475"/>
              <a:ext cx="312" cy="283"/>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000"/>
                <a:t> A</a:t>
              </a:r>
            </a:p>
          </p:txBody>
        </p:sp>
        <p:sp>
          <p:nvSpPr>
            <p:cNvPr id="27659" name="Rectangle 6"/>
            <p:cNvSpPr>
              <a:spLocks noChangeArrowheads="1"/>
            </p:cNvSpPr>
            <p:nvPr/>
          </p:nvSpPr>
          <p:spPr bwMode="auto">
            <a:xfrm>
              <a:off x="172" y="2303"/>
              <a:ext cx="311" cy="283"/>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000"/>
                <a:t> B</a:t>
              </a:r>
            </a:p>
          </p:txBody>
        </p:sp>
        <p:sp>
          <p:nvSpPr>
            <p:cNvPr id="27660" name="Line 7"/>
            <p:cNvSpPr>
              <a:spLocks noChangeShapeType="1"/>
            </p:cNvSpPr>
            <p:nvPr/>
          </p:nvSpPr>
          <p:spPr bwMode="auto">
            <a:xfrm>
              <a:off x="872" y="1618"/>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661" name="Rectangle 8"/>
            <p:cNvSpPr>
              <a:spLocks noChangeArrowheads="1"/>
            </p:cNvSpPr>
            <p:nvPr/>
          </p:nvSpPr>
          <p:spPr bwMode="auto">
            <a:xfrm>
              <a:off x="742" y="1240"/>
              <a:ext cx="261" cy="360"/>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400" b="1"/>
                <a:t>fr</a:t>
              </a:r>
            </a:p>
            <a:p>
              <a:pPr defTabSz="2057400" eaLnBrk="0" hangingPunct="0"/>
              <a:r>
                <a:rPr lang="en-US" sz="1400" b="1"/>
                <a:t>0</a:t>
              </a:r>
            </a:p>
          </p:txBody>
        </p:sp>
        <p:sp>
          <p:nvSpPr>
            <p:cNvPr id="27662" name="Rectangle 9"/>
            <p:cNvSpPr>
              <a:spLocks noChangeArrowheads="1"/>
            </p:cNvSpPr>
            <p:nvPr/>
          </p:nvSpPr>
          <p:spPr bwMode="auto">
            <a:xfrm>
              <a:off x="5033" y="1219"/>
              <a:ext cx="530" cy="280"/>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000"/>
                <a:t>Time</a:t>
              </a:r>
            </a:p>
          </p:txBody>
        </p:sp>
        <p:sp>
          <p:nvSpPr>
            <p:cNvPr id="27663" name="Rectangle 12"/>
            <p:cNvSpPr>
              <a:spLocks noChangeArrowheads="1"/>
            </p:cNvSpPr>
            <p:nvPr/>
          </p:nvSpPr>
          <p:spPr bwMode="auto">
            <a:xfrm>
              <a:off x="1014" y="1256"/>
              <a:ext cx="261" cy="360"/>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400" b="1"/>
                <a:t>fr</a:t>
              </a:r>
            </a:p>
            <a:p>
              <a:pPr defTabSz="2057400" eaLnBrk="0" hangingPunct="0"/>
              <a:r>
                <a:rPr lang="en-US" sz="1400" b="1"/>
                <a:t>1</a:t>
              </a:r>
            </a:p>
          </p:txBody>
        </p:sp>
        <p:sp>
          <p:nvSpPr>
            <p:cNvPr id="27664" name="Line 13"/>
            <p:cNvSpPr>
              <a:spLocks noChangeShapeType="1"/>
            </p:cNvSpPr>
            <p:nvPr/>
          </p:nvSpPr>
          <p:spPr bwMode="auto">
            <a:xfrm>
              <a:off x="1112" y="1610"/>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665" name="Rectangle 14"/>
            <p:cNvSpPr>
              <a:spLocks noChangeArrowheads="1"/>
            </p:cNvSpPr>
            <p:nvPr/>
          </p:nvSpPr>
          <p:spPr bwMode="auto">
            <a:xfrm>
              <a:off x="1254" y="1256"/>
              <a:ext cx="261" cy="360"/>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400" b="1"/>
                <a:t>fr</a:t>
              </a:r>
            </a:p>
            <a:p>
              <a:pPr defTabSz="2057400" eaLnBrk="0" hangingPunct="0"/>
              <a:r>
                <a:rPr lang="en-US" sz="1400" b="1"/>
                <a:t>2</a:t>
              </a:r>
            </a:p>
          </p:txBody>
        </p:sp>
        <p:sp>
          <p:nvSpPr>
            <p:cNvPr id="27666" name="Line 15"/>
            <p:cNvSpPr>
              <a:spLocks noChangeShapeType="1"/>
            </p:cNvSpPr>
            <p:nvPr/>
          </p:nvSpPr>
          <p:spPr bwMode="auto">
            <a:xfrm>
              <a:off x="1360" y="1602"/>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667" name="Rectangle 16"/>
            <p:cNvSpPr>
              <a:spLocks noChangeArrowheads="1"/>
            </p:cNvSpPr>
            <p:nvPr/>
          </p:nvSpPr>
          <p:spPr bwMode="auto">
            <a:xfrm>
              <a:off x="1494" y="1264"/>
              <a:ext cx="261" cy="360"/>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400" b="1"/>
                <a:t>fr</a:t>
              </a:r>
            </a:p>
            <a:p>
              <a:pPr defTabSz="2057400" eaLnBrk="0" hangingPunct="0"/>
              <a:r>
                <a:rPr lang="en-US" sz="1400" b="1"/>
                <a:t>3</a:t>
              </a:r>
            </a:p>
          </p:txBody>
        </p:sp>
        <p:sp>
          <p:nvSpPr>
            <p:cNvPr id="27668" name="Line 17"/>
            <p:cNvSpPr>
              <a:spLocks noChangeShapeType="1"/>
            </p:cNvSpPr>
            <p:nvPr/>
          </p:nvSpPr>
          <p:spPr bwMode="auto">
            <a:xfrm>
              <a:off x="1904" y="1626"/>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669" name="Rectangle 18"/>
            <p:cNvSpPr>
              <a:spLocks noChangeArrowheads="1"/>
            </p:cNvSpPr>
            <p:nvPr/>
          </p:nvSpPr>
          <p:spPr bwMode="auto">
            <a:xfrm>
              <a:off x="1758" y="1264"/>
              <a:ext cx="261" cy="360"/>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400" b="1"/>
                <a:t>fr</a:t>
              </a:r>
            </a:p>
            <a:p>
              <a:pPr defTabSz="2057400" eaLnBrk="0" hangingPunct="0"/>
              <a:r>
                <a:rPr lang="en-US" sz="1400" b="1"/>
                <a:t>4</a:t>
              </a:r>
            </a:p>
          </p:txBody>
        </p:sp>
        <p:grpSp>
          <p:nvGrpSpPr>
            <p:cNvPr id="3" name="Group 19"/>
            <p:cNvGrpSpPr>
              <a:grpSpLocks/>
            </p:cNvGrpSpPr>
            <p:nvPr/>
          </p:nvGrpSpPr>
          <p:grpSpPr bwMode="auto">
            <a:xfrm>
              <a:off x="1624" y="1618"/>
              <a:ext cx="392" cy="698"/>
              <a:chOff x="1584" y="1498"/>
              <a:chExt cx="392" cy="698"/>
            </a:xfrm>
          </p:grpSpPr>
          <p:sp>
            <p:nvSpPr>
              <p:cNvPr id="27713" name="Line 20"/>
              <p:cNvSpPr>
                <a:spLocks noChangeShapeType="1"/>
              </p:cNvSpPr>
              <p:nvPr/>
            </p:nvSpPr>
            <p:spPr bwMode="auto">
              <a:xfrm>
                <a:off x="1584" y="1498"/>
                <a:ext cx="392" cy="630"/>
              </a:xfrm>
              <a:prstGeom prst="line">
                <a:avLst/>
              </a:prstGeom>
              <a:noFill/>
              <a:ln w="50800">
                <a:solidFill>
                  <a:schemeClr val="tx1"/>
                </a:solidFill>
                <a:round/>
                <a:headEnd/>
                <a:tailEnd/>
              </a:ln>
            </p:spPr>
            <p:txBody>
              <a:bodyPr wrap="none" anchor="ctr"/>
              <a:lstStyle/>
              <a:p>
                <a:endParaRPr lang="en-US"/>
              </a:p>
            </p:txBody>
          </p:sp>
          <p:sp>
            <p:nvSpPr>
              <p:cNvPr id="27714" name="Line 21"/>
              <p:cNvSpPr>
                <a:spLocks noChangeShapeType="1"/>
              </p:cNvSpPr>
              <p:nvPr/>
            </p:nvSpPr>
            <p:spPr bwMode="auto">
              <a:xfrm flipH="1">
                <a:off x="1876" y="2148"/>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27671" name="Line 22"/>
            <p:cNvSpPr>
              <a:spLocks noChangeShapeType="1"/>
            </p:cNvSpPr>
            <p:nvPr/>
          </p:nvSpPr>
          <p:spPr bwMode="auto">
            <a:xfrm>
              <a:off x="2176" y="1626"/>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672" name="Line 23"/>
            <p:cNvSpPr>
              <a:spLocks noChangeShapeType="1"/>
            </p:cNvSpPr>
            <p:nvPr/>
          </p:nvSpPr>
          <p:spPr bwMode="auto">
            <a:xfrm>
              <a:off x="2416" y="1618"/>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673" name="Line 24"/>
            <p:cNvSpPr>
              <a:spLocks noChangeShapeType="1"/>
            </p:cNvSpPr>
            <p:nvPr/>
          </p:nvSpPr>
          <p:spPr bwMode="auto">
            <a:xfrm>
              <a:off x="2752" y="1626"/>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674" name="Rectangle 25"/>
            <p:cNvSpPr>
              <a:spLocks noChangeArrowheads="1"/>
            </p:cNvSpPr>
            <p:nvPr/>
          </p:nvSpPr>
          <p:spPr bwMode="auto">
            <a:xfrm>
              <a:off x="1998" y="1264"/>
              <a:ext cx="261" cy="360"/>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400" b="1"/>
                <a:t>fr</a:t>
              </a:r>
            </a:p>
            <a:p>
              <a:pPr defTabSz="2057400" eaLnBrk="0" hangingPunct="0"/>
              <a:r>
                <a:rPr lang="en-US" sz="1400" b="1"/>
                <a:t>5</a:t>
              </a:r>
            </a:p>
          </p:txBody>
        </p:sp>
        <p:sp>
          <p:nvSpPr>
            <p:cNvPr id="27675" name="Rectangle 26"/>
            <p:cNvSpPr>
              <a:spLocks noChangeArrowheads="1"/>
            </p:cNvSpPr>
            <p:nvPr/>
          </p:nvSpPr>
          <p:spPr bwMode="auto">
            <a:xfrm>
              <a:off x="2251" y="1288"/>
              <a:ext cx="317" cy="360"/>
            </a:xfrm>
            <a:prstGeom prst="rect">
              <a:avLst/>
            </a:prstGeom>
            <a:noFill/>
            <a:ln w="38100" cmpd="dbl">
              <a:noFill/>
              <a:miter lim="800000"/>
              <a:headEnd/>
              <a:tailEnd/>
            </a:ln>
          </p:spPr>
          <p:txBody>
            <a:bodyPr lIns="138112" tIns="69850" rIns="138112" bIns="69850">
              <a:spAutoFit/>
            </a:bodyPr>
            <a:lstStyle/>
            <a:p>
              <a:pPr defTabSz="2057400" eaLnBrk="0" hangingPunct="0"/>
              <a:r>
                <a:rPr lang="en-US" sz="1400" b="1"/>
                <a:t>fr</a:t>
              </a:r>
            </a:p>
            <a:p>
              <a:pPr defTabSz="2057400" eaLnBrk="0" hangingPunct="0"/>
              <a:r>
                <a:rPr lang="en-US" sz="1400" b="1"/>
                <a:t>6</a:t>
              </a:r>
            </a:p>
          </p:txBody>
        </p:sp>
        <p:sp>
          <p:nvSpPr>
            <p:cNvPr id="27676" name="Rectangle 27"/>
            <p:cNvSpPr>
              <a:spLocks noChangeArrowheads="1"/>
            </p:cNvSpPr>
            <p:nvPr/>
          </p:nvSpPr>
          <p:spPr bwMode="auto">
            <a:xfrm>
              <a:off x="2571" y="1280"/>
              <a:ext cx="317" cy="360"/>
            </a:xfrm>
            <a:prstGeom prst="rect">
              <a:avLst/>
            </a:prstGeom>
            <a:noFill/>
            <a:ln w="38100" cmpd="dbl">
              <a:noFill/>
              <a:miter lim="800000"/>
              <a:headEnd/>
              <a:tailEnd/>
            </a:ln>
          </p:spPr>
          <p:txBody>
            <a:bodyPr lIns="138112" tIns="69850" rIns="138112" bIns="69850">
              <a:spAutoFit/>
            </a:bodyPr>
            <a:lstStyle/>
            <a:p>
              <a:pPr defTabSz="2057400" eaLnBrk="0" hangingPunct="0"/>
              <a:r>
                <a:rPr lang="en-US" sz="1400" b="1"/>
                <a:t>fr</a:t>
              </a:r>
            </a:p>
            <a:p>
              <a:pPr defTabSz="2057400" eaLnBrk="0" hangingPunct="0"/>
              <a:r>
                <a:rPr lang="en-US" sz="1400" b="1"/>
                <a:t>3</a:t>
              </a:r>
            </a:p>
          </p:txBody>
        </p:sp>
        <p:sp>
          <p:nvSpPr>
            <p:cNvPr id="27677" name="Line 28"/>
            <p:cNvSpPr>
              <a:spLocks noChangeShapeType="1"/>
            </p:cNvSpPr>
            <p:nvPr/>
          </p:nvSpPr>
          <p:spPr bwMode="auto">
            <a:xfrm flipV="1">
              <a:off x="1428" y="1620"/>
              <a:ext cx="328" cy="864"/>
            </a:xfrm>
            <a:prstGeom prst="line">
              <a:avLst/>
            </a:prstGeom>
            <a:noFill/>
            <a:ln w="12700">
              <a:solidFill>
                <a:schemeClr val="tx1"/>
              </a:solidFill>
              <a:round/>
              <a:headEnd/>
              <a:tailEnd type="triangle" w="med" len="med"/>
            </a:ln>
          </p:spPr>
          <p:txBody>
            <a:bodyPr wrap="none" anchor="ctr"/>
            <a:lstStyle/>
            <a:p>
              <a:endParaRPr lang="en-US"/>
            </a:p>
          </p:txBody>
        </p:sp>
        <p:sp>
          <p:nvSpPr>
            <p:cNvPr id="27678" name="Line 29"/>
            <p:cNvSpPr>
              <a:spLocks noChangeShapeType="1"/>
            </p:cNvSpPr>
            <p:nvPr/>
          </p:nvSpPr>
          <p:spPr bwMode="auto">
            <a:xfrm flipV="1">
              <a:off x="1684" y="1628"/>
              <a:ext cx="328" cy="864"/>
            </a:xfrm>
            <a:prstGeom prst="line">
              <a:avLst/>
            </a:prstGeom>
            <a:noFill/>
            <a:ln w="12700">
              <a:solidFill>
                <a:schemeClr val="tx1"/>
              </a:solidFill>
              <a:round/>
              <a:headEnd/>
              <a:tailEnd type="triangle" w="med" len="med"/>
            </a:ln>
          </p:spPr>
          <p:txBody>
            <a:bodyPr wrap="none" anchor="ctr"/>
            <a:lstStyle/>
            <a:p>
              <a:endParaRPr lang="en-US"/>
            </a:p>
          </p:txBody>
        </p:sp>
        <p:sp>
          <p:nvSpPr>
            <p:cNvPr id="27679" name="Line 30"/>
            <p:cNvSpPr>
              <a:spLocks noChangeShapeType="1"/>
            </p:cNvSpPr>
            <p:nvPr/>
          </p:nvSpPr>
          <p:spPr bwMode="auto">
            <a:xfrm flipV="1">
              <a:off x="1932" y="1620"/>
              <a:ext cx="328" cy="864"/>
            </a:xfrm>
            <a:prstGeom prst="line">
              <a:avLst/>
            </a:prstGeom>
            <a:noFill/>
            <a:ln w="12700">
              <a:solidFill>
                <a:schemeClr val="tx1"/>
              </a:solidFill>
              <a:round/>
              <a:headEnd/>
              <a:tailEnd type="triangle" w="med" len="med"/>
            </a:ln>
          </p:spPr>
          <p:txBody>
            <a:bodyPr wrap="none" anchor="ctr"/>
            <a:lstStyle/>
            <a:p>
              <a:endParaRPr lang="en-US"/>
            </a:p>
          </p:txBody>
        </p:sp>
        <p:sp>
          <p:nvSpPr>
            <p:cNvPr id="27680" name="Rectangle 31"/>
            <p:cNvSpPr>
              <a:spLocks noChangeArrowheads="1"/>
            </p:cNvSpPr>
            <p:nvPr/>
          </p:nvSpPr>
          <p:spPr bwMode="auto">
            <a:xfrm>
              <a:off x="1335" y="2542"/>
              <a:ext cx="136" cy="522"/>
            </a:xfrm>
            <a:prstGeom prst="rect">
              <a:avLst/>
            </a:prstGeom>
            <a:noFill/>
            <a:ln w="12700">
              <a:noFill/>
              <a:miter lim="800000"/>
              <a:headEnd/>
              <a:tailEnd/>
            </a:ln>
          </p:spPr>
          <p:txBody>
            <a:bodyPr lIns="90488" tIns="44450" rIns="90488" bIns="44450">
              <a:spAutoFit/>
            </a:bodyPr>
            <a:lstStyle/>
            <a:p>
              <a:pPr algn="l" eaLnBrk="0" hangingPunct="0"/>
              <a:r>
                <a:rPr lang="en-US" sz="1200" b="1"/>
                <a:t>ACK1</a:t>
              </a:r>
            </a:p>
          </p:txBody>
        </p:sp>
        <p:sp>
          <p:nvSpPr>
            <p:cNvPr id="27681" name="Line 32"/>
            <p:cNvSpPr>
              <a:spLocks noChangeShapeType="1"/>
            </p:cNvSpPr>
            <p:nvPr/>
          </p:nvSpPr>
          <p:spPr bwMode="auto">
            <a:xfrm flipV="1">
              <a:off x="2380" y="2794"/>
              <a:ext cx="8" cy="344"/>
            </a:xfrm>
            <a:prstGeom prst="line">
              <a:avLst/>
            </a:prstGeom>
            <a:noFill/>
            <a:ln w="12700">
              <a:solidFill>
                <a:srgbClr val="FF3300"/>
              </a:solidFill>
              <a:round/>
              <a:headEnd type="triangle" w="med" len="med"/>
              <a:tailEnd type="triangle" w="med" len="med"/>
            </a:ln>
          </p:spPr>
          <p:txBody>
            <a:bodyPr wrap="none" anchor="ctr"/>
            <a:lstStyle/>
            <a:p>
              <a:endParaRPr lang="en-US"/>
            </a:p>
          </p:txBody>
        </p:sp>
        <p:sp>
          <p:nvSpPr>
            <p:cNvPr id="27682" name="Rectangle 34"/>
            <p:cNvSpPr>
              <a:spLocks noChangeArrowheads="1"/>
            </p:cNvSpPr>
            <p:nvPr/>
          </p:nvSpPr>
          <p:spPr bwMode="auto">
            <a:xfrm>
              <a:off x="2255" y="2541"/>
              <a:ext cx="970" cy="289"/>
            </a:xfrm>
            <a:prstGeom prst="rect">
              <a:avLst/>
            </a:prstGeom>
            <a:noFill/>
            <a:ln w="12700">
              <a:noFill/>
              <a:miter lim="800000"/>
              <a:headEnd/>
              <a:tailEnd/>
            </a:ln>
          </p:spPr>
          <p:txBody>
            <a:bodyPr lIns="90488" tIns="44450" rIns="90488" bIns="44450">
              <a:spAutoFit/>
            </a:bodyPr>
            <a:lstStyle/>
            <a:p>
              <a:pPr algn="l" eaLnBrk="0" hangingPunct="0"/>
              <a:r>
                <a:rPr lang="en-US" sz="1200" b="1"/>
                <a:t>out of sequence frames</a:t>
              </a:r>
            </a:p>
          </p:txBody>
        </p:sp>
        <p:sp>
          <p:nvSpPr>
            <p:cNvPr id="27683" name="Rectangle 35"/>
            <p:cNvSpPr>
              <a:spLocks noChangeArrowheads="1"/>
            </p:cNvSpPr>
            <p:nvPr/>
          </p:nvSpPr>
          <p:spPr bwMode="auto">
            <a:xfrm>
              <a:off x="679" y="930"/>
              <a:ext cx="852" cy="250"/>
            </a:xfrm>
            <a:prstGeom prst="rect">
              <a:avLst/>
            </a:prstGeom>
            <a:noFill/>
            <a:ln w="12700">
              <a:noFill/>
              <a:miter lim="800000"/>
              <a:headEnd/>
              <a:tailEnd/>
            </a:ln>
          </p:spPr>
          <p:txBody>
            <a:bodyPr wrap="none" lIns="90488" tIns="44450" rIns="90488" bIns="44450">
              <a:spAutoFit/>
            </a:bodyPr>
            <a:lstStyle/>
            <a:p>
              <a:pPr algn="l" eaLnBrk="0" hangingPunct="0"/>
              <a:r>
                <a:rPr lang="en-US" sz="2000"/>
                <a:t>Go-Back-4:</a:t>
              </a:r>
            </a:p>
          </p:txBody>
        </p:sp>
        <p:sp>
          <p:nvSpPr>
            <p:cNvPr id="27684" name="Line 36"/>
            <p:cNvSpPr>
              <a:spLocks noChangeShapeType="1"/>
            </p:cNvSpPr>
            <p:nvPr/>
          </p:nvSpPr>
          <p:spPr bwMode="auto">
            <a:xfrm>
              <a:off x="2576" y="1148"/>
              <a:ext cx="0" cy="416"/>
            </a:xfrm>
            <a:prstGeom prst="line">
              <a:avLst/>
            </a:prstGeom>
            <a:noFill/>
            <a:ln w="12700">
              <a:solidFill>
                <a:schemeClr val="tx1"/>
              </a:solidFill>
              <a:round/>
              <a:headEnd/>
              <a:tailEnd type="triangle" w="med" len="med"/>
            </a:ln>
          </p:spPr>
          <p:txBody>
            <a:bodyPr wrap="none" anchor="ctr"/>
            <a:lstStyle/>
            <a:p>
              <a:endParaRPr lang="en-US"/>
            </a:p>
          </p:txBody>
        </p:sp>
        <p:sp>
          <p:nvSpPr>
            <p:cNvPr id="27685" name="Rectangle 37"/>
            <p:cNvSpPr>
              <a:spLocks noChangeArrowheads="1"/>
            </p:cNvSpPr>
            <p:nvPr/>
          </p:nvSpPr>
          <p:spPr bwMode="auto">
            <a:xfrm>
              <a:off x="2103" y="914"/>
              <a:ext cx="2363" cy="231"/>
            </a:xfrm>
            <a:prstGeom prst="rect">
              <a:avLst/>
            </a:prstGeom>
            <a:noFill/>
            <a:ln w="12700">
              <a:noFill/>
              <a:miter lim="800000"/>
              <a:headEnd/>
              <a:tailEnd/>
            </a:ln>
          </p:spPr>
          <p:txBody>
            <a:bodyPr wrap="none" lIns="90488" tIns="44450" rIns="90488" bIns="44450">
              <a:spAutoFit/>
            </a:bodyPr>
            <a:lstStyle/>
            <a:p>
              <a:pPr algn="l" eaLnBrk="0" hangingPunct="0"/>
              <a:r>
                <a:rPr lang="en-US"/>
                <a:t>4 frames are outstanding; so go back 4</a:t>
              </a:r>
            </a:p>
          </p:txBody>
        </p:sp>
        <p:sp>
          <p:nvSpPr>
            <p:cNvPr id="27686" name="Line 38"/>
            <p:cNvSpPr>
              <a:spLocks noChangeShapeType="1"/>
            </p:cNvSpPr>
            <p:nvPr/>
          </p:nvSpPr>
          <p:spPr bwMode="auto">
            <a:xfrm>
              <a:off x="2992" y="1610"/>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687" name="Line 39"/>
            <p:cNvSpPr>
              <a:spLocks noChangeShapeType="1"/>
            </p:cNvSpPr>
            <p:nvPr/>
          </p:nvSpPr>
          <p:spPr bwMode="auto">
            <a:xfrm>
              <a:off x="3264" y="1610"/>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688" name="Line 40"/>
            <p:cNvSpPr>
              <a:spLocks noChangeShapeType="1"/>
            </p:cNvSpPr>
            <p:nvPr/>
          </p:nvSpPr>
          <p:spPr bwMode="auto">
            <a:xfrm>
              <a:off x="3504" y="1602"/>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689" name="Rectangle 41"/>
            <p:cNvSpPr>
              <a:spLocks noChangeArrowheads="1"/>
            </p:cNvSpPr>
            <p:nvPr/>
          </p:nvSpPr>
          <p:spPr bwMode="auto">
            <a:xfrm>
              <a:off x="3102" y="1280"/>
              <a:ext cx="261" cy="360"/>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400" b="1"/>
                <a:t>fr</a:t>
              </a:r>
            </a:p>
            <a:p>
              <a:pPr defTabSz="2057400" eaLnBrk="0" hangingPunct="0"/>
              <a:r>
                <a:rPr lang="en-US" sz="1400" b="1"/>
                <a:t>5</a:t>
              </a:r>
            </a:p>
          </p:txBody>
        </p:sp>
        <p:sp>
          <p:nvSpPr>
            <p:cNvPr id="27690" name="Rectangle 42"/>
            <p:cNvSpPr>
              <a:spLocks noChangeArrowheads="1"/>
            </p:cNvSpPr>
            <p:nvPr/>
          </p:nvSpPr>
          <p:spPr bwMode="auto">
            <a:xfrm>
              <a:off x="3331" y="1288"/>
              <a:ext cx="317" cy="360"/>
            </a:xfrm>
            <a:prstGeom prst="rect">
              <a:avLst/>
            </a:prstGeom>
            <a:noFill/>
            <a:ln w="38100" cmpd="dbl">
              <a:noFill/>
              <a:miter lim="800000"/>
              <a:headEnd/>
              <a:tailEnd/>
            </a:ln>
          </p:spPr>
          <p:txBody>
            <a:bodyPr lIns="138112" tIns="69850" rIns="138112" bIns="69850">
              <a:spAutoFit/>
            </a:bodyPr>
            <a:lstStyle/>
            <a:p>
              <a:pPr defTabSz="2057400" eaLnBrk="0" hangingPunct="0"/>
              <a:r>
                <a:rPr lang="en-US" sz="1400" b="1"/>
                <a:t>fr</a:t>
              </a:r>
            </a:p>
            <a:p>
              <a:pPr defTabSz="2057400" eaLnBrk="0" hangingPunct="0"/>
              <a:r>
                <a:rPr lang="en-US" sz="1400" b="1"/>
                <a:t>6</a:t>
              </a:r>
            </a:p>
          </p:txBody>
        </p:sp>
        <p:sp>
          <p:nvSpPr>
            <p:cNvPr id="27691" name="Rectangle 43"/>
            <p:cNvSpPr>
              <a:spLocks noChangeArrowheads="1"/>
            </p:cNvSpPr>
            <p:nvPr/>
          </p:nvSpPr>
          <p:spPr bwMode="auto">
            <a:xfrm>
              <a:off x="2849" y="1280"/>
              <a:ext cx="261" cy="360"/>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400" b="1"/>
                <a:t>fr</a:t>
              </a:r>
            </a:p>
            <a:p>
              <a:pPr defTabSz="2057400" eaLnBrk="0" hangingPunct="0"/>
              <a:r>
                <a:rPr lang="en-US" sz="1400" b="1"/>
                <a:t>4</a:t>
              </a:r>
            </a:p>
          </p:txBody>
        </p:sp>
        <p:sp>
          <p:nvSpPr>
            <p:cNvPr id="27692" name="Line 44"/>
            <p:cNvSpPr>
              <a:spLocks noChangeShapeType="1"/>
            </p:cNvSpPr>
            <p:nvPr/>
          </p:nvSpPr>
          <p:spPr bwMode="auto">
            <a:xfrm flipV="1">
              <a:off x="3332" y="1604"/>
              <a:ext cx="328" cy="864"/>
            </a:xfrm>
            <a:prstGeom prst="line">
              <a:avLst/>
            </a:prstGeom>
            <a:noFill/>
            <a:ln w="12700">
              <a:solidFill>
                <a:schemeClr val="tx1"/>
              </a:solidFill>
              <a:round/>
              <a:headEnd/>
              <a:tailEnd type="triangle" w="med" len="med"/>
            </a:ln>
          </p:spPr>
          <p:txBody>
            <a:bodyPr wrap="none" anchor="ctr"/>
            <a:lstStyle/>
            <a:p>
              <a:endParaRPr lang="en-US"/>
            </a:p>
          </p:txBody>
        </p:sp>
        <p:sp>
          <p:nvSpPr>
            <p:cNvPr id="27693" name="Line 45"/>
            <p:cNvSpPr>
              <a:spLocks noChangeShapeType="1"/>
            </p:cNvSpPr>
            <p:nvPr/>
          </p:nvSpPr>
          <p:spPr bwMode="auto">
            <a:xfrm flipV="1">
              <a:off x="3580" y="1604"/>
              <a:ext cx="328" cy="864"/>
            </a:xfrm>
            <a:prstGeom prst="line">
              <a:avLst/>
            </a:prstGeom>
            <a:noFill/>
            <a:ln w="12700">
              <a:solidFill>
                <a:schemeClr val="tx1"/>
              </a:solidFill>
              <a:round/>
              <a:headEnd/>
              <a:tailEnd type="triangle" w="med" len="med"/>
            </a:ln>
          </p:spPr>
          <p:txBody>
            <a:bodyPr wrap="none" anchor="ctr"/>
            <a:lstStyle/>
            <a:p>
              <a:endParaRPr lang="en-US"/>
            </a:p>
          </p:txBody>
        </p:sp>
        <p:sp>
          <p:nvSpPr>
            <p:cNvPr id="27694" name="Line 46"/>
            <p:cNvSpPr>
              <a:spLocks noChangeShapeType="1"/>
            </p:cNvSpPr>
            <p:nvPr/>
          </p:nvSpPr>
          <p:spPr bwMode="auto">
            <a:xfrm flipV="1">
              <a:off x="3852" y="1620"/>
              <a:ext cx="328" cy="864"/>
            </a:xfrm>
            <a:prstGeom prst="line">
              <a:avLst/>
            </a:prstGeom>
            <a:noFill/>
            <a:ln w="12700">
              <a:solidFill>
                <a:schemeClr val="tx1"/>
              </a:solidFill>
              <a:round/>
              <a:headEnd/>
              <a:tailEnd type="triangle" w="med" len="med"/>
            </a:ln>
          </p:spPr>
          <p:txBody>
            <a:bodyPr wrap="none" anchor="ctr"/>
            <a:lstStyle/>
            <a:p>
              <a:endParaRPr lang="en-US"/>
            </a:p>
          </p:txBody>
        </p:sp>
        <p:sp>
          <p:nvSpPr>
            <p:cNvPr id="27695" name="Line 47"/>
            <p:cNvSpPr>
              <a:spLocks noChangeShapeType="1"/>
            </p:cNvSpPr>
            <p:nvPr/>
          </p:nvSpPr>
          <p:spPr bwMode="auto">
            <a:xfrm flipV="1">
              <a:off x="4076" y="1620"/>
              <a:ext cx="328" cy="864"/>
            </a:xfrm>
            <a:prstGeom prst="line">
              <a:avLst/>
            </a:prstGeom>
            <a:noFill/>
            <a:ln w="12700">
              <a:solidFill>
                <a:schemeClr val="tx1"/>
              </a:solidFill>
              <a:round/>
              <a:headEnd/>
              <a:tailEnd type="triangle" w="med" len="med"/>
            </a:ln>
          </p:spPr>
          <p:txBody>
            <a:bodyPr wrap="none" anchor="ctr"/>
            <a:lstStyle/>
            <a:p>
              <a:endParaRPr lang="en-US"/>
            </a:p>
          </p:txBody>
        </p:sp>
        <p:sp>
          <p:nvSpPr>
            <p:cNvPr id="27696" name="Line 48"/>
            <p:cNvSpPr>
              <a:spLocks noChangeShapeType="1"/>
            </p:cNvSpPr>
            <p:nvPr/>
          </p:nvSpPr>
          <p:spPr bwMode="auto">
            <a:xfrm flipV="1">
              <a:off x="4300" y="1620"/>
              <a:ext cx="328" cy="864"/>
            </a:xfrm>
            <a:prstGeom prst="line">
              <a:avLst/>
            </a:prstGeom>
            <a:noFill/>
            <a:ln w="12700">
              <a:solidFill>
                <a:schemeClr val="tx1"/>
              </a:solidFill>
              <a:round/>
              <a:headEnd/>
              <a:tailEnd type="triangle" w="med" len="med"/>
            </a:ln>
          </p:spPr>
          <p:txBody>
            <a:bodyPr wrap="none" anchor="ctr"/>
            <a:lstStyle/>
            <a:p>
              <a:endParaRPr lang="en-US"/>
            </a:p>
          </p:txBody>
        </p:sp>
        <p:sp>
          <p:nvSpPr>
            <p:cNvPr id="27697" name="Line 49"/>
            <p:cNvSpPr>
              <a:spLocks noChangeShapeType="1"/>
            </p:cNvSpPr>
            <p:nvPr/>
          </p:nvSpPr>
          <p:spPr bwMode="auto">
            <a:xfrm flipV="1">
              <a:off x="4540" y="1636"/>
              <a:ext cx="328" cy="864"/>
            </a:xfrm>
            <a:prstGeom prst="line">
              <a:avLst/>
            </a:prstGeom>
            <a:noFill/>
            <a:ln w="12700">
              <a:solidFill>
                <a:schemeClr val="tx1"/>
              </a:solidFill>
              <a:round/>
              <a:headEnd/>
              <a:tailEnd type="triangle" w="med" len="med"/>
            </a:ln>
          </p:spPr>
          <p:txBody>
            <a:bodyPr wrap="none" anchor="ctr"/>
            <a:lstStyle/>
            <a:p>
              <a:endParaRPr lang="en-US"/>
            </a:p>
          </p:txBody>
        </p:sp>
        <p:sp>
          <p:nvSpPr>
            <p:cNvPr id="27698" name="Line 50"/>
            <p:cNvSpPr>
              <a:spLocks noChangeShapeType="1"/>
            </p:cNvSpPr>
            <p:nvPr/>
          </p:nvSpPr>
          <p:spPr bwMode="auto">
            <a:xfrm>
              <a:off x="3752" y="1618"/>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699" name="Line 51"/>
            <p:cNvSpPr>
              <a:spLocks noChangeShapeType="1"/>
            </p:cNvSpPr>
            <p:nvPr/>
          </p:nvSpPr>
          <p:spPr bwMode="auto">
            <a:xfrm>
              <a:off x="4000" y="1626"/>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700" name="Line 52"/>
            <p:cNvSpPr>
              <a:spLocks noChangeShapeType="1"/>
            </p:cNvSpPr>
            <p:nvPr/>
          </p:nvSpPr>
          <p:spPr bwMode="auto">
            <a:xfrm>
              <a:off x="4232" y="1618"/>
              <a:ext cx="544" cy="868"/>
            </a:xfrm>
            <a:prstGeom prst="line">
              <a:avLst/>
            </a:prstGeom>
            <a:noFill/>
            <a:ln w="50800">
              <a:solidFill>
                <a:schemeClr val="tx1"/>
              </a:solidFill>
              <a:round/>
              <a:headEnd/>
              <a:tailEnd type="triangle" w="med" len="med"/>
            </a:ln>
          </p:spPr>
          <p:txBody>
            <a:bodyPr wrap="none" anchor="ctr"/>
            <a:lstStyle/>
            <a:p>
              <a:endParaRPr lang="en-US"/>
            </a:p>
          </p:txBody>
        </p:sp>
        <p:sp>
          <p:nvSpPr>
            <p:cNvPr id="27701" name="Rectangle 53"/>
            <p:cNvSpPr>
              <a:spLocks noChangeArrowheads="1"/>
            </p:cNvSpPr>
            <p:nvPr/>
          </p:nvSpPr>
          <p:spPr bwMode="auto">
            <a:xfrm>
              <a:off x="3595" y="1296"/>
              <a:ext cx="317" cy="360"/>
            </a:xfrm>
            <a:prstGeom prst="rect">
              <a:avLst/>
            </a:prstGeom>
            <a:noFill/>
            <a:ln w="38100" cmpd="dbl">
              <a:noFill/>
              <a:miter lim="800000"/>
              <a:headEnd/>
              <a:tailEnd/>
            </a:ln>
          </p:spPr>
          <p:txBody>
            <a:bodyPr lIns="138112" tIns="69850" rIns="138112" bIns="69850">
              <a:spAutoFit/>
            </a:bodyPr>
            <a:lstStyle/>
            <a:p>
              <a:pPr defTabSz="2057400" eaLnBrk="0" hangingPunct="0"/>
              <a:r>
                <a:rPr lang="en-US" sz="1400" b="1"/>
                <a:t>fr</a:t>
              </a:r>
            </a:p>
            <a:p>
              <a:pPr defTabSz="2057400" eaLnBrk="0" hangingPunct="0"/>
              <a:r>
                <a:rPr lang="en-US" sz="1400" b="1"/>
                <a:t>7</a:t>
              </a:r>
            </a:p>
          </p:txBody>
        </p:sp>
        <p:sp>
          <p:nvSpPr>
            <p:cNvPr id="27702" name="Rectangle 54"/>
            <p:cNvSpPr>
              <a:spLocks noChangeArrowheads="1"/>
            </p:cNvSpPr>
            <p:nvPr/>
          </p:nvSpPr>
          <p:spPr bwMode="auto">
            <a:xfrm>
              <a:off x="3827" y="1296"/>
              <a:ext cx="317" cy="360"/>
            </a:xfrm>
            <a:prstGeom prst="rect">
              <a:avLst/>
            </a:prstGeom>
            <a:noFill/>
            <a:ln w="38100" cmpd="dbl">
              <a:noFill/>
              <a:miter lim="800000"/>
              <a:headEnd/>
              <a:tailEnd/>
            </a:ln>
          </p:spPr>
          <p:txBody>
            <a:bodyPr lIns="138112" tIns="69850" rIns="138112" bIns="69850">
              <a:spAutoFit/>
            </a:bodyPr>
            <a:lstStyle/>
            <a:p>
              <a:pPr defTabSz="2057400" eaLnBrk="0" hangingPunct="0"/>
              <a:r>
                <a:rPr lang="en-US" sz="1400" b="1"/>
                <a:t>fr</a:t>
              </a:r>
            </a:p>
            <a:p>
              <a:pPr defTabSz="2057400" eaLnBrk="0" hangingPunct="0"/>
              <a:r>
                <a:rPr lang="en-US" sz="1400" b="1"/>
                <a:t>8</a:t>
              </a:r>
            </a:p>
          </p:txBody>
        </p:sp>
        <p:sp>
          <p:nvSpPr>
            <p:cNvPr id="27703" name="Rectangle 55"/>
            <p:cNvSpPr>
              <a:spLocks noChangeArrowheads="1"/>
            </p:cNvSpPr>
            <p:nvPr/>
          </p:nvSpPr>
          <p:spPr bwMode="auto">
            <a:xfrm>
              <a:off x="4075" y="1296"/>
              <a:ext cx="317" cy="360"/>
            </a:xfrm>
            <a:prstGeom prst="rect">
              <a:avLst/>
            </a:prstGeom>
            <a:noFill/>
            <a:ln w="38100" cmpd="dbl">
              <a:noFill/>
              <a:miter lim="800000"/>
              <a:headEnd/>
              <a:tailEnd/>
            </a:ln>
          </p:spPr>
          <p:txBody>
            <a:bodyPr lIns="138112" tIns="69850" rIns="138112" bIns="69850">
              <a:spAutoFit/>
            </a:bodyPr>
            <a:lstStyle/>
            <a:p>
              <a:pPr defTabSz="2057400" eaLnBrk="0" hangingPunct="0"/>
              <a:r>
                <a:rPr lang="en-US" sz="1400" b="1"/>
                <a:t>fr</a:t>
              </a:r>
            </a:p>
            <a:p>
              <a:pPr defTabSz="2057400" eaLnBrk="0" hangingPunct="0"/>
              <a:r>
                <a:rPr lang="en-US" sz="1400" b="1"/>
                <a:t>9</a:t>
              </a:r>
            </a:p>
          </p:txBody>
        </p:sp>
        <p:sp>
          <p:nvSpPr>
            <p:cNvPr id="27704" name="Rectangle 56"/>
            <p:cNvSpPr>
              <a:spLocks noChangeArrowheads="1"/>
            </p:cNvSpPr>
            <p:nvPr/>
          </p:nvSpPr>
          <p:spPr bwMode="auto">
            <a:xfrm>
              <a:off x="1583" y="2550"/>
              <a:ext cx="136" cy="522"/>
            </a:xfrm>
            <a:prstGeom prst="rect">
              <a:avLst/>
            </a:prstGeom>
            <a:noFill/>
            <a:ln w="12700">
              <a:noFill/>
              <a:miter lim="800000"/>
              <a:headEnd/>
              <a:tailEnd/>
            </a:ln>
          </p:spPr>
          <p:txBody>
            <a:bodyPr lIns="90488" tIns="44450" rIns="90488" bIns="44450">
              <a:spAutoFit/>
            </a:bodyPr>
            <a:lstStyle/>
            <a:p>
              <a:pPr algn="l" eaLnBrk="0" hangingPunct="0"/>
              <a:r>
                <a:rPr lang="en-US" sz="1200" b="1"/>
                <a:t>ACK2</a:t>
              </a:r>
            </a:p>
          </p:txBody>
        </p:sp>
        <p:sp>
          <p:nvSpPr>
            <p:cNvPr id="27705" name="Rectangle 57"/>
            <p:cNvSpPr>
              <a:spLocks noChangeArrowheads="1"/>
            </p:cNvSpPr>
            <p:nvPr/>
          </p:nvSpPr>
          <p:spPr bwMode="auto">
            <a:xfrm>
              <a:off x="1831" y="2558"/>
              <a:ext cx="136" cy="522"/>
            </a:xfrm>
            <a:prstGeom prst="rect">
              <a:avLst/>
            </a:prstGeom>
            <a:noFill/>
            <a:ln w="12700">
              <a:noFill/>
              <a:miter lim="800000"/>
              <a:headEnd/>
              <a:tailEnd/>
            </a:ln>
          </p:spPr>
          <p:txBody>
            <a:bodyPr lIns="90488" tIns="44450" rIns="90488" bIns="44450">
              <a:spAutoFit/>
            </a:bodyPr>
            <a:lstStyle/>
            <a:p>
              <a:pPr algn="l" eaLnBrk="0" hangingPunct="0"/>
              <a:r>
                <a:rPr lang="en-US" sz="1200" b="1"/>
                <a:t>ACK3</a:t>
              </a:r>
            </a:p>
          </p:txBody>
        </p:sp>
        <p:sp>
          <p:nvSpPr>
            <p:cNvPr id="27706" name="Rectangle 58"/>
            <p:cNvSpPr>
              <a:spLocks noChangeArrowheads="1"/>
            </p:cNvSpPr>
            <p:nvPr/>
          </p:nvSpPr>
          <p:spPr bwMode="auto">
            <a:xfrm>
              <a:off x="3247" y="2550"/>
              <a:ext cx="136" cy="522"/>
            </a:xfrm>
            <a:prstGeom prst="rect">
              <a:avLst/>
            </a:prstGeom>
            <a:noFill/>
            <a:ln w="12700">
              <a:noFill/>
              <a:miter lim="800000"/>
              <a:headEnd/>
              <a:tailEnd/>
            </a:ln>
          </p:spPr>
          <p:txBody>
            <a:bodyPr lIns="90488" tIns="44450" rIns="90488" bIns="44450">
              <a:spAutoFit/>
            </a:bodyPr>
            <a:lstStyle/>
            <a:p>
              <a:pPr algn="l" eaLnBrk="0" hangingPunct="0"/>
              <a:r>
                <a:rPr lang="en-US" sz="1200" b="1"/>
                <a:t>ACK4</a:t>
              </a:r>
            </a:p>
          </p:txBody>
        </p:sp>
        <p:sp>
          <p:nvSpPr>
            <p:cNvPr id="27707" name="Rectangle 59"/>
            <p:cNvSpPr>
              <a:spLocks noChangeArrowheads="1"/>
            </p:cNvSpPr>
            <p:nvPr/>
          </p:nvSpPr>
          <p:spPr bwMode="auto">
            <a:xfrm>
              <a:off x="3495" y="2550"/>
              <a:ext cx="136" cy="522"/>
            </a:xfrm>
            <a:prstGeom prst="rect">
              <a:avLst/>
            </a:prstGeom>
            <a:noFill/>
            <a:ln w="12700">
              <a:noFill/>
              <a:miter lim="800000"/>
              <a:headEnd/>
              <a:tailEnd/>
            </a:ln>
          </p:spPr>
          <p:txBody>
            <a:bodyPr lIns="90488" tIns="44450" rIns="90488" bIns="44450">
              <a:spAutoFit/>
            </a:bodyPr>
            <a:lstStyle/>
            <a:p>
              <a:pPr algn="l" eaLnBrk="0" hangingPunct="0"/>
              <a:r>
                <a:rPr lang="en-US" sz="1200" b="1"/>
                <a:t>ACK5</a:t>
              </a:r>
            </a:p>
          </p:txBody>
        </p:sp>
        <p:sp>
          <p:nvSpPr>
            <p:cNvPr id="27708" name="Rectangle 60"/>
            <p:cNvSpPr>
              <a:spLocks noChangeArrowheads="1"/>
            </p:cNvSpPr>
            <p:nvPr/>
          </p:nvSpPr>
          <p:spPr bwMode="auto">
            <a:xfrm>
              <a:off x="3735" y="2566"/>
              <a:ext cx="136" cy="522"/>
            </a:xfrm>
            <a:prstGeom prst="rect">
              <a:avLst/>
            </a:prstGeom>
            <a:noFill/>
            <a:ln w="12700">
              <a:noFill/>
              <a:miter lim="800000"/>
              <a:headEnd/>
              <a:tailEnd/>
            </a:ln>
          </p:spPr>
          <p:txBody>
            <a:bodyPr lIns="90488" tIns="44450" rIns="90488" bIns="44450">
              <a:spAutoFit/>
            </a:bodyPr>
            <a:lstStyle/>
            <a:p>
              <a:pPr algn="l" eaLnBrk="0" hangingPunct="0"/>
              <a:r>
                <a:rPr lang="en-US" sz="1200" b="1"/>
                <a:t>ACK6</a:t>
              </a:r>
            </a:p>
          </p:txBody>
        </p:sp>
        <p:sp>
          <p:nvSpPr>
            <p:cNvPr id="27709" name="Rectangle 61"/>
            <p:cNvSpPr>
              <a:spLocks noChangeArrowheads="1"/>
            </p:cNvSpPr>
            <p:nvPr/>
          </p:nvSpPr>
          <p:spPr bwMode="auto">
            <a:xfrm>
              <a:off x="3991" y="2558"/>
              <a:ext cx="136" cy="522"/>
            </a:xfrm>
            <a:prstGeom prst="rect">
              <a:avLst/>
            </a:prstGeom>
            <a:noFill/>
            <a:ln w="12700">
              <a:noFill/>
              <a:miter lim="800000"/>
              <a:headEnd/>
              <a:tailEnd/>
            </a:ln>
          </p:spPr>
          <p:txBody>
            <a:bodyPr lIns="90488" tIns="44450" rIns="90488" bIns="44450">
              <a:spAutoFit/>
            </a:bodyPr>
            <a:lstStyle/>
            <a:p>
              <a:pPr algn="l" eaLnBrk="0" hangingPunct="0"/>
              <a:r>
                <a:rPr lang="en-US" sz="1200" b="1"/>
                <a:t>ACK7</a:t>
              </a:r>
            </a:p>
          </p:txBody>
        </p:sp>
        <p:sp>
          <p:nvSpPr>
            <p:cNvPr id="27710" name="Rectangle 62"/>
            <p:cNvSpPr>
              <a:spLocks noChangeArrowheads="1"/>
            </p:cNvSpPr>
            <p:nvPr/>
          </p:nvSpPr>
          <p:spPr bwMode="auto">
            <a:xfrm>
              <a:off x="4239" y="2574"/>
              <a:ext cx="136" cy="522"/>
            </a:xfrm>
            <a:prstGeom prst="rect">
              <a:avLst/>
            </a:prstGeom>
            <a:noFill/>
            <a:ln w="12700">
              <a:noFill/>
              <a:miter lim="800000"/>
              <a:headEnd/>
              <a:tailEnd/>
            </a:ln>
          </p:spPr>
          <p:txBody>
            <a:bodyPr lIns="90488" tIns="44450" rIns="90488" bIns="44450">
              <a:spAutoFit/>
            </a:bodyPr>
            <a:lstStyle/>
            <a:p>
              <a:pPr algn="l" eaLnBrk="0" hangingPunct="0"/>
              <a:r>
                <a:rPr lang="en-US" sz="1200" b="1"/>
                <a:t>ACK8</a:t>
              </a:r>
            </a:p>
          </p:txBody>
        </p:sp>
        <p:sp>
          <p:nvSpPr>
            <p:cNvPr id="27711" name="Rectangle 63"/>
            <p:cNvSpPr>
              <a:spLocks noChangeArrowheads="1"/>
            </p:cNvSpPr>
            <p:nvPr/>
          </p:nvSpPr>
          <p:spPr bwMode="auto">
            <a:xfrm>
              <a:off x="4487" y="2566"/>
              <a:ext cx="136" cy="522"/>
            </a:xfrm>
            <a:prstGeom prst="rect">
              <a:avLst/>
            </a:prstGeom>
            <a:noFill/>
            <a:ln w="12700">
              <a:noFill/>
              <a:miter lim="800000"/>
              <a:headEnd/>
              <a:tailEnd/>
            </a:ln>
          </p:spPr>
          <p:txBody>
            <a:bodyPr lIns="90488" tIns="44450" rIns="90488" bIns="44450">
              <a:spAutoFit/>
            </a:bodyPr>
            <a:lstStyle/>
            <a:p>
              <a:pPr algn="l" eaLnBrk="0" hangingPunct="0"/>
              <a:r>
                <a:rPr lang="en-US" sz="1200" b="1"/>
                <a:t>ACK9</a:t>
              </a:r>
            </a:p>
          </p:txBody>
        </p:sp>
        <p:sp>
          <p:nvSpPr>
            <p:cNvPr id="27712" name="Text Box 68"/>
            <p:cNvSpPr txBox="1">
              <a:spLocks noChangeArrowheads="1"/>
            </p:cNvSpPr>
            <p:nvPr/>
          </p:nvSpPr>
          <p:spPr bwMode="auto">
            <a:xfrm>
              <a:off x="239" y="3161"/>
              <a:ext cx="5111" cy="233"/>
            </a:xfrm>
            <a:prstGeom prst="rect">
              <a:avLst/>
            </a:prstGeom>
            <a:noFill/>
            <a:ln w="19050" algn="ctr">
              <a:solidFill>
                <a:schemeClr val="folHlink"/>
              </a:solidFill>
              <a:miter lim="800000"/>
              <a:headEnd/>
              <a:tailEnd/>
            </a:ln>
          </p:spPr>
          <p:txBody>
            <a:bodyPr>
              <a:spAutoFit/>
            </a:bodyPr>
            <a:lstStyle/>
            <a:p>
              <a:pPr algn="l"/>
              <a:r>
                <a:rPr lang="en-US"/>
                <a:t>R</a:t>
              </a:r>
              <a:r>
                <a:rPr lang="en-US" baseline="-25000"/>
                <a:t>next      </a:t>
              </a:r>
              <a:r>
                <a:rPr lang="en-US"/>
                <a:t>0              1    2    3         3                      4    5    6    7    8     9                  </a:t>
              </a:r>
              <a:endParaRPr lang="en-US" baseline="-25000"/>
            </a:p>
          </p:txBody>
        </p:sp>
      </p:grpSp>
    </p:spTree>
    <p:extLst>
      <p:ext uri="{BB962C8B-B14F-4D97-AF65-F5344CB8AC3E}">
        <p14:creationId xmlns:p14="http://schemas.microsoft.com/office/powerpoint/2010/main" val="1794880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مقدار بهینه برای طول پنجره چقدر است</a:t>
            </a:r>
            <a:endParaRPr lang="en-US" dirty="0"/>
          </a:p>
        </p:txBody>
      </p:sp>
      <p:sp>
        <p:nvSpPr>
          <p:cNvPr id="3" name="Content Placeholder 2"/>
          <p:cNvSpPr>
            <a:spLocks noGrp="1"/>
          </p:cNvSpPr>
          <p:nvPr>
            <p:ph idx="1"/>
          </p:nvPr>
        </p:nvSpPr>
        <p:spPr/>
        <p:txBody>
          <a:bodyPr/>
          <a:lstStyle/>
          <a:p>
            <a:r>
              <a:rPr lang="fa-IR" dirty="0"/>
              <a:t>طول پنجره باید به اندازه ای باشد تا در تمام زمانها کانال پر باشد.</a:t>
            </a:r>
          </a:p>
          <a:p>
            <a:r>
              <a:rPr lang="fa-IR" dirty="0"/>
              <a:t>اگر طول پنجره کوچک باشد تعداد قابهای معلق کم خواهند بود و از پهنای باند استفاده مناسب انجام نخواهد شد</a:t>
            </a:r>
          </a:p>
          <a:p>
            <a:r>
              <a:rPr lang="fa-IR" dirty="0"/>
              <a:t>اگر طول پنجره بزرگ باشد در الگوریتم </a:t>
            </a:r>
            <a:r>
              <a:rPr lang="en-US" dirty="0"/>
              <a:t>Go Back-N</a:t>
            </a:r>
            <a:r>
              <a:rPr lang="fa-IR" dirty="0"/>
              <a:t> بسیار دیر متوجه خطا میشویم و ارسال مجدد را دیر انجام میدهیم.</a:t>
            </a:r>
          </a:p>
          <a:p>
            <a:pPr lvl="1"/>
            <a:r>
              <a:rPr lang="fa-IR" dirty="0"/>
              <a:t>طول قاب: </a:t>
            </a:r>
            <a:r>
              <a:rPr lang="en-US" dirty="0" err="1"/>
              <a:t>n</a:t>
            </a:r>
            <a:r>
              <a:rPr lang="en-US" baseline="-25000" dirty="0" err="1"/>
              <a:t>f</a:t>
            </a:r>
            <a:endParaRPr lang="fa-IR" dirty="0"/>
          </a:p>
          <a:p>
            <a:pPr lvl="1"/>
            <a:r>
              <a:rPr lang="fa-IR" dirty="0"/>
              <a:t>نرخ ارسال : </a:t>
            </a:r>
            <a:r>
              <a:rPr lang="en-US" dirty="0"/>
              <a:t>R</a:t>
            </a:r>
          </a:p>
          <a:p>
            <a:pPr lvl="1"/>
            <a:r>
              <a:rPr lang="en-US" dirty="0"/>
              <a:t> </a:t>
            </a:r>
            <a:r>
              <a:rPr lang="fa-IR" dirty="0"/>
              <a:t>تاخیر انتشار: </a:t>
            </a:r>
            <a:r>
              <a:rPr lang="en-US" dirty="0" err="1"/>
              <a:t>t</a:t>
            </a:r>
            <a:r>
              <a:rPr lang="en-US" baseline="-25000" dirty="0" err="1"/>
              <a:t>prop</a:t>
            </a:r>
            <a:endParaRPr lang="en-US" baseline="-25000" dirty="0"/>
          </a:p>
          <a:p>
            <a:pPr lvl="1"/>
            <a:endParaRPr lang="fa-IR" baseline="-25000" dirty="0"/>
          </a:p>
        </p:txBody>
      </p:sp>
      <p:sp>
        <p:nvSpPr>
          <p:cNvPr id="4" name="Slide Number Placeholder 3"/>
          <p:cNvSpPr>
            <a:spLocks noGrp="1"/>
          </p:cNvSpPr>
          <p:nvPr>
            <p:ph type="sldNum" sz="quarter" idx="12"/>
          </p:nvPr>
        </p:nvSpPr>
        <p:spPr/>
        <p:txBody>
          <a:bodyPr/>
          <a:lstStyle/>
          <a:p>
            <a:fld id="{BEC5074D-3792-491D-B932-B779FED6A830}" type="slidenum">
              <a:rPr lang="en-US" smtClean="0"/>
              <a:pPr/>
              <a:t>41</a:t>
            </a:fld>
            <a:endParaRPr lang="en-US"/>
          </a:p>
        </p:txBody>
      </p:sp>
      <p:graphicFrame>
        <p:nvGraphicFramePr>
          <p:cNvPr id="79874" name="Object 2"/>
          <p:cNvGraphicFramePr>
            <a:graphicFrameLocks noChangeAspect="1"/>
          </p:cNvGraphicFramePr>
          <p:nvPr>
            <p:extLst>
              <p:ext uri="{D42A27DB-BD31-4B8C-83A1-F6EECF244321}">
                <p14:modId xmlns:p14="http://schemas.microsoft.com/office/powerpoint/2010/main" val="3054305059"/>
              </p:ext>
            </p:extLst>
          </p:nvPr>
        </p:nvGraphicFramePr>
        <p:xfrm>
          <a:off x="774967" y="4657680"/>
          <a:ext cx="5775380" cy="997970"/>
        </p:xfrm>
        <a:graphic>
          <a:graphicData uri="http://schemas.openxmlformats.org/presentationml/2006/ole">
            <mc:AlternateContent xmlns:mc="http://schemas.openxmlformats.org/markup-compatibility/2006">
              <mc:Choice xmlns:v="urn:schemas-microsoft-com:vml" Requires="v">
                <p:oleObj name="Equation" r:id="rId2" imgW="2717640" imgH="469800" progId="Equation.3">
                  <p:embed/>
                </p:oleObj>
              </mc:Choice>
              <mc:Fallback>
                <p:oleObj name="Equation" r:id="rId2" imgW="2717640" imgH="469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67" y="4657680"/>
                        <a:ext cx="5775380" cy="997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952724" y="3274518"/>
            <a:ext cx="1544012" cy="369332"/>
          </a:xfrm>
          <a:prstGeom prst="rect">
            <a:avLst/>
          </a:prstGeom>
        </p:spPr>
        <p:txBody>
          <a:bodyPr wrap="none">
            <a:spAutoFit/>
          </a:bodyPr>
          <a:lstStyle/>
          <a:p>
            <a:pPr eaLnBrk="0" hangingPunct="0"/>
            <a:r>
              <a:rPr lang="fa-IR" dirty="0">
                <a:solidFill>
                  <a:srgbClr val="0070C0"/>
                </a:solidFill>
                <a:cs typeface="B Mitra" panose="00000400000000000000" pitchFamily="2" charset="-78"/>
              </a:rPr>
              <a:t>زمان ارسال یک فریم</a:t>
            </a:r>
            <a:endParaRPr lang="en-US" dirty="0">
              <a:solidFill>
                <a:srgbClr val="0070C0"/>
              </a:solidFill>
              <a:cs typeface="B Mitra" panose="00000400000000000000" pitchFamily="2" charset="-78"/>
            </a:endParaRPr>
          </a:p>
        </p:txBody>
      </p:sp>
      <p:graphicFrame>
        <p:nvGraphicFramePr>
          <p:cNvPr id="79875" name="Object 2"/>
          <p:cNvGraphicFramePr>
            <a:graphicFrameLocks noChangeAspect="1"/>
          </p:cNvGraphicFramePr>
          <p:nvPr>
            <p:extLst>
              <p:ext uri="{D42A27DB-BD31-4B8C-83A1-F6EECF244321}">
                <p14:modId xmlns:p14="http://schemas.microsoft.com/office/powerpoint/2010/main" val="31235328"/>
              </p:ext>
            </p:extLst>
          </p:nvPr>
        </p:nvGraphicFramePr>
        <p:xfrm>
          <a:off x="2637383" y="3147470"/>
          <a:ext cx="3663950" cy="631825"/>
        </p:xfrm>
        <a:graphic>
          <a:graphicData uri="http://schemas.openxmlformats.org/presentationml/2006/ole">
            <mc:AlternateContent xmlns:mc="http://schemas.openxmlformats.org/markup-compatibility/2006">
              <mc:Choice xmlns:v="urn:schemas-microsoft-com:vml" Requires="v">
                <p:oleObj name="Equation" r:id="rId4" imgW="1396800" imgH="241200" progId="Equation.3">
                  <p:embed/>
                </p:oleObj>
              </mc:Choice>
              <mc:Fallback>
                <p:oleObj name="Equation" r:id="rId4" imgW="13968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7383" y="3147470"/>
                        <a:ext cx="366395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76" name="Object 4"/>
          <p:cNvGraphicFramePr>
            <a:graphicFrameLocks noChangeAspect="1"/>
          </p:cNvGraphicFramePr>
          <p:nvPr>
            <p:extLst>
              <p:ext uri="{D42A27DB-BD31-4B8C-83A1-F6EECF244321}">
                <p14:modId xmlns:p14="http://schemas.microsoft.com/office/powerpoint/2010/main" val="4191469815"/>
              </p:ext>
            </p:extLst>
          </p:nvPr>
        </p:nvGraphicFramePr>
        <p:xfrm>
          <a:off x="1672803" y="3778574"/>
          <a:ext cx="1346200" cy="857250"/>
        </p:xfrm>
        <a:graphic>
          <a:graphicData uri="http://schemas.openxmlformats.org/presentationml/2006/ole">
            <mc:AlternateContent xmlns:mc="http://schemas.openxmlformats.org/markup-compatibility/2006">
              <mc:Choice xmlns:v="urn:schemas-microsoft-com:vml" Requires="v">
                <p:oleObj name="Equation" r:id="rId6" imgW="660240" imgH="419040" progId="Equation.3">
                  <p:embed/>
                </p:oleObj>
              </mc:Choice>
              <mc:Fallback>
                <p:oleObj name="Equation" r:id="rId6" imgW="66024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803" y="3778574"/>
                        <a:ext cx="1346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33597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8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98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Go-Back-N with Timeout</a:t>
            </a:r>
          </a:p>
        </p:txBody>
      </p:sp>
      <p:sp>
        <p:nvSpPr>
          <p:cNvPr id="29699" name="Rectangle 3"/>
          <p:cNvSpPr>
            <a:spLocks noGrp="1" noChangeArrowheads="1"/>
          </p:cNvSpPr>
          <p:nvPr>
            <p:ph idx="1"/>
          </p:nvPr>
        </p:nvSpPr>
        <p:spPr/>
        <p:txBody>
          <a:bodyPr/>
          <a:lstStyle/>
          <a:p>
            <a:pPr algn="r" rtl="1" eaLnBrk="1" hangingPunct="1"/>
            <a:r>
              <a:rPr lang="fa-IR" sz="3400" dirty="0"/>
              <a:t>مشکل </a:t>
            </a:r>
            <a:r>
              <a:rPr lang="en-US" sz="3400" dirty="0"/>
              <a:t>Go-Back-N</a:t>
            </a:r>
            <a:r>
              <a:rPr lang="fa-IR" sz="3400" dirty="0"/>
              <a:t> معرفي شده:</a:t>
            </a:r>
            <a:endParaRPr lang="en-US" sz="3400" dirty="0"/>
          </a:p>
          <a:p>
            <a:pPr lvl="1" algn="r" rtl="1" eaLnBrk="1" hangingPunct="1"/>
            <a:r>
              <a:rPr lang="fa-IR" sz="3000" dirty="0"/>
              <a:t>اگر فريم گم شود و منبع فريم براي ارسال نداشته باشد، پنجره پر نمي شود و بازيابي آغاز نمي شود.</a:t>
            </a:r>
            <a:endParaRPr lang="en-US" sz="3000" dirty="0"/>
          </a:p>
          <a:p>
            <a:pPr algn="r" rtl="1" eaLnBrk="1" hangingPunct="1"/>
            <a:r>
              <a:rPr lang="fa-IR" sz="3400" dirty="0"/>
              <a:t>براي هر فريم از يک </a:t>
            </a:r>
            <a:r>
              <a:rPr lang="en-US" sz="3400" dirty="0"/>
              <a:t>timeout</a:t>
            </a:r>
            <a:r>
              <a:rPr lang="fa-IR" sz="3400" dirty="0"/>
              <a:t> استفاده شود:</a:t>
            </a:r>
            <a:endParaRPr lang="en-US" sz="3400" dirty="0"/>
          </a:p>
          <a:p>
            <a:pPr lvl="1" algn="r" rtl="1" eaLnBrk="1" hangingPunct="1"/>
            <a:r>
              <a:rPr lang="fa-IR" sz="3000" dirty="0"/>
              <a:t>زماني که </a:t>
            </a:r>
            <a:r>
              <a:rPr lang="en-US" sz="3000" dirty="0"/>
              <a:t>timeout</a:t>
            </a:r>
            <a:r>
              <a:rPr lang="fa-IR" sz="3000" dirty="0"/>
              <a:t> منقضي مي‌شود، تمام فريم‌ها ارسال مجدد مي‌شوند.</a:t>
            </a:r>
            <a:endParaRPr lang="en-US" sz="3000" dirty="0"/>
          </a:p>
        </p:txBody>
      </p:sp>
      <p:sp>
        <p:nvSpPr>
          <p:cNvPr id="29700" name="Slide Number Placeholder 3"/>
          <p:cNvSpPr>
            <a:spLocks noGrp="1"/>
          </p:cNvSpPr>
          <p:nvPr>
            <p:ph type="sldNum" sz="quarter" idx="12"/>
          </p:nvPr>
        </p:nvSpPr>
        <p:spPr>
          <a:noFill/>
        </p:spPr>
        <p:txBody>
          <a:bodyPr/>
          <a:lstStyle/>
          <a:p>
            <a:fld id="{B6D0827A-2A6B-4833-8311-A3BE43ACD0FD}" type="slidenum">
              <a:rPr lang="ar-SA" altLang="en-US" smtClean="0"/>
              <a:pPr/>
              <a:t>42</a:t>
            </a:fld>
            <a:endParaRPr lang="en-US" altLang="en-US"/>
          </a:p>
        </p:txBody>
      </p:sp>
    </p:spTree>
    <p:extLst>
      <p:ext uri="{BB962C8B-B14F-4D97-AF65-F5344CB8AC3E}">
        <p14:creationId xmlns:p14="http://schemas.microsoft.com/office/powerpoint/2010/main" val="1511760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algn="r" rtl="1" eaLnBrk="1" hangingPunct="1"/>
            <a:r>
              <a:rPr lang="fa-IR" dirty="0">
                <a:cs typeface="B Nazanin" pitchFamily="2" charset="-78"/>
              </a:rPr>
              <a:t>کارايي روش </a:t>
            </a:r>
            <a:r>
              <a:rPr lang="en-US" dirty="0">
                <a:cs typeface="B Nazanin" pitchFamily="2" charset="-78"/>
              </a:rPr>
              <a:t>Go-Back-N</a:t>
            </a:r>
          </a:p>
        </p:txBody>
      </p:sp>
      <p:sp>
        <p:nvSpPr>
          <p:cNvPr id="5125" name="Rectangle 3"/>
          <p:cNvSpPr>
            <a:spLocks noGrp="1" noChangeArrowheads="1"/>
          </p:cNvSpPr>
          <p:nvPr>
            <p:ph idx="1"/>
          </p:nvPr>
        </p:nvSpPr>
        <p:spPr>
          <a:xfrm>
            <a:off x="5224358" y="1209723"/>
            <a:ext cx="6919035" cy="4877112"/>
          </a:xfrm>
        </p:spPr>
        <p:txBody>
          <a:bodyPr>
            <a:normAutofit/>
          </a:bodyPr>
          <a:lstStyle/>
          <a:p>
            <a:pPr algn="r" rtl="1" eaLnBrk="1" hangingPunct="1">
              <a:lnSpc>
                <a:spcPct val="90000"/>
              </a:lnSpc>
            </a:pPr>
            <a:r>
              <a:rPr lang="fa-IR" sz="2200" dirty="0">
                <a:cs typeface="B Nazanin" pitchFamily="2" charset="-78"/>
              </a:rPr>
              <a:t>برای کارایی روش </a:t>
            </a:r>
            <a:r>
              <a:rPr lang="en-US" sz="2200" dirty="0">
                <a:cs typeface="B Nazanin" pitchFamily="2" charset="-78"/>
              </a:rPr>
              <a:t>Go Back-N</a:t>
            </a:r>
            <a:r>
              <a:rPr lang="fa-IR" sz="2200" dirty="0">
                <a:cs typeface="B Nazanin" pitchFamily="2" charset="-78"/>
              </a:rPr>
              <a:t> سه حالت را میتوان در نظر گرفت</a:t>
            </a:r>
          </a:p>
          <a:p>
            <a:pPr lvl="1">
              <a:lnSpc>
                <a:spcPct val="90000"/>
              </a:lnSpc>
            </a:pPr>
            <a:r>
              <a:rPr lang="fa-IR" dirty="0">
                <a:cs typeface="B Nazanin" pitchFamily="2" charset="-78"/>
              </a:rPr>
              <a:t>حالت اول) اگر طول پنجره ارسال به اندازه کافی بزرگ باشد و خطا نداشته باشیم. </a:t>
            </a:r>
          </a:p>
          <a:p>
            <a:pPr lvl="1">
              <a:lnSpc>
                <a:spcPct val="90000"/>
              </a:lnSpc>
            </a:pPr>
            <a:r>
              <a:rPr lang="fa-IR" dirty="0">
                <a:cs typeface="B Nazanin" pitchFamily="2" charset="-78"/>
              </a:rPr>
              <a:t>حالت دوم) طول پنجره ارسال کافی است ولی خطا وجود دارد.</a:t>
            </a:r>
          </a:p>
          <a:p>
            <a:pPr lvl="1">
              <a:lnSpc>
                <a:spcPct val="90000"/>
              </a:lnSpc>
            </a:pPr>
            <a:r>
              <a:rPr lang="fa-IR" dirty="0">
                <a:cs typeface="B Nazanin" pitchFamily="2" charset="-78"/>
              </a:rPr>
              <a:t>حالت سوم) طول پنجره کافی نیست و خطا نیز وجود دارد.</a:t>
            </a:r>
          </a:p>
          <a:p>
            <a:pPr>
              <a:lnSpc>
                <a:spcPct val="90000"/>
              </a:lnSpc>
            </a:pPr>
            <a:r>
              <a:rPr lang="fa-IR" sz="2200" dirty="0">
                <a:cs typeface="B Nazanin" pitchFamily="2" charset="-78"/>
              </a:rPr>
              <a:t>حالت اول) در این حالت کارایی برابر است با  </a:t>
            </a:r>
          </a:p>
          <a:p>
            <a:pPr>
              <a:lnSpc>
                <a:spcPct val="90000"/>
              </a:lnSpc>
            </a:pPr>
            <a:endParaRPr lang="fa-IR" sz="2200" dirty="0">
              <a:cs typeface="B Nazanin" pitchFamily="2" charset="-78"/>
            </a:endParaRPr>
          </a:p>
          <a:p>
            <a:pPr>
              <a:lnSpc>
                <a:spcPct val="90000"/>
              </a:lnSpc>
            </a:pPr>
            <a:r>
              <a:rPr lang="fa-IR" sz="2200" dirty="0">
                <a:cs typeface="B Nazanin" pitchFamily="2" charset="-78"/>
              </a:rPr>
              <a:t>حالت دوم) اگر احتمال ارسال موفق یک فریم (ارسال صحیح فریم و دریافت </a:t>
            </a:r>
            <a:r>
              <a:rPr lang="en-US" sz="2200" dirty="0">
                <a:cs typeface="B Nazanin" pitchFamily="2" charset="-78"/>
              </a:rPr>
              <a:t>ACK</a:t>
            </a:r>
            <a:r>
              <a:rPr lang="fa-IR" sz="2200" dirty="0">
                <a:cs typeface="B Nazanin" pitchFamily="2" charset="-78"/>
              </a:rPr>
              <a:t>) برابر </a:t>
            </a:r>
            <a:r>
              <a:rPr lang="en-US" sz="2200" dirty="0" err="1">
                <a:cs typeface="B Nazanin" pitchFamily="2" charset="-78"/>
              </a:rPr>
              <a:t>P</a:t>
            </a:r>
            <a:r>
              <a:rPr lang="en-US" sz="2200" baseline="-25000" dirty="0" err="1">
                <a:cs typeface="B Nazanin" pitchFamily="2" charset="-78"/>
              </a:rPr>
              <a:t>success</a:t>
            </a:r>
            <a:r>
              <a:rPr lang="fa-IR" sz="2200" dirty="0">
                <a:cs typeface="B Nazanin" pitchFamily="2" charset="-78"/>
              </a:rPr>
              <a:t> باشد</a:t>
            </a:r>
          </a:p>
          <a:p>
            <a:pPr>
              <a:lnSpc>
                <a:spcPct val="90000"/>
              </a:lnSpc>
            </a:pPr>
            <a:endParaRPr lang="fa-IR" sz="2200" dirty="0">
              <a:cs typeface="B Nazanin" pitchFamily="2" charset="-78"/>
            </a:endParaRPr>
          </a:p>
          <a:p>
            <a:pPr>
              <a:lnSpc>
                <a:spcPct val="90000"/>
              </a:lnSpc>
            </a:pPr>
            <a:endParaRPr lang="fa-IR" sz="2200" dirty="0">
              <a:cs typeface="B Nazanin" pitchFamily="2" charset="-78"/>
            </a:endParaRPr>
          </a:p>
        </p:txBody>
      </p:sp>
      <p:sp>
        <p:nvSpPr>
          <p:cNvPr id="5129" name="Slide Number Placeholder 8"/>
          <p:cNvSpPr>
            <a:spLocks noGrp="1"/>
          </p:cNvSpPr>
          <p:nvPr>
            <p:ph type="sldNum" sz="quarter" idx="12"/>
          </p:nvPr>
        </p:nvSpPr>
        <p:spPr>
          <a:noFill/>
        </p:spPr>
        <p:txBody>
          <a:bodyPr/>
          <a:lstStyle/>
          <a:p>
            <a:fld id="{8DA607FB-DC4B-43B0-8A6B-772A2E966203}" type="slidenum">
              <a:rPr lang="ar-SA" altLang="en-US" smtClean="0"/>
              <a:pPr/>
              <a:t>43</a:t>
            </a:fld>
            <a:endParaRPr lang="en-US" altLang="en-US"/>
          </a:p>
        </p:txBody>
      </p:sp>
      <p:sp>
        <p:nvSpPr>
          <p:cNvPr id="5126" name="Text Box 6"/>
          <p:cNvSpPr txBox="1">
            <a:spLocks noChangeArrowheads="1"/>
          </p:cNvSpPr>
          <p:nvPr/>
        </p:nvSpPr>
        <p:spPr bwMode="auto">
          <a:xfrm>
            <a:off x="5041901" y="2601914"/>
            <a:ext cx="184731" cy="646331"/>
          </a:xfrm>
          <a:prstGeom prst="rect">
            <a:avLst/>
          </a:prstGeom>
          <a:noFill/>
          <a:ln w="19050" algn="ctr">
            <a:noFill/>
            <a:miter lim="800000"/>
            <a:headEnd/>
            <a:tailEnd/>
          </a:ln>
        </p:spPr>
        <p:txBody>
          <a:bodyPr wrap="none">
            <a:spAutoFit/>
          </a:bodyPr>
          <a:lstStyle/>
          <a:p>
            <a:endParaRPr lang="en-US"/>
          </a:p>
          <a:p>
            <a:endParaRPr lang="en-US"/>
          </a:p>
        </p:txBody>
      </p:sp>
      <p:graphicFrame>
        <p:nvGraphicFramePr>
          <p:cNvPr id="77828" name="Object 2"/>
          <p:cNvGraphicFramePr>
            <a:graphicFrameLocks noChangeAspect="1"/>
          </p:cNvGraphicFramePr>
          <p:nvPr>
            <p:extLst>
              <p:ext uri="{D42A27DB-BD31-4B8C-83A1-F6EECF244321}">
                <p14:modId xmlns:p14="http://schemas.microsoft.com/office/powerpoint/2010/main" val="700094746"/>
              </p:ext>
            </p:extLst>
          </p:nvPr>
        </p:nvGraphicFramePr>
        <p:xfrm>
          <a:off x="255806" y="1742916"/>
          <a:ext cx="2254439" cy="936104"/>
        </p:xfrm>
        <a:graphic>
          <a:graphicData uri="http://schemas.openxmlformats.org/presentationml/2006/ole">
            <mc:AlternateContent xmlns:mc="http://schemas.openxmlformats.org/markup-compatibility/2006">
              <mc:Choice xmlns:v="urn:schemas-microsoft-com:vml" Requires="v">
                <p:oleObj name="Equation" r:id="rId2" imgW="1130040" imgH="469800" progId="Equation.3">
                  <p:embed/>
                </p:oleObj>
              </mc:Choice>
              <mc:Fallback>
                <p:oleObj name="Equation" r:id="rId2" imgW="1130040" imgH="469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06" y="1742916"/>
                        <a:ext cx="2254439"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9" name="Object 2"/>
          <p:cNvGraphicFramePr>
            <a:graphicFrameLocks noChangeAspect="1"/>
          </p:cNvGraphicFramePr>
          <p:nvPr>
            <p:extLst>
              <p:ext uri="{D42A27DB-BD31-4B8C-83A1-F6EECF244321}">
                <p14:modId xmlns:p14="http://schemas.microsoft.com/office/powerpoint/2010/main" val="2853199188"/>
              </p:ext>
            </p:extLst>
          </p:nvPr>
        </p:nvGraphicFramePr>
        <p:xfrm>
          <a:off x="255806" y="3376216"/>
          <a:ext cx="3456384" cy="2709790"/>
        </p:xfrm>
        <a:graphic>
          <a:graphicData uri="http://schemas.openxmlformats.org/presentationml/2006/ole">
            <mc:AlternateContent xmlns:mc="http://schemas.openxmlformats.org/markup-compatibility/2006">
              <mc:Choice xmlns:v="urn:schemas-microsoft-com:vml" Requires="v">
                <p:oleObj name="Equation" r:id="rId4" imgW="1765080" imgH="1384200" progId="Equation.3">
                  <p:embed/>
                </p:oleObj>
              </mc:Choice>
              <mc:Fallback>
                <p:oleObj name="Equation" r:id="rId4" imgW="1765080" imgH="13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06" y="3376216"/>
                        <a:ext cx="3456384" cy="27097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18"/>
          <p:cNvGrpSpPr/>
          <p:nvPr/>
        </p:nvGrpSpPr>
        <p:grpSpPr>
          <a:xfrm>
            <a:off x="3280143" y="3304208"/>
            <a:ext cx="2488679" cy="544126"/>
            <a:chOff x="4211960" y="3933056"/>
            <a:chExt cx="2488679" cy="544126"/>
          </a:xfrm>
        </p:grpSpPr>
        <p:sp>
          <p:nvSpPr>
            <p:cNvPr id="13" name="Oval 18"/>
            <p:cNvSpPr>
              <a:spLocks noChangeArrowheads="1"/>
            </p:cNvSpPr>
            <p:nvPr/>
          </p:nvSpPr>
          <p:spPr bwMode="auto">
            <a:xfrm>
              <a:off x="4211960" y="3933056"/>
              <a:ext cx="360040" cy="519351"/>
            </a:xfrm>
            <a:prstGeom prst="ellipse">
              <a:avLst/>
            </a:prstGeom>
            <a:noFill/>
            <a:ln w="19050" cap="rnd" algn="ctr">
              <a:solidFill>
                <a:srgbClr val="FF3300"/>
              </a:solidFill>
              <a:prstDash val="sysDot"/>
              <a:round/>
              <a:headEnd/>
              <a:tailEnd/>
            </a:ln>
          </p:spPr>
          <p:txBody>
            <a:bodyPr wrap="square" anchor="ctr">
              <a:spAutoFit/>
            </a:bodyPr>
            <a:lstStyle/>
            <a:p>
              <a:endParaRPr lang="fa-IR" dirty="0">
                <a:cs typeface="B Mitra" panose="00000400000000000000" pitchFamily="2" charset="-78"/>
              </a:endParaRPr>
            </a:p>
          </p:txBody>
        </p:sp>
        <p:sp>
          <p:nvSpPr>
            <p:cNvPr id="14" name="Line 19"/>
            <p:cNvSpPr>
              <a:spLocks noChangeShapeType="1"/>
            </p:cNvSpPr>
            <p:nvPr/>
          </p:nvSpPr>
          <p:spPr bwMode="auto">
            <a:xfrm flipH="1" flipV="1">
              <a:off x="4644007" y="4149080"/>
              <a:ext cx="504056" cy="72008"/>
            </a:xfrm>
            <a:prstGeom prst="line">
              <a:avLst/>
            </a:prstGeom>
            <a:noFill/>
            <a:ln w="19050">
              <a:solidFill>
                <a:srgbClr val="FF3300"/>
              </a:solidFill>
              <a:round/>
              <a:headEnd/>
              <a:tailEnd type="triangle" w="med" len="med"/>
            </a:ln>
          </p:spPr>
          <p:txBody>
            <a:bodyPr wrap="square" anchor="ctr">
              <a:spAutoFit/>
            </a:bodyPr>
            <a:lstStyle/>
            <a:p>
              <a:endParaRPr lang="en-US"/>
            </a:p>
          </p:txBody>
        </p:sp>
        <p:sp>
          <p:nvSpPr>
            <p:cNvPr id="15" name="Text Box 20"/>
            <p:cNvSpPr txBox="1">
              <a:spLocks noChangeArrowheads="1"/>
            </p:cNvSpPr>
            <p:nvPr/>
          </p:nvSpPr>
          <p:spPr bwMode="auto">
            <a:xfrm>
              <a:off x="5148064" y="4077072"/>
              <a:ext cx="1552575" cy="400110"/>
            </a:xfrm>
            <a:prstGeom prst="rect">
              <a:avLst/>
            </a:prstGeom>
            <a:noFill/>
            <a:ln w="19050" algn="ctr">
              <a:noFill/>
              <a:miter lim="800000"/>
              <a:headEnd/>
              <a:tailEnd/>
            </a:ln>
          </p:spPr>
          <p:txBody>
            <a:bodyPr>
              <a:spAutoFit/>
            </a:bodyPr>
            <a:lstStyle/>
            <a:p>
              <a:r>
                <a:rPr lang="en-US" sz="2000" dirty="0"/>
                <a:t>Time out</a:t>
              </a:r>
            </a:p>
          </p:txBody>
        </p:sp>
      </p:grpSp>
      <p:grpSp>
        <p:nvGrpSpPr>
          <p:cNvPr id="20" name="Group 19"/>
          <p:cNvGrpSpPr/>
          <p:nvPr/>
        </p:nvGrpSpPr>
        <p:grpSpPr>
          <a:xfrm>
            <a:off x="2272030" y="3332564"/>
            <a:ext cx="4104456" cy="1163842"/>
            <a:chOff x="3203848" y="3961412"/>
            <a:chExt cx="4104456" cy="1163842"/>
          </a:xfrm>
        </p:grpSpPr>
        <p:sp>
          <p:nvSpPr>
            <p:cNvPr id="16" name="Oval 18"/>
            <p:cNvSpPr>
              <a:spLocks noChangeArrowheads="1"/>
            </p:cNvSpPr>
            <p:nvPr/>
          </p:nvSpPr>
          <p:spPr bwMode="auto">
            <a:xfrm>
              <a:off x="3203848" y="3961412"/>
              <a:ext cx="1080120" cy="519351"/>
            </a:xfrm>
            <a:prstGeom prst="ellipse">
              <a:avLst/>
            </a:prstGeom>
            <a:noFill/>
            <a:ln w="19050" cap="rnd" algn="ctr">
              <a:solidFill>
                <a:srgbClr val="FF3300"/>
              </a:solidFill>
              <a:prstDash val="sysDot"/>
              <a:round/>
              <a:headEnd/>
              <a:tailEnd/>
            </a:ln>
          </p:spPr>
          <p:txBody>
            <a:bodyPr wrap="square" anchor="ctr">
              <a:spAutoFit/>
            </a:bodyPr>
            <a:lstStyle/>
            <a:p>
              <a:endParaRPr lang="fa-IR" dirty="0">
                <a:cs typeface="B Mitra" panose="00000400000000000000" pitchFamily="2" charset="-78"/>
              </a:endParaRPr>
            </a:p>
          </p:txBody>
        </p:sp>
        <p:sp>
          <p:nvSpPr>
            <p:cNvPr id="17" name="Line 19"/>
            <p:cNvSpPr>
              <a:spLocks noChangeShapeType="1"/>
            </p:cNvSpPr>
            <p:nvPr/>
          </p:nvSpPr>
          <p:spPr bwMode="auto">
            <a:xfrm flipH="1" flipV="1">
              <a:off x="4139952" y="4437112"/>
              <a:ext cx="864095" cy="432048"/>
            </a:xfrm>
            <a:prstGeom prst="line">
              <a:avLst/>
            </a:prstGeom>
            <a:noFill/>
            <a:ln w="19050">
              <a:solidFill>
                <a:srgbClr val="FF3300"/>
              </a:solidFill>
              <a:round/>
              <a:headEnd/>
              <a:tailEnd type="triangle" w="med" len="med"/>
            </a:ln>
          </p:spPr>
          <p:txBody>
            <a:bodyPr wrap="square" anchor="ctr">
              <a:spAutoFit/>
            </a:bodyPr>
            <a:lstStyle/>
            <a:p>
              <a:endParaRPr lang="en-US"/>
            </a:p>
          </p:txBody>
        </p:sp>
        <p:sp>
          <p:nvSpPr>
            <p:cNvPr id="18" name="Text Box 20"/>
            <p:cNvSpPr txBox="1">
              <a:spLocks noChangeArrowheads="1"/>
            </p:cNvSpPr>
            <p:nvPr/>
          </p:nvSpPr>
          <p:spPr bwMode="auto">
            <a:xfrm>
              <a:off x="5004048" y="4725144"/>
              <a:ext cx="2304256" cy="400110"/>
            </a:xfrm>
            <a:prstGeom prst="rect">
              <a:avLst/>
            </a:prstGeom>
            <a:noFill/>
            <a:ln w="19050" algn="ctr">
              <a:noFill/>
              <a:miter lim="800000"/>
              <a:headEnd/>
              <a:tailEnd/>
            </a:ln>
          </p:spPr>
          <p:txBody>
            <a:bodyPr wrap="square">
              <a:spAutoFit/>
            </a:bodyPr>
            <a:lstStyle/>
            <a:p>
              <a:r>
                <a:rPr lang="fa-IR" sz="2000" dirty="0">
                  <a:cs typeface="B Koodak" pitchFamily="2" charset="-78"/>
                </a:rPr>
                <a:t>تعداد ارسال مجدد</a:t>
              </a:r>
              <a:endParaRPr lang="en-US" sz="2000" dirty="0">
                <a:cs typeface="B Koodak" pitchFamily="2" charset="-78"/>
              </a:endParaRPr>
            </a:p>
          </p:txBody>
        </p:sp>
      </p:gr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4072229" y="2743314"/>
              <a:ext cx="2248200" cy="2210040"/>
            </p14:xfrm>
          </p:contentPart>
        </mc:Choice>
        <mc:Fallback xmlns="">
          <p:pic>
            <p:nvPicPr>
              <p:cNvPr id="2" name="Ink 1"/>
              <p:cNvPicPr/>
              <p:nvPr/>
            </p:nvPicPr>
            <p:blipFill>
              <a:blip r:embed="rId8"/>
              <a:stretch>
                <a:fillRect/>
              </a:stretch>
            </p:blipFill>
            <p:spPr>
              <a:xfrm>
                <a:off x="4062869" y="2733954"/>
                <a:ext cx="2266920" cy="2228760"/>
              </a:xfrm>
              <a:prstGeom prst="rect">
                <a:avLst/>
              </a:prstGeom>
            </p:spPr>
          </p:pic>
        </mc:Fallback>
      </mc:AlternateContent>
    </p:spTree>
    <p:extLst>
      <p:ext uri="{BB962C8B-B14F-4D97-AF65-F5344CB8AC3E}">
        <p14:creationId xmlns:p14="http://schemas.microsoft.com/office/powerpoint/2010/main" val="6383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algn="r" rtl="1" eaLnBrk="1" hangingPunct="1"/>
            <a:r>
              <a:rPr lang="fa-IR" dirty="0">
                <a:cs typeface="B Mitra" panose="00000400000000000000" pitchFamily="2" charset="-78"/>
              </a:rPr>
              <a:t>کارايي روش </a:t>
            </a:r>
            <a:r>
              <a:rPr lang="en-US" dirty="0">
                <a:cs typeface="B Mitra" panose="00000400000000000000" pitchFamily="2" charset="-78"/>
              </a:rPr>
              <a:t>Go-Back-N</a:t>
            </a:r>
            <a:r>
              <a:rPr lang="fa-IR" dirty="0">
                <a:cs typeface="B Mitra" panose="00000400000000000000" pitchFamily="2" charset="-78"/>
              </a:rPr>
              <a:t> (ادامه)</a:t>
            </a:r>
            <a:endParaRPr lang="en-US" dirty="0">
              <a:cs typeface="B Mitra" panose="00000400000000000000" pitchFamily="2" charset="-78"/>
            </a:endParaRPr>
          </a:p>
        </p:txBody>
      </p:sp>
      <p:sp>
        <p:nvSpPr>
          <p:cNvPr id="5129" name="Slide Number Placeholder 8"/>
          <p:cNvSpPr>
            <a:spLocks noGrp="1"/>
          </p:cNvSpPr>
          <p:nvPr>
            <p:ph type="sldNum" sz="quarter" idx="12"/>
          </p:nvPr>
        </p:nvSpPr>
        <p:spPr>
          <a:noFill/>
        </p:spPr>
        <p:txBody>
          <a:bodyPr/>
          <a:lstStyle/>
          <a:p>
            <a:fld id="{8DA607FB-DC4B-43B0-8A6B-772A2E966203}" type="slidenum">
              <a:rPr lang="ar-SA" altLang="en-US" smtClean="0"/>
              <a:pPr/>
              <a:t>44</a:t>
            </a:fld>
            <a:endParaRPr lang="en-US" altLang="en-US"/>
          </a:p>
        </p:txBody>
      </p:sp>
      <p:sp>
        <p:nvSpPr>
          <p:cNvPr id="5125" name="Rectangle 3"/>
          <p:cNvSpPr>
            <a:spLocks noGrp="1" noChangeArrowheads="1"/>
          </p:cNvSpPr>
          <p:nvPr>
            <p:ph type="body" sz="half" idx="4294967295"/>
          </p:nvPr>
        </p:nvSpPr>
        <p:spPr>
          <a:xfrm>
            <a:off x="3857625" y="1447800"/>
            <a:ext cx="8334375" cy="1044575"/>
          </a:xfrm>
        </p:spPr>
        <p:txBody>
          <a:bodyPr/>
          <a:lstStyle/>
          <a:p>
            <a:pPr algn="r" rtl="1">
              <a:lnSpc>
                <a:spcPct val="90000"/>
              </a:lnSpc>
            </a:pPr>
            <a:r>
              <a:rPr lang="fa-IR" sz="2200" dirty="0">
                <a:cs typeface="B Mitra" panose="00000400000000000000" pitchFamily="2" charset="-78"/>
              </a:rPr>
              <a:t>حالت سوم) اگر کانال دارای خطا باشد و طول پنجره ارسال کمتر از </a:t>
            </a:r>
            <a:r>
              <a:rPr lang="en-US" sz="2200" dirty="0" err="1">
                <a:cs typeface="B Mitra" panose="00000400000000000000" pitchFamily="2" charset="-78"/>
              </a:rPr>
              <a:t>w</a:t>
            </a:r>
            <a:r>
              <a:rPr lang="en-US" sz="2200" baseline="-25000" dirty="0" err="1">
                <a:cs typeface="B Mitra" panose="00000400000000000000" pitchFamily="2" charset="-78"/>
              </a:rPr>
              <a:t>opt</a:t>
            </a:r>
            <a:r>
              <a:rPr lang="fa-IR" sz="2200" dirty="0">
                <a:cs typeface="B Mitra" panose="00000400000000000000" pitchFamily="2" charset="-78"/>
              </a:rPr>
              <a:t> باشد.</a:t>
            </a:r>
          </a:p>
          <a:p>
            <a:pPr>
              <a:lnSpc>
                <a:spcPct val="90000"/>
              </a:lnSpc>
            </a:pPr>
            <a:endParaRPr lang="fa-IR" sz="2200" dirty="0">
              <a:cs typeface="B Mitra" panose="00000400000000000000" pitchFamily="2" charset="-78"/>
            </a:endParaRPr>
          </a:p>
          <a:p>
            <a:pPr>
              <a:lnSpc>
                <a:spcPct val="90000"/>
              </a:lnSpc>
            </a:pPr>
            <a:endParaRPr lang="fa-IR" sz="2200" dirty="0">
              <a:cs typeface="B Mitra" panose="00000400000000000000" pitchFamily="2" charset="-78"/>
            </a:endParaRPr>
          </a:p>
        </p:txBody>
      </p:sp>
      <p:sp>
        <p:nvSpPr>
          <p:cNvPr id="5126" name="Text Box 6"/>
          <p:cNvSpPr txBox="1">
            <a:spLocks noChangeArrowheads="1"/>
          </p:cNvSpPr>
          <p:nvPr/>
        </p:nvSpPr>
        <p:spPr bwMode="auto">
          <a:xfrm>
            <a:off x="5041901" y="2601914"/>
            <a:ext cx="184731" cy="646331"/>
          </a:xfrm>
          <a:prstGeom prst="rect">
            <a:avLst/>
          </a:prstGeom>
          <a:noFill/>
          <a:ln w="19050" algn="ctr">
            <a:noFill/>
            <a:miter lim="800000"/>
            <a:headEnd/>
            <a:tailEnd/>
          </a:ln>
        </p:spPr>
        <p:txBody>
          <a:bodyPr wrap="none">
            <a:spAutoFit/>
          </a:bodyPr>
          <a:lstStyle/>
          <a:p>
            <a:endParaRPr lang="en-US"/>
          </a:p>
          <a:p>
            <a:endParaRPr lang="en-US"/>
          </a:p>
        </p:txBody>
      </p:sp>
      <p:graphicFrame>
        <p:nvGraphicFramePr>
          <p:cNvPr id="77829" name="Object 2"/>
          <p:cNvGraphicFramePr>
            <a:graphicFrameLocks noChangeAspect="1"/>
          </p:cNvGraphicFramePr>
          <p:nvPr>
            <p:extLst>
              <p:ext uri="{D42A27DB-BD31-4B8C-83A1-F6EECF244321}">
                <p14:modId xmlns:p14="http://schemas.microsoft.com/office/powerpoint/2010/main" val="4281665764"/>
              </p:ext>
            </p:extLst>
          </p:nvPr>
        </p:nvGraphicFramePr>
        <p:xfrm>
          <a:off x="2738385" y="2440807"/>
          <a:ext cx="5013799" cy="1584176"/>
        </p:xfrm>
        <a:graphic>
          <a:graphicData uri="http://schemas.openxmlformats.org/presentationml/2006/ole">
            <mc:AlternateContent xmlns:mc="http://schemas.openxmlformats.org/markup-compatibility/2006">
              <mc:Choice xmlns:v="urn:schemas-microsoft-com:vml" Requires="v">
                <p:oleObj name="Equation" r:id="rId2" imgW="2209680" imgH="698400" progId="Equation.3">
                  <p:embed/>
                </p:oleObj>
              </mc:Choice>
              <mc:Fallback>
                <p:oleObj name="Equation" r:id="rId2" imgW="2209680" imgH="698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385" y="2440807"/>
                        <a:ext cx="5013799" cy="1584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Line 19"/>
          <p:cNvSpPr>
            <a:spLocks noChangeShapeType="1"/>
          </p:cNvSpPr>
          <p:nvPr/>
        </p:nvSpPr>
        <p:spPr bwMode="auto">
          <a:xfrm flipH="1" flipV="1">
            <a:off x="7824192" y="3140968"/>
            <a:ext cx="648072" cy="504056"/>
          </a:xfrm>
          <a:prstGeom prst="line">
            <a:avLst/>
          </a:prstGeom>
          <a:noFill/>
          <a:ln w="19050">
            <a:solidFill>
              <a:srgbClr val="FF3300"/>
            </a:solidFill>
            <a:round/>
            <a:headEnd/>
            <a:tailEnd type="triangle" w="med" len="med"/>
          </a:ln>
        </p:spPr>
        <p:txBody>
          <a:bodyPr wrap="square" anchor="ctr">
            <a:spAutoFit/>
          </a:bodyPr>
          <a:lstStyle/>
          <a:p>
            <a:endParaRPr lang="en-US"/>
          </a:p>
        </p:txBody>
      </p:sp>
      <p:sp>
        <p:nvSpPr>
          <p:cNvPr id="13" name="Text Box 20"/>
          <p:cNvSpPr txBox="1">
            <a:spLocks noChangeArrowheads="1"/>
          </p:cNvSpPr>
          <p:nvPr/>
        </p:nvSpPr>
        <p:spPr bwMode="auto">
          <a:xfrm>
            <a:off x="8184232" y="3717032"/>
            <a:ext cx="2088232" cy="400110"/>
          </a:xfrm>
          <a:prstGeom prst="rect">
            <a:avLst/>
          </a:prstGeom>
          <a:noFill/>
          <a:ln w="19050" algn="ctr">
            <a:noFill/>
            <a:miter lim="800000"/>
            <a:headEnd/>
            <a:tailEnd/>
          </a:ln>
        </p:spPr>
        <p:txBody>
          <a:bodyPr wrap="square">
            <a:spAutoFit/>
          </a:bodyPr>
          <a:lstStyle/>
          <a:p>
            <a:r>
              <a:rPr lang="fa-IR" sz="2000" dirty="0">
                <a:cs typeface="B Mitra" panose="00000400000000000000" pitchFamily="2" charset="-78"/>
              </a:rPr>
              <a:t>تاثیر پنجره کوچک</a:t>
            </a:r>
          </a:p>
        </p:txBody>
      </p:sp>
      <p:sp>
        <p:nvSpPr>
          <p:cNvPr id="14" name="Oval 13"/>
          <p:cNvSpPr/>
          <p:nvPr/>
        </p:nvSpPr>
        <p:spPr bwMode="auto">
          <a:xfrm>
            <a:off x="6888088" y="2420888"/>
            <a:ext cx="936104" cy="1152128"/>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p:sp>
        <p:nvSpPr>
          <p:cNvPr id="16" name="Oval 18"/>
          <p:cNvSpPr>
            <a:spLocks noChangeArrowheads="1"/>
          </p:cNvSpPr>
          <p:nvPr/>
        </p:nvSpPr>
        <p:spPr bwMode="auto">
          <a:xfrm>
            <a:off x="6384032" y="3212977"/>
            <a:ext cx="360040" cy="519351"/>
          </a:xfrm>
          <a:prstGeom prst="ellipse">
            <a:avLst/>
          </a:prstGeom>
          <a:noFill/>
          <a:ln w="19050" cap="rnd" algn="ctr">
            <a:solidFill>
              <a:srgbClr val="FF3300"/>
            </a:solidFill>
            <a:prstDash val="sysDot"/>
            <a:round/>
            <a:headEnd/>
            <a:tailEnd/>
          </a:ln>
        </p:spPr>
        <p:txBody>
          <a:bodyPr wrap="square" anchor="ctr">
            <a:spAutoFit/>
          </a:bodyPr>
          <a:lstStyle/>
          <a:p>
            <a:endParaRPr lang="fa-IR" dirty="0">
              <a:cs typeface="B Mitra" panose="00000400000000000000" pitchFamily="2" charset="-78"/>
            </a:endParaRPr>
          </a:p>
        </p:txBody>
      </p:sp>
      <p:sp>
        <p:nvSpPr>
          <p:cNvPr id="17" name="Line 19"/>
          <p:cNvSpPr>
            <a:spLocks noChangeShapeType="1"/>
          </p:cNvSpPr>
          <p:nvPr/>
        </p:nvSpPr>
        <p:spPr bwMode="auto">
          <a:xfrm flipH="1" flipV="1">
            <a:off x="6744071" y="3789040"/>
            <a:ext cx="648073" cy="576064"/>
          </a:xfrm>
          <a:prstGeom prst="line">
            <a:avLst/>
          </a:prstGeom>
          <a:noFill/>
          <a:ln w="19050">
            <a:solidFill>
              <a:srgbClr val="FF3300"/>
            </a:solidFill>
            <a:round/>
            <a:headEnd/>
            <a:tailEnd type="triangle" w="med" len="med"/>
          </a:ln>
        </p:spPr>
        <p:txBody>
          <a:bodyPr wrap="square" anchor="ctr">
            <a:spAutoFit/>
          </a:bodyPr>
          <a:lstStyle/>
          <a:p>
            <a:endParaRPr lang="en-US"/>
          </a:p>
        </p:txBody>
      </p:sp>
      <p:sp>
        <p:nvSpPr>
          <p:cNvPr id="18" name="Text Box 20"/>
          <p:cNvSpPr txBox="1">
            <a:spLocks noChangeArrowheads="1"/>
          </p:cNvSpPr>
          <p:nvPr/>
        </p:nvSpPr>
        <p:spPr bwMode="auto">
          <a:xfrm>
            <a:off x="7176121" y="4365104"/>
            <a:ext cx="1552575" cy="400110"/>
          </a:xfrm>
          <a:prstGeom prst="rect">
            <a:avLst/>
          </a:prstGeom>
          <a:noFill/>
          <a:ln w="19050" algn="ctr">
            <a:noFill/>
            <a:miter lim="800000"/>
            <a:headEnd/>
            <a:tailEnd/>
          </a:ln>
        </p:spPr>
        <p:txBody>
          <a:bodyPr>
            <a:spAutoFit/>
          </a:bodyPr>
          <a:lstStyle/>
          <a:p>
            <a:r>
              <a:rPr lang="en-US" sz="2000" dirty="0"/>
              <a:t>Time out</a:t>
            </a:r>
          </a:p>
        </p:txBody>
      </p:sp>
    </p:spTree>
    <p:extLst>
      <p:ext uri="{BB962C8B-B14F-4D97-AF65-F5344CB8AC3E}">
        <p14:creationId xmlns:p14="http://schemas.microsoft.com/office/powerpoint/2010/main" val="427046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a-IR" dirty="0"/>
              <a:t>کارایی روش تکرار انتخابی</a:t>
            </a:r>
            <a:endParaRPr lang="en-US" dirty="0"/>
          </a:p>
        </p:txBody>
      </p:sp>
      <p:sp>
        <p:nvSpPr>
          <p:cNvPr id="2" name="Content Placeholder 1"/>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E52AF32-2D9F-44C2-B33B-3E9AF04624F0}" type="slidenum">
              <a:rPr lang="ar-SA" altLang="en-US" smtClean="0"/>
              <a:pPr>
                <a:defRPr/>
              </a:pPr>
              <a:t>45</a:t>
            </a:fld>
            <a:endParaRPr lang="en-US" altLang="en-US"/>
          </a:p>
        </p:txBody>
      </p:sp>
      <p:graphicFrame>
        <p:nvGraphicFramePr>
          <p:cNvPr id="103426" name="Object 2"/>
          <p:cNvGraphicFramePr>
            <a:graphicFrameLocks noChangeAspect="1"/>
          </p:cNvGraphicFramePr>
          <p:nvPr/>
        </p:nvGraphicFramePr>
        <p:xfrm>
          <a:off x="2999656" y="2060848"/>
          <a:ext cx="5763124" cy="1440160"/>
        </p:xfrm>
        <a:graphic>
          <a:graphicData uri="http://schemas.openxmlformats.org/presentationml/2006/ole">
            <mc:AlternateContent xmlns:mc="http://schemas.openxmlformats.org/markup-compatibility/2006">
              <mc:Choice xmlns:v="urn:schemas-microsoft-com:vml" Requires="v">
                <p:oleObj name="Equation" r:id="rId2" imgW="1879560" imgH="469800" progId="Equation.3">
                  <p:embed/>
                </p:oleObj>
              </mc:Choice>
              <mc:Fallback>
                <p:oleObj name="Equation" r:id="rId2" imgW="1879560" imgH="469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2060848"/>
                        <a:ext cx="5763124" cy="144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Line 19"/>
          <p:cNvSpPr>
            <a:spLocks noChangeShapeType="1"/>
          </p:cNvSpPr>
          <p:nvPr/>
        </p:nvSpPr>
        <p:spPr bwMode="auto">
          <a:xfrm flipH="1" flipV="1">
            <a:off x="8616280" y="3429000"/>
            <a:ext cx="648072" cy="504056"/>
          </a:xfrm>
          <a:prstGeom prst="line">
            <a:avLst/>
          </a:prstGeom>
          <a:noFill/>
          <a:ln w="19050">
            <a:solidFill>
              <a:srgbClr val="FF3300"/>
            </a:solidFill>
            <a:round/>
            <a:headEnd/>
            <a:tailEnd type="triangle" w="med" len="med"/>
          </a:ln>
        </p:spPr>
        <p:txBody>
          <a:bodyPr wrap="square" anchor="ctr">
            <a:spAutoFit/>
          </a:bodyPr>
          <a:lstStyle/>
          <a:p>
            <a:endParaRPr lang="en-US"/>
          </a:p>
        </p:txBody>
      </p:sp>
      <p:sp>
        <p:nvSpPr>
          <p:cNvPr id="11" name="Text Box 20"/>
          <p:cNvSpPr txBox="1">
            <a:spLocks noChangeArrowheads="1"/>
          </p:cNvSpPr>
          <p:nvPr/>
        </p:nvSpPr>
        <p:spPr bwMode="auto">
          <a:xfrm>
            <a:off x="7968208" y="4077073"/>
            <a:ext cx="2088232" cy="1015663"/>
          </a:xfrm>
          <a:prstGeom prst="rect">
            <a:avLst/>
          </a:prstGeom>
          <a:noFill/>
          <a:ln w="19050" algn="ctr">
            <a:noFill/>
            <a:miter lim="800000"/>
            <a:headEnd/>
            <a:tailEnd/>
          </a:ln>
        </p:spPr>
        <p:txBody>
          <a:bodyPr wrap="square">
            <a:spAutoFit/>
          </a:bodyPr>
          <a:lstStyle/>
          <a:p>
            <a:pPr algn="r" rtl="1"/>
            <a:r>
              <a:rPr lang="fa-IR" sz="2000" dirty="0">
                <a:cs typeface="B Mitra" panose="00000400000000000000" pitchFamily="2" charset="-78"/>
              </a:rPr>
              <a:t>تاثیر پنجره کوچک</a:t>
            </a:r>
          </a:p>
          <a:p>
            <a:pPr algn="r" rtl="1"/>
            <a:r>
              <a:rPr lang="fa-IR" sz="2000" dirty="0">
                <a:cs typeface="B Mitra" panose="00000400000000000000" pitchFamily="2" charset="-78"/>
              </a:rPr>
              <a:t>حداکثر مقدار این المان باید 1 باشد</a:t>
            </a:r>
          </a:p>
        </p:txBody>
      </p:sp>
      <p:sp>
        <p:nvSpPr>
          <p:cNvPr id="12" name="Oval 11"/>
          <p:cNvSpPr/>
          <p:nvPr/>
        </p:nvSpPr>
        <p:spPr bwMode="auto">
          <a:xfrm>
            <a:off x="7608168" y="2060848"/>
            <a:ext cx="1224136" cy="1512168"/>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p:sp>
        <p:nvSpPr>
          <p:cNvPr id="13" name="Line 19"/>
          <p:cNvSpPr>
            <a:spLocks noChangeShapeType="1"/>
          </p:cNvSpPr>
          <p:nvPr/>
        </p:nvSpPr>
        <p:spPr bwMode="auto">
          <a:xfrm flipH="1" flipV="1">
            <a:off x="6816080" y="3501008"/>
            <a:ext cx="72008" cy="720080"/>
          </a:xfrm>
          <a:prstGeom prst="line">
            <a:avLst/>
          </a:prstGeom>
          <a:noFill/>
          <a:ln w="19050">
            <a:solidFill>
              <a:srgbClr val="FF3300"/>
            </a:solidFill>
            <a:round/>
            <a:headEnd/>
            <a:tailEnd type="triangle" w="med" len="med"/>
          </a:ln>
        </p:spPr>
        <p:txBody>
          <a:bodyPr wrap="square" anchor="ctr">
            <a:spAutoFit/>
          </a:bodyPr>
          <a:lstStyle/>
          <a:p>
            <a:endParaRPr lang="en-US"/>
          </a:p>
        </p:txBody>
      </p:sp>
      <p:sp>
        <p:nvSpPr>
          <p:cNvPr id="14" name="Text Box 20"/>
          <p:cNvSpPr txBox="1">
            <a:spLocks noChangeArrowheads="1"/>
          </p:cNvSpPr>
          <p:nvPr/>
        </p:nvSpPr>
        <p:spPr bwMode="auto">
          <a:xfrm>
            <a:off x="5735960" y="4293096"/>
            <a:ext cx="2088232" cy="400110"/>
          </a:xfrm>
          <a:prstGeom prst="rect">
            <a:avLst/>
          </a:prstGeom>
          <a:noFill/>
          <a:ln w="19050" algn="ctr">
            <a:noFill/>
            <a:miter lim="800000"/>
            <a:headEnd/>
            <a:tailEnd/>
          </a:ln>
        </p:spPr>
        <p:txBody>
          <a:bodyPr wrap="square">
            <a:spAutoFit/>
          </a:bodyPr>
          <a:lstStyle/>
          <a:p>
            <a:pPr algn="r" rtl="1"/>
            <a:r>
              <a:rPr lang="fa-IR" sz="2000" dirty="0">
                <a:cs typeface="B Mitra" panose="00000400000000000000" pitchFamily="2" charset="-78"/>
              </a:rPr>
              <a:t>تاثیر خطای کانال</a:t>
            </a:r>
          </a:p>
        </p:txBody>
      </p:sp>
      <p:sp>
        <p:nvSpPr>
          <p:cNvPr id="15" name="Oval 14"/>
          <p:cNvSpPr/>
          <p:nvPr/>
        </p:nvSpPr>
        <p:spPr bwMode="auto">
          <a:xfrm>
            <a:off x="6168008" y="1988840"/>
            <a:ext cx="1224136" cy="1512168"/>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p:sp>
        <p:nvSpPr>
          <p:cNvPr id="16" name="Line 19"/>
          <p:cNvSpPr>
            <a:spLocks noChangeShapeType="1"/>
          </p:cNvSpPr>
          <p:nvPr/>
        </p:nvSpPr>
        <p:spPr bwMode="auto">
          <a:xfrm flipV="1">
            <a:off x="4439816" y="3501008"/>
            <a:ext cx="648072" cy="432048"/>
          </a:xfrm>
          <a:prstGeom prst="line">
            <a:avLst/>
          </a:prstGeom>
          <a:noFill/>
          <a:ln w="19050">
            <a:solidFill>
              <a:srgbClr val="FF3300"/>
            </a:solidFill>
            <a:round/>
            <a:headEnd/>
            <a:tailEnd type="triangle" w="med" len="med"/>
          </a:ln>
        </p:spPr>
        <p:txBody>
          <a:bodyPr wrap="square" anchor="ctr">
            <a:spAutoFit/>
          </a:bodyPr>
          <a:lstStyle/>
          <a:p>
            <a:endParaRPr lang="en-US"/>
          </a:p>
        </p:txBody>
      </p:sp>
      <p:sp>
        <p:nvSpPr>
          <p:cNvPr id="17" name="Text Box 20"/>
          <p:cNvSpPr txBox="1">
            <a:spLocks noChangeArrowheads="1"/>
          </p:cNvSpPr>
          <p:nvPr/>
        </p:nvSpPr>
        <p:spPr bwMode="auto">
          <a:xfrm>
            <a:off x="2999656" y="4005064"/>
            <a:ext cx="2088232" cy="707886"/>
          </a:xfrm>
          <a:prstGeom prst="rect">
            <a:avLst/>
          </a:prstGeom>
          <a:noFill/>
          <a:ln w="19050" algn="ctr">
            <a:noFill/>
            <a:miter lim="800000"/>
            <a:headEnd/>
            <a:tailEnd/>
          </a:ln>
        </p:spPr>
        <p:txBody>
          <a:bodyPr wrap="square">
            <a:spAutoFit/>
          </a:bodyPr>
          <a:lstStyle/>
          <a:p>
            <a:pPr algn="r" rtl="1"/>
            <a:r>
              <a:rPr lang="fa-IR" sz="2000" dirty="0">
                <a:cs typeface="B Mitra" panose="00000400000000000000" pitchFamily="2" charset="-78"/>
              </a:rPr>
              <a:t>تاثیر سربار قاب بندی تقریباً برابر 1 است</a:t>
            </a:r>
          </a:p>
        </p:txBody>
      </p:sp>
      <p:sp>
        <p:nvSpPr>
          <p:cNvPr id="18" name="Oval 17"/>
          <p:cNvSpPr/>
          <p:nvPr/>
        </p:nvSpPr>
        <p:spPr bwMode="auto">
          <a:xfrm>
            <a:off x="4439816" y="1988840"/>
            <a:ext cx="1440160" cy="1512168"/>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lang="en-US" sz="2200" dirty="0">
              <a:latin typeface="Tahoma" pitchFamily="34" charset="0"/>
              <a:cs typeface="B Mitra" panose="00000400000000000000" pitchFamily="2" charset="-78"/>
            </a:endParaRPr>
          </a:p>
        </p:txBody>
      </p:sp>
    </p:spTree>
    <p:extLst>
      <p:ext uri="{BB962C8B-B14F-4D97-AF65-F5344CB8AC3E}">
        <p14:creationId xmlns:p14="http://schemas.microsoft.com/office/powerpoint/2010/main" val="74116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a-IR" dirty="0"/>
              <a:t>مثال</a:t>
            </a:r>
            <a:endParaRPr lang="en-US" dirty="0"/>
          </a:p>
        </p:txBody>
      </p:sp>
      <p:sp>
        <p:nvSpPr>
          <p:cNvPr id="8" name="Content Placeholder 7"/>
          <p:cNvSpPr>
            <a:spLocks noGrp="1"/>
          </p:cNvSpPr>
          <p:nvPr>
            <p:ph idx="1"/>
          </p:nvPr>
        </p:nvSpPr>
        <p:spPr/>
        <p:txBody>
          <a:bodyPr>
            <a:normAutofit/>
          </a:bodyPr>
          <a:lstStyle/>
          <a:p>
            <a:r>
              <a:rPr lang="fa-IR" sz="2800" dirty="0"/>
              <a:t>یک سری فریمهای 1000 بیتی را میخواهیم به کمک پنجره لغزان ارسال کنیم. راندمان خط را برای حالات زیر با فرض سرعت انتشار </a:t>
            </a:r>
            <a:r>
              <a:rPr lang="en-US" sz="2800" dirty="0"/>
              <a:t>2*10</a:t>
            </a:r>
            <a:r>
              <a:rPr lang="en-US" sz="2800" baseline="30000" dirty="0"/>
              <a:t>8</a:t>
            </a:r>
            <a:r>
              <a:rPr lang="en-US" sz="2800" dirty="0"/>
              <a:t> m/s</a:t>
            </a:r>
            <a:r>
              <a:rPr lang="fa-IR" sz="2800" dirty="0"/>
              <a:t> محاسبه نمایید:</a:t>
            </a:r>
          </a:p>
          <a:p>
            <a:pPr lvl="1"/>
            <a:r>
              <a:rPr lang="fa-IR" sz="2400" dirty="0"/>
              <a:t>الف) خط انتقال بطول </a:t>
            </a:r>
            <a:r>
              <a:rPr lang="en-US" sz="2400" dirty="0"/>
              <a:t>1 km</a:t>
            </a:r>
            <a:r>
              <a:rPr lang="fa-IR" sz="2400" dirty="0"/>
              <a:t> و سرعت ارسال </a:t>
            </a:r>
            <a:r>
              <a:rPr lang="en-US" sz="2400" dirty="0"/>
              <a:t>1 Mbps</a:t>
            </a:r>
            <a:r>
              <a:rPr lang="fa-IR" sz="2400" dirty="0"/>
              <a:t> و اندازه پنجره </a:t>
            </a:r>
            <a:r>
              <a:rPr lang="en-US" sz="2400" dirty="0"/>
              <a:t>2</a:t>
            </a:r>
            <a:endParaRPr lang="fa-IR" sz="2400" dirty="0"/>
          </a:p>
          <a:p>
            <a:pPr lvl="1"/>
            <a:endParaRPr lang="fa-IR" sz="2400" dirty="0"/>
          </a:p>
          <a:p>
            <a:pPr lvl="1"/>
            <a:endParaRPr lang="fa-IR" sz="2400" dirty="0"/>
          </a:p>
          <a:p>
            <a:pPr lvl="1"/>
            <a:endParaRPr lang="fa-IR" sz="2400" dirty="0"/>
          </a:p>
          <a:p>
            <a:pPr lvl="1"/>
            <a:endParaRPr lang="en-US" sz="2400" dirty="0"/>
          </a:p>
          <a:p>
            <a:pPr lvl="1"/>
            <a:r>
              <a:rPr lang="fa-IR" sz="2400" dirty="0"/>
              <a:t>ب) خط انتقال ماهواره ای بطول </a:t>
            </a:r>
            <a:r>
              <a:rPr lang="en-US" sz="2400" dirty="0"/>
              <a:t>50000 km</a:t>
            </a:r>
            <a:r>
              <a:rPr lang="fa-IR" sz="2400" dirty="0"/>
              <a:t> و سرعت </a:t>
            </a:r>
            <a:r>
              <a:rPr lang="en-US" sz="2400" dirty="0"/>
              <a:t>2 Mbps</a:t>
            </a:r>
            <a:r>
              <a:rPr lang="fa-IR" sz="2400" dirty="0"/>
              <a:t> و اندازه پنجره </a:t>
            </a:r>
            <a:r>
              <a:rPr lang="en-US" sz="2400" dirty="0"/>
              <a:t>127</a:t>
            </a:r>
          </a:p>
        </p:txBody>
      </p:sp>
      <p:sp>
        <p:nvSpPr>
          <p:cNvPr id="6" name="Slide Number Placeholder 5"/>
          <p:cNvSpPr>
            <a:spLocks noGrp="1"/>
          </p:cNvSpPr>
          <p:nvPr>
            <p:ph type="sldNum" sz="quarter" idx="12"/>
          </p:nvPr>
        </p:nvSpPr>
        <p:spPr/>
        <p:txBody>
          <a:bodyPr/>
          <a:lstStyle/>
          <a:p>
            <a:pPr>
              <a:defRPr/>
            </a:pPr>
            <a:fld id="{9E52AF32-2D9F-44C2-B33B-3E9AF04624F0}" type="slidenum">
              <a:rPr lang="ar-SA" altLang="en-US" smtClean="0"/>
              <a:pPr>
                <a:defRPr/>
              </a:pPr>
              <a:t>46</a:t>
            </a:fld>
            <a:endParaRPr lang="en-US" altLang="en-US"/>
          </a:p>
        </p:txBody>
      </p:sp>
    </p:spTree>
    <p:extLst>
      <p:ext uri="{BB962C8B-B14F-4D97-AF65-F5344CB8AC3E}">
        <p14:creationId xmlns:p14="http://schemas.microsoft.com/office/powerpoint/2010/main" val="2782084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r>
              <a:rPr lang="fa-IR" dirty="0">
                <a:solidFill>
                  <a:srgbClr val="005426"/>
                </a:solidFill>
              </a:rPr>
              <a:t>یک سری فریمهای 1000 بیتی را میخواهیم به کمک پنجره لغزان ارسال کنیم. راندمان خط را برای حالات زیر با فرض سرعت انتشار </a:t>
            </a:r>
            <a:r>
              <a:rPr lang="en-US" dirty="0">
                <a:solidFill>
                  <a:srgbClr val="005426"/>
                </a:solidFill>
              </a:rPr>
              <a:t>2*10</a:t>
            </a:r>
            <a:r>
              <a:rPr lang="en-US" baseline="30000" dirty="0">
                <a:solidFill>
                  <a:srgbClr val="005426"/>
                </a:solidFill>
              </a:rPr>
              <a:t>8</a:t>
            </a:r>
            <a:r>
              <a:rPr lang="en-US" dirty="0">
                <a:solidFill>
                  <a:srgbClr val="005426"/>
                </a:solidFill>
              </a:rPr>
              <a:t> m/s</a:t>
            </a:r>
            <a:r>
              <a:rPr lang="fa-IR" dirty="0">
                <a:solidFill>
                  <a:srgbClr val="005426"/>
                </a:solidFill>
              </a:rPr>
              <a:t> محاسبه نمایید:</a:t>
            </a:r>
          </a:p>
          <a:p>
            <a:pPr lvl="1"/>
            <a:r>
              <a:rPr lang="fa-IR" dirty="0">
                <a:solidFill>
                  <a:srgbClr val="005426"/>
                </a:solidFill>
              </a:rPr>
              <a:t>الف) خط انتقال بطول </a:t>
            </a:r>
            <a:r>
              <a:rPr lang="en-US" dirty="0">
                <a:solidFill>
                  <a:srgbClr val="005426"/>
                </a:solidFill>
              </a:rPr>
              <a:t>1 km</a:t>
            </a:r>
            <a:r>
              <a:rPr lang="fa-IR" dirty="0">
                <a:solidFill>
                  <a:srgbClr val="005426"/>
                </a:solidFill>
              </a:rPr>
              <a:t> و سرعت ارسال </a:t>
            </a:r>
            <a:r>
              <a:rPr lang="en-US" dirty="0">
                <a:solidFill>
                  <a:srgbClr val="005426"/>
                </a:solidFill>
              </a:rPr>
              <a:t>1 Mbps</a:t>
            </a:r>
            <a:r>
              <a:rPr lang="fa-IR" dirty="0">
                <a:solidFill>
                  <a:srgbClr val="005426"/>
                </a:solidFill>
              </a:rPr>
              <a:t> و اندازه پنجره </a:t>
            </a:r>
            <a:r>
              <a:rPr lang="en-US" dirty="0">
                <a:solidFill>
                  <a:srgbClr val="005426"/>
                </a:solidFill>
              </a:rPr>
              <a:t>2</a:t>
            </a:r>
          </a:p>
          <a:p>
            <a:pPr lvl="1"/>
            <a:endParaRPr lang="en-US" dirty="0">
              <a:solidFill>
                <a:srgbClr val="005426"/>
              </a:solidFill>
            </a:endParaRPr>
          </a:p>
          <a:p>
            <a:pPr lvl="1"/>
            <a:endParaRPr lang="en-US" dirty="0">
              <a:solidFill>
                <a:srgbClr val="005426"/>
              </a:solidFill>
            </a:endParaRPr>
          </a:p>
          <a:p>
            <a:pPr lvl="1"/>
            <a:endParaRPr lang="en-US" dirty="0">
              <a:solidFill>
                <a:srgbClr val="005426"/>
              </a:solidFill>
            </a:endParaRPr>
          </a:p>
          <a:p>
            <a:pPr lvl="1"/>
            <a:endParaRPr lang="en-US" dirty="0">
              <a:solidFill>
                <a:srgbClr val="005426"/>
              </a:solidFill>
            </a:endParaRPr>
          </a:p>
          <a:p>
            <a:pPr lvl="1"/>
            <a:r>
              <a:rPr lang="fa-IR" dirty="0">
                <a:solidFill>
                  <a:srgbClr val="005426"/>
                </a:solidFill>
              </a:rPr>
              <a:t>ب) خط انتقال ماهواره ای بطول </a:t>
            </a:r>
            <a:r>
              <a:rPr lang="en-US" dirty="0">
                <a:solidFill>
                  <a:srgbClr val="005426"/>
                </a:solidFill>
              </a:rPr>
              <a:t>50000 km</a:t>
            </a:r>
            <a:r>
              <a:rPr lang="fa-IR" dirty="0">
                <a:solidFill>
                  <a:srgbClr val="005426"/>
                </a:solidFill>
              </a:rPr>
              <a:t> و سرعت </a:t>
            </a:r>
            <a:r>
              <a:rPr lang="en-US" dirty="0">
                <a:solidFill>
                  <a:srgbClr val="005426"/>
                </a:solidFill>
              </a:rPr>
              <a:t>2 Mbps</a:t>
            </a:r>
            <a:r>
              <a:rPr lang="fa-IR" dirty="0">
                <a:solidFill>
                  <a:srgbClr val="005426"/>
                </a:solidFill>
              </a:rPr>
              <a:t> و اندازه پنجره </a:t>
            </a:r>
            <a:r>
              <a:rPr lang="en-US" dirty="0">
                <a:solidFill>
                  <a:srgbClr val="005426"/>
                </a:solidFill>
              </a:rPr>
              <a:t>127</a:t>
            </a:r>
          </a:p>
        </p:txBody>
      </p:sp>
      <p:sp>
        <p:nvSpPr>
          <p:cNvPr id="6" name="Slide Number Placeholder 5"/>
          <p:cNvSpPr>
            <a:spLocks noGrp="1"/>
          </p:cNvSpPr>
          <p:nvPr>
            <p:ph type="sldNum" sz="quarter" idx="12"/>
          </p:nvPr>
        </p:nvSpPr>
        <p:spPr/>
        <p:txBody>
          <a:bodyPr/>
          <a:lstStyle/>
          <a:p>
            <a:pPr>
              <a:defRPr/>
            </a:pPr>
            <a:fld id="{9E52AF32-2D9F-44C2-B33B-3E9AF04624F0}" type="slidenum">
              <a:rPr lang="ar-SA" altLang="en-US" smtClean="0"/>
              <a:pPr>
                <a:defRPr/>
              </a:pPr>
              <a:t>47</a:t>
            </a:fld>
            <a:endParaRPr lang="en-US" altLang="en-US" dirty="0"/>
          </a:p>
        </p:txBody>
      </p:sp>
      <p:graphicFrame>
        <p:nvGraphicFramePr>
          <p:cNvPr id="104450" name="Object 2"/>
          <p:cNvGraphicFramePr>
            <a:graphicFrameLocks noChangeAspect="1"/>
          </p:cNvGraphicFramePr>
          <p:nvPr>
            <p:extLst>
              <p:ext uri="{D42A27DB-BD31-4B8C-83A1-F6EECF244321}">
                <p14:modId xmlns:p14="http://schemas.microsoft.com/office/powerpoint/2010/main" val="1107748576"/>
              </p:ext>
            </p:extLst>
          </p:nvPr>
        </p:nvGraphicFramePr>
        <p:xfrm>
          <a:off x="580918" y="1689535"/>
          <a:ext cx="3744416" cy="2368617"/>
        </p:xfrm>
        <a:graphic>
          <a:graphicData uri="http://schemas.openxmlformats.org/presentationml/2006/ole">
            <mc:AlternateContent xmlns:mc="http://schemas.openxmlformats.org/markup-compatibility/2006">
              <mc:Choice xmlns:v="urn:schemas-microsoft-com:vml" Requires="v">
                <p:oleObj name="Equation" r:id="rId2" imgW="2489040" imgH="1574640" progId="Equation.3">
                  <p:embed/>
                </p:oleObj>
              </mc:Choice>
              <mc:Fallback>
                <p:oleObj name="Equation" r:id="rId2" imgW="2489040" imgH="1574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18" y="1689535"/>
                        <a:ext cx="3744416" cy="2368617"/>
                      </a:xfrm>
                      <a:prstGeom prst="rect">
                        <a:avLst/>
                      </a:prstGeom>
                      <a:solidFill>
                        <a:srgbClr val="FFFFCC"/>
                      </a:solidFill>
                    </p:spPr>
                  </p:pic>
                </p:oleObj>
              </mc:Fallback>
            </mc:AlternateContent>
          </a:graphicData>
        </a:graphic>
      </p:graphicFrame>
      <p:graphicFrame>
        <p:nvGraphicFramePr>
          <p:cNvPr id="104451" name="Object 3"/>
          <p:cNvGraphicFramePr>
            <a:graphicFrameLocks noChangeAspect="1"/>
          </p:cNvGraphicFramePr>
          <p:nvPr>
            <p:extLst>
              <p:ext uri="{D42A27DB-BD31-4B8C-83A1-F6EECF244321}">
                <p14:modId xmlns:p14="http://schemas.microsoft.com/office/powerpoint/2010/main" val="1502555611"/>
              </p:ext>
            </p:extLst>
          </p:nvPr>
        </p:nvGraphicFramePr>
        <p:xfrm>
          <a:off x="1304365" y="4165143"/>
          <a:ext cx="3608178" cy="2580501"/>
        </p:xfrm>
        <a:graphic>
          <a:graphicData uri="http://schemas.openxmlformats.org/presentationml/2006/ole">
            <mc:AlternateContent xmlns:mc="http://schemas.openxmlformats.org/markup-compatibility/2006">
              <mc:Choice xmlns:v="urn:schemas-microsoft-com:vml" Requires="v">
                <p:oleObj name="Equation" r:id="rId4" imgW="2450880" imgH="1752480" progId="Equation.3">
                  <p:embed/>
                </p:oleObj>
              </mc:Choice>
              <mc:Fallback>
                <p:oleObj name="Equation" r:id="rId4" imgW="2450880" imgH="1752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365" y="4165143"/>
                        <a:ext cx="3608178" cy="2580501"/>
                      </a:xfrm>
                      <a:prstGeom prst="rect">
                        <a:avLst/>
                      </a:prstGeom>
                      <a:solidFill>
                        <a:srgbClr val="FFFFCC"/>
                      </a:solidFill>
                    </p:spPr>
                  </p:pic>
                </p:oleObj>
              </mc:Fallback>
            </mc:AlternateContent>
          </a:graphicData>
        </a:graphic>
      </p:graphicFrame>
    </p:spTree>
    <p:extLst>
      <p:ext uri="{BB962C8B-B14F-4D97-AF65-F5344CB8AC3E}">
        <p14:creationId xmlns:p14="http://schemas.microsoft.com/office/powerpoint/2010/main" val="3019414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روشهای دسترسي به كانال مشترک</a:t>
            </a:r>
          </a:p>
        </p:txBody>
      </p:sp>
      <p:sp>
        <p:nvSpPr>
          <p:cNvPr id="4" name="Slide Number Placeholder 3"/>
          <p:cNvSpPr>
            <a:spLocks noGrp="1"/>
          </p:cNvSpPr>
          <p:nvPr>
            <p:ph type="sldNum" sz="quarter" idx="12"/>
          </p:nvPr>
        </p:nvSpPr>
        <p:spPr/>
        <p:txBody>
          <a:bodyPr/>
          <a:lstStyle/>
          <a:p>
            <a:fld id="{BEC5074D-3792-491D-B932-B779FED6A830}" type="slidenum">
              <a:rPr lang="en-US" smtClean="0"/>
              <a:pPr/>
              <a:t>48</a:t>
            </a:fld>
            <a:endParaRPr lang="en-US"/>
          </a:p>
        </p:txBody>
      </p:sp>
      <p:graphicFrame>
        <p:nvGraphicFramePr>
          <p:cNvPr id="5" name="Diagram 4"/>
          <p:cNvGraphicFramePr/>
          <p:nvPr>
            <p:extLst>
              <p:ext uri="{D42A27DB-BD31-4B8C-83A1-F6EECF244321}">
                <p14:modId xmlns:p14="http://schemas.microsoft.com/office/powerpoint/2010/main" val="2021783077"/>
              </p:ext>
            </p:extLst>
          </p:nvPr>
        </p:nvGraphicFramePr>
        <p:xfrm>
          <a:off x="-554447" y="301655"/>
          <a:ext cx="12145811" cy="6443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740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defRPr/>
            </a:pPr>
            <a:r>
              <a:rPr lang="en-US" altLang="ar-SA" dirty="0"/>
              <a:t>CSMA (Carrier Sense Multiple Access)</a:t>
            </a:r>
          </a:p>
        </p:txBody>
      </p:sp>
      <p:sp>
        <p:nvSpPr>
          <p:cNvPr id="75779" name="Rectangle 3"/>
          <p:cNvSpPr>
            <a:spLocks noGrp="1" noChangeArrowheads="1"/>
          </p:cNvSpPr>
          <p:nvPr>
            <p:ph idx="1"/>
          </p:nvPr>
        </p:nvSpPr>
        <p:spPr/>
        <p:txBody>
          <a:bodyPr/>
          <a:lstStyle/>
          <a:p>
            <a:pPr>
              <a:buFont typeface="Wingdings" panose="05000000000000000000" pitchFamily="2" charset="2"/>
              <a:buNone/>
            </a:pPr>
            <a:r>
              <a:rPr lang="en-US" altLang="ar-SA" sz="2400" b="1" u="sng" dirty="0">
                <a:solidFill>
                  <a:srgbClr val="FF0000"/>
                </a:solidFill>
              </a:rPr>
              <a:t>CSMA</a:t>
            </a:r>
            <a:r>
              <a:rPr lang="en-US" altLang="ar-SA" sz="2400" u="sng" dirty="0">
                <a:solidFill>
                  <a:srgbClr val="FF0000"/>
                </a:solidFill>
              </a:rPr>
              <a:t>:</a:t>
            </a:r>
            <a:r>
              <a:rPr lang="en-US" altLang="ar-SA" sz="2400" dirty="0"/>
              <a:t> listen before transmit:</a:t>
            </a:r>
          </a:p>
          <a:p>
            <a:r>
              <a:rPr lang="en-US" altLang="ar-SA" sz="2400" dirty="0"/>
              <a:t>If channel sensed idle: transmit entire frame</a:t>
            </a:r>
          </a:p>
          <a:p>
            <a:r>
              <a:rPr lang="en-US" altLang="ar-SA" sz="2400" dirty="0"/>
              <a:t>If channel sensed busy, defer transmission </a:t>
            </a:r>
          </a:p>
        </p:txBody>
      </p:sp>
    </p:spTree>
    <p:extLst>
      <p:ext uri="{BB962C8B-B14F-4D97-AF65-F5344CB8AC3E}">
        <p14:creationId xmlns:p14="http://schemas.microsoft.com/office/powerpoint/2010/main" val="54011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fa-IR" dirty="0"/>
              <a:t>قاب بندي و استفاده از روش بايت گرا</a:t>
            </a:r>
            <a:endParaRPr lang="en-US" dirty="0"/>
          </a:p>
        </p:txBody>
      </p:sp>
      <p:sp>
        <p:nvSpPr>
          <p:cNvPr id="12291" name="Rectangle 3"/>
          <p:cNvSpPr>
            <a:spLocks noGrp="1" noChangeArrowheads="1"/>
          </p:cNvSpPr>
          <p:nvPr>
            <p:ph idx="1"/>
          </p:nvPr>
        </p:nvSpPr>
        <p:spPr/>
        <p:txBody>
          <a:bodyPr/>
          <a:lstStyle/>
          <a:p>
            <a:pPr algn="l" rtl="0">
              <a:lnSpc>
                <a:spcPct val="90000"/>
              </a:lnSpc>
              <a:buFontTx/>
              <a:buNone/>
            </a:pPr>
            <a:r>
              <a:rPr lang="en-US" dirty="0">
                <a:solidFill>
                  <a:srgbClr val="FF0000"/>
                </a:solidFill>
              </a:rPr>
              <a:t>(a) </a:t>
            </a:r>
            <a:r>
              <a:rPr lang="en-US" dirty="0"/>
              <a:t>A frame delimited by flag bytes.</a:t>
            </a:r>
          </a:p>
          <a:p>
            <a:pPr algn="l" rtl="0">
              <a:lnSpc>
                <a:spcPct val="90000"/>
              </a:lnSpc>
              <a:buFontTx/>
              <a:buNone/>
            </a:pPr>
            <a:r>
              <a:rPr lang="en-US" dirty="0">
                <a:solidFill>
                  <a:srgbClr val="FF0000"/>
                </a:solidFill>
              </a:rPr>
              <a:t>(b) </a:t>
            </a:r>
            <a:r>
              <a:rPr lang="en-US" dirty="0"/>
              <a:t>Four examples of byte sequences before and after stuffing.</a:t>
            </a:r>
          </a:p>
        </p:txBody>
      </p:sp>
      <p:sp>
        <p:nvSpPr>
          <p:cNvPr id="5" name="Slide Number Placeholder 4"/>
          <p:cNvSpPr>
            <a:spLocks noGrp="1"/>
          </p:cNvSpPr>
          <p:nvPr>
            <p:ph type="sldNum" sz="quarter" idx="12"/>
          </p:nvPr>
        </p:nvSpPr>
        <p:spPr/>
        <p:txBody>
          <a:bodyPr/>
          <a:lstStyle/>
          <a:p>
            <a:fld id="{BEC5074D-3792-491D-B932-B779FED6A830}" type="slidenum">
              <a:rPr lang="en-US" smtClean="0"/>
              <a:pPr/>
              <a:t>5</a:t>
            </a:fld>
            <a:endParaRPr lang="en-US"/>
          </a:p>
        </p:txBody>
      </p:sp>
      <p:pic>
        <p:nvPicPr>
          <p:cNvPr id="12292" name="Picture 4" descr="3-05"/>
          <p:cNvPicPr>
            <a:picLocks noChangeAspect="1" noChangeArrowheads="1"/>
          </p:cNvPicPr>
          <p:nvPr/>
        </p:nvPicPr>
        <p:blipFill>
          <a:blip r:embed="rId2" cstate="print"/>
          <a:srcRect/>
          <a:stretch>
            <a:fillRect/>
          </a:stretch>
        </p:blipFill>
        <p:spPr bwMode="auto">
          <a:xfrm>
            <a:off x="1771328" y="2115461"/>
            <a:ext cx="8352928" cy="4378394"/>
          </a:xfrm>
          <a:prstGeom prst="rect">
            <a:avLst/>
          </a:prstGeom>
          <a:noFill/>
        </p:spPr>
      </p:pic>
    </p:spTree>
    <p:extLst>
      <p:ext uri="{BB962C8B-B14F-4D97-AF65-F5344CB8AC3E}">
        <p14:creationId xmlns:p14="http://schemas.microsoft.com/office/powerpoint/2010/main" val="1434736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56"/>
          <p:cNvSpPr>
            <a:spLocks noChangeShapeType="1"/>
          </p:cNvSpPr>
          <p:nvPr/>
        </p:nvSpPr>
        <p:spPr bwMode="auto">
          <a:xfrm flipH="1">
            <a:off x="5943600" y="2787650"/>
            <a:ext cx="0" cy="218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0226" name="Rectangle 2"/>
          <p:cNvSpPr>
            <a:spLocks noGrp="1" noChangeArrowheads="1"/>
          </p:cNvSpPr>
          <p:nvPr>
            <p:ph type="title"/>
          </p:nvPr>
        </p:nvSpPr>
        <p:spPr/>
        <p:txBody>
          <a:bodyPr/>
          <a:lstStyle/>
          <a:p>
            <a:pPr>
              <a:defRPr/>
            </a:pPr>
            <a:r>
              <a:rPr lang="en-US" altLang="ar-SA" dirty="0"/>
              <a:t>CSMA </a:t>
            </a:r>
            <a:r>
              <a:rPr lang="en-US" altLang="ar-SA" dirty="0">
                <a:cs typeface="Arial" charset="0"/>
              </a:rPr>
              <a:t>C</a:t>
            </a:r>
            <a:r>
              <a:rPr lang="en-US" altLang="ar-SA" dirty="0"/>
              <a:t>ollisions</a:t>
            </a:r>
          </a:p>
        </p:txBody>
      </p:sp>
      <p:sp>
        <p:nvSpPr>
          <p:cNvPr id="77828" name="Rectangle 4"/>
          <p:cNvSpPr>
            <a:spLocks noChangeArrowheads="1"/>
          </p:cNvSpPr>
          <p:nvPr/>
        </p:nvSpPr>
        <p:spPr bwMode="auto">
          <a:xfrm>
            <a:off x="1831976" y="1536700"/>
            <a:ext cx="37941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ar-SA" sz="2400">
                <a:solidFill>
                  <a:schemeClr val="accent2"/>
                </a:solidFill>
              </a:rPr>
              <a:t>collisions </a:t>
            </a:r>
            <a:r>
              <a:rPr lang="en-US" altLang="ar-SA" sz="2400" i="1">
                <a:solidFill>
                  <a:schemeClr val="accent2"/>
                </a:solidFill>
              </a:rPr>
              <a:t>can</a:t>
            </a:r>
            <a:r>
              <a:rPr lang="en-US" altLang="ar-SA" sz="2400">
                <a:solidFill>
                  <a:schemeClr val="accent2"/>
                </a:solidFill>
              </a:rPr>
              <a:t> still occur:</a:t>
            </a:r>
            <a:endParaRPr lang="en-US" altLang="ar-SA" sz="2400"/>
          </a:p>
          <a:p>
            <a:pPr>
              <a:spcBef>
                <a:spcPct val="0"/>
              </a:spcBef>
              <a:buClrTx/>
              <a:buSzTx/>
              <a:buFontTx/>
              <a:buNone/>
            </a:pPr>
            <a:r>
              <a:rPr lang="en-US" altLang="ar-SA" sz="2000"/>
              <a:t>propagation delay means </a:t>
            </a:r>
          </a:p>
          <a:p>
            <a:pPr>
              <a:spcBef>
                <a:spcPct val="0"/>
              </a:spcBef>
              <a:buClrTx/>
              <a:buSzTx/>
              <a:buFontTx/>
              <a:buNone/>
            </a:pPr>
            <a:r>
              <a:rPr lang="en-US" altLang="ar-SA" sz="2000"/>
              <a:t>two nodes may not hear</a:t>
            </a:r>
          </a:p>
          <a:p>
            <a:pPr>
              <a:spcBef>
                <a:spcPct val="0"/>
              </a:spcBef>
              <a:buClrTx/>
              <a:buSzTx/>
              <a:buFontTx/>
              <a:buNone/>
            </a:pPr>
            <a:r>
              <a:rPr lang="en-US" altLang="ar-SA" sz="2000"/>
              <a:t>each other’s transmission</a:t>
            </a:r>
            <a:endParaRPr lang="en-US" altLang="ar-SA" sz="2400">
              <a:latin typeface="Times New Roman" panose="02020603050405020304" pitchFamily="18" charset="0"/>
            </a:endParaRPr>
          </a:p>
        </p:txBody>
      </p:sp>
      <p:sp>
        <p:nvSpPr>
          <p:cNvPr id="77829" name="Rectangle 5"/>
          <p:cNvSpPr>
            <a:spLocks noChangeArrowheads="1"/>
          </p:cNvSpPr>
          <p:nvPr/>
        </p:nvSpPr>
        <p:spPr bwMode="auto">
          <a:xfrm>
            <a:off x="1831975" y="3059113"/>
            <a:ext cx="3498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ar-SA" sz="2400">
                <a:solidFill>
                  <a:schemeClr val="accent2"/>
                </a:solidFill>
              </a:rPr>
              <a:t>collision:</a:t>
            </a:r>
            <a:endParaRPr lang="en-US" altLang="ar-SA" sz="2400"/>
          </a:p>
          <a:p>
            <a:pPr>
              <a:spcBef>
                <a:spcPct val="0"/>
              </a:spcBef>
              <a:buClrTx/>
              <a:buSzTx/>
              <a:buFontTx/>
              <a:buNone/>
            </a:pPr>
            <a:r>
              <a:rPr lang="en-US" altLang="ar-SA" sz="2000"/>
              <a:t>entire packet transmission </a:t>
            </a:r>
          </a:p>
          <a:p>
            <a:pPr>
              <a:spcBef>
                <a:spcPct val="0"/>
              </a:spcBef>
              <a:buClrTx/>
              <a:buSzTx/>
              <a:buFontTx/>
              <a:buNone/>
            </a:pPr>
            <a:r>
              <a:rPr lang="en-US" altLang="ar-SA" sz="2000"/>
              <a:t>time wasted</a:t>
            </a:r>
            <a:endParaRPr lang="en-US" altLang="ar-SA" sz="2000">
              <a:latin typeface="Times New Roman" panose="02020603050405020304" pitchFamily="18" charset="0"/>
            </a:endParaRPr>
          </a:p>
        </p:txBody>
      </p:sp>
      <p:sp>
        <p:nvSpPr>
          <p:cNvPr id="77830" name="Rectangle 7"/>
          <p:cNvSpPr>
            <a:spLocks noChangeArrowheads="1"/>
          </p:cNvSpPr>
          <p:nvPr/>
        </p:nvSpPr>
        <p:spPr bwMode="auto">
          <a:xfrm>
            <a:off x="1831975" y="4125913"/>
            <a:ext cx="41354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ar-SA" sz="2400" dirty="0">
                <a:solidFill>
                  <a:schemeClr val="accent2"/>
                </a:solidFill>
              </a:rPr>
              <a:t>note:</a:t>
            </a:r>
            <a:endParaRPr lang="en-US" altLang="ar-SA" sz="2400" dirty="0"/>
          </a:p>
          <a:p>
            <a:pPr>
              <a:spcBef>
                <a:spcPct val="0"/>
              </a:spcBef>
              <a:buClrTx/>
              <a:buSzTx/>
              <a:buFontTx/>
              <a:buNone/>
            </a:pPr>
            <a:r>
              <a:rPr lang="en-US" altLang="ar-SA" sz="2000" dirty="0"/>
              <a:t>role of distance &amp; propagation delay in determining collision probability</a:t>
            </a:r>
            <a:endParaRPr lang="en-US" altLang="ar-SA" sz="2000" dirty="0">
              <a:latin typeface="Times New Roman" panose="02020603050405020304" pitchFamily="18" charset="0"/>
            </a:endParaRPr>
          </a:p>
        </p:txBody>
      </p:sp>
      <p:sp>
        <p:nvSpPr>
          <p:cNvPr id="77831" name="Rectangle 31"/>
          <p:cNvSpPr>
            <a:spLocks noChangeArrowheads="1"/>
          </p:cNvSpPr>
          <p:nvPr/>
        </p:nvSpPr>
        <p:spPr bwMode="auto">
          <a:xfrm>
            <a:off x="7429500" y="1466850"/>
            <a:ext cx="171450" cy="171450"/>
          </a:xfrm>
          <a:prstGeom prst="rect">
            <a:avLst/>
          </a:prstGeom>
          <a:solidFill>
            <a:srgbClr val="FFFFCC"/>
          </a:solidFill>
          <a:ln w="9525">
            <a:solidFill>
              <a:srgbClr val="FFFFCC"/>
            </a:solidFill>
            <a:miter lim="800000"/>
            <a:headEnd/>
            <a:tailEnd/>
          </a:ln>
        </p:spPr>
        <p:txBody>
          <a:bodyPr wrap="none" anchor="ct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900"/>
          </a:p>
        </p:txBody>
      </p:sp>
      <p:sp>
        <p:nvSpPr>
          <p:cNvPr id="77832" name="Rectangle 32"/>
          <p:cNvSpPr>
            <a:spLocks noChangeArrowheads="1"/>
          </p:cNvSpPr>
          <p:nvPr/>
        </p:nvSpPr>
        <p:spPr bwMode="auto">
          <a:xfrm>
            <a:off x="9391650" y="1466850"/>
            <a:ext cx="171450" cy="171450"/>
          </a:xfrm>
          <a:prstGeom prst="rect">
            <a:avLst/>
          </a:prstGeom>
          <a:solidFill>
            <a:srgbClr val="FFCCFF"/>
          </a:solidFill>
          <a:ln w="9525">
            <a:solidFill>
              <a:srgbClr val="FFCCFF"/>
            </a:solidFill>
            <a:miter lim="800000"/>
            <a:headEnd/>
            <a:tailEnd/>
          </a:ln>
        </p:spPr>
        <p:txBody>
          <a:bodyPr wrap="none" anchor="ct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900"/>
          </a:p>
        </p:txBody>
      </p:sp>
      <p:sp>
        <p:nvSpPr>
          <p:cNvPr id="77833" name="Freeform 33"/>
          <p:cNvSpPr>
            <a:spLocks/>
          </p:cNvSpPr>
          <p:nvPr/>
        </p:nvSpPr>
        <p:spPr bwMode="auto">
          <a:xfrm>
            <a:off x="6143626" y="1695451"/>
            <a:ext cx="3705225" cy="4619625"/>
          </a:xfrm>
          <a:custGeom>
            <a:avLst/>
            <a:gdLst>
              <a:gd name="T0" fmla="*/ 0 w 2328"/>
              <a:gd name="T1" fmla="*/ 2147483646 h 2832"/>
              <a:gd name="T2" fmla="*/ 0 w 2328"/>
              <a:gd name="T3" fmla="*/ 0 h 2832"/>
              <a:gd name="T4" fmla="*/ 2147483646 w 2328"/>
              <a:gd name="T5" fmla="*/ 0 h 2832"/>
              <a:gd name="T6" fmla="*/ 2147483646 w 2328"/>
              <a:gd name="T7" fmla="*/ 2147483646 h 2832"/>
              <a:gd name="T8" fmla="*/ 0 60000 65536"/>
              <a:gd name="T9" fmla="*/ 0 60000 65536"/>
              <a:gd name="T10" fmla="*/ 0 60000 65536"/>
              <a:gd name="T11" fmla="*/ 0 60000 65536"/>
              <a:gd name="T12" fmla="*/ 0 w 2328"/>
              <a:gd name="T13" fmla="*/ 0 h 2832"/>
              <a:gd name="T14" fmla="*/ 2328 w 2328"/>
              <a:gd name="T15" fmla="*/ 2832 h 2832"/>
            </a:gdLst>
            <a:ahLst/>
            <a:cxnLst>
              <a:cxn ang="T8">
                <a:pos x="T0" y="T1"/>
              </a:cxn>
              <a:cxn ang="T9">
                <a:pos x="T2" y="T3"/>
              </a:cxn>
              <a:cxn ang="T10">
                <a:pos x="T4" y="T5"/>
              </a:cxn>
              <a:cxn ang="T11">
                <a:pos x="T6" y="T7"/>
              </a:cxn>
            </a:cxnLst>
            <a:rect l="T12" t="T13" r="T14" b="T15"/>
            <a:pathLst>
              <a:path w="2328" h="2832">
                <a:moveTo>
                  <a:pt x="0" y="2832"/>
                </a:moveTo>
                <a:lnTo>
                  <a:pt x="0" y="0"/>
                </a:lnTo>
                <a:lnTo>
                  <a:pt x="2328" y="0"/>
                </a:lnTo>
                <a:lnTo>
                  <a:pt x="2328" y="2700"/>
                </a:lnTo>
              </a:path>
            </a:pathLst>
          </a:custGeom>
          <a:noFill/>
          <a:ln w="12700">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7834" name="Freeform 34"/>
          <p:cNvSpPr>
            <a:spLocks/>
          </p:cNvSpPr>
          <p:nvPr/>
        </p:nvSpPr>
        <p:spPr bwMode="auto">
          <a:xfrm>
            <a:off x="6153150" y="2571750"/>
            <a:ext cx="3695700" cy="3505200"/>
          </a:xfrm>
          <a:custGeom>
            <a:avLst/>
            <a:gdLst>
              <a:gd name="T0" fmla="*/ 2147483646 w 2328"/>
              <a:gd name="T1" fmla="*/ 2147483646 h 2208"/>
              <a:gd name="T2" fmla="*/ 2147483646 w 2328"/>
              <a:gd name="T3" fmla="*/ 2147483646 h 2208"/>
              <a:gd name="T4" fmla="*/ 0 w 2328"/>
              <a:gd name="T5" fmla="*/ 2147483646 h 2208"/>
              <a:gd name="T6" fmla="*/ 0 w 2328"/>
              <a:gd name="T7" fmla="*/ 2147483646 h 2208"/>
              <a:gd name="T8" fmla="*/ 2147483646 w 2328"/>
              <a:gd name="T9" fmla="*/ 0 h 2208"/>
              <a:gd name="T10" fmla="*/ 2147483646 w 2328"/>
              <a:gd name="T11" fmla="*/ 2147483646 h 2208"/>
              <a:gd name="T12" fmla="*/ 2147483646 w 2328"/>
              <a:gd name="T13" fmla="*/ 2147483646 h 2208"/>
              <a:gd name="T14" fmla="*/ 0 60000 65536"/>
              <a:gd name="T15" fmla="*/ 0 60000 65536"/>
              <a:gd name="T16" fmla="*/ 0 60000 65536"/>
              <a:gd name="T17" fmla="*/ 0 60000 65536"/>
              <a:gd name="T18" fmla="*/ 0 60000 65536"/>
              <a:gd name="T19" fmla="*/ 0 60000 65536"/>
              <a:gd name="T20" fmla="*/ 0 60000 65536"/>
              <a:gd name="T21" fmla="*/ 0 w 2328"/>
              <a:gd name="T22" fmla="*/ 0 h 2208"/>
              <a:gd name="T23" fmla="*/ 2328 w 2328"/>
              <a:gd name="T24" fmla="*/ 2208 h 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8" h="2208">
                <a:moveTo>
                  <a:pt x="2316" y="1452"/>
                </a:moveTo>
                <a:lnTo>
                  <a:pt x="2124" y="1332"/>
                </a:lnTo>
                <a:lnTo>
                  <a:pt x="0" y="2208"/>
                </a:lnTo>
                <a:lnTo>
                  <a:pt x="0" y="840"/>
                </a:lnTo>
                <a:lnTo>
                  <a:pt x="2088" y="0"/>
                </a:lnTo>
                <a:lnTo>
                  <a:pt x="2328" y="108"/>
                </a:lnTo>
                <a:lnTo>
                  <a:pt x="2316" y="1452"/>
                </a:lnTo>
                <a:close/>
              </a:path>
            </a:pathLst>
          </a:custGeom>
          <a:solidFill>
            <a:srgbClr val="FFCCFF"/>
          </a:solidFill>
          <a:ln w="9525">
            <a:solidFill>
              <a:schemeClr val="tx1"/>
            </a:solidFill>
            <a:round/>
            <a:headEnd/>
            <a:tailEnd/>
          </a:ln>
        </p:spPr>
        <p:txBody>
          <a:bodyPr wrap="none"/>
          <a:lstStyle/>
          <a:p>
            <a:endParaRPr lang="en-US"/>
          </a:p>
        </p:txBody>
      </p:sp>
      <p:sp>
        <p:nvSpPr>
          <p:cNvPr id="180259" name="Freeform 35"/>
          <p:cNvSpPr>
            <a:spLocks/>
          </p:cNvSpPr>
          <p:nvPr/>
        </p:nvSpPr>
        <p:spPr bwMode="auto">
          <a:xfrm>
            <a:off x="6153150" y="2266950"/>
            <a:ext cx="3695700" cy="3009900"/>
          </a:xfrm>
          <a:custGeom>
            <a:avLst/>
            <a:gdLst/>
            <a:ahLst/>
            <a:cxnLst>
              <a:cxn ang="0">
                <a:pos x="0" y="1668"/>
              </a:cxn>
              <a:cxn ang="0">
                <a:pos x="0" y="336"/>
              </a:cxn>
              <a:cxn ang="0">
                <a:pos x="864" y="0"/>
              </a:cxn>
              <a:cxn ang="0">
                <a:pos x="2328" y="564"/>
              </a:cxn>
              <a:cxn ang="0">
                <a:pos x="2316" y="1896"/>
              </a:cxn>
              <a:cxn ang="0">
                <a:pos x="900" y="1320"/>
              </a:cxn>
              <a:cxn ang="0">
                <a:pos x="0" y="1668"/>
              </a:cxn>
            </a:cxnLst>
            <a:rect l="0" t="0" r="r" b="b"/>
            <a:pathLst>
              <a:path w="2328" h="1896">
                <a:moveTo>
                  <a:pt x="0" y="1668"/>
                </a:moveTo>
                <a:lnTo>
                  <a:pt x="0" y="336"/>
                </a:lnTo>
                <a:lnTo>
                  <a:pt x="864" y="0"/>
                </a:lnTo>
                <a:lnTo>
                  <a:pt x="2328" y="564"/>
                </a:lnTo>
                <a:lnTo>
                  <a:pt x="2316" y="1896"/>
                </a:lnTo>
                <a:lnTo>
                  <a:pt x="900" y="1320"/>
                </a:lnTo>
                <a:lnTo>
                  <a:pt x="0" y="1668"/>
                </a:lnTo>
                <a:close/>
              </a:path>
            </a:pathLst>
          </a:custGeom>
          <a:gradFill rotWithShape="1">
            <a:gsLst>
              <a:gs pos="0">
                <a:srgbClr val="FFFFCC">
                  <a:gamma/>
                  <a:shade val="46275"/>
                  <a:invGamma/>
                  <a:alpha val="50000"/>
                </a:srgbClr>
              </a:gs>
              <a:gs pos="50000">
                <a:srgbClr val="FFFFCC"/>
              </a:gs>
              <a:gs pos="100000">
                <a:srgbClr val="FFFFCC">
                  <a:gamma/>
                  <a:shade val="46275"/>
                  <a:invGamma/>
                  <a:alpha val="50000"/>
                </a:srgbClr>
              </a:gs>
            </a:gsLst>
            <a:lin ang="0" scaled="1"/>
          </a:gradFill>
          <a:ln w="9525" cap="flat" cmpd="sng">
            <a:solidFill>
              <a:schemeClr val="tx1"/>
            </a:solidFill>
            <a:prstDash val="solid"/>
            <a:round/>
            <a:headEnd/>
            <a:tailEnd/>
          </a:ln>
          <a:effectLst/>
        </p:spPr>
        <p:txBody>
          <a:bodyPr wrap="none"/>
          <a:lstStyle/>
          <a:p>
            <a:pPr>
              <a:defRPr/>
            </a:pPr>
            <a:endParaRPr lang="en-US"/>
          </a:p>
        </p:txBody>
      </p:sp>
      <p:sp>
        <p:nvSpPr>
          <p:cNvPr id="77838" name="Line 36"/>
          <p:cNvSpPr>
            <a:spLocks noChangeShapeType="1"/>
          </p:cNvSpPr>
          <p:nvPr/>
        </p:nvSpPr>
        <p:spPr bwMode="auto">
          <a:xfrm>
            <a:off x="7524750" y="1695450"/>
            <a:ext cx="0" cy="5715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39" name="Line 37"/>
          <p:cNvSpPr>
            <a:spLocks noChangeShapeType="1"/>
          </p:cNvSpPr>
          <p:nvPr/>
        </p:nvSpPr>
        <p:spPr bwMode="auto">
          <a:xfrm>
            <a:off x="9467850" y="1714500"/>
            <a:ext cx="0" cy="8382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0" name="Text Box 38"/>
          <p:cNvSpPr txBox="1">
            <a:spLocks noChangeArrowheads="1"/>
          </p:cNvSpPr>
          <p:nvPr/>
        </p:nvSpPr>
        <p:spPr bwMode="auto">
          <a:xfrm>
            <a:off x="6442075" y="1393825"/>
            <a:ext cx="2310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A	B	C             D</a:t>
            </a:r>
          </a:p>
        </p:txBody>
      </p:sp>
      <p:sp>
        <p:nvSpPr>
          <p:cNvPr id="77841" name="Line 43"/>
          <p:cNvSpPr>
            <a:spLocks noChangeShapeType="1"/>
          </p:cNvSpPr>
          <p:nvPr/>
        </p:nvSpPr>
        <p:spPr bwMode="auto">
          <a:xfrm>
            <a:off x="6172200" y="2279650"/>
            <a:ext cx="1371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2" name="Text Box 44"/>
          <p:cNvSpPr txBox="1">
            <a:spLocks noChangeArrowheads="1"/>
          </p:cNvSpPr>
          <p:nvPr/>
        </p:nvSpPr>
        <p:spPr bwMode="auto">
          <a:xfrm>
            <a:off x="9490076" y="5813426"/>
            <a:ext cx="65881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solidFill>
                  <a:schemeClr val="accent2"/>
                </a:solidFill>
              </a:rPr>
              <a:t>time</a:t>
            </a:r>
          </a:p>
        </p:txBody>
      </p:sp>
      <p:sp>
        <p:nvSpPr>
          <p:cNvPr id="77843" name="Line 45"/>
          <p:cNvSpPr>
            <a:spLocks noChangeShapeType="1"/>
          </p:cNvSpPr>
          <p:nvPr/>
        </p:nvSpPr>
        <p:spPr bwMode="auto">
          <a:xfrm>
            <a:off x="9848850" y="5419725"/>
            <a:ext cx="0" cy="40005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44" name="Text Box 46"/>
          <p:cNvSpPr txBox="1">
            <a:spLocks noChangeArrowheads="1"/>
          </p:cNvSpPr>
          <p:nvPr/>
        </p:nvSpPr>
        <p:spPr bwMode="auto">
          <a:xfrm>
            <a:off x="5775326" y="2041526"/>
            <a:ext cx="38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t</a:t>
            </a:r>
            <a:r>
              <a:rPr lang="en-US" altLang="en-US" sz="1800" baseline="-25000"/>
              <a:t>0</a:t>
            </a:r>
          </a:p>
        </p:txBody>
      </p:sp>
      <p:sp>
        <p:nvSpPr>
          <p:cNvPr id="77845" name="Line 47"/>
          <p:cNvSpPr>
            <a:spLocks noChangeShapeType="1"/>
          </p:cNvSpPr>
          <p:nvPr/>
        </p:nvSpPr>
        <p:spPr bwMode="auto">
          <a:xfrm flipH="1">
            <a:off x="9486900" y="2571750"/>
            <a:ext cx="36195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46" name="Text Box 48"/>
          <p:cNvSpPr txBox="1">
            <a:spLocks noChangeArrowheads="1"/>
          </p:cNvSpPr>
          <p:nvPr/>
        </p:nvSpPr>
        <p:spPr bwMode="auto">
          <a:xfrm>
            <a:off x="9871076" y="2384426"/>
            <a:ext cx="36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t</a:t>
            </a:r>
            <a:r>
              <a:rPr lang="en-US" altLang="en-US" sz="1800" baseline="-25000"/>
              <a:t>1</a:t>
            </a:r>
          </a:p>
        </p:txBody>
      </p:sp>
      <p:sp>
        <p:nvSpPr>
          <p:cNvPr id="77847" name="Text Box 49"/>
          <p:cNvSpPr txBox="1">
            <a:spLocks noChangeArrowheads="1"/>
          </p:cNvSpPr>
          <p:nvPr/>
        </p:nvSpPr>
        <p:spPr bwMode="auto">
          <a:xfrm>
            <a:off x="6870700" y="5984876"/>
            <a:ext cx="108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solidFill>
                  <a:schemeClr val="accent2"/>
                </a:solidFill>
              </a:rPr>
              <a:t>distance</a:t>
            </a:r>
          </a:p>
        </p:txBody>
      </p:sp>
      <p:sp>
        <p:nvSpPr>
          <p:cNvPr id="77848" name="Line 50"/>
          <p:cNvSpPr>
            <a:spLocks noChangeShapeType="1"/>
          </p:cNvSpPr>
          <p:nvPr/>
        </p:nvSpPr>
        <p:spPr bwMode="auto">
          <a:xfrm>
            <a:off x="6143625" y="6191250"/>
            <a:ext cx="78105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49" name="Line 51"/>
          <p:cNvSpPr>
            <a:spLocks noChangeShapeType="1"/>
          </p:cNvSpPr>
          <p:nvPr/>
        </p:nvSpPr>
        <p:spPr bwMode="auto">
          <a:xfrm>
            <a:off x="7543800" y="3371850"/>
            <a:ext cx="0" cy="990600"/>
          </a:xfrm>
          <a:prstGeom prst="line">
            <a:avLst/>
          </a:prstGeom>
          <a:noFill/>
          <a:ln w="28575"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0" name="Text Box 52"/>
          <p:cNvSpPr txBox="1">
            <a:spLocks noChangeArrowheads="1"/>
          </p:cNvSpPr>
          <p:nvPr/>
        </p:nvSpPr>
        <p:spPr bwMode="auto">
          <a:xfrm>
            <a:off x="7958139" y="3532188"/>
            <a:ext cx="11779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600">
                <a:solidFill>
                  <a:srgbClr val="FF0000"/>
                </a:solidFill>
              </a:rPr>
              <a:t>Collision</a:t>
            </a:r>
          </a:p>
          <a:p>
            <a:pPr algn="ctr">
              <a:spcBef>
                <a:spcPct val="0"/>
              </a:spcBef>
              <a:buClrTx/>
              <a:buSzTx/>
              <a:buFontTx/>
              <a:buNone/>
            </a:pPr>
            <a:r>
              <a:rPr lang="en-US" altLang="en-US" sz="1600">
                <a:solidFill>
                  <a:srgbClr val="FF0000"/>
                </a:solidFill>
              </a:rPr>
              <a:t>Detection </a:t>
            </a:r>
          </a:p>
          <a:p>
            <a:pPr algn="ctr">
              <a:spcBef>
                <a:spcPct val="0"/>
              </a:spcBef>
              <a:buClrTx/>
              <a:buSzTx/>
              <a:buFontTx/>
              <a:buNone/>
            </a:pPr>
            <a:r>
              <a:rPr lang="en-US" altLang="en-US" sz="1600">
                <a:solidFill>
                  <a:srgbClr val="FF0000"/>
                </a:solidFill>
              </a:rPr>
              <a:t>Times</a:t>
            </a:r>
          </a:p>
        </p:txBody>
      </p:sp>
      <p:sp>
        <p:nvSpPr>
          <p:cNvPr id="77851" name="Line 53"/>
          <p:cNvSpPr>
            <a:spLocks noChangeShapeType="1"/>
          </p:cNvSpPr>
          <p:nvPr/>
        </p:nvSpPr>
        <p:spPr bwMode="auto">
          <a:xfrm>
            <a:off x="9505950" y="3028950"/>
            <a:ext cx="0" cy="1676400"/>
          </a:xfrm>
          <a:prstGeom prst="line">
            <a:avLst/>
          </a:prstGeom>
          <a:noFill/>
          <a:ln w="28575"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52" name="Text Box 54"/>
          <p:cNvSpPr txBox="1">
            <a:spLocks noChangeArrowheads="1"/>
          </p:cNvSpPr>
          <p:nvPr/>
        </p:nvSpPr>
        <p:spPr bwMode="auto">
          <a:xfrm rot="5400000">
            <a:off x="4994276" y="3752851"/>
            <a:ext cx="1928812"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200"/>
              <a:t>Frame transmission time</a:t>
            </a:r>
          </a:p>
        </p:txBody>
      </p:sp>
      <p:grpSp>
        <p:nvGrpSpPr>
          <p:cNvPr id="77853" name="Group 60"/>
          <p:cNvGrpSpPr>
            <a:grpSpLocks/>
          </p:cNvGrpSpPr>
          <p:nvPr/>
        </p:nvGrpSpPr>
        <p:grpSpPr bwMode="auto">
          <a:xfrm>
            <a:off x="6134100" y="1695451"/>
            <a:ext cx="3695700" cy="80963"/>
            <a:chOff x="2928" y="1152"/>
            <a:chExt cx="2328" cy="51"/>
          </a:xfrm>
        </p:grpSpPr>
        <p:sp>
          <p:nvSpPr>
            <p:cNvPr id="180282" name="Rectangle 58"/>
            <p:cNvSpPr>
              <a:spLocks noChangeArrowheads="1"/>
            </p:cNvSpPr>
            <p:nvPr/>
          </p:nvSpPr>
          <p:spPr bwMode="auto">
            <a:xfrm>
              <a:off x="2928" y="1164"/>
              <a:ext cx="2328" cy="39"/>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77863" name="Line 39"/>
            <p:cNvSpPr>
              <a:spLocks noChangeShapeType="1"/>
            </p:cNvSpPr>
            <p:nvPr/>
          </p:nvSpPr>
          <p:spPr bwMode="auto">
            <a:xfrm>
              <a:off x="3216" y="1164"/>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4" name="Line 40"/>
            <p:cNvSpPr>
              <a:spLocks noChangeShapeType="1"/>
            </p:cNvSpPr>
            <p:nvPr/>
          </p:nvSpPr>
          <p:spPr bwMode="auto">
            <a:xfrm>
              <a:off x="3804" y="1164"/>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5" name="Line 41"/>
            <p:cNvSpPr>
              <a:spLocks noChangeShapeType="1"/>
            </p:cNvSpPr>
            <p:nvPr/>
          </p:nvSpPr>
          <p:spPr bwMode="auto">
            <a:xfrm>
              <a:off x="4368" y="1164"/>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6" name="Line 42"/>
            <p:cNvSpPr>
              <a:spLocks noChangeShapeType="1"/>
            </p:cNvSpPr>
            <p:nvPr/>
          </p:nvSpPr>
          <p:spPr bwMode="auto">
            <a:xfrm>
              <a:off x="5028" y="1164"/>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867" name="Line 59"/>
            <p:cNvSpPr>
              <a:spLocks noChangeShapeType="1"/>
            </p:cNvSpPr>
            <p:nvPr/>
          </p:nvSpPr>
          <p:spPr bwMode="auto">
            <a:xfrm>
              <a:off x="2928" y="1152"/>
              <a:ext cx="2328"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7854" name="Rectangle 62"/>
          <p:cNvSpPr>
            <a:spLocks noChangeArrowheads="1"/>
          </p:cNvSpPr>
          <p:nvPr/>
        </p:nvSpPr>
        <p:spPr bwMode="auto">
          <a:xfrm>
            <a:off x="9829800" y="1657351"/>
            <a:ext cx="88900" cy="142875"/>
          </a:xfrm>
          <a:prstGeom prst="rect">
            <a:avLst/>
          </a:prstGeom>
          <a:solidFill>
            <a:schemeClr val="folHlink"/>
          </a:solidFill>
          <a:ln w="9525">
            <a:solidFill>
              <a:schemeClr val="bg2"/>
            </a:solidFill>
            <a:miter lim="800000"/>
            <a:headEnd/>
            <a:tailEnd/>
          </a:ln>
        </p:spPr>
        <p:txBody>
          <a:bodyPr wrap="none" anchor="ct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900"/>
          </a:p>
        </p:txBody>
      </p:sp>
      <p:sp>
        <p:nvSpPr>
          <p:cNvPr id="77855" name="Rectangle 63"/>
          <p:cNvSpPr>
            <a:spLocks noChangeArrowheads="1"/>
          </p:cNvSpPr>
          <p:nvPr/>
        </p:nvSpPr>
        <p:spPr bwMode="auto">
          <a:xfrm>
            <a:off x="6067425" y="1657351"/>
            <a:ext cx="88900" cy="142875"/>
          </a:xfrm>
          <a:prstGeom prst="rect">
            <a:avLst/>
          </a:prstGeom>
          <a:solidFill>
            <a:schemeClr val="folHlink"/>
          </a:solidFill>
          <a:ln w="9525">
            <a:solidFill>
              <a:schemeClr val="bg2"/>
            </a:solidFill>
            <a:miter lim="800000"/>
            <a:headEnd/>
            <a:tailEnd/>
          </a:ln>
        </p:spPr>
        <p:txBody>
          <a:bodyPr wrap="none" anchor="ct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900"/>
          </a:p>
        </p:txBody>
      </p:sp>
      <p:sp>
        <p:nvSpPr>
          <p:cNvPr id="77856" name="Text Box 64"/>
          <p:cNvSpPr txBox="1">
            <a:spLocks noChangeArrowheads="1"/>
          </p:cNvSpPr>
          <p:nvPr/>
        </p:nvSpPr>
        <p:spPr bwMode="auto">
          <a:xfrm>
            <a:off x="9432925" y="1052513"/>
            <a:ext cx="1085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terminator</a:t>
            </a:r>
          </a:p>
        </p:txBody>
      </p:sp>
      <p:sp>
        <p:nvSpPr>
          <p:cNvPr id="77857" name="Line 65"/>
          <p:cNvSpPr>
            <a:spLocks noChangeShapeType="1"/>
          </p:cNvSpPr>
          <p:nvPr/>
        </p:nvSpPr>
        <p:spPr bwMode="auto">
          <a:xfrm flipV="1">
            <a:off x="9906000" y="131445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58" name="Text Box 66"/>
          <p:cNvSpPr txBox="1">
            <a:spLocks noChangeArrowheads="1"/>
          </p:cNvSpPr>
          <p:nvPr/>
        </p:nvSpPr>
        <p:spPr bwMode="auto">
          <a:xfrm>
            <a:off x="5394325" y="1119188"/>
            <a:ext cx="1085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terminator</a:t>
            </a:r>
          </a:p>
        </p:txBody>
      </p:sp>
      <p:sp>
        <p:nvSpPr>
          <p:cNvPr id="77859" name="Line 67"/>
          <p:cNvSpPr>
            <a:spLocks noChangeShapeType="1"/>
          </p:cNvSpPr>
          <p:nvPr/>
        </p:nvSpPr>
        <p:spPr bwMode="auto">
          <a:xfrm flipH="1" flipV="1">
            <a:off x="5953126" y="1362075"/>
            <a:ext cx="142875" cy="247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60" name="Line 68"/>
          <p:cNvSpPr>
            <a:spLocks noChangeShapeType="1"/>
          </p:cNvSpPr>
          <p:nvPr/>
        </p:nvSpPr>
        <p:spPr bwMode="auto">
          <a:xfrm flipH="1">
            <a:off x="7600950" y="3790950"/>
            <a:ext cx="438150" cy="95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7861" name="Line 69"/>
          <p:cNvSpPr>
            <a:spLocks noChangeShapeType="1"/>
          </p:cNvSpPr>
          <p:nvPr/>
        </p:nvSpPr>
        <p:spPr bwMode="auto">
          <a:xfrm>
            <a:off x="9029700" y="3790950"/>
            <a:ext cx="43815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4104157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0" name="Rectangle 6"/>
          <p:cNvSpPr>
            <a:spLocks noChangeArrowheads="1"/>
          </p:cNvSpPr>
          <p:nvPr/>
        </p:nvSpPr>
        <p:spPr bwMode="auto">
          <a:xfrm>
            <a:off x="1784351" y="931864"/>
            <a:ext cx="4329113" cy="1220787"/>
          </a:xfrm>
          <a:prstGeom prst="rect">
            <a:avLst/>
          </a:prstGeom>
          <a:noFill/>
          <a:ln w="9525">
            <a:noFill/>
            <a:miter lim="800000"/>
            <a:headEnd/>
            <a:tailEnd/>
          </a:ln>
          <a:effectLst/>
        </p:spPr>
        <p:txBody>
          <a:bodyPr>
            <a:spAutoFit/>
          </a:bodyPr>
          <a:lstStyle/>
          <a:p>
            <a:pPr>
              <a:defRPr/>
            </a:pPr>
            <a:r>
              <a:rPr lang="en-US" altLang="ar-SA" sz="2000">
                <a:solidFill>
                  <a:schemeClr val="accent2"/>
                </a:solidFill>
              </a:rPr>
              <a:t>collision occurs:</a:t>
            </a:r>
            <a:endParaRPr lang="en-US" altLang="ar-SA" sz="2000"/>
          </a:p>
          <a:p>
            <a:pPr>
              <a:defRPr/>
            </a:pPr>
            <a:r>
              <a:rPr lang="en-US" altLang="ar-SA" b="1">
                <a:solidFill>
                  <a:srgbClr val="008000"/>
                </a:solidFill>
              </a:rPr>
              <a:t>A</a:t>
            </a:r>
            <a:r>
              <a:rPr lang="en-US" altLang="ar-SA"/>
              <a:t> finishes transmitting a frame, then receives </a:t>
            </a:r>
            <a:r>
              <a:rPr lang="en-US" altLang="ar-SA" b="1">
                <a:solidFill>
                  <a:srgbClr val="FF00FF"/>
                </a:solidFill>
                <a:effectLst>
                  <a:outerShdw blurRad="38100" dist="38100" dir="2700000" algn="tl">
                    <a:srgbClr val="C0C0C0"/>
                  </a:outerShdw>
                </a:effectLst>
              </a:rPr>
              <a:t>D</a:t>
            </a:r>
            <a:r>
              <a:rPr lang="en-US" altLang="ar-SA"/>
              <a:t>’s frame so </a:t>
            </a:r>
            <a:r>
              <a:rPr lang="en-US" altLang="ar-SA" b="1">
                <a:solidFill>
                  <a:srgbClr val="008000"/>
                </a:solidFill>
              </a:rPr>
              <a:t>A</a:t>
            </a:r>
            <a:r>
              <a:rPr lang="en-US" altLang="ar-SA"/>
              <a:t> cannot detect the collision.</a:t>
            </a:r>
          </a:p>
        </p:txBody>
      </p:sp>
      <p:sp>
        <p:nvSpPr>
          <p:cNvPr id="400420" name="Text Box 36"/>
          <p:cNvSpPr txBox="1">
            <a:spLocks noChangeArrowheads="1"/>
          </p:cNvSpPr>
          <p:nvPr/>
        </p:nvSpPr>
        <p:spPr bwMode="auto">
          <a:xfrm>
            <a:off x="2536826" y="4843463"/>
            <a:ext cx="6646863" cy="1555750"/>
          </a:xfrm>
          <a:prstGeom prst="rect">
            <a:avLst/>
          </a:prstGeom>
          <a:solidFill>
            <a:srgbClr val="EAEAEA"/>
          </a:solidFill>
          <a:ln>
            <a:noFill/>
          </a:ln>
          <a:effectLst>
            <a:prstShdw prst="shdw17" dist="17961" dir="2700000">
              <a:srgbClr val="8C8C8C"/>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ar-SA" sz="1800"/>
              <a:t>F: Frame length [bit]</a:t>
            </a:r>
          </a:p>
          <a:p>
            <a:pPr>
              <a:spcBef>
                <a:spcPct val="0"/>
              </a:spcBef>
              <a:buClrTx/>
              <a:buSzTx/>
              <a:buFontTx/>
              <a:buNone/>
            </a:pPr>
            <a:r>
              <a:rPr lang="en-US" altLang="ar-SA" sz="1800"/>
              <a:t>R: Transmission Rate (Bandwidth) [bit/sec] —› </a:t>
            </a:r>
            <a:r>
              <a:rPr lang="en-US" altLang="ar-SA" sz="1600">
                <a:solidFill>
                  <a:srgbClr val="FF0000"/>
                </a:solidFill>
              </a:rPr>
              <a:t>TF=F/R</a:t>
            </a:r>
          </a:p>
          <a:p>
            <a:pPr>
              <a:spcBef>
                <a:spcPct val="0"/>
              </a:spcBef>
              <a:buClrTx/>
              <a:buSzTx/>
              <a:buFontTx/>
              <a:buNone/>
            </a:pPr>
            <a:r>
              <a:rPr lang="en-US" altLang="ar-SA" sz="1800"/>
              <a:t>d: </a:t>
            </a:r>
            <a:r>
              <a:rPr lang="en-US" altLang="ar-SA" sz="1800">
                <a:solidFill>
                  <a:srgbClr val="008000"/>
                </a:solidFill>
              </a:rPr>
              <a:t>A</a:t>
            </a:r>
            <a:r>
              <a:rPr lang="en-US" altLang="ar-SA" sz="1800"/>
              <a:t> to </a:t>
            </a:r>
            <a:r>
              <a:rPr lang="en-US" altLang="ar-SA" sz="1800">
                <a:solidFill>
                  <a:srgbClr val="996633"/>
                </a:solidFill>
              </a:rPr>
              <a:t>D</a:t>
            </a:r>
            <a:r>
              <a:rPr lang="en-US" altLang="ar-SA" sz="1800"/>
              <a:t> distance [m]</a:t>
            </a:r>
          </a:p>
          <a:p>
            <a:pPr>
              <a:spcBef>
                <a:spcPct val="0"/>
              </a:spcBef>
              <a:buClrTx/>
              <a:buSzTx/>
              <a:buFontTx/>
              <a:buNone/>
            </a:pPr>
            <a:r>
              <a:rPr lang="en-US" altLang="ar-SA" sz="1800"/>
              <a:t>V: signal propagation velocity in channel [m/sec] —› </a:t>
            </a:r>
            <a:r>
              <a:rPr lang="en-US" altLang="ar-SA" sz="1600">
                <a:solidFill>
                  <a:srgbClr val="FF0000"/>
                </a:solidFill>
              </a:rPr>
              <a:t>TAD= d/V</a:t>
            </a:r>
          </a:p>
          <a:p>
            <a:pPr>
              <a:spcBef>
                <a:spcPct val="0"/>
              </a:spcBef>
              <a:buClrTx/>
              <a:buSzTx/>
              <a:buFontTx/>
              <a:buNone/>
            </a:pPr>
            <a:r>
              <a:rPr lang="en-US" altLang="ar-SA" sz="2000">
                <a:solidFill>
                  <a:srgbClr val="FF0000"/>
                </a:solidFill>
              </a:rPr>
              <a:t>TF ≥ 2×TAD —› F ≥ 2×R×TAD</a:t>
            </a:r>
            <a:r>
              <a:rPr lang="en-US" altLang="ar-SA" sz="2400">
                <a:solidFill>
                  <a:srgbClr val="FF0000"/>
                </a:solidFill>
              </a:rPr>
              <a:t> </a:t>
            </a:r>
            <a:r>
              <a:rPr lang="en-US" altLang="ar-SA" sz="1800">
                <a:solidFill>
                  <a:srgbClr val="FF0000"/>
                </a:solidFill>
              </a:rPr>
              <a:t>—› </a:t>
            </a:r>
            <a:r>
              <a:rPr lang="el-GR" altLang="ar-SA" sz="2400">
                <a:solidFill>
                  <a:srgbClr val="FF0000"/>
                </a:solidFill>
                <a:latin typeface="Times New Roman" panose="02020603050405020304" pitchFamily="18" charset="0"/>
                <a:cs typeface="Times New Roman" panose="02020603050405020304" pitchFamily="18" charset="0"/>
              </a:rPr>
              <a:t>α</a:t>
            </a:r>
            <a:r>
              <a:rPr lang="en-US" altLang="ar-SA" sz="2000">
                <a:solidFill>
                  <a:srgbClr val="FF0000"/>
                </a:solidFill>
                <a:latin typeface="Times New Roman" panose="02020603050405020304" pitchFamily="18" charset="0"/>
                <a:cs typeface="Times New Roman" panose="02020603050405020304" pitchFamily="18" charset="0"/>
              </a:rPr>
              <a:t> </a:t>
            </a:r>
            <a:r>
              <a:rPr lang="en-US" altLang="ar-SA" sz="1800">
                <a:solidFill>
                  <a:srgbClr val="FF0000"/>
                </a:solidFill>
                <a:cs typeface="Times New Roman" panose="02020603050405020304" pitchFamily="18" charset="0"/>
              </a:rPr>
              <a:t>=</a:t>
            </a:r>
            <a:r>
              <a:rPr lang="en-US" altLang="ar-SA" sz="1800">
                <a:solidFill>
                  <a:srgbClr val="FF0000"/>
                </a:solidFill>
              </a:rPr>
              <a:t>TAD/(F/R) </a:t>
            </a:r>
            <a:r>
              <a:rPr lang="en-US" altLang="ar-SA" sz="2400">
                <a:solidFill>
                  <a:srgbClr val="FF0000"/>
                </a:solidFill>
              </a:rPr>
              <a:t>≤ </a:t>
            </a:r>
            <a:r>
              <a:rPr lang="en-US" altLang="ar-SA" sz="1800">
                <a:solidFill>
                  <a:srgbClr val="FF0000"/>
                </a:solidFill>
              </a:rPr>
              <a:t>0.5</a:t>
            </a:r>
            <a:endParaRPr lang="en-US" altLang="en-US" sz="1800">
              <a:solidFill>
                <a:srgbClr val="FF0000"/>
              </a:solidFill>
            </a:endParaRPr>
          </a:p>
        </p:txBody>
      </p:sp>
      <p:sp>
        <p:nvSpPr>
          <p:cNvPr id="400436" name="Text Box 52"/>
          <p:cNvSpPr txBox="1">
            <a:spLocks noChangeArrowheads="1"/>
          </p:cNvSpPr>
          <p:nvPr/>
        </p:nvSpPr>
        <p:spPr bwMode="auto">
          <a:xfrm>
            <a:off x="1793875" y="3465514"/>
            <a:ext cx="3951288" cy="1190625"/>
          </a:xfrm>
          <a:prstGeom prst="rect">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ar-SA" sz="1800">
                <a:solidFill>
                  <a:schemeClr val="accent2"/>
                </a:solidFill>
              </a:rPr>
              <a:t>Collision detection condition:</a:t>
            </a:r>
          </a:p>
          <a:p>
            <a:pPr>
              <a:spcBef>
                <a:spcPct val="0"/>
              </a:spcBef>
              <a:buClrTx/>
              <a:buSzTx/>
              <a:buFontTx/>
              <a:buNone/>
            </a:pPr>
            <a:r>
              <a:rPr lang="en-US" altLang="ar-SA" sz="1800">
                <a:solidFill>
                  <a:srgbClr val="FF0000"/>
                </a:solidFill>
              </a:rPr>
              <a:t>TF: </a:t>
            </a:r>
            <a:r>
              <a:rPr lang="en-US" altLang="ar-SA" sz="1800"/>
              <a:t>Frame transmission Time [sec]</a:t>
            </a:r>
          </a:p>
          <a:p>
            <a:pPr>
              <a:spcBef>
                <a:spcPct val="0"/>
              </a:spcBef>
              <a:buClrTx/>
              <a:buSzTx/>
              <a:buFontTx/>
              <a:buNone/>
            </a:pPr>
            <a:r>
              <a:rPr lang="en-US" altLang="ar-SA" sz="1800">
                <a:solidFill>
                  <a:srgbClr val="FF0000"/>
                </a:solidFill>
              </a:rPr>
              <a:t>TAD: A </a:t>
            </a:r>
            <a:r>
              <a:rPr lang="en-US" altLang="ar-SA" sz="1800"/>
              <a:t>to</a:t>
            </a:r>
            <a:r>
              <a:rPr lang="en-US" altLang="ar-SA" sz="1800">
                <a:solidFill>
                  <a:srgbClr val="FF0000"/>
                </a:solidFill>
              </a:rPr>
              <a:t> D </a:t>
            </a:r>
            <a:r>
              <a:rPr lang="en-US" altLang="ar-SA" sz="1800"/>
              <a:t>propagation time [sec]</a:t>
            </a:r>
          </a:p>
          <a:p>
            <a:pPr>
              <a:spcBef>
                <a:spcPct val="0"/>
              </a:spcBef>
              <a:buClrTx/>
              <a:buSzTx/>
              <a:buFontTx/>
              <a:buNone/>
            </a:pPr>
            <a:r>
              <a:rPr lang="en-US" altLang="ar-SA" sz="1800">
                <a:solidFill>
                  <a:srgbClr val="FF0000"/>
                </a:solidFill>
              </a:rPr>
              <a:t>Then: TF≥ 2×TAD</a:t>
            </a:r>
            <a:endParaRPr lang="en-US" altLang="en-US" sz="1800"/>
          </a:p>
        </p:txBody>
      </p:sp>
      <p:sp>
        <p:nvSpPr>
          <p:cNvPr id="400438" name="AutoShape 54"/>
          <p:cNvSpPr>
            <a:spLocks noChangeArrowheads="1"/>
          </p:cNvSpPr>
          <p:nvPr/>
        </p:nvSpPr>
        <p:spPr bwMode="auto">
          <a:xfrm>
            <a:off x="2192338" y="4602163"/>
            <a:ext cx="304800" cy="538162"/>
          </a:xfrm>
          <a:prstGeom prst="curvedRightArrow">
            <a:avLst>
              <a:gd name="adj1" fmla="val 35312"/>
              <a:gd name="adj2" fmla="val 70625"/>
              <a:gd name="adj3" fmla="val 33333"/>
            </a:avLst>
          </a:prstGeom>
          <a:solidFill>
            <a:schemeClr val="accent1"/>
          </a:solidFill>
          <a:ln w="9525">
            <a:solidFill>
              <a:srgbClr val="00FF99"/>
            </a:solidFill>
            <a:miter lim="800000"/>
            <a:headEnd/>
            <a:tailEnd/>
          </a:ln>
        </p:spPr>
        <p:txBody>
          <a:bodyPr wrap="none" anchor="ct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900"/>
          </a:p>
        </p:txBody>
      </p:sp>
      <p:grpSp>
        <p:nvGrpSpPr>
          <p:cNvPr id="2" name="Group 62"/>
          <p:cNvGrpSpPr>
            <a:grpSpLocks/>
          </p:cNvGrpSpPr>
          <p:nvPr/>
        </p:nvGrpSpPr>
        <p:grpSpPr bwMode="auto">
          <a:xfrm>
            <a:off x="2784476" y="1058864"/>
            <a:ext cx="7635875" cy="3686175"/>
            <a:chOff x="794" y="667"/>
            <a:chExt cx="4810" cy="2322"/>
          </a:xfrm>
        </p:grpSpPr>
        <p:sp>
          <p:nvSpPr>
            <p:cNvPr id="79880" name="Rectangle 50"/>
            <p:cNvSpPr>
              <a:spLocks noChangeArrowheads="1"/>
            </p:cNvSpPr>
            <p:nvPr/>
          </p:nvSpPr>
          <p:spPr bwMode="auto">
            <a:xfrm>
              <a:off x="2815" y="667"/>
              <a:ext cx="2789" cy="2322"/>
            </a:xfrm>
            <a:prstGeom prst="rect">
              <a:avLst/>
            </a:prstGeom>
            <a:solidFill>
              <a:srgbClr val="DDDDDD"/>
            </a:solidFill>
            <a:ln>
              <a:noFill/>
            </a:ln>
            <a:effectLst>
              <a:prstShdw prst="shdw17" dist="17961" dir="2700000">
                <a:srgbClr val="858585"/>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900"/>
            </a:p>
          </p:txBody>
        </p:sp>
        <p:sp>
          <p:nvSpPr>
            <p:cNvPr id="79881" name="Rectangle 35"/>
            <p:cNvSpPr>
              <a:spLocks noChangeArrowheads="1"/>
            </p:cNvSpPr>
            <p:nvPr/>
          </p:nvSpPr>
          <p:spPr bwMode="auto">
            <a:xfrm>
              <a:off x="3360" y="828"/>
              <a:ext cx="144" cy="108"/>
            </a:xfrm>
            <a:prstGeom prst="rect">
              <a:avLst/>
            </a:prstGeom>
            <a:solidFill>
              <a:schemeClr val="accent1"/>
            </a:solidFill>
            <a:ln w="9525">
              <a:solidFill>
                <a:schemeClr val="accent1"/>
              </a:solidFill>
              <a:miter lim="800000"/>
              <a:headEnd/>
              <a:tailEnd/>
            </a:ln>
          </p:spPr>
          <p:txBody>
            <a:bodyPr wrap="none" anchor="ct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900"/>
            </a:p>
          </p:txBody>
        </p:sp>
        <p:sp>
          <p:nvSpPr>
            <p:cNvPr id="79882" name="Rectangle 10"/>
            <p:cNvSpPr>
              <a:spLocks noChangeArrowheads="1"/>
            </p:cNvSpPr>
            <p:nvPr/>
          </p:nvSpPr>
          <p:spPr bwMode="auto">
            <a:xfrm>
              <a:off x="3960" y="828"/>
              <a:ext cx="108" cy="108"/>
            </a:xfrm>
            <a:prstGeom prst="rect">
              <a:avLst/>
            </a:prstGeom>
            <a:solidFill>
              <a:srgbClr val="FFFFCC"/>
            </a:solidFill>
            <a:ln w="9525">
              <a:solidFill>
                <a:srgbClr val="FFFFCC"/>
              </a:solidFill>
              <a:miter lim="800000"/>
              <a:headEnd/>
              <a:tailEnd/>
            </a:ln>
          </p:spPr>
          <p:txBody>
            <a:bodyPr wrap="none" anchor="ct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900"/>
            </a:p>
          </p:txBody>
        </p:sp>
        <p:sp>
          <p:nvSpPr>
            <p:cNvPr id="79883" name="Rectangle 11"/>
            <p:cNvSpPr>
              <a:spLocks noChangeArrowheads="1"/>
            </p:cNvSpPr>
            <p:nvPr/>
          </p:nvSpPr>
          <p:spPr bwMode="auto">
            <a:xfrm>
              <a:off x="5196" y="828"/>
              <a:ext cx="108" cy="108"/>
            </a:xfrm>
            <a:prstGeom prst="rect">
              <a:avLst/>
            </a:prstGeom>
            <a:solidFill>
              <a:srgbClr val="FFCCFF"/>
            </a:solidFill>
            <a:ln w="9525">
              <a:solidFill>
                <a:srgbClr val="FFCCFF"/>
              </a:solidFill>
              <a:miter lim="800000"/>
              <a:headEnd/>
              <a:tailEnd/>
            </a:ln>
          </p:spPr>
          <p:txBody>
            <a:bodyPr wrap="none" anchor="ct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900"/>
            </a:p>
          </p:txBody>
        </p:sp>
        <p:sp>
          <p:nvSpPr>
            <p:cNvPr id="79884" name="Freeform 12"/>
            <p:cNvSpPr>
              <a:spLocks/>
            </p:cNvSpPr>
            <p:nvPr/>
          </p:nvSpPr>
          <p:spPr bwMode="auto">
            <a:xfrm>
              <a:off x="3144" y="972"/>
              <a:ext cx="2328" cy="1932"/>
            </a:xfrm>
            <a:custGeom>
              <a:avLst/>
              <a:gdLst>
                <a:gd name="T0" fmla="*/ 0 w 2328"/>
                <a:gd name="T1" fmla="*/ 1 h 2832"/>
                <a:gd name="T2" fmla="*/ 0 w 2328"/>
                <a:gd name="T3" fmla="*/ 0 h 2832"/>
                <a:gd name="T4" fmla="*/ 2328 w 2328"/>
                <a:gd name="T5" fmla="*/ 0 h 2832"/>
                <a:gd name="T6" fmla="*/ 2328 w 2328"/>
                <a:gd name="T7" fmla="*/ 1 h 2832"/>
                <a:gd name="T8" fmla="*/ 0 60000 65536"/>
                <a:gd name="T9" fmla="*/ 0 60000 65536"/>
                <a:gd name="T10" fmla="*/ 0 60000 65536"/>
                <a:gd name="T11" fmla="*/ 0 60000 65536"/>
                <a:gd name="T12" fmla="*/ 0 w 2328"/>
                <a:gd name="T13" fmla="*/ 0 h 2832"/>
                <a:gd name="T14" fmla="*/ 2328 w 2328"/>
                <a:gd name="T15" fmla="*/ 2832 h 2832"/>
              </a:gdLst>
              <a:ahLst/>
              <a:cxnLst>
                <a:cxn ang="T8">
                  <a:pos x="T0" y="T1"/>
                </a:cxn>
                <a:cxn ang="T9">
                  <a:pos x="T2" y="T3"/>
                </a:cxn>
                <a:cxn ang="T10">
                  <a:pos x="T4" y="T5"/>
                </a:cxn>
                <a:cxn ang="T11">
                  <a:pos x="T6" y="T7"/>
                </a:cxn>
              </a:cxnLst>
              <a:rect l="T12" t="T13" r="T14" b="T15"/>
              <a:pathLst>
                <a:path w="2328" h="2832">
                  <a:moveTo>
                    <a:pt x="0" y="2832"/>
                  </a:moveTo>
                  <a:lnTo>
                    <a:pt x="0" y="0"/>
                  </a:lnTo>
                  <a:lnTo>
                    <a:pt x="2328" y="0"/>
                  </a:lnTo>
                  <a:lnTo>
                    <a:pt x="2328" y="270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9885" name="Freeform 13"/>
            <p:cNvSpPr>
              <a:spLocks/>
            </p:cNvSpPr>
            <p:nvPr/>
          </p:nvSpPr>
          <p:spPr bwMode="auto">
            <a:xfrm>
              <a:off x="3156" y="1596"/>
              <a:ext cx="2328" cy="924"/>
            </a:xfrm>
            <a:custGeom>
              <a:avLst/>
              <a:gdLst>
                <a:gd name="T0" fmla="*/ 2316 w 2328"/>
                <a:gd name="T1" fmla="*/ 0 h 2208"/>
                <a:gd name="T2" fmla="*/ 2124 w 2328"/>
                <a:gd name="T3" fmla="*/ 0 h 2208"/>
                <a:gd name="T4" fmla="*/ 0 w 2328"/>
                <a:gd name="T5" fmla="*/ 0 h 2208"/>
                <a:gd name="T6" fmla="*/ 0 w 2328"/>
                <a:gd name="T7" fmla="*/ 0 h 2208"/>
                <a:gd name="T8" fmla="*/ 2088 w 2328"/>
                <a:gd name="T9" fmla="*/ 0 h 2208"/>
                <a:gd name="T10" fmla="*/ 2328 w 2328"/>
                <a:gd name="T11" fmla="*/ 0 h 2208"/>
                <a:gd name="T12" fmla="*/ 2316 w 2328"/>
                <a:gd name="T13" fmla="*/ 0 h 2208"/>
                <a:gd name="T14" fmla="*/ 0 60000 65536"/>
                <a:gd name="T15" fmla="*/ 0 60000 65536"/>
                <a:gd name="T16" fmla="*/ 0 60000 65536"/>
                <a:gd name="T17" fmla="*/ 0 60000 65536"/>
                <a:gd name="T18" fmla="*/ 0 60000 65536"/>
                <a:gd name="T19" fmla="*/ 0 60000 65536"/>
                <a:gd name="T20" fmla="*/ 0 60000 65536"/>
                <a:gd name="T21" fmla="*/ 0 w 2328"/>
                <a:gd name="T22" fmla="*/ 0 h 2208"/>
                <a:gd name="T23" fmla="*/ 2328 w 2328"/>
                <a:gd name="T24" fmla="*/ 2208 h 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8" h="2208">
                  <a:moveTo>
                    <a:pt x="2316" y="1452"/>
                  </a:moveTo>
                  <a:lnTo>
                    <a:pt x="2124" y="1332"/>
                  </a:lnTo>
                  <a:lnTo>
                    <a:pt x="0" y="2208"/>
                  </a:lnTo>
                  <a:lnTo>
                    <a:pt x="0" y="840"/>
                  </a:lnTo>
                  <a:lnTo>
                    <a:pt x="2088" y="0"/>
                  </a:lnTo>
                  <a:lnTo>
                    <a:pt x="2328" y="108"/>
                  </a:lnTo>
                  <a:lnTo>
                    <a:pt x="2316" y="1452"/>
                  </a:lnTo>
                  <a:close/>
                </a:path>
              </a:pathLst>
            </a:custGeom>
            <a:solidFill>
              <a:srgbClr val="FFCCFF"/>
            </a:solidFill>
            <a:ln w="9525">
              <a:solidFill>
                <a:schemeClr val="tx1"/>
              </a:solidFill>
              <a:round/>
              <a:headEnd/>
              <a:tailEnd/>
            </a:ln>
          </p:spPr>
          <p:txBody>
            <a:bodyPr wrap="none"/>
            <a:lstStyle/>
            <a:p>
              <a:endParaRPr lang="en-US"/>
            </a:p>
          </p:txBody>
        </p:sp>
        <p:sp>
          <p:nvSpPr>
            <p:cNvPr id="79886" name="Line 15"/>
            <p:cNvSpPr>
              <a:spLocks noChangeShapeType="1"/>
            </p:cNvSpPr>
            <p:nvPr/>
          </p:nvSpPr>
          <p:spPr bwMode="auto">
            <a:xfrm>
              <a:off x="3396" y="984"/>
              <a:ext cx="0" cy="336"/>
            </a:xfrm>
            <a:prstGeom prst="line">
              <a:avLst/>
            </a:prstGeom>
            <a:noFill/>
            <a:ln w="952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9887" name="Line 16"/>
            <p:cNvSpPr>
              <a:spLocks noChangeShapeType="1"/>
            </p:cNvSpPr>
            <p:nvPr/>
          </p:nvSpPr>
          <p:spPr bwMode="auto">
            <a:xfrm>
              <a:off x="5244" y="984"/>
              <a:ext cx="0" cy="612"/>
            </a:xfrm>
            <a:prstGeom prst="line">
              <a:avLst/>
            </a:prstGeom>
            <a:noFill/>
            <a:ln w="952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9888" name="Text Box 17"/>
            <p:cNvSpPr txBox="1">
              <a:spLocks noChangeArrowheads="1"/>
            </p:cNvSpPr>
            <p:nvPr/>
          </p:nvSpPr>
          <p:spPr bwMode="auto">
            <a:xfrm>
              <a:off x="3338" y="782"/>
              <a:ext cx="14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A	B	C             D</a:t>
              </a:r>
            </a:p>
          </p:txBody>
        </p:sp>
        <p:sp>
          <p:nvSpPr>
            <p:cNvPr id="79889" name="Line 18"/>
            <p:cNvSpPr>
              <a:spLocks noChangeShapeType="1"/>
            </p:cNvSpPr>
            <p:nvPr/>
          </p:nvSpPr>
          <p:spPr bwMode="auto">
            <a:xfrm>
              <a:off x="3396" y="984"/>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0" name="Line 19"/>
            <p:cNvSpPr>
              <a:spLocks noChangeShapeType="1"/>
            </p:cNvSpPr>
            <p:nvPr/>
          </p:nvSpPr>
          <p:spPr bwMode="auto">
            <a:xfrm>
              <a:off x="4020" y="984"/>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1" name="Line 20"/>
            <p:cNvSpPr>
              <a:spLocks noChangeShapeType="1"/>
            </p:cNvSpPr>
            <p:nvPr/>
          </p:nvSpPr>
          <p:spPr bwMode="auto">
            <a:xfrm>
              <a:off x="4584" y="984"/>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2" name="Line 21"/>
            <p:cNvSpPr>
              <a:spLocks noChangeShapeType="1"/>
            </p:cNvSpPr>
            <p:nvPr/>
          </p:nvSpPr>
          <p:spPr bwMode="auto">
            <a:xfrm>
              <a:off x="5244" y="984"/>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893" name="Text Box 23"/>
            <p:cNvSpPr txBox="1">
              <a:spLocks noChangeArrowheads="1"/>
            </p:cNvSpPr>
            <p:nvPr/>
          </p:nvSpPr>
          <p:spPr bwMode="auto">
            <a:xfrm>
              <a:off x="5006" y="2498"/>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time</a:t>
              </a:r>
            </a:p>
          </p:txBody>
        </p:sp>
        <p:sp>
          <p:nvSpPr>
            <p:cNvPr id="79894" name="Line 24"/>
            <p:cNvSpPr>
              <a:spLocks noChangeShapeType="1"/>
            </p:cNvSpPr>
            <p:nvPr/>
          </p:nvSpPr>
          <p:spPr bwMode="auto">
            <a:xfrm>
              <a:off x="5472" y="2496"/>
              <a:ext cx="0" cy="2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9895" name="Text Box 25"/>
            <p:cNvSpPr txBox="1">
              <a:spLocks noChangeArrowheads="1"/>
            </p:cNvSpPr>
            <p:nvPr/>
          </p:nvSpPr>
          <p:spPr bwMode="auto">
            <a:xfrm>
              <a:off x="3368" y="1022"/>
              <a:ext cx="2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t</a:t>
              </a:r>
              <a:r>
                <a:rPr lang="en-US" altLang="en-US" sz="1800" baseline="-25000"/>
                <a:t>0</a:t>
              </a:r>
            </a:p>
          </p:txBody>
        </p:sp>
        <p:sp>
          <p:nvSpPr>
            <p:cNvPr id="79896" name="Text Box 27"/>
            <p:cNvSpPr txBox="1">
              <a:spLocks noChangeArrowheads="1"/>
            </p:cNvSpPr>
            <p:nvPr/>
          </p:nvSpPr>
          <p:spPr bwMode="auto">
            <a:xfrm>
              <a:off x="5018" y="1178"/>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t</a:t>
              </a:r>
              <a:r>
                <a:rPr lang="en-US" altLang="en-US" sz="1800" baseline="-25000"/>
                <a:t>1</a:t>
              </a:r>
            </a:p>
          </p:txBody>
        </p:sp>
        <p:sp>
          <p:nvSpPr>
            <p:cNvPr id="79897" name="Text Box 28"/>
            <p:cNvSpPr txBox="1">
              <a:spLocks noChangeArrowheads="1"/>
            </p:cNvSpPr>
            <p:nvPr/>
          </p:nvSpPr>
          <p:spPr bwMode="auto">
            <a:xfrm>
              <a:off x="3638" y="2630"/>
              <a:ext cx="6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distance</a:t>
              </a:r>
            </a:p>
          </p:txBody>
        </p:sp>
        <p:sp>
          <p:nvSpPr>
            <p:cNvPr id="79898" name="Line 29"/>
            <p:cNvSpPr>
              <a:spLocks noChangeShapeType="1"/>
            </p:cNvSpPr>
            <p:nvPr/>
          </p:nvSpPr>
          <p:spPr bwMode="auto">
            <a:xfrm>
              <a:off x="3156" y="2748"/>
              <a:ext cx="4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9899" name="Text Box 31"/>
            <p:cNvSpPr txBox="1">
              <a:spLocks noChangeArrowheads="1"/>
            </p:cNvSpPr>
            <p:nvPr/>
          </p:nvSpPr>
          <p:spPr bwMode="auto">
            <a:xfrm>
              <a:off x="3154" y="1937"/>
              <a:ext cx="74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600">
                  <a:solidFill>
                    <a:srgbClr val="FF0000"/>
                  </a:solidFill>
                </a:rPr>
                <a:t>Collision</a:t>
              </a:r>
            </a:p>
            <a:p>
              <a:pPr algn="ctr">
                <a:spcBef>
                  <a:spcPct val="0"/>
                </a:spcBef>
                <a:buClrTx/>
                <a:buSzTx/>
                <a:buFontTx/>
                <a:buNone/>
              </a:pPr>
              <a:r>
                <a:rPr lang="en-US" altLang="en-US" sz="1600">
                  <a:solidFill>
                    <a:srgbClr val="FF0000"/>
                  </a:solidFill>
                </a:rPr>
                <a:t>Detection </a:t>
              </a:r>
            </a:p>
            <a:p>
              <a:pPr algn="ctr">
                <a:spcBef>
                  <a:spcPct val="0"/>
                </a:spcBef>
                <a:buClrTx/>
                <a:buSzTx/>
                <a:buFontTx/>
                <a:buNone/>
              </a:pPr>
              <a:r>
                <a:rPr lang="en-US" altLang="en-US" sz="1600">
                  <a:solidFill>
                    <a:srgbClr val="FF0000"/>
                  </a:solidFill>
                </a:rPr>
                <a:t>Time=0</a:t>
              </a:r>
            </a:p>
          </p:txBody>
        </p:sp>
        <p:sp>
          <p:nvSpPr>
            <p:cNvPr id="79900" name="Line 42"/>
            <p:cNvSpPr>
              <a:spLocks noChangeShapeType="1"/>
            </p:cNvSpPr>
            <p:nvPr/>
          </p:nvSpPr>
          <p:spPr bwMode="auto">
            <a:xfrm flipH="1">
              <a:off x="2871" y="1316"/>
              <a:ext cx="521" cy="1"/>
            </a:xfrm>
            <a:prstGeom prst="line">
              <a:avLst/>
            </a:prstGeom>
            <a:noFill/>
            <a:ln w="28575"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1" name="Line 45"/>
            <p:cNvSpPr>
              <a:spLocks noChangeShapeType="1"/>
            </p:cNvSpPr>
            <p:nvPr/>
          </p:nvSpPr>
          <p:spPr bwMode="auto">
            <a:xfrm>
              <a:off x="2891" y="1325"/>
              <a:ext cx="0" cy="339"/>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9902" name="Line 47"/>
            <p:cNvSpPr>
              <a:spLocks noChangeShapeType="1"/>
            </p:cNvSpPr>
            <p:nvPr/>
          </p:nvSpPr>
          <p:spPr bwMode="auto">
            <a:xfrm flipH="1">
              <a:off x="3008" y="1582"/>
              <a:ext cx="9" cy="329"/>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9903" name="Text Box 51"/>
            <p:cNvSpPr txBox="1">
              <a:spLocks noChangeArrowheads="1"/>
            </p:cNvSpPr>
            <p:nvPr/>
          </p:nvSpPr>
          <p:spPr bwMode="auto">
            <a:xfrm>
              <a:off x="2483" y="1361"/>
              <a:ext cx="4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solidFill>
                    <a:srgbClr val="FF0000"/>
                  </a:solidFill>
                </a:rPr>
                <a:t>TAD</a:t>
              </a:r>
            </a:p>
          </p:txBody>
        </p:sp>
        <p:sp>
          <p:nvSpPr>
            <p:cNvPr id="79904" name="Text Box 55"/>
            <p:cNvSpPr txBox="1">
              <a:spLocks noChangeArrowheads="1"/>
            </p:cNvSpPr>
            <p:nvPr/>
          </p:nvSpPr>
          <p:spPr bwMode="auto">
            <a:xfrm>
              <a:off x="2583" y="1663"/>
              <a:ext cx="4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solidFill>
                    <a:schemeClr val="accent2"/>
                  </a:solidFill>
                </a:rPr>
                <a:t>TDA</a:t>
              </a:r>
            </a:p>
          </p:txBody>
        </p:sp>
        <p:sp>
          <p:nvSpPr>
            <p:cNvPr id="79905" name="Text Box 56"/>
            <p:cNvSpPr txBox="1">
              <a:spLocks noChangeArrowheads="1"/>
            </p:cNvSpPr>
            <p:nvPr/>
          </p:nvSpPr>
          <p:spPr bwMode="auto">
            <a:xfrm>
              <a:off x="794" y="1508"/>
              <a:ext cx="18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TF ‹ (</a:t>
              </a:r>
              <a:r>
                <a:rPr lang="en-US" altLang="en-US" sz="1800">
                  <a:solidFill>
                    <a:srgbClr val="FF0000"/>
                  </a:solidFill>
                </a:rPr>
                <a:t>TAD</a:t>
              </a:r>
              <a:r>
                <a:rPr lang="en-US" altLang="en-US" sz="1800"/>
                <a:t>+</a:t>
              </a:r>
              <a:r>
                <a:rPr lang="en-US" altLang="en-US" sz="1800">
                  <a:solidFill>
                    <a:schemeClr val="accent2"/>
                  </a:solidFill>
                </a:rPr>
                <a:t>TDA</a:t>
              </a:r>
              <a:r>
                <a:rPr lang="en-US" altLang="en-US" sz="1800"/>
                <a:t>) = 2</a:t>
              </a:r>
              <a:r>
                <a:rPr lang="en-US" altLang="ar-SA" sz="1800">
                  <a:solidFill>
                    <a:srgbClr val="FF0000"/>
                  </a:solidFill>
                </a:rPr>
                <a:t>×</a:t>
              </a:r>
              <a:r>
                <a:rPr lang="en-US" altLang="en-US" sz="1800"/>
                <a:t>TAD</a:t>
              </a:r>
            </a:p>
          </p:txBody>
        </p:sp>
        <p:sp>
          <p:nvSpPr>
            <p:cNvPr id="400444" name="Freeform 60"/>
            <p:cNvSpPr>
              <a:spLocks/>
            </p:cNvSpPr>
            <p:nvPr/>
          </p:nvSpPr>
          <p:spPr bwMode="auto">
            <a:xfrm>
              <a:off x="3150" y="1320"/>
              <a:ext cx="2328" cy="930"/>
            </a:xfrm>
            <a:custGeom>
              <a:avLst/>
              <a:gdLst/>
              <a:ahLst/>
              <a:cxnLst>
                <a:cxn ang="0">
                  <a:pos x="240" y="0"/>
                </a:cxn>
                <a:cxn ang="0">
                  <a:pos x="0" y="48"/>
                </a:cxn>
                <a:cxn ang="0">
                  <a:pos x="6" y="612"/>
                </a:cxn>
                <a:cxn ang="0">
                  <a:pos x="246" y="558"/>
                </a:cxn>
                <a:cxn ang="0">
                  <a:pos x="2328" y="930"/>
                </a:cxn>
                <a:cxn ang="0">
                  <a:pos x="2328" y="348"/>
                </a:cxn>
                <a:cxn ang="0">
                  <a:pos x="240" y="0"/>
                </a:cxn>
              </a:cxnLst>
              <a:rect l="0" t="0" r="r" b="b"/>
              <a:pathLst>
                <a:path w="2328" h="930">
                  <a:moveTo>
                    <a:pt x="240" y="0"/>
                  </a:moveTo>
                  <a:lnTo>
                    <a:pt x="0" y="48"/>
                  </a:lnTo>
                  <a:lnTo>
                    <a:pt x="6" y="612"/>
                  </a:lnTo>
                  <a:lnTo>
                    <a:pt x="246" y="558"/>
                  </a:lnTo>
                  <a:lnTo>
                    <a:pt x="2328" y="930"/>
                  </a:lnTo>
                  <a:lnTo>
                    <a:pt x="2328" y="348"/>
                  </a:lnTo>
                  <a:lnTo>
                    <a:pt x="240" y="0"/>
                  </a:lnTo>
                  <a:close/>
                </a:path>
              </a:pathLst>
            </a:custGeom>
            <a:gradFill rotWithShape="1">
              <a:gsLst>
                <a:gs pos="0">
                  <a:schemeClr val="accent1"/>
                </a:gs>
                <a:gs pos="100000">
                  <a:schemeClr val="accent1">
                    <a:gamma/>
                    <a:shade val="46275"/>
                    <a:invGamma/>
                    <a:alpha val="60001"/>
                  </a:schemeClr>
                </a:gs>
              </a:gsLst>
              <a:lin ang="5400000" scaled="1"/>
            </a:gradFill>
            <a:ln w="9525" cap="flat" cmpd="sng">
              <a:solidFill>
                <a:schemeClr val="tx1"/>
              </a:solidFill>
              <a:prstDash val="solid"/>
              <a:round/>
              <a:headEnd/>
              <a:tailEnd/>
            </a:ln>
            <a:effectLst/>
          </p:spPr>
          <p:txBody>
            <a:bodyPr wrap="none"/>
            <a:lstStyle/>
            <a:p>
              <a:pPr>
                <a:defRPr/>
              </a:pPr>
              <a:endParaRPr lang="en-US"/>
            </a:p>
          </p:txBody>
        </p:sp>
        <p:sp>
          <p:nvSpPr>
            <p:cNvPr id="79907" name="Line 43"/>
            <p:cNvSpPr>
              <a:spLocks noChangeShapeType="1"/>
            </p:cNvSpPr>
            <p:nvPr/>
          </p:nvSpPr>
          <p:spPr bwMode="auto">
            <a:xfrm flipH="1">
              <a:off x="2870" y="1645"/>
              <a:ext cx="2369" cy="9"/>
            </a:xfrm>
            <a:prstGeom prst="line">
              <a:avLst/>
            </a:prstGeom>
            <a:noFill/>
            <a:ln w="28575"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8" name="Line 44"/>
            <p:cNvSpPr>
              <a:spLocks noChangeShapeType="1"/>
            </p:cNvSpPr>
            <p:nvPr/>
          </p:nvSpPr>
          <p:spPr bwMode="auto">
            <a:xfrm flipH="1">
              <a:off x="3023" y="1588"/>
              <a:ext cx="2213" cy="0"/>
            </a:xfrm>
            <a:prstGeom prst="line">
              <a:avLst/>
            </a:prstGeom>
            <a:noFill/>
            <a:ln w="28575" cap="rnd">
              <a:solidFill>
                <a:schemeClr val="accent2"/>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09" name="Line 46"/>
            <p:cNvSpPr>
              <a:spLocks noChangeShapeType="1"/>
            </p:cNvSpPr>
            <p:nvPr/>
          </p:nvSpPr>
          <p:spPr bwMode="auto">
            <a:xfrm flipH="1" flipV="1">
              <a:off x="2987" y="1919"/>
              <a:ext cx="422" cy="0"/>
            </a:xfrm>
            <a:prstGeom prst="line">
              <a:avLst/>
            </a:prstGeom>
            <a:noFill/>
            <a:ln w="38100" cap="rnd">
              <a:solidFill>
                <a:schemeClr val="accent2"/>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910" name="Line 57"/>
            <p:cNvSpPr>
              <a:spLocks noChangeShapeType="1"/>
            </p:cNvSpPr>
            <p:nvPr/>
          </p:nvSpPr>
          <p:spPr bwMode="auto">
            <a:xfrm>
              <a:off x="3392" y="1320"/>
              <a:ext cx="6" cy="560"/>
            </a:xfrm>
            <a:prstGeom prst="line">
              <a:avLst/>
            </a:prstGeom>
            <a:noFill/>
            <a:ln w="952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9911" name="Text Box 61"/>
            <p:cNvSpPr txBox="1">
              <a:spLocks noChangeArrowheads="1"/>
            </p:cNvSpPr>
            <p:nvPr/>
          </p:nvSpPr>
          <p:spPr bwMode="auto">
            <a:xfrm>
              <a:off x="3344" y="1373"/>
              <a:ext cx="2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a:t>TF</a:t>
              </a:r>
            </a:p>
          </p:txBody>
        </p:sp>
      </p:grpSp>
      <p:sp>
        <p:nvSpPr>
          <p:cNvPr id="400448" name="Rectangle 64"/>
          <p:cNvSpPr>
            <a:spLocks noGrp="1" noChangeArrowheads="1"/>
          </p:cNvSpPr>
          <p:nvPr>
            <p:ph type="title"/>
          </p:nvPr>
        </p:nvSpPr>
        <p:spPr/>
        <p:txBody>
          <a:bodyPr/>
          <a:lstStyle/>
          <a:p>
            <a:pPr>
              <a:defRPr/>
            </a:pPr>
            <a:r>
              <a:rPr lang="en-US" altLang="ar-SA" dirty="0"/>
              <a:t>CSMA collisions</a:t>
            </a:r>
            <a:endParaRPr lang="en-US" dirty="0"/>
          </a:p>
        </p:txBody>
      </p:sp>
    </p:spTree>
    <p:extLst>
      <p:ext uri="{BB962C8B-B14F-4D97-AF65-F5344CB8AC3E}">
        <p14:creationId xmlns:p14="http://schemas.microsoft.com/office/powerpoint/2010/main" val="1863202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4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0420"/>
                                        </p:tgtEl>
                                        <p:attrNameLst>
                                          <p:attrName>style.visibility</p:attrName>
                                        </p:attrNameLst>
                                      </p:cBhvr>
                                      <p:to>
                                        <p:strVal val="visible"/>
                                      </p:to>
                                    </p:set>
                                  </p:childTnLst>
                                </p:cTn>
                              </p:par>
                              <p:par>
                                <p:cTn id="13" presetID="9" presetClass="emph" presetSubtype="0" grpId="1" nodeType="withEffect">
                                  <p:stCondLst>
                                    <p:cond delay="0"/>
                                  </p:stCondLst>
                                  <p:childTnLst>
                                    <p:set>
                                      <p:cBhvr rctx="PPT">
                                        <p:cTn id="14" dur="indefinite"/>
                                        <p:tgtEl>
                                          <p:spTgt spid="400436"/>
                                        </p:tgtEl>
                                        <p:attrNameLst>
                                          <p:attrName>style.opacity</p:attrName>
                                        </p:attrNameLst>
                                      </p:cBhvr>
                                      <p:to>
                                        <p:strVal val="0.5"/>
                                      </p:to>
                                    </p:set>
                                    <p:animEffect filter="image" prLst="opacity: 0.5">
                                      <p:cBhvr rctx="IE">
                                        <p:cTn id="15" dur="indefinite"/>
                                        <p:tgtEl>
                                          <p:spTgt spid="400436"/>
                                        </p:tgtEl>
                                      </p:cBhvr>
                                    </p:animEffect>
                                  </p:childTnLst>
                                </p:cTn>
                              </p:par>
                              <p:par>
                                <p:cTn id="16" presetID="9" presetClass="emph" presetSubtype="0" nodeType="with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20" grpId="0" animBg="1"/>
      <p:bldP spid="400436" grpId="0" animBg="1"/>
      <p:bldP spid="400436" grpId="1" animBg="1"/>
      <p:bldP spid="40043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defRPr/>
            </a:pPr>
            <a:r>
              <a:rPr lang="en-US" altLang="ar-SA" dirty="0"/>
              <a:t>CSMA/CD (Collision Detection)</a:t>
            </a:r>
          </a:p>
        </p:txBody>
      </p:sp>
      <p:sp>
        <p:nvSpPr>
          <p:cNvPr id="81923" name="Rectangle 3"/>
          <p:cNvSpPr>
            <a:spLocks noGrp="1" noChangeArrowheads="1"/>
          </p:cNvSpPr>
          <p:nvPr>
            <p:ph idx="1"/>
          </p:nvPr>
        </p:nvSpPr>
        <p:spPr/>
        <p:txBody>
          <a:bodyPr/>
          <a:lstStyle/>
          <a:p>
            <a:pPr>
              <a:buFont typeface="Wingdings" panose="05000000000000000000" pitchFamily="2" charset="2"/>
              <a:buNone/>
            </a:pPr>
            <a:r>
              <a:rPr lang="en-US" altLang="ar-SA" sz="2400" dirty="0">
                <a:solidFill>
                  <a:srgbClr val="FF0000"/>
                </a:solidFill>
              </a:rPr>
              <a:t>CSMA/CD:</a:t>
            </a:r>
            <a:r>
              <a:rPr lang="en-US" altLang="ar-SA" sz="2400" dirty="0"/>
              <a:t> carrier sensing, deferral as in CSMA</a:t>
            </a:r>
          </a:p>
          <a:p>
            <a:pPr lvl="1"/>
            <a:r>
              <a:rPr lang="en-US" altLang="ar-SA" dirty="0"/>
              <a:t>collisions </a:t>
            </a:r>
            <a:r>
              <a:rPr lang="en-US" altLang="ar-SA" i="1" dirty="0"/>
              <a:t>detected</a:t>
            </a:r>
            <a:r>
              <a:rPr lang="en-US" altLang="ar-SA" dirty="0"/>
              <a:t> within short time</a:t>
            </a:r>
          </a:p>
          <a:p>
            <a:pPr lvl="1"/>
            <a:r>
              <a:rPr lang="en-US" altLang="ar-SA" dirty="0"/>
              <a:t>colliding transmissions aborted, reducing channel wastage </a:t>
            </a:r>
          </a:p>
          <a:p>
            <a:r>
              <a:rPr lang="en-US" altLang="ar-SA" sz="2400" dirty="0"/>
              <a:t>collision detection: </a:t>
            </a:r>
          </a:p>
          <a:p>
            <a:pPr lvl="1"/>
            <a:r>
              <a:rPr lang="en-US" altLang="ar-SA" dirty="0"/>
              <a:t>easy in wired LANs: measure signal strengths, compare transmitted, received signals</a:t>
            </a:r>
          </a:p>
          <a:p>
            <a:pPr lvl="1"/>
            <a:r>
              <a:rPr lang="en-US" altLang="ar-SA" dirty="0"/>
              <a:t>difficult in wireless LANs: receiver shut off while transmitting</a:t>
            </a:r>
          </a:p>
        </p:txBody>
      </p:sp>
    </p:spTree>
    <p:extLst>
      <p:ext uri="{BB962C8B-B14F-4D97-AF65-F5344CB8AC3E}">
        <p14:creationId xmlns:p14="http://schemas.microsoft.com/office/powerpoint/2010/main" val="247811135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9"/>
          <p:cNvSpPr txBox="1">
            <a:spLocks noChangeArrowheads="1"/>
          </p:cNvSpPr>
          <p:nvPr/>
        </p:nvSpPr>
        <p:spPr bwMode="auto">
          <a:xfrm>
            <a:off x="9301164" y="6553201"/>
            <a:ext cx="769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000">
                <a:latin typeface="Times New Roman" panose="02020603050405020304" pitchFamily="18" charset="0"/>
              </a:rPr>
              <a:t>Figure 6.11</a:t>
            </a:r>
          </a:p>
        </p:txBody>
      </p:sp>
      <p:sp>
        <p:nvSpPr>
          <p:cNvPr id="628766" name="Text Box 30"/>
          <p:cNvSpPr txBox="1">
            <a:spLocks noChangeArrowheads="1"/>
          </p:cNvSpPr>
          <p:nvPr/>
        </p:nvSpPr>
        <p:spPr bwMode="auto">
          <a:xfrm>
            <a:off x="3502025" y="71438"/>
            <a:ext cx="5791200" cy="641350"/>
          </a:xfrm>
          <a:prstGeom prst="rect">
            <a:avLst/>
          </a:prstGeom>
          <a:noFill/>
          <a:ln w="9525">
            <a:noFill/>
            <a:miter lim="800000"/>
            <a:headEnd/>
            <a:tailEnd/>
          </a:ln>
          <a:effectLst/>
        </p:spPr>
        <p:txBody>
          <a:bodyPr wrap="none">
            <a:spAutoFit/>
          </a:bodyPr>
          <a:lstStyle/>
          <a:p>
            <a:pPr eaLnBrk="1" hangingPunct="1">
              <a:defRPr/>
            </a:pPr>
            <a:r>
              <a:rPr lang="en-US" sz="3600">
                <a:effectLst>
                  <a:outerShdw blurRad="38100" dist="38100" dir="2700000" algn="tl">
                    <a:srgbClr val="C0C0C0"/>
                  </a:outerShdw>
                </a:effectLst>
                <a:latin typeface="Bookman Old Style" pitchFamily="18" charset="0"/>
              </a:rPr>
              <a:t>IEEE 802 LAN standards</a:t>
            </a:r>
          </a:p>
        </p:txBody>
      </p:sp>
      <p:sp>
        <p:nvSpPr>
          <p:cNvPr id="92164" name="Rectangle 45"/>
          <p:cNvSpPr>
            <a:spLocks noChangeArrowheads="1"/>
          </p:cNvSpPr>
          <p:nvPr/>
        </p:nvSpPr>
        <p:spPr bwMode="auto">
          <a:xfrm>
            <a:off x="2289175" y="4286251"/>
            <a:ext cx="64921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a:latin typeface="Times New Roman" panose="02020603050405020304" pitchFamily="18" charset="0"/>
              </a:rPr>
              <a:t>MAC</a:t>
            </a:r>
          </a:p>
        </p:txBody>
      </p:sp>
      <p:sp>
        <p:nvSpPr>
          <p:cNvPr id="92165" name="Rectangle 46"/>
          <p:cNvSpPr>
            <a:spLocks noChangeArrowheads="1"/>
          </p:cNvSpPr>
          <p:nvPr/>
        </p:nvSpPr>
        <p:spPr bwMode="auto">
          <a:xfrm>
            <a:off x="2405063" y="3386139"/>
            <a:ext cx="56906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a:latin typeface="Times New Roman" panose="02020603050405020304" pitchFamily="18" charset="0"/>
              </a:rPr>
              <a:t>LLC</a:t>
            </a:r>
          </a:p>
        </p:txBody>
      </p:sp>
      <p:graphicFrame>
        <p:nvGraphicFramePr>
          <p:cNvPr id="628864" name="Group 128"/>
          <p:cNvGraphicFramePr>
            <a:graphicFrameLocks noGrp="1"/>
          </p:cNvGraphicFramePr>
          <p:nvPr>
            <p:ph/>
          </p:nvPr>
        </p:nvGraphicFramePr>
        <p:xfrm>
          <a:off x="3001963" y="2687638"/>
          <a:ext cx="4394200" cy="3086100"/>
        </p:xfrm>
        <a:graphic>
          <a:graphicData uri="http://schemas.openxmlformats.org/drawingml/2006/table">
            <a:tbl>
              <a:tblPr/>
              <a:tblGrid>
                <a:gridCol w="116522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tblGrid>
              <a:tr h="571500">
                <a:tc gridSpan="4">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dirty="0">
                          <a:ln>
                            <a:noFill/>
                          </a:ln>
                          <a:solidFill>
                            <a:schemeClr val="tx1"/>
                          </a:solidFill>
                          <a:effectLst/>
                          <a:latin typeface="Comic Sans MS" pitchFamily="66" charset="0"/>
                        </a:rPr>
                        <a:t>Network Layer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1500">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802.2  Logical Link Control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30810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dirty="0">
                          <a:ln>
                            <a:noFill/>
                          </a:ln>
                          <a:solidFill>
                            <a:schemeClr val="tx1"/>
                          </a:solidFill>
                          <a:effectLst/>
                          <a:latin typeface="Comic Sans MS" pitchFamily="66" charset="0"/>
                        </a:rPr>
                        <a:t>802.3</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dirty="0">
                          <a:ln>
                            <a:noFill/>
                          </a:ln>
                          <a:solidFill>
                            <a:schemeClr val="tx1"/>
                          </a:solidFill>
                          <a:effectLst/>
                          <a:latin typeface="Comic Sans MS" pitchFamily="66" charset="0"/>
                        </a:rPr>
                        <a:t>CSMA-CD</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endParaRPr kumimoji="0" lang="en-US" sz="1600" b="0" i="0" u="none" strike="noStrike" cap="none" normalizeH="0" baseline="0" dirty="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a:ln>
                            <a:noFill/>
                          </a:ln>
                          <a:solidFill>
                            <a:schemeClr val="tx1"/>
                          </a:solidFill>
                          <a:effectLst/>
                          <a:latin typeface="Comic Sans MS" pitchFamily="66" charset="0"/>
                        </a:rPr>
                        <a:t>802.5</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a:ln>
                            <a:noFill/>
                          </a:ln>
                          <a:solidFill>
                            <a:schemeClr val="tx1"/>
                          </a:solidFill>
                          <a:effectLst/>
                          <a:latin typeface="Comic Sans MS" pitchFamily="66" charset="0"/>
                        </a:rPr>
                        <a:t>Token 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dirty="0">
                          <a:ln>
                            <a:noFill/>
                          </a:ln>
                          <a:solidFill>
                            <a:schemeClr val="tx1"/>
                          </a:solidFill>
                          <a:effectLst/>
                          <a:latin typeface="Comic Sans MS" pitchFamily="66" charset="0"/>
                        </a:rPr>
                        <a:t>802.11</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dirty="0">
                          <a:ln>
                            <a:noFill/>
                          </a:ln>
                          <a:solidFill>
                            <a:schemeClr val="tx1"/>
                          </a:solidFill>
                          <a:effectLst/>
                          <a:latin typeface="Comic Sans MS" pitchFamily="66" charset="0"/>
                        </a:rPr>
                        <a:t>Wireless</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dirty="0">
                          <a:ln>
                            <a:noFill/>
                          </a:ln>
                          <a:solidFill>
                            <a:schemeClr val="tx1"/>
                          </a:solidFill>
                          <a:effectLst/>
                          <a:latin typeface="Comic Sans MS" pitchFamily="66" charset="0"/>
                        </a:rPr>
                        <a:t> LAN</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endParaRPr kumimoji="0" lang="en-US" sz="1600" b="0" i="0" u="none" strike="noStrike" cap="none" normalizeH="0" baseline="0" dirty="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dirty="0">
                          <a:ln>
                            <a:noFill/>
                          </a:ln>
                          <a:solidFill>
                            <a:schemeClr val="tx1"/>
                          </a:solidFill>
                          <a:effectLst/>
                          <a:latin typeface="Comic Sans MS" pitchFamily="66" charset="0"/>
                        </a:rPr>
                        <a:t>Other</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dirty="0">
                          <a:ln>
                            <a:noFill/>
                          </a:ln>
                          <a:solidFill>
                            <a:schemeClr val="tx1"/>
                          </a:solidFill>
                          <a:effectLst/>
                          <a:latin typeface="Comic Sans MS" pitchFamily="66" charset="0"/>
                        </a:rPr>
                        <a:t>LANs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635000">
                <a:tc gridSpan="4">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dirty="0">
                          <a:ln>
                            <a:noFill/>
                          </a:ln>
                          <a:solidFill>
                            <a:schemeClr val="tx1"/>
                          </a:solidFill>
                          <a:effectLst/>
                          <a:latin typeface="Comic Sans MS" pitchFamily="66" charset="0"/>
                        </a:rPr>
                        <a:t>Various Physical Layers </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dirty="0">
                          <a:ln>
                            <a:noFill/>
                          </a:ln>
                          <a:solidFill>
                            <a:schemeClr val="tx1"/>
                          </a:solidFill>
                          <a:effectLst/>
                          <a:latin typeface="Comic Sans MS" pitchFamily="66" charset="0"/>
                        </a:rPr>
                        <a:t>(twisted pair, radio, fiber optic)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628863" name="Group 127"/>
          <p:cNvGraphicFramePr>
            <a:graphicFrameLocks noGrp="1"/>
          </p:cNvGraphicFramePr>
          <p:nvPr/>
        </p:nvGraphicFramePr>
        <p:xfrm>
          <a:off x="7637463" y="2687638"/>
          <a:ext cx="1841500" cy="3098800"/>
        </p:xfrm>
        <a:graphic>
          <a:graphicData uri="http://schemas.openxmlformats.org/drawingml/2006/table">
            <a:tbl>
              <a:tblPr/>
              <a:tblGrid>
                <a:gridCol w="1841500">
                  <a:extLst>
                    <a:ext uri="{9D8B030D-6E8A-4147-A177-3AD203B41FA5}">
                      <a16:colId xmlns:a16="http://schemas.microsoft.com/office/drawing/2014/main" val="20000"/>
                    </a:ext>
                  </a:extLst>
                </a:gridCol>
              </a:tblGrid>
              <a:tr h="515938">
                <a:tc>
                  <a:txBody>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rPr>
                        <a:t>Network Layer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35162">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endParaRPr kumimoji="0" lang="en-US" sz="1600" b="0" i="0" u="none" strike="noStrike" cap="none" normalizeH="0" baseline="0">
                        <a:ln>
                          <a:noFill/>
                        </a:ln>
                        <a:solidFill>
                          <a:schemeClr val="tx1"/>
                        </a:solidFill>
                        <a:effectLst/>
                        <a:latin typeface="Comic Sans MS" pitchFamily="66" charset="0"/>
                      </a:endParaRP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endParaRPr kumimoji="0" lang="en-US" sz="1600" b="0" i="0" u="none" strike="noStrike" cap="none" normalizeH="0" baseline="0">
                        <a:ln>
                          <a:noFill/>
                        </a:ln>
                        <a:solidFill>
                          <a:schemeClr val="tx1"/>
                        </a:solidFill>
                        <a:effectLst/>
                        <a:latin typeface="Comic Sans MS" pitchFamily="66" charset="0"/>
                      </a:endParaRP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endParaRPr kumimoji="0" lang="en-US" sz="1600" b="0" i="0" u="none" strike="noStrike" cap="none" normalizeH="0" baseline="0">
                        <a:ln>
                          <a:noFill/>
                        </a:ln>
                        <a:solidFill>
                          <a:schemeClr val="tx1"/>
                        </a:solidFill>
                        <a:effectLst/>
                        <a:latin typeface="Comic Sans MS" pitchFamily="66" charset="0"/>
                      </a:endParaRP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a:ln>
                            <a:noFill/>
                          </a:ln>
                          <a:solidFill>
                            <a:schemeClr val="tx1"/>
                          </a:solidFill>
                          <a:effectLst/>
                          <a:latin typeface="Comic Sans MS" pitchFamily="66" charset="0"/>
                        </a:rPr>
                        <a:t>Data Link Layer</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64770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r>
                        <a:rPr kumimoji="0" lang="en-US" sz="1600" b="0" i="0" u="none" strike="noStrike" cap="none" normalizeH="0" baseline="0">
                          <a:ln>
                            <a:noFill/>
                          </a:ln>
                          <a:solidFill>
                            <a:schemeClr val="tx1"/>
                          </a:solidFill>
                          <a:effectLst/>
                          <a:latin typeface="Comic Sans MS" pitchFamily="66" charset="0"/>
                        </a:rPr>
                        <a:t>Physical Layer</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Wingdings" pitchFamily="2" charset="2"/>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2194" name="Rectangle 125"/>
          <p:cNvSpPr>
            <a:spLocks noChangeArrowheads="1"/>
          </p:cNvSpPr>
          <p:nvPr/>
        </p:nvSpPr>
        <p:spPr bwMode="auto">
          <a:xfrm>
            <a:off x="2424113" y="600076"/>
            <a:ext cx="7631112"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Wingdings" panose="05000000000000000000" pitchFamily="2" charset="2"/>
              <a:buChar char="q"/>
              <a:defRPr sz="2800">
                <a:solidFill>
                  <a:schemeClr val="tx1"/>
                </a:solidFill>
                <a:latin typeface="Comic Sans MS" panose="030F0702030302020204" pitchFamily="66" charset="0"/>
              </a:defRPr>
            </a:lvl1pPr>
            <a:lvl2pPr marL="742950" indent="-285750">
              <a:spcBef>
                <a:spcPct val="20000"/>
              </a:spcBef>
              <a:buClr>
                <a:schemeClr val="accent2"/>
              </a:buClr>
              <a:buSzPct val="75000"/>
              <a:buFont typeface="Wingdings" panose="05000000000000000000" pitchFamily="2" charset="2"/>
              <a:buChar char="q"/>
              <a:defRPr sz="2400">
                <a:solidFill>
                  <a:schemeClr val="tx1"/>
                </a:solidFill>
                <a:latin typeface="Comic Sans MS" panose="030F0702030302020204" pitchFamily="66" charset="0"/>
              </a:defRPr>
            </a:lvl2pPr>
            <a:lvl3pPr marL="1143000" indent="-228600">
              <a:spcBef>
                <a:spcPct val="20000"/>
              </a:spcBef>
              <a:buClr>
                <a:schemeClr val="accent2"/>
              </a:buClr>
              <a:buSzPct val="50000"/>
              <a:buFont typeface="Wingdings" panose="05000000000000000000" pitchFamily="2" charset="2"/>
              <a:buChar char="q"/>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 typeface="Wingdings" panose="05000000000000000000" pitchFamily="2" charset="2"/>
              <a:buNone/>
            </a:pPr>
            <a:endParaRPr lang="en-US" altLang="ar-SA" sz="1600"/>
          </a:p>
          <a:p>
            <a:r>
              <a:rPr lang="en-US" altLang="en-US" sz="1600"/>
              <a:t>One LLC and several MACs, each MAC has an associated set of  physical layers.</a:t>
            </a:r>
          </a:p>
          <a:p>
            <a:r>
              <a:rPr lang="en-US" altLang="en-US" sz="1600"/>
              <a:t>MAC provides connectionless transfer.  Generally no error control because of relatively error free.</a:t>
            </a:r>
          </a:p>
          <a:p>
            <a:r>
              <a:rPr lang="en-US" altLang="en-US" sz="1600"/>
              <a:t>Ethernet consists of 802.2 + 802.3 + a physical layer</a:t>
            </a:r>
          </a:p>
        </p:txBody>
      </p:sp>
    </p:spTree>
    <p:extLst>
      <p:ext uri="{BB962C8B-B14F-4D97-AF65-F5344CB8AC3E}">
        <p14:creationId xmlns:p14="http://schemas.microsoft.com/office/powerpoint/2010/main" val="111995710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descr="301P_9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1828800"/>
            <a:ext cx="797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title"/>
          </p:nvPr>
        </p:nvSpPr>
        <p:spPr>
          <a:xfrm>
            <a:off x="2174875" y="-98425"/>
            <a:ext cx="8142288" cy="838200"/>
          </a:xfrm>
        </p:spPr>
        <p:txBody>
          <a:bodyPr/>
          <a:lstStyle/>
          <a:p>
            <a:pPr>
              <a:defRPr/>
            </a:pPr>
            <a:r>
              <a:rPr lang="en-US" dirty="0"/>
              <a:t>LAN Standards (IEEE)</a:t>
            </a:r>
          </a:p>
        </p:txBody>
      </p:sp>
    </p:spTree>
    <p:extLst>
      <p:ext uri="{BB962C8B-B14F-4D97-AF65-F5344CB8AC3E}">
        <p14:creationId xmlns:p14="http://schemas.microsoft.com/office/powerpoint/2010/main" val="241078073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p:cNvSpPr>
            <a:spLocks noGrp="1" noChangeArrowheads="1"/>
          </p:cNvSpPr>
          <p:nvPr>
            <p:ph type="title"/>
          </p:nvPr>
        </p:nvSpPr>
        <p:spPr>
          <a:xfrm>
            <a:off x="1524000" y="-250825"/>
            <a:ext cx="9144000" cy="1143000"/>
          </a:xfrm>
        </p:spPr>
        <p:txBody>
          <a:bodyPr/>
          <a:lstStyle/>
          <a:p>
            <a:pPr>
              <a:defRPr/>
            </a:pPr>
            <a:r>
              <a:rPr lang="en-US"/>
              <a:t>IEEE 802 Standards</a:t>
            </a:r>
          </a:p>
        </p:txBody>
      </p:sp>
      <p:pic>
        <p:nvPicPr>
          <p:cNvPr id="96259" name="Picture 3" descr="1-38"/>
          <p:cNvPicPr>
            <a:picLocks noChangeAspect="1" noChangeArrowheads="1"/>
          </p:cNvPicPr>
          <p:nvPr/>
        </p:nvPicPr>
        <p:blipFill>
          <a:blip r:embed="rId2">
            <a:extLst>
              <a:ext uri="{28A0092B-C50C-407E-A947-70E740481C1C}">
                <a14:useLocalDpi xmlns:a14="http://schemas.microsoft.com/office/drawing/2010/main" val="0"/>
              </a:ext>
            </a:extLst>
          </a:blip>
          <a:srcRect l="13138"/>
          <a:stretch>
            <a:fillRect/>
          </a:stretch>
        </p:blipFill>
        <p:spPr bwMode="auto">
          <a:xfrm>
            <a:off x="2884489" y="622300"/>
            <a:ext cx="6842125"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0" name="Text Box 4"/>
          <p:cNvSpPr txBox="1">
            <a:spLocks noChangeArrowheads="1"/>
          </p:cNvSpPr>
          <p:nvPr/>
        </p:nvSpPr>
        <p:spPr bwMode="auto">
          <a:xfrm>
            <a:off x="2236789" y="5910263"/>
            <a:ext cx="8078787" cy="646112"/>
          </a:xfrm>
          <a:prstGeom prst="rect">
            <a:avLst/>
          </a:prstGeom>
          <a:solidFill>
            <a:schemeClr val="accent1">
              <a:lumMod val="20000"/>
              <a:lumOff val="80000"/>
            </a:schemeClr>
          </a:solidFill>
          <a:ln w="9525">
            <a:noFill/>
            <a:miter lim="800000"/>
            <a:headEnd/>
            <a:tailEnd/>
          </a:ln>
        </p:spPr>
        <p:txBody>
          <a:bodyPr>
            <a:spAutoFit/>
          </a:bodyPr>
          <a:lstStyle/>
          <a:p>
            <a:pPr eaLnBrk="1" hangingPunct="1">
              <a:spcBef>
                <a:spcPct val="50000"/>
              </a:spcBef>
              <a:buClr>
                <a:schemeClr val="accent2"/>
              </a:buClr>
              <a:buSzPct val="71000"/>
              <a:defRPr/>
            </a:pPr>
            <a:r>
              <a:rPr lang="en-US" dirty="0">
                <a:solidFill>
                  <a:srgbClr val="FF0000"/>
                </a:solidFill>
              </a:rPr>
              <a:t>The important ones are marked with *</a:t>
            </a:r>
            <a:r>
              <a:rPr lang="en-US" dirty="0">
                <a:solidFill>
                  <a:srgbClr val="FF0000"/>
                </a:solidFill>
                <a:sym typeface="Wingdings" pitchFamily="2" charset="2"/>
              </a:rPr>
              <a:t>. </a:t>
            </a:r>
            <a:r>
              <a:rPr lang="en-US" dirty="0">
                <a:sym typeface="Wingdings" pitchFamily="2" charset="2"/>
              </a:rPr>
              <a:t>The one marked with  † gave up.</a:t>
            </a:r>
            <a:r>
              <a:rPr lang="en-US" dirty="0"/>
              <a:t> The ones marked with </a:t>
            </a:r>
            <a:r>
              <a:rPr lang="en-US" dirty="0">
                <a:sym typeface="Wingdings" pitchFamily="2" charset="2"/>
              </a:rPr>
              <a:t> are hibernating</a:t>
            </a:r>
          </a:p>
        </p:txBody>
      </p:sp>
    </p:spTree>
    <p:extLst>
      <p:ext uri="{BB962C8B-B14F-4D97-AF65-F5344CB8AC3E}">
        <p14:creationId xmlns:p14="http://schemas.microsoft.com/office/powerpoint/2010/main" val="3293207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CSMA /CA(CSMA with Collision Avoidance) </a:t>
            </a:r>
          </a:p>
        </p:txBody>
      </p:sp>
      <p:sp>
        <p:nvSpPr>
          <p:cNvPr id="3" name="Content Placeholder 2"/>
          <p:cNvSpPr>
            <a:spLocks noGrp="1"/>
          </p:cNvSpPr>
          <p:nvPr>
            <p:ph idx="1"/>
          </p:nvPr>
        </p:nvSpPr>
        <p:spPr/>
        <p:txBody>
          <a:bodyPr>
            <a:noAutofit/>
          </a:bodyPr>
          <a:lstStyle/>
          <a:p>
            <a:r>
              <a:rPr lang="fa-IR" sz="2800" dirty="0"/>
              <a:t>این پروتکل همانند </a:t>
            </a:r>
            <a:r>
              <a:rPr lang="en-US" sz="2800" dirty="0"/>
              <a:t>CSMA/CD</a:t>
            </a:r>
            <a:r>
              <a:rPr lang="fa-IR" sz="2800" dirty="0"/>
              <a:t> میباشد که در آن شنود قبل از ارسال و عقب نشینی در صورت تصادم انجام میشود.</a:t>
            </a:r>
          </a:p>
          <a:p>
            <a:r>
              <a:rPr lang="fa-IR" sz="2800" dirty="0"/>
              <a:t>در این روش وقتی یک ایستگاه میخواهد فریمی را ارسال کند،  با عقب نشینی نمایی شروع میکند.</a:t>
            </a:r>
          </a:p>
          <a:p>
            <a:r>
              <a:rPr lang="fa-IR" sz="2800" dirty="0"/>
              <a:t>بعد به شنود میپردازد و اگر کانال آزاد بود، ارسال خود را آغاز میکند</a:t>
            </a:r>
          </a:p>
          <a:p>
            <a:r>
              <a:rPr lang="fa-IR" sz="2800" dirty="0"/>
              <a:t>بر خلاف پروتکل </a:t>
            </a:r>
            <a:r>
              <a:rPr lang="en-US" sz="2800" dirty="0"/>
              <a:t>CSMA/CD</a:t>
            </a:r>
            <a:r>
              <a:rPr lang="fa-IR" sz="2800" dirty="0"/>
              <a:t> در حین ارسال فریم، کانال شنود نمیشود و کل فریم منتقل میشود</a:t>
            </a:r>
          </a:p>
          <a:p>
            <a:r>
              <a:rPr lang="fa-IR" sz="2800" dirty="0"/>
              <a:t>اگر این فریم به سلامت به مقصد برسد گیرنده بلافاصله </a:t>
            </a:r>
            <a:r>
              <a:rPr lang="fa-IR" sz="2800"/>
              <a:t>پیام تصدیق </a:t>
            </a:r>
            <a:r>
              <a:rPr lang="fa-IR" sz="2800" dirty="0"/>
              <a:t>را به فرستنده بر میگرداند</a:t>
            </a:r>
          </a:p>
          <a:p>
            <a:r>
              <a:rPr lang="fa-IR" sz="2800" dirty="0"/>
              <a:t>عدم بازگشت فریم تصدیق به معنای بروز خطا میباشد.</a:t>
            </a:r>
          </a:p>
          <a:p>
            <a:r>
              <a:rPr lang="fa-IR" sz="2800" dirty="0"/>
              <a:t>در صورت بروز خطا، فرستنده زمان عقب نشینی را دو برابر کرده و مجدد تلاش میکند.</a:t>
            </a:r>
          </a:p>
          <a:p>
            <a:endParaRPr 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56</a:t>
            </a:fld>
            <a:endParaRPr lang="en-US" dirty="0"/>
          </a:p>
        </p:txBody>
      </p:sp>
    </p:spTree>
    <p:extLst>
      <p:ext uri="{BB962C8B-B14F-4D97-AF65-F5344CB8AC3E}">
        <p14:creationId xmlns:p14="http://schemas.microsoft.com/office/powerpoint/2010/main" val="627917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2734" y="3429000"/>
            <a:ext cx="5902859" cy="3404103"/>
          </a:xfrm>
          <a:prstGeom prst="rect">
            <a:avLst/>
          </a:prstGeom>
        </p:spPr>
      </p:pic>
      <p:sp>
        <p:nvSpPr>
          <p:cNvPr id="2" name="Title 1"/>
          <p:cNvSpPr>
            <a:spLocks noGrp="1"/>
          </p:cNvSpPr>
          <p:nvPr>
            <p:ph type="title"/>
          </p:nvPr>
        </p:nvSpPr>
        <p:spPr/>
        <p:txBody>
          <a:bodyPr>
            <a:normAutofit/>
          </a:bodyPr>
          <a:lstStyle/>
          <a:p>
            <a:r>
              <a:rPr lang="en-US" dirty="0"/>
              <a:t>CSMA /CA(CSMA with Collision Avoidance) </a:t>
            </a:r>
          </a:p>
        </p:txBody>
      </p:sp>
      <p:sp>
        <p:nvSpPr>
          <p:cNvPr id="3" name="Content Placeholder 2"/>
          <p:cNvSpPr>
            <a:spLocks noGrp="1"/>
          </p:cNvSpPr>
          <p:nvPr>
            <p:ph idx="1"/>
          </p:nvPr>
        </p:nvSpPr>
        <p:spPr/>
        <p:txBody>
          <a:bodyPr>
            <a:normAutofit/>
          </a:bodyPr>
          <a:lstStyle/>
          <a:p>
            <a:r>
              <a:rPr lang="fa-IR" sz="2400" dirty="0"/>
              <a:t>دو مشکل اساسی به نامهای "</a:t>
            </a:r>
            <a:r>
              <a:rPr lang="fa-IR" sz="2400" dirty="0">
                <a:solidFill>
                  <a:srgbClr val="FF0000"/>
                </a:solidFill>
              </a:rPr>
              <a:t>ایستگاه پنهان</a:t>
            </a:r>
            <a:r>
              <a:rPr lang="fa-IR" sz="2400" dirty="0"/>
              <a:t>" و "</a:t>
            </a:r>
            <a:r>
              <a:rPr lang="fa-IR" sz="2400" dirty="0">
                <a:solidFill>
                  <a:srgbClr val="FF0000"/>
                </a:solidFill>
              </a:rPr>
              <a:t>ایستگاه آشکار</a:t>
            </a:r>
            <a:r>
              <a:rPr lang="fa-IR" sz="2400" dirty="0"/>
              <a:t>" در یک شبکه مبتنی بر </a:t>
            </a:r>
            <a:r>
              <a:rPr lang="en-US" sz="2400" dirty="0"/>
              <a:t>CSMA/CA</a:t>
            </a:r>
            <a:r>
              <a:rPr lang="fa-IR" sz="2400" dirty="0"/>
              <a:t> وجود دارد.</a:t>
            </a:r>
          </a:p>
          <a:p>
            <a:r>
              <a:rPr lang="fa-IR" sz="2400" dirty="0"/>
              <a:t>فرض کنید که در شکل زیر، ایستگاه های </a:t>
            </a:r>
            <a:r>
              <a:rPr lang="en-US" sz="2400" dirty="0"/>
              <a:t>A </a:t>
            </a:r>
            <a:r>
              <a:rPr lang="fa-IR" sz="2400" dirty="0"/>
              <a:t> و </a:t>
            </a:r>
            <a:r>
              <a:rPr lang="en-US" sz="2400" dirty="0"/>
              <a:t>C</a:t>
            </a:r>
            <a:r>
              <a:rPr lang="fa-IR" sz="2400" dirty="0"/>
              <a:t> هر دو میخواهند داده ای را برای ایستگاه </a:t>
            </a:r>
            <a:r>
              <a:rPr lang="en-US" sz="2400" dirty="0"/>
              <a:t>B</a:t>
            </a:r>
            <a:r>
              <a:rPr lang="fa-IR" sz="2400" dirty="0"/>
              <a:t> ارسال کنند. </a:t>
            </a:r>
          </a:p>
          <a:p>
            <a:r>
              <a:rPr lang="fa-IR" sz="2400" dirty="0"/>
              <a:t>از آنجا که دو ایستگاه </a:t>
            </a:r>
            <a:r>
              <a:rPr lang="en-US" sz="2400" dirty="0"/>
              <a:t>A </a:t>
            </a:r>
            <a:r>
              <a:rPr lang="fa-IR" sz="2400" dirty="0"/>
              <a:t> و </a:t>
            </a:r>
            <a:r>
              <a:rPr lang="en-US" sz="2400" dirty="0"/>
              <a:t>C</a:t>
            </a:r>
            <a:r>
              <a:rPr lang="fa-IR" sz="2400" dirty="0"/>
              <a:t> از دید همدیگر پنهان هستند لذا نمیتوانند در شبکه یکدیگر را ردیابی نمایند.</a:t>
            </a:r>
          </a:p>
          <a:p>
            <a:r>
              <a:rPr lang="fa-IR" sz="2400" dirty="0"/>
              <a:t>استفاده از بسته های </a:t>
            </a:r>
            <a:r>
              <a:rPr lang="en-US" sz="2400" dirty="0"/>
              <a:t>RTS</a:t>
            </a:r>
            <a:r>
              <a:rPr lang="fa-IR" sz="2400" dirty="0"/>
              <a:t> (درخواست برای ارسال) این مشکل را رفع میکند.</a:t>
            </a:r>
          </a:p>
          <a:p>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57</a:t>
            </a:fld>
            <a:endParaRPr lang="en-US" dirty="0"/>
          </a:p>
        </p:txBody>
      </p:sp>
    </p:spTree>
    <p:extLst>
      <p:ext uri="{BB962C8B-B14F-4D97-AF65-F5344CB8AC3E}">
        <p14:creationId xmlns:p14="http://schemas.microsoft.com/office/powerpoint/2010/main" val="3751929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CSMA /CA(CSMA with Collision Avoidance) </a:t>
            </a:r>
          </a:p>
        </p:txBody>
      </p:sp>
      <p:sp>
        <p:nvSpPr>
          <p:cNvPr id="3" name="Content Placeholder 2"/>
          <p:cNvSpPr>
            <a:spLocks noGrp="1"/>
          </p:cNvSpPr>
          <p:nvPr>
            <p:ph idx="1"/>
          </p:nvPr>
        </p:nvSpPr>
        <p:spPr/>
        <p:txBody>
          <a:bodyPr>
            <a:normAutofit/>
          </a:bodyPr>
          <a:lstStyle/>
          <a:p>
            <a:r>
              <a:rPr lang="fa-IR" sz="2800" dirty="0"/>
              <a:t>اگر دو بسته </a:t>
            </a:r>
            <a:r>
              <a:rPr lang="en-US" sz="2800" dirty="0"/>
              <a:t>RTS</a:t>
            </a:r>
            <a:r>
              <a:rPr lang="fa-IR" sz="2800" dirty="0"/>
              <a:t> همزمان به یک ایستگاه برسد، بسته </a:t>
            </a:r>
            <a:r>
              <a:rPr lang="en-US" sz="2800" dirty="0"/>
              <a:t>CTS</a:t>
            </a:r>
            <a:r>
              <a:rPr lang="fa-IR" sz="2800" dirty="0"/>
              <a:t> (خالی بودن کانال)</a:t>
            </a:r>
            <a:r>
              <a:rPr lang="en-US" sz="2800" dirty="0"/>
              <a:t> </a:t>
            </a:r>
            <a:r>
              <a:rPr lang="fa-IR" sz="2800" dirty="0"/>
              <a:t> تنها برای یکی از درخواست کنندگان (مثلاً ایستگاه </a:t>
            </a:r>
            <a:r>
              <a:rPr lang="en-US" sz="2800" dirty="0"/>
              <a:t>A</a:t>
            </a:r>
            <a:r>
              <a:rPr lang="fa-IR" sz="2800" dirty="0"/>
              <a:t>) ارسال خواهد شد.</a:t>
            </a:r>
          </a:p>
          <a:p>
            <a:r>
              <a:rPr lang="fa-IR" sz="2800" dirty="0"/>
              <a:t>بدین ترتیب از خرابی داده ها جلوگیری بعمل می آید.</a:t>
            </a:r>
          </a:p>
          <a:p>
            <a:endParaRPr 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58</a:t>
            </a:fld>
            <a:endParaRPr lang="en-US" dirty="0"/>
          </a:p>
        </p:txBody>
      </p:sp>
      <p:pic>
        <p:nvPicPr>
          <p:cNvPr id="6" name="Picture 5"/>
          <p:cNvPicPr>
            <a:picLocks noChangeAspect="1"/>
          </p:cNvPicPr>
          <p:nvPr/>
        </p:nvPicPr>
        <p:blipFill>
          <a:blip r:embed="rId2"/>
          <a:stretch>
            <a:fillRect/>
          </a:stretch>
        </p:blipFill>
        <p:spPr>
          <a:xfrm>
            <a:off x="178605" y="2641097"/>
            <a:ext cx="5902859" cy="3404103"/>
          </a:xfrm>
          <a:prstGeom prst="rect">
            <a:avLst/>
          </a:prstGeom>
        </p:spPr>
      </p:pic>
    </p:spTree>
    <p:extLst>
      <p:ext uri="{BB962C8B-B14F-4D97-AF65-F5344CB8AC3E}">
        <p14:creationId xmlns:p14="http://schemas.microsoft.com/office/powerpoint/2010/main" val="3908072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320069"/>
            <a:ext cx="5488767" cy="1517911"/>
          </a:xfrm>
          <a:prstGeom prst="rect">
            <a:avLst/>
          </a:prstGeom>
        </p:spPr>
      </p:pic>
      <p:sp>
        <p:nvSpPr>
          <p:cNvPr id="2" name="Title 1"/>
          <p:cNvSpPr>
            <a:spLocks noGrp="1"/>
          </p:cNvSpPr>
          <p:nvPr>
            <p:ph type="title"/>
          </p:nvPr>
        </p:nvSpPr>
        <p:spPr/>
        <p:txBody>
          <a:bodyPr/>
          <a:lstStyle/>
          <a:p>
            <a:r>
              <a:rPr lang="en-US" dirty="0"/>
              <a:t>CSMA /CA(CSMA with Collision Avoidance) </a:t>
            </a:r>
          </a:p>
        </p:txBody>
      </p:sp>
      <p:sp>
        <p:nvSpPr>
          <p:cNvPr id="3" name="Content Placeholder 2"/>
          <p:cNvSpPr>
            <a:spLocks noGrp="1"/>
          </p:cNvSpPr>
          <p:nvPr>
            <p:ph idx="1"/>
          </p:nvPr>
        </p:nvSpPr>
        <p:spPr>
          <a:xfrm>
            <a:off x="110191" y="1201913"/>
            <a:ext cx="11942547" cy="4877112"/>
          </a:xfrm>
        </p:spPr>
        <p:txBody>
          <a:bodyPr>
            <a:noAutofit/>
          </a:bodyPr>
          <a:lstStyle/>
          <a:p>
            <a:r>
              <a:rPr lang="fa-IR" sz="2400" dirty="0"/>
              <a:t>مشکل دیگری که ممکن است بروز کند، مشکل </a:t>
            </a:r>
            <a:r>
              <a:rPr lang="fa-IR" sz="2400" dirty="0">
                <a:solidFill>
                  <a:srgbClr val="FF0000"/>
                </a:solidFill>
              </a:rPr>
              <a:t>ایستگاه های آشکار </a:t>
            </a:r>
            <a:r>
              <a:rPr lang="fa-IR" sz="2400" dirty="0"/>
              <a:t>است.</a:t>
            </a:r>
          </a:p>
          <a:p>
            <a:r>
              <a:rPr lang="fa-IR" sz="2400" dirty="0"/>
              <a:t>فرض کنید ایستگاه های  </a:t>
            </a:r>
            <a:r>
              <a:rPr lang="en-US" sz="2400" dirty="0"/>
              <a:t>A</a:t>
            </a:r>
            <a:r>
              <a:rPr lang="fa-IR" sz="2400" dirty="0"/>
              <a:t> و </a:t>
            </a:r>
            <a:r>
              <a:rPr lang="en-US" sz="2400" dirty="0"/>
              <a:t>C</a:t>
            </a:r>
            <a:r>
              <a:rPr lang="fa-IR" sz="2400" dirty="0"/>
              <a:t> در محدوده پوشش ایستگاه </a:t>
            </a:r>
            <a:r>
              <a:rPr lang="en-US" sz="2400" dirty="0"/>
              <a:t>B</a:t>
            </a:r>
            <a:r>
              <a:rPr lang="fa-IR" sz="2400" dirty="0"/>
              <a:t> باشند و ایستگاه </a:t>
            </a:r>
            <a:r>
              <a:rPr lang="en-US" sz="2400" dirty="0"/>
              <a:t>D</a:t>
            </a:r>
            <a:r>
              <a:rPr lang="fa-IR" sz="2400" dirty="0"/>
              <a:t> خارج از این محدوده باشد.</a:t>
            </a:r>
          </a:p>
          <a:p>
            <a:r>
              <a:rPr lang="fa-IR" sz="2400" dirty="0"/>
              <a:t>فرض کنید ایستگاه های </a:t>
            </a:r>
            <a:r>
              <a:rPr lang="en-US" sz="2400" dirty="0"/>
              <a:t>B</a:t>
            </a:r>
            <a:r>
              <a:rPr lang="fa-IR" sz="2400" dirty="0"/>
              <a:t> و </a:t>
            </a:r>
            <a:r>
              <a:rPr lang="en-US" sz="2400" dirty="0"/>
              <a:t>D</a:t>
            </a:r>
            <a:r>
              <a:rPr lang="fa-IR" sz="2400" dirty="0"/>
              <a:t> در محدوده پوشش ایستگاه </a:t>
            </a:r>
            <a:r>
              <a:rPr lang="en-US" sz="2400" dirty="0"/>
              <a:t>C</a:t>
            </a:r>
            <a:r>
              <a:rPr lang="fa-IR" sz="2400" dirty="0"/>
              <a:t> باشند و ایستگاه </a:t>
            </a:r>
            <a:r>
              <a:rPr lang="en-US" sz="2400" dirty="0"/>
              <a:t>A</a:t>
            </a:r>
            <a:r>
              <a:rPr lang="fa-IR" sz="2400" dirty="0"/>
              <a:t> خارج از برد این محدوده باشد.</a:t>
            </a:r>
          </a:p>
          <a:p>
            <a:r>
              <a:rPr lang="fa-IR" sz="2400" dirty="0"/>
              <a:t>ایستگاه </a:t>
            </a:r>
            <a:r>
              <a:rPr lang="en-US" sz="2400" dirty="0"/>
              <a:t>C</a:t>
            </a:r>
            <a:r>
              <a:rPr lang="fa-IR" sz="2400" dirty="0"/>
              <a:t> میخواهد اطلاعاتی را برای ایستگاه </a:t>
            </a:r>
            <a:r>
              <a:rPr lang="en-US" sz="2400" dirty="0"/>
              <a:t>D</a:t>
            </a:r>
            <a:r>
              <a:rPr lang="fa-IR" sz="2400" dirty="0"/>
              <a:t> ارسال کند و ایستگاه </a:t>
            </a:r>
            <a:r>
              <a:rPr lang="en-US" sz="2400" dirty="0"/>
              <a:t>B</a:t>
            </a:r>
            <a:r>
              <a:rPr lang="fa-IR" sz="2400" dirty="0"/>
              <a:t> نیز میخواهد با ایستگاه </a:t>
            </a:r>
            <a:r>
              <a:rPr lang="en-US" sz="2400" dirty="0"/>
              <a:t>A</a:t>
            </a:r>
            <a:r>
              <a:rPr lang="fa-IR" sz="2400" dirty="0"/>
              <a:t> تبادل داده نماید.</a:t>
            </a:r>
          </a:p>
          <a:p>
            <a:r>
              <a:rPr lang="fa-IR" sz="2400" dirty="0"/>
              <a:t>در این حالت قاعدتاً انتقالات همزمان میتواند انجام شود با این وجود هنگامی که ایستگاه </a:t>
            </a:r>
            <a:r>
              <a:rPr lang="en-US" sz="2400" dirty="0"/>
              <a:t>B</a:t>
            </a:r>
            <a:r>
              <a:rPr lang="fa-IR" sz="2400" dirty="0"/>
              <a:t> اطلاعاتی را برای </a:t>
            </a:r>
            <a:r>
              <a:rPr lang="en-US" sz="2400" dirty="0"/>
              <a:t>A</a:t>
            </a:r>
            <a:r>
              <a:rPr lang="fa-IR" sz="2400" dirty="0"/>
              <a:t> میفرستد، </a:t>
            </a:r>
            <a:r>
              <a:rPr lang="en-US" sz="2400" dirty="0"/>
              <a:t>C</a:t>
            </a:r>
            <a:r>
              <a:rPr lang="fa-IR" sz="2400" dirty="0"/>
              <a:t> نیز باخبر میشود</a:t>
            </a:r>
          </a:p>
          <a:p>
            <a:r>
              <a:rPr lang="fa-IR" sz="2400" dirty="0"/>
              <a:t>در این حالت، ایستگاه </a:t>
            </a:r>
            <a:r>
              <a:rPr lang="en-US" sz="2400" dirty="0"/>
              <a:t>C </a:t>
            </a:r>
            <a:r>
              <a:rPr lang="fa-IR" sz="2400" dirty="0"/>
              <a:t> با تصور اینکه ادامه انتقال با مشکل روبرو میشود، از ادامه منصرف میشود.	</a:t>
            </a:r>
          </a:p>
          <a:p>
            <a:r>
              <a:rPr lang="fa-IR" sz="2400" dirty="0"/>
              <a:t>برای رفع این مشکل در پروتکل </a:t>
            </a:r>
            <a:r>
              <a:rPr lang="en-US" sz="2400" dirty="0"/>
              <a:t>802.11</a:t>
            </a:r>
            <a:r>
              <a:rPr lang="fa-IR" sz="2400" dirty="0"/>
              <a:t> از دو مکانیزم با نامهای زیر استفاده میشود:</a:t>
            </a:r>
          </a:p>
          <a:p>
            <a:pPr lvl="1"/>
            <a:r>
              <a:rPr lang="fa-IR" sz="2000" dirty="0"/>
              <a:t>شنود فیزیکی</a:t>
            </a:r>
          </a:p>
          <a:p>
            <a:pPr lvl="1"/>
            <a:r>
              <a:rPr lang="fa-IR" sz="2000" dirty="0"/>
              <a:t>شنود مجازی </a:t>
            </a:r>
            <a:endParaRPr lang="en-US" sz="20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59</a:t>
            </a:fld>
            <a:endParaRPr lang="en-US" dirty="0"/>
          </a:p>
        </p:txBody>
      </p:sp>
    </p:spTree>
    <p:extLst>
      <p:ext uri="{BB962C8B-B14F-4D97-AF65-F5344CB8AC3E}">
        <p14:creationId xmlns:p14="http://schemas.microsoft.com/office/powerpoint/2010/main" val="4091026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a-IR" dirty="0"/>
              <a:t>قاب بندي و استفاده از روش بيت گرا</a:t>
            </a:r>
            <a:endParaRPr lang="en-US" dirty="0"/>
          </a:p>
        </p:txBody>
      </p:sp>
      <p:sp>
        <p:nvSpPr>
          <p:cNvPr id="13315" name="Rectangle 3"/>
          <p:cNvSpPr>
            <a:spLocks noGrp="1" noChangeArrowheads="1"/>
          </p:cNvSpPr>
          <p:nvPr>
            <p:ph idx="1"/>
          </p:nvPr>
        </p:nvSpPr>
        <p:spPr/>
        <p:txBody>
          <a:bodyPr/>
          <a:lstStyle/>
          <a:p>
            <a:pPr algn="l" rtl="0">
              <a:buFontTx/>
              <a:buNone/>
            </a:pPr>
            <a:r>
              <a:rPr lang="en-US" dirty="0"/>
              <a:t>Bit stuffing</a:t>
            </a:r>
          </a:p>
          <a:p>
            <a:pPr algn="l" rtl="0">
              <a:buFontTx/>
              <a:buNone/>
            </a:pPr>
            <a:r>
              <a:rPr lang="en-US" dirty="0">
                <a:solidFill>
                  <a:schemeClr val="accent2"/>
                </a:solidFill>
              </a:rPr>
              <a:t>(a)</a:t>
            </a:r>
            <a:r>
              <a:rPr lang="en-US" dirty="0"/>
              <a:t> The original data.</a:t>
            </a:r>
          </a:p>
          <a:p>
            <a:pPr algn="l" rtl="0">
              <a:buFontTx/>
              <a:buNone/>
            </a:pPr>
            <a:r>
              <a:rPr lang="en-US" dirty="0">
                <a:solidFill>
                  <a:schemeClr val="accent2"/>
                </a:solidFill>
              </a:rPr>
              <a:t>(b)</a:t>
            </a:r>
            <a:r>
              <a:rPr lang="en-US" dirty="0"/>
              <a:t> The data as they appear on the line.</a:t>
            </a:r>
          </a:p>
          <a:p>
            <a:pPr algn="l" rtl="0">
              <a:buFontTx/>
              <a:buNone/>
            </a:pPr>
            <a:r>
              <a:rPr lang="en-US" dirty="0">
                <a:solidFill>
                  <a:schemeClr val="accent2"/>
                </a:solidFill>
              </a:rPr>
              <a:t>(c)</a:t>
            </a:r>
            <a:r>
              <a:rPr lang="en-US" dirty="0"/>
              <a:t> The data as they are stored in receiver’s memory after </a:t>
            </a:r>
            <a:r>
              <a:rPr lang="en-US" dirty="0" err="1"/>
              <a:t>destuffing</a:t>
            </a:r>
            <a:r>
              <a:rPr lang="en-US" dirty="0"/>
              <a:t>.</a:t>
            </a:r>
          </a:p>
        </p:txBody>
      </p:sp>
      <p:sp>
        <p:nvSpPr>
          <p:cNvPr id="5" name="Slide Number Placeholder 4"/>
          <p:cNvSpPr>
            <a:spLocks noGrp="1"/>
          </p:cNvSpPr>
          <p:nvPr>
            <p:ph type="sldNum" sz="quarter" idx="12"/>
          </p:nvPr>
        </p:nvSpPr>
        <p:spPr/>
        <p:txBody>
          <a:bodyPr/>
          <a:lstStyle/>
          <a:p>
            <a:fld id="{BEC5074D-3792-491D-B932-B779FED6A830}" type="slidenum">
              <a:rPr lang="en-US" smtClean="0"/>
              <a:pPr/>
              <a:t>6</a:t>
            </a:fld>
            <a:endParaRPr lang="en-US"/>
          </a:p>
        </p:txBody>
      </p:sp>
      <p:pic>
        <p:nvPicPr>
          <p:cNvPr id="13316" name="Picture 4" descr="3-06"/>
          <p:cNvPicPr>
            <a:picLocks noChangeAspect="1" noChangeArrowheads="1"/>
          </p:cNvPicPr>
          <p:nvPr/>
        </p:nvPicPr>
        <p:blipFill>
          <a:blip r:embed="rId2" cstate="print"/>
          <a:srcRect/>
          <a:stretch>
            <a:fillRect/>
          </a:stretch>
        </p:blipFill>
        <p:spPr bwMode="auto">
          <a:xfrm>
            <a:off x="2453322" y="3304066"/>
            <a:ext cx="7061401" cy="2741134"/>
          </a:xfrm>
          <a:prstGeom prst="rect">
            <a:avLst/>
          </a:prstGeom>
          <a:noFill/>
        </p:spPr>
      </p:pic>
    </p:spTree>
    <p:extLst>
      <p:ext uri="{BB962C8B-B14F-4D97-AF65-F5344CB8AC3E}">
        <p14:creationId xmlns:p14="http://schemas.microsoft.com/office/powerpoint/2010/main" val="3971969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شنود فیزیکی و شنود مجازی در </a:t>
            </a:r>
            <a:r>
              <a:rPr lang="en-US" dirty="0"/>
              <a:t>CSMA/CA</a:t>
            </a:r>
          </a:p>
        </p:txBody>
      </p:sp>
      <p:sp>
        <p:nvSpPr>
          <p:cNvPr id="3" name="Content Placeholder 2"/>
          <p:cNvSpPr>
            <a:spLocks noGrp="1"/>
          </p:cNvSpPr>
          <p:nvPr>
            <p:ph idx="1"/>
          </p:nvPr>
        </p:nvSpPr>
        <p:spPr/>
        <p:txBody>
          <a:bodyPr>
            <a:normAutofit/>
          </a:bodyPr>
          <a:lstStyle/>
          <a:p>
            <a:r>
              <a:rPr lang="fa-IR" sz="2400" dirty="0"/>
              <a:t>در شنود فیزیکی وضعیت کانال بصورت مستقیم چک میشود.</a:t>
            </a:r>
          </a:p>
          <a:p>
            <a:r>
              <a:rPr lang="fa-IR" sz="2400" dirty="0"/>
              <a:t>شنود مجازی بدین صورت است که ایستگاه به بررسی </a:t>
            </a:r>
            <a:r>
              <a:rPr lang="en-US" sz="2400" dirty="0"/>
              <a:t>NAV</a:t>
            </a:r>
            <a:r>
              <a:rPr lang="fa-IR" sz="2400" dirty="0"/>
              <a:t> (بردار تخصیص شبکه)</a:t>
            </a:r>
            <a:r>
              <a:rPr lang="en-US" sz="2400" dirty="0"/>
              <a:t> </a:t>
            </a:r>
            <a:r>
              <a:rPr lang="fa-IR" sz="2400" dirty="0"/>
              <a:t> میپردازد. </a:t>
            </a:r>
            <a:endParaRPr lang="en-US" sz="2400" dirty="0"/>
          </a:p>
          <a:p>
            <a:r>
              <a:rPr lang="en-US" sz="2400" dirty="0"/>
              <a:t>NAV</a:t>
            </a:r>
            <a:r>
              <a:rPr lang="fa-IR" sz="2400" dirty="0"/>
              <a:t> یک رکورد منطقی از فریم فرستاده شده است که شامل زمان مورد نیاز برای ارسال فریم و زمان بازگشت تصدیق میباشد.</a:t>
            </a:r>
          </a:p>
          <a:p>
            <a:r>
              <a:rPr lang="fa-IR" sz="2400" dirty="0"/>
              <a:t>حال هر ایستگاهی که فریم فرستاده شده را میشنود از روی </a:t>
            </a:r>
            <a:r>
              <a:rPr lang="en-US" sz="2400" dirty="0"/>
              <a:t>NAV</a:t>
            </a:r>
            <a:r>
              <a:rPr lang="fa-IR" sz="2400" dirty="0"/>
              <a:t> میداند که کانال به چه مد مشغول خواهد بود.</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60</a:t>
            </a:fld>
            <a:endParaRPr lang="en-US" dirty="0"/>
          </a:p>
        </p:txBody>
      </p:sp>
    </p:spTree>
    <p:extLst>
      <p:ext uri="{BB962C8B-B14F-4D97-AF65-F5344CB8AC3E}">
        <p14:creationId xmlns:p14="http://schemas.microsoft.com/office/powerpoint/2010/main" val="2655243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خلاصه </a:t>
            </a:r>
            <a:r>
              <a:rPr lang="en-US" dirty="0"/>
              <a:t>CSMA/CA</a:t>
            </a:r>
          </a:p>
        </p:txBody>
      </p:sp>
      <p:sp>
        <p:nvSpPr>
          <p:cNvPr id="3" name="Content Placeholder 2"/>
          <p:cNvSpPr>
            <a:spLocks noGrp="1"/>
          </p:cNvSpPr>
          <p:nvPr>
            <p:ph idx="1"/>
          </p:nvPr>
        </p:nvSpPr>
        <p:spPr>
          <a:xfrm>
            <a:off x="3450771" y="1168088"/>
            <a:ext cx="8601967" cy="4877112"/>
          </a:xfrm>
        </p:spPr>
        <p:txBody>
          <a:bodyPr>
            <a:normAutofit/>
          </a:bodyPr>
          <a:lstStyle/>
          <a:p>
            <a:r>
              <a:rPr lang="fa-IR" dirty="0"/>
              <a:t>در این پروتکل فرستنده ابتدا کانال را کنترل کرده و در صورتی که رسانه به مدت خاصی موسوم به </a:t>
            </a:r>
            <a:r>
              <a:rPr lang="en-US" dirty="0"/>
              <a:t>DIFS</a:t>
            </a:r>
            <a:r>
              <a:rPr lang="fa-IR" dirty="0"/>
              <a:t> آزاد باشد، بسته کنترلی به نام </a:t>
            </a:r>
            <a:r>
              <a:rPr lang="en-US" dirty="0"/>
              <a:t>RTS</a:t>
            </a:r>
            <a:r>
              <a:rPr lang="fa-IR" dirty="0"/>
              <a:t> به معنای درخواست برای فرستادن، ارسال میکند</a:t>
            </a:r>
          </a:p>
          <a:p>
            <a:r>
              <a:rPr lang="fa-IR" dirty="0"/>
              <a:t>گیرنده مدتی صبر کرده، سپس پاسخ این درخواست را بصورت یک بسته کنترلی </a:t>
            </a:r>
            <a:r>
              <a:rPr lang="en-US" dirty="0"/>
              <a:t>CTS</a:t>
            </a:r>
            <a:r>
              <a:rPr lang="fa-IR" dirty="0"/>
              <a:t> به معنی خالی بودن کانال، برای فرستنده ارسال مینماید.</a:t>
            </a:r>
          </a:p>
          <a:p>
            <a:r>
              <a:rPr lang="fa-IR" dirty="0"/>
              <a:t>فرستنده پس از گذشت زمان معینی، فریم مورد نظر را ارسال میکند.</a:t>
            </a:r>
          </a:p>
          <a:p>
            <a:r>
              <a:rPr lang="fa-IR" dirty="0"/>
              <a:t>گیرنده فیلد کنترلی فریم یا همان </a:t>
            </a:r>
            <a:r>
              <a:rPr lang="en-US" dirty="0"/>
              <a:t>CRC</a:t>
            </a:r>
            <a:r>
              <a:rPr lang="fa-IR" dirty="0"/>
              <a:t> را چک میکند و سپس یک فریم تصدیق میفرستد.</a:t>
            </a:r>
          </a:p>
          <a:p>
            <a:r>
              <a:rPr lang="fa-IR" dirty="0"/>
              <a:t>دریافت تصدیق به این معنی است که تصادمی بروز نکرده است.</a:t>
            </a:r>
          </a:p>
          <a:p>
            <a:r>
              <a:rPr lang="fa-IR" dirty="0"/>
              <a:t>در صورتی که فرستنده این تصدیق را دریافت نکند، مجدداً فریم را ارسال میکند.</a:t>
            </a:r>
          </a:p>
          <a:p>
            <a:r>
              <a:rPr lang="fa-IR" dirty="0"/>
              <a:t>این عمل تا زمانی ادامه می یابد که فریم تصدیق ارسالی از گیرنده توسط فرستنده دریافت شود یا تکرار ارسال فریم به تعداد مشخصی برسد که پس از آن فرستنده فریم را دور می اندازد.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61</a:t>
            </a:fld>
            <a:endParaRPr lang="en-US" dirty="0"/>
          </a:p>
        </p:txBody>
      </p:sp>
      <p:pic>
        <p:nvPicPr>
          <p:cNvPr id="6" name="Picture 5"/>
          <p:cNvPicPr>
            <a:picLocks noChangeAspect="1"/>
          </p:cNvPicPr>
          <p:nvPr/>
        </p:nvPicPr>
        <p:blipFill>
          <a:blip r:embed="rId2"/>
          <a:stretch>
            <a:fillRect/>
          </a:stretch>
        </p:blipFill>
        <p:spPr>
          <a:xfrm>
            <a:off x="166477" y="3026805"/>
            <a:ext cx="3215790" cy="3018395"/>
          </a:xfrm>
          <a:prstGeom prst="rect">
            <a:avLst/>
          </a:prstGeom>
        </p:spPr>
      </p:pic>
      <p:sp>
        <p:nvSpPr>
          <p:cNvPr id="7" name="Rectangle 6"/>
          <p:cNvSpPr/>
          <p:nvPr/>
        </p:nvSpPr>
        <p:spPr>
          <a:xfrm>
            <a:off x="515700" y="2645273"/>
            <a:ext cx="2226892" cy="369332"/>
          </a:xfrm>
          <a:prstGeom prst="rect">
            <a:avLst/>
          </a:prstGeom>
        </p:spPr>
        <p:txBody>
          <a:bodyPr wrap="none">
            <a:spAutoFit/>
          </a:bodyPr>
          <a:lstStyle/>
          <a:p>
            <a:pPr algn="r" rtl="1"/>
            <a:r>
              <a:rPr lang="fa-IR" dirty="0">
                <a:solidFill>
                  <a:srgbClr val="C00000"/>
                </a:solidFill>
                <a:cs typeface="B Mitra" panose="00000400000000000000" pitchFamily="2" charset="-78"/>
              </a:rPr>
              <a:t>دسترسی به رسانه در </a:t>
            </a:r>
            <a:r>
              <a:rPr lang="en-US" dirty="0">
                <a:solidFill>
                  <a:srgbClr val="C00000"/>
                </a:solidFill>
                <a:cs typeface="B Mitra" panose="00000400000000000000" pitchFamily="2" charset="-78"/>
              </a:rPr>
              <a:t>802.11</a:t>
            </a:r>
            <a:r>
              <a:rPr lang="fa-IR" dirty="0">
                <a:solidFill>
                  <a:srgbClr val="C00000"/>
                </a:solidFill>
                <a:cs typeface="B Mitra" panose="00000400000000000000" pitchFamily="2" charset="-78"/>
              </a:rPr>
              <a:t> </a:t>
            </a:r>
            <a:endParaRPr lang="en-US" dirty="0">
              <a:solidFill>
                <a:srgbClr val="C00000"/>
              </a:solidFill>
              <a:cs typeface="B Mitra" panose="00000400000000000000" pitchFamily="2" charset="-78"/>
            </a:endParaRPr>
          </a:p>
        </p:txBody>
      </p:sp>
    </p:spTree>
    <p:extLst>
      <p:ext uri="{BB962C8B-B14F-4D97-AF65-F5344CB8AC3E}">
        <p14:creationId xmlns:p14="http://schemas.microsoft.com/office/powerpoint/2010/main" val="1930325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ساخت فریم </a:t>
            </a:r>
            <a:r>
              <a:rPr lang="en-US" dirty="0"/>
              <a:t>802.11</a:t>
            </a:r>
          </a:p>
        </p:txBody>
      </p:sp>
      <p:sp>
        <p:nvSpPr>
          <p:cNvPr id="3" name="Content Placeholder 2"/>
          <p:cNvSpPr>
            <a:spLocks noGrp="1"/>
          </p:cNvSpPr>
          <p:nvPr>
            <p:ph idx="1"/>
          </p:nvPr>
        </p:nvSpPr>
        <p:spPr>
          <a:xfrm>
            <a:off x="186391" y="1168088"/>
            <a:ext cx="11866347" cy="4877112"/>
          </a:xfrm>
        </p:spPr>
        <p:txBody>
          <a:bodyPr>
            <a:normAutofit/>
          </a:bodyPr>
          <a:lstStyle/>
          <a:p>
            <a:r>
              <a:rPr lang="fa-IR" dirty="0"/>
              <a:t>در استاندارد </a:t>
            </a:r>
            <a:r>
              <a:rPr lang="en-US" dirty="0"/>
              <a:t>802.11</a:t>
            </a:r>
            <a:r>
              <a:rPr lang="fa-IR" dirty="0"/>
              <a:t> سه رده مختلف فریم برای ارسال بر روی کانال تعریف شده است.</a:t>
            </a:r>
          </a:p>
          <a:p>
            <a:pPr lvl="1"/>
            <a:r>
              <a:rPr lang="fa-IR" dirty="0"/>
              <a:t>فریم داده</a:t>
            </a:r>
          </a:p>
          <a:p>
            <a:pPr lvl="1"/>
            <a:r>
              <a:rPr lang="fa-IR" dirty="0"/>
              <a:t>فریم کنترلی </a:t>
            </a:r>
          </a:p>
          <a:p>
            <a:pPr lvl="1"/>
            <a:r>
              <a:rPr lang="fa-IR" dirty="0"/>
              <a:t>فریم مدیریتی</a:t>
            </a:r>
          </a:p>
          <a:p>
            <a:r>
              <a:rPr lang="fa-IR" dirty="0"/>
              <a:t>هر یک از این فریم ها یک سرآیند شامل فیلدهایی جهت استفاده در زیر لایه </a:t>
            </a:r>
            <a:r>
              <a:rPr lang="en-US" dirty="0"/>
              <a:t>MAC</a:t>
            </a:r>
            <a:r>
              <a:rPr lang="fa-IR" dirty="0"/>
              <a:t> دارد.</a:t>
            </a:r>
          </a:p>
          <a:p>
            <a:r>
              <a:rPr lang="fa-IR" dirty="0"/>
              <a:t>قالب فریم داده در شکل مقابل دیده میشود. ابتدا فیلد کنترل آمده است که شامل یازده فیلد فرعی است.</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62</a:t>
            </a:fld>
            <a:endParaRPr lang="en-US" dirty="0"/>
          </a:p>
        </p:txBody>
      </p:sp>
      <p:pic>
        <p:nvPicPr>
          <p:cNvPr id="6" name="Picture 5"/>
          <p:cNvPicPr>
            <a:picLocks noChangeAspect="1"/>
          </p:cNvPicPr>
          <p:nvPr/>
        </p:nvPicPr>
        <p:blipFill>
          <a:blip r:embed="rId2"/>
          <a:stretch>
            <a:fillRect/>
          </a:stretch>
        </p:blipFill>
        <p:spPr>
          <a:xfrm>
            <a:off x="795990" y="3890930"/>
            <a:ext cx="5630209" cy="2940114"/>
          </a:xfrm>
          <a:prstGeom prst="rect">
            <a:avLst/>
          </a:prstGeom>
        </p:spPr>
      </p:pic>
    </p:spTree>
    <p:extLst>
      <p:ext uri="{BB962C8B-B14F-4D97-AF65-F5344CB8AC3E}">
        <p14:creationId xmlns:p14="http://schemas.microsoft.com/office/powerpoint/2010/main" val="1057025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ساخت فریم </a:t>
            </a:r>
            <a:r>
              <a:rPr lang="en-US" dirty="0"/>
              <a:t>802.11</a:t>
            </a:r>
          </a:p>
        </p:txBody>
      </p:sp>
      <p:sp>
        <p:nvSpPr>
          <p:cNvPr id="3" name="Content Placeholder 2"/>
          <p:cNvSpPr>
            <a:spLocks noGrp="1"/>
          </p:cNvSpPr>
          <p:nvPr>
            <p:ph idx="1"/>
          </p:nvPr>
        </p:nvSpPr>
        <p:spPr>
          <a:xfrm>
            <a:off x="186391" y="1168088"/>
            <a:ext cx="11866347" cy="4877112"/>
          </a:xfrm>
        </p:spPr>
        <p:txBody>
          <a:bodyPr>
            <a:normAutofit/>
          </a:bodyPr>
          <a:lstStyle/>
          <a:p>
            <a:r>
              <a:rPr lang="fa-IR" dirty="0"/>
              <a:t>در استاندارد </a:t>
            </a:r>
            <a:r>
              <a:rPr lang="en-US" dirty="0"/>
              <a:t>802.11</a:t>
            </a:r>
            <a:r>
              <a:rPr lang="fa-IR" dirty="0"/>
              <a:t> سه رده مختلف فریم برای ارسال بر روی کانال تعریف شده است.</a:t>
            </a:r>
          </a:p>
          <a:p>
            <a:pPr lvl="1"/>
            <a:r>
              <a:rPr lang="fa-IR" dirty="0"/>
              <a:t>فریم داده</a:t>
            </a:r>
          </a:p>
          <a:p>
            <a:pPr lvl="1"/>
            <a:r>
              <a:rPr lang="fa-IR" dirty="0"/>
              <a:t>فریم کنترلی </a:t>
            </a:r>
          </a:p>
          <a:p>
            <a:pPr lvl="1"/>
            <a:r>
              <a:rPr lang="fa-IR" dirty="0"/>
              <a:t>فریم مدیریتی</a:t>
            </a:r>
          </a:p>
          <a:p>
            <a:r>
              <a:rPr lang="fa-IR" dirty="0"/>
              <a:t>هر یک از این فریم ها یک سرآیند شامل فیلدهایی جهت استفاده در زیر لایه </a:t>
            </a:r>
            <a:r>
              <a:rPr lang="en-US" dirty="0"/>
              <a:t>MAC</a:t>
            </a:r>
            <a:r>
              <a:rPr lang="fa-IR" dirty="0"/>
              <a:t> دارد.</a:t>
            </a:r>
          </a:p>
          <a:p>
            <a:r>
              <a:rPr lang="fa-IR" dirty="0"/>
              <a:t>قالب فریم داده در شکل مقابل دیده میشود. ابتدا فیلد کنترل آمده است که شامل یازده فیلد فرعی است.</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63</a:t>
            </a:fld>
            <a:endParaRPr lang="en-US" dirty="0"/>
          </a:p>
        </p:txBody>
      </p:sp>
      <p:pic>
        <p:nvPicPr>
          <p:cNvPr id="6" name="Picture 5"/>
          <p:cNvPicPr>
            <a:picLocks noChangeAspect="1"/>
          </p:cNvPicPr>
          <p:nvPr/>
        </p:nvPicPr>
        <p:blipFill>
          <a:blip r:embed="rId2"/>
          <a:stretch>
            <a:fillRect/>
          </a:stretch>
        </p:blipFill>
        <p:spPr>
          <a:xfrm>
            <a:off x="589513" y="384734"/>
            <a:ext cx="11216573" cy="5857332"/>
          </a:xfrm>
          <a:prstGeom prst="rect">
            <a:avLst/>
          </a:prstGeom>
        </p:spPr>
      </p:pic>
    </p:spTree>
    <p:extLst>
      <p:ext uri="{BB962C8B-B14F-4D97-AF65-F5344CB8AC3E}">
        <p14:creationId xmlns:p14="http://schemas.microsoft.com/office/powerpoint/2010/main" val="4120552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ساخت فریم </a:t>
            </a:r>
            <a:r>
              <a:rPr lang="en-US" dirty="0"/>
              <a:t>802.11</a:t>
            </a:r>
            <a:br>
              <a:rPr lang="en-US" dirty="0"/>
            </a:br>
            <a:r>
              <a:rPr lang="fa-IR" dirty="0"/>
              <a:t>بخش کنترل (</a:t>
            </a:r>
            <a:r>
              <a:rPr lang="en-US" dirty="0"/>
              <a:t>Frame Control</a:t>
            </a:r>
            <a:r>
              <a:rPr lang="fa-IR" dirty="0"/>
              <a:t>)</a:t>
            </a:r>
            <a:endParaRPr lang="en-US" dirty="0"/>
          </a:p>
        </p:txBody>
      </p:sp>
      <p:sp>
        <p:nvSpPr>
          <p:cNvPr id="3" name="Content Placeholder 2"/>
          <p:cNvSpPr>
            <a:spLocks noGrp="1"/>
          </p:cNvSpPr>
          <p:nvPr>
            <p:ph idx="1"/>
          </p:nvPr>
        </p:nvSpPr>
        <p:spPr>
          <a:xfrm>
            <a:off x="2197100" y="1168088"/>
            <a:ext cx="9855638" cy="4877112"/>
          </a:xfrm>
        </p:spPr>
        <p:txBody>
          <a:bodyPr>
            <a:normAutofit/>
          </a:bodyPr>
          <a:lstStyle/>
          <a:p>
            <a:pPr marL="285750" indent="-285750"/>
            <a:r>
              <a:rPr lang="fa-IR" sz="1800" dirty="0"/>
              <a:t>اولین زیر فیلد، نسخه پروتکل (</a:t>
            </a:r>
            <a:r>
              <a:rPr lang="en-US" sz="1800" dirty="0"/>
              <a:t>Protocol Version</a:t>
            </a:r>
            <a:r>
              <a:rPr lang="fa-IR" sz="1800" dirty="0"/>
              <a:t>) است که در حال حاضر </a:t>
            </a:r>
            <a:r>
              <a:rPr lang="en-US" sz="1800" dirty="0"/>
              <a:t>00</a:t>
            </a:r>
            <a:r>
              <a:rPr lang="fa-IR" sz="1800" dirty="0"/>
              <a:t> میباشد</a:t>
            </a:r>
          </a:p>
          <a:p>
            <a:pPr marL="285750" indent="-285750"/>
            <a:r>
              <a:rPr lang="fa-IR" sz="1800" dirty="0"/>
              <a:t>فیلد دو بیتی </a:t>
            </a:r>
            <a:r>
              <a:rPr lang="en-US" sz="1800" dirty="0"/>
              <a:t>Type</a:t>
            </a:r>
            <a:r>
              <a:rPr lang="fa-IR" sz="1800" dirty="0"/>
              <a:t>، نوع فریم (داده، کنترلی یا مدیریتی) </a:t>
            </a:r>
          </a:p>
          <a:p>
            <a:pPr marL="285750" indent="-285750"/>
            <a:r>
              <a:rPr lang="fa-IR" sz="1800" dirty="0"/>
              <a:t>فیلد چهار بیتی </a:t>
            </a:r>
            <a:r>
              <a:rPr lang="en-US" sz="1800" dirty="0"/>
              <a:t>Subtype</a:t>
            </a:r>
            <a:r>
              <a:rPr lang="fa-IR" sz="1800" dirty="0"/>
              <a:t> (</a:t>
            </a:r>
            <a:r>
              <a:rPr lang="en-US" sz="1800" dirty="0"/>
              <a:t>RTS</a:t>
            </a:r>
            <a:r>
              <a:rPr lang="fa-IR" sz="1800" dirty="0"/>
              <a:t> و یا </a:t>
            </a:r>
            <a:r>
              <a:rPr lang="en-US" sz="1800" dirty="0"/>
              <a:t>CTS</a:t>
            </a:r>
            <a:r>
              <a:rPr lang="fa-IR" sz="1800" dirty="0"/>
              <a:t>) را تعریف میکند</a:t>
            </a:r>
          </a:p>
          <a:p>
            <a:pPr marL="285750" indent="-285750"/>
            <a:r>
              <a:rPr lang="fa-IR" sz="1800" dirty="0"/>
              <a:t>فیلدهای </a:t>
            </a:r>
            <a:r>
              <a:rPr lang="en-US" sz="1800" dirty="0" err="1"/>
              <a:t>ToDS</a:t>
            </a:r>
            <a:r>
              <a:rPr lang="en-US" sz="1800" dirty="0"/>
              <a:t>  </a:t>
            </a:r>
            <a:r>
              <a:rPr lang="fa-IR" sz="1800" dirty="0"/>
              <a:t> و </a:t>
            </a:r>
            <a:r>
              <a:rPr lang="en-US" sz="1800" dirty="0" err="1"/>
              <a:t>FromDS</a:t>
            </a:r>
            <a:r>
              <a:rPr lang="fa-IR" sz="1800" dirty="0"/>
              <a:t> مشخص میکنند آیا فریم از یک سیستم توزیع درون سلولی مثلا اترنت آمده یا به آنجا میرود.</a:t>
            </a:r>
          </a:p>
          <a:p>
            <a:pPr marL="285750" indent="-285750"/>
            <a:r>
              <a:rPr lang="fa-IR" sz="1800" dirty="0"/>
              <a:t>بیت</a:t>
            </a:r>
            <a:r>
              <a:rPr lang="en-US" sz="1800" dirty="0"/>
              <a:t>MF</a:t>
            </a:r>
            <a:r>
              <a:rPr lang="fa-IR" sz="1800" dirty="0"/>
              <a:t>  نشان میدهد که هنوز قطعاتی از فریم مانده و در ادامه می آید</a:t>
            </a:r>
          </a:p>
          <a:p>
            <a:pPr marL="285750" indent="-285750"/>
            <a:r>
              <a:rPr lang="fa-IR" sz="1800" dirty="0"/>
              <a:t>بیت </a:t>
            </a:r>
            <a:r>
              <a:rPr lang="en-US" sz="1800" dirty="0"/>
              <a:t>Retry</a:t>
            </a:r>
            <a:r>
              <a:rPr lang="fa-IR" sz="1800" dirty="0"/>
              <a:t> نشان میدهد که فریم جاری قبلاً یکبار ارسال شده است</a:t>
            </a:r>
          </a:p>
          <a:p>
            <a:pPr marL="285750" indent="-285750"/>
            <a:r>
              <a:rPr lang="fa-IR" sz="1800" dirty="0"/>
              <a:t>بیت </a:t>
            </a:r>
            <a:r>
              <a:rPr lang="en-US" sz="1800" dirty="0"/>
              <a:t>Power Management</a:t>
            </a:r>
            <a:r>
              <a:rPr lang="fa-IR" sz="1800" dirty="0"/>
              <a:t> نشان میدهد که ایستگاه به حالت صرفه جویی انرژی میرود</a:t>
            </a:r>
          </a:p>
          <a:p>
            <a:pPr marL="285750" indent="-285750"/>
            <a:r>
              <a:rPr lang="fa-IR" sz="1800" dirty="0"/>
              <a:t>بیت </a:t>
            </a:r>
            <a:r>
              <a:rPr lang="en-US" sz="1800" dirty="0"/>
              <a:t>More</a:t>
            </a:r>
            <a:r>
              <a:rPr lang="fa-IR" sz="1800" dirty="0"/>
              <a:t> نشان میدهد که فرستنده فریمهای دیگری برای ارسال آماده کرده است.</a:t>
            </a:r>
          </a:p>
          <a:p>
            <a:pPr marL="285750" indent="-285750"/>
            <a:r>
              <a:rPr lang="fa-IR" sz="1800" dirty="0"/>
              <a:t>بیت </a:t>
            </a:r>
            <a:r>
              <a:rPr lang="en-US" sz="1800" dirty="0"/>
              <a:t>WEP</a:t>
            </a:r>
            <a:r>
              <a:rPr lang="fa-IR" sz="1800" dirty="0"/>
              <a:t> میگوید که بدنه فریم برای امنیت بیشتر رمزنگاری شده یا نه</a:t>
            </a:r>
          </a:p>
          <a:p>
            <a:pPr marL="285750" indent="-285750"/>
            <a:r>
              <a:rPr lang="fa-IR" sz="1800" dirty="0"/>
              <a:t>بیت </a:t>
            </a:r>
            <a:r>
              <a:rPr lang="en-US" sz="1800" dirty="0" err="1"/>
              <a:t>Orer</a:t>
            </a:r>
            <a:r>
              <a:rPr lang="fa-IR" sz="1800" dirty="0"/>
              <a:t> به گیرنده میکوید دنباله ای از فریم ها که این بیت در آنها 1 است باید به ترتیب و پشت سر هم پردازش شوند.</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64</a:t>
            </a:fld>
            <a:endParaRPr lang="en-US" dirty="0"/>
          </a:p>
        </p:txBody>
      </p:sp>
      <p:pic>
        <p:nvPicPr>
          <p:cNvPr id="6" name="Picture 5"/>
          <p:cNvPicPr>
            <a:picLocks noChangeAspect="1"/>
          </p:cNvPicPr>
          <p:nvPr/>
        </p:nvPicPr>
        <p:blipFill>
          <a:blip r:embed="rId2"/>
          <a:stretch>
            <a:fillRect/>
          </a:stretch>
        </p:blipFill>
        <p:spPr>
          <a:xfrm>
            <a:off x="46691" y="0"/>
            <a:ext cx="4868209" cy="2542195"/>
          </a:xfrm>
          <a:prstGeom prst="rect">
            <a:avLst/>
          </a:prstGeom>
        </p:spPr>
      </p:pic>
    </p:spTree>
    <p:extLst>
      <p:ext uri="{BB962C8B-B14F-4D97-AF65-F5344CB8AC3E}">
        <p14:creationId xmlns:p14="http://schemas.microsoft.com/office/powerpoint/2010/main" val="2877546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ساخت فریم </a:t>
            </a:r>
            <a:r>
              <a:rPr lang="en-US" dirty="0"/>
              <a:t>802.11</a:t>
            </a:r>
            <a:r>
              <a:rPr lang="fa-IR" dirty="0"/>
              <a:t> (ادامه)</a:t>
            </a:r>
            <a:endParaRPr lang="en-US" dirty="0"/>
          </a:p>
        </p:txBody>
      </p:sp>
      <p:sp>
        <p:nvSpPr>
          <p:cNvPr id="3" name="Content Placeholder 2"/>
          <p:cNvSpPr>
            <a:spLocks noGrp="1"/>
          </p:cNvSpPr>
          <p:nvPr>
            <p:ph idx="1"/>
          </p:nvPr>
        </p:nvSpPr>
        <p:spPr/>
        <p:txBody>
          <a:bodyPr/>
          <a:lstStyle/>
          <a:p>
            <a:r>
              <a:rPr lang="fa-IR" dirty="0"/>
              <a:t>فیلد </a:t>
            </a:r>
            <a:r>
              <a:rPr lang="en-US" dirty="0"/>
              <a:t>Duration</a:t>
            </a:r>
            <a:r>
              <a:rPr lang="fa-IR" dirty="0"/>
              <a:t>: مشخص میکند که ارسال فریم جاری و دریافت </a:t>
            </a:r>
            <a:r>
              <a:rPr lang="en-US" dirty="0"/>
              <a:t>ACK</a:t>
            </a:r>
            <a:r>
              <a:rPr lang="fa-IR" dirty="0"/>
              <a:t> آن، جمعاً چه زمانی کانال را مشغول خواهد کرد.</a:t>
            </a:r>
          </a:p>
          <a:p>
            <a:r>
              <a:rPr lang="fa-IR" dirty="0"/>
              <a:t>این فیلد در فریم های کنترلی نیز وجود دارد و در مکانیزم </a:t>
            </a:r>
            <a:r>
              <a:rPr lang="en-US" dirty="0"/>
              <a:t>NAV</a:t>
            </a:r>
            <a:r>
              <a:rPr lang="fa-IR" dirty="0"/>
              <a:t> نیز کاربرد دارد.</a:t>
            </a:r>
          </a:p>
          <a:p>
            <a:r>
              <a:rPr lang="fa-IR" dirty="0"/>
              <a:t>سرآیند فریم حاوی چهار آدرس است</a:t>
            </a:r>
          </a:p>
          <a:p>
            <a:r>
              <a:rPr lang="fa-IR" dirty="0"/>
              <a:t>دو آدرس اول بعنوان آدرس مبدا و مقصد استفاده میشوند</a:t>
            </a:r>
          </a:p>
          <a:p>
            <a:r>
              <a:rPr lang="fa-IR" dirty="0"/>
              <a:t>دو آدرس دیگر برای تعیین </a:t>
            </a:r>
            <a:r>
              <a:rPr lang="en-US" dirty="0"/>
              <a:t>Access Point (AP)</a:t>
            </a:r>
            <a:r>
              <a:rPr lang="fa-IR" dirty="0"/>
              <a:t> های میانی هنگامی که فریم از یک سیستم توزیع به یک سیستم توزیع دیگری ارسال میگردد استفاده میگردند.</a:t>
            </a:r>
          </a:p>
          <a:p>
            <a:r>
              <a:rPr lang="fa-IR" dirty="0"/>
              <a:t>فیلد </a:t>
            </a:r>
            <a:r>
              <a:rPr lang="en-US" dirty="0"/>
              <a:t>Sequence</a:t>
            </a:r>
            <a:r>
              <a:rPr lang="fa-IR" dirty="0"/>
              <a:t> برای شماره گذاری فریم ها استفاده میشود تا فریم تکراری را مشخص کند.</a:t>
            </a:r>
          </a:p>
          <a:p>
            <a:r>
              <a:rPr lang="fa-IR" dirty="0"/>
              <a:t>از 16 بیت موجود در این فیلد 4 بیت شماره قطعه و مابقی هویت فریم را مشخص میکند</a:t>
            </a:r>
          </a:p>
          <a:p>
            <a:r>
              <a:rPr lang="fa-IR" dirty="0"/>
              <a:t>در فیلد </a:t>
            </a:r>
            <a:r>
              <a:rPr lang="en-US" dirty="0"/>
              <a:t>Data</a:t>
            </a:r>
            <a:r>
              <a:rPr lang="fa-IR" dirty="0"/>
              <a:t> داده های خام قرار میگیرند که میتواند حداکثر 2312 بایت باشد.</a:t>
            </a:r>
          </a:p>
          <a:p>
            <a:r>
              <a:rPr lang="fa-IR" dirty="0"/>
              <a:t>در انتها </a:t>
            </a:r>
            <a:r>
              <a:rPr lang="en-US" dirty="0"/>
              <a:t>Checksum</a:t>
            </a:r>
            <a:r>
              <a:rPr lang="fa-IR" dirty="0"/>
              <a:t> قرار گرفته که به منظور کشف خطا کاربرد دارد.</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65</a:t>
            </a:fld>
            <a:endParaRPr lang="en-US" dirty="0"/>
          </a:p>
        </p:txBody>
      </p:sp>
      <p:pic>
        <p:nvPicPr>
          <p:cNvPr id="6" name="Picture 5"/>
          <p:cNvPicPr>
            <a:picLocks noChangeAspect="1"/>
          </p:cNvPicPr>
          <p:nvPr/>
        </p:nvPicPr>
        <p:blipFill rotWithShape="1">
          <a:blip r:embed="rId2"/>
          <a:srcRect t="1" b="53540"/>
          <a:stretch/>
        </p:blipFill>
        <p:spPr>
          <a:xfrm>
            <a:off x="46691" y="1"/>
            <a:ext cx="4868209" cy="1181099"/>
          </a:xfrm>
          <a:prstGeom prst="rect">
            <a:avLst/>
          </a:prstGeom>
        </p:spPr>
      </p:pic>
    </p:spTree>
    <p:extLst>
      <p:ext uri="{BB962C8B-B14F-4D97-AF65-F5344CB8AC3E}">
        <p14:creationId xmlns:p14="http://schemas.microsoft.com/office/powerpoint/2010/main" val="612106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فریم مدیریت</a:t>
            </a:r>
            <a:endParaRPr lang="en-US" dirty="0"/>
          </a:p>
        </p:txBody>
      </p:sp>
      <p:sp>
        <p:nvSpPr>
          <p:cNvPr id="3" name="Content Placeholder 2"/>
          <p:cNvSpPr>
            <a:spLocks noGrp="1"/>
          </p:cNvSpPr>
          <p:nvPr>
            <p:ph idx="1"/>
          </p:nvPr>
        </p:nvSpPr>
        <p:spPr/>
        <p:txBody>
          <a:bodyPr/>
          <a:lstStyle/>
          <a:p>
            <a:r>
              <a:rPr lang="fa-IR" dirty="0"/>
              <a:t>فریم مدیریتی همانند فریم داده است با این تفاوت که بخش داده ندارد و تنها یک فیلد آدرس دارد. </a:t>
            </a:r>
          </a:p>
          <a:p>
            <a:r>
              <a:rPr lang="fa-IR" dirty="0"/>
              <a:t>زیرا فریمهای مدیریتی مربوط به یک مقصد خاص هستند.</a:t>
            </a:r>
          </a:p>
          <a:p>
            <a:r>
              <a:rPr lang="fa-IR" dirty="0"/>
              <a:t>اطلاعات این فریمها درون فیلد </a:t>
            </a:r>
            <a:r>
              <a:rPr lang="en-US" dirty="0"/>
              <a:t>subtype</a:t>
            </a:r>
            <a:r>
              <a:rPr lang="fa-IR" dirty="0"/>
              <a:t> نهفته است (نوع </a:t>
            </a:r>
            <a:r>
              <a:rPr lang="en-US" dirty="0"/>
              <a:t>RTS</a:t>
            </a:r>
            <a:r>
              <a:rPr lang="fa-IR" dirty="0"/>
              <a:t>، </a:t>
            </a:r>
            <a:r>
              <a:rPr lang="en-US" dirty="0"/>
              <a:t>CTS</a:t>
            </a:r>
            <a:r>
              <a:rPr lang="fa-IR" dirty="0"/>
              <a:t> یا </a:t>
            </a:r>
            <a:r>
              <a:rPr lang="en-US" dirty="0"/>
              <a:t>ACK</a:t>
            </a:r>
            <a:r>
              <a:rPr lang="fa-IR" dirty="0"/>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66</a:t>
            </a:fld>
            <a:endParaRPr lang="en-US" dirty="0"/>
          </a:p>
        </p:txBody>
      </p:sp>
    </p:spTree>
    <p:extLst>
      <p:ext uri="{BB962C8B-B14F-4D97-AF65-F5344CB8AC3E}">
        <p14:creationId xmlns:p14="http://schemas.microsoft.com/office/powerpoint/2010/main" val="486593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altLang="en-US"/>
              <a:t>IEEE 802.11 MAC Frame Format</a:t>
            </a:r>
            <a:endParaRPr lang="en-US" altLang="en-US"/>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b="35066"/>
          <a:stretch>
            <a:fillRect/>
          </a:stretch>
        </p:blipFill>
        <p:spPr bwMode="auto">
          <a:xfrm>
            <a:off x="1524000" y="2674031"/>
            <a:ext cx="9144000"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71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p:nvPr>
        </p:nvSpPr>
        <p:spPr/>
        <p:txBody>
          <a:bodyPr/>
          <a:lstStyle/>
          <a:p>
            <a:r>
              <a:rPr lang="en-GB" altLang="en-US"/>
              <a:t>MAC Frame Fields (1)</a:t>
            </a:r>
            <a:endParaRPr lang="en-US" altLang="en-US"/>
          </a:p>
        </p:txBody>
      </p:sp>
      <p:sp>
        <p:nvSpPr>
          <p:cNvPr id="111621" name="Rectangle 5"/>
          <p:cNvSpPr>
            <a:spLocks noGrp="1" noChangeArrowheads="1"/>
          </p:cNvSpPr>
          <p:nvPr>
            <p:ph idx="1"/>
          </p:nvPr>
        </p:nvSpPr>
        <p:spPr/>
        <p:txBody>
          <a:bodyPr/>
          <a:lstStyle/>
          <a:p>
            <a:pPr>
              <a:lnSpc>
                <a:spcPct val="90000"/>
              </a:lnSpc>
            </a:pPr>
            <a:r>
              <a:rPr lang="en-US" altLang="en-US" sz="2400" dirty="0"/>
              <a:t>Frame Control:</a:t>
            </a:r>
            <a:endParaRPr lang="en-GB" altLang="en-US" sz="2400" dirty="0"/>
          </a:p>
          <a:p>
            <a:pPr lvl="1">
              <a:lnSpc>
                <a:spcPct val="90000"/>
              </a:lnSpc>
            </a:pPr>
            <a:r>
              <a:rPr lang="en-GB" altLang="en-US" sz="2000" dirty="0"/>
              <a:t>Type</a:t>
            </a:r>
            <a:r>
              <a:rPr lang="en-US" altLang="en-US" sz="2000" dirty="0"/>
              <a:t> of frame</a:t>
            </a:r>
            <a:endParaRPr lang="en-GB" altLang="en-US" sz="2000" dirty="0"/>
          </a:p>
          <a:p>
            <a:pPr lvl="1">
              <a:lnSpc>
                <a:spcPct val="90000"/>
              </a:lnSpc>
            </a:pPr>
            <a:r>
              <a:rPr lang="en-GB" altLang="en-US" sz="2000" dirty="0"/>
              <a:t>Control</a:t>
            </a:r>
            <a:r>
              <a:rPr lang="en-US" altLang="en-US" sz="2000" dirty="0"/>
              <a:t>, management, or data</a:t>
            </a:r>
            <a:endParaRPr lang="en-GB" altLang="en-US" sz="2000" dirty="0"/>
          </a:p>
          <a:p>
            <a:pPr lvl="1">
              <a:lnSpc>
                <a:spcPct val="90000"/>
              </a:lnSpc>
            </a:pPr>
            <a:r>
              <a:rPr lang="en-GB" altLang="en-US" sz="2000" dirty="0"/>
              <a:t>Provides</a:t>
            </a:r>
            <a:r>
              <a:rPr lang="en-US" altLang="en-US" sz="2000" dirty="0"/>
              <a:t> control information</a:t>
            </a:r>
            <a:endParaRPr lang="en-GB" altLang="en-US" sz="2000" dirty="0"/>
          </a:p>
          <a:p>
            <a:pPr lvl="2">
              <a:lnSpc>
                <a:spcPct val="90000"/>
              </a:lnSpc>
            </a:pPr>
            <a:r>
              <a:rPr lang="en-GB" altLang="en-US" sz="1800" dirty="0"/>
              <a:t>Includes</a:t>
            </a:r>
            <a:r>
              <a:rPr lang="en-US" altLang="en-US" sz="1800" dirty="0"/>
              <a:t> whether frame is to or from DS, fragmentation information, and privacy information</a:t>
            </a:r>
          </a:p>
          <a:p>
            <a:pPr>
              <a:lnSpc>
                <a:spcPct val="90000"/>
              </a:lnSpc>
            </a:pPr>
            <a:r>
              <a:rPr lang="en-US" altLang="en-US" sz="2400" dirty="0"/>
              <a:t>Duration/Connection ID:</a:t>
            </a:r>
            <a:endParaRPr lang="en-GB" altLang="en-US" sz="2400" dirty="0"/>
          </a:p>
          <a:p>
            <a:pPr lvl="1">
              <a:lnSpc>
                <a:spcPct val="90000"/>
              </a:lnSpc>
            </a:pPr>
            <a:r>
              <a:rPr lang="en-US" altLang="en-US" sz="2000" dirty="0"/>
              <a:t>If used as duration field, indicates time (in </a:t>
            </a:r>
            <a:r>
              <a:rPr lang="en-US" altLang="en-US" sz="2000" dirty="0">
                <a:sym typeface="Symbol" panose="05050102010706020507" pitchFamily="18" charset="2"/>
              </a:rPr>
              <a:t></a:t>
            </a:r>
            <a:r>
              <a:rPr lang="en-US" altLang="en-US" sz="2000" dirty="0"/>
              <a:t>s) channel will be allocated for successful transmission of MAC frame</a:t>
            </a:r>
            <a:endParaRPr lang="en-GB" altLang="en-US" sz="2000" dirty="0"/>
          </a:p>
          <a:p>
            <a:pPr lvl="1">
              <a:lnSpc>
                <a:spcPct val="90000"/>
              </a:lnSpc>
            </a:pPr>
            <a:r>
              <a:rPr lang="en-US" altLang="en-US" sz="2000" dirty="0"/>
              <a:t>In some control frames, contains association or connection identifier</a:t>
            </a:r>
          </a:p>
          <a:p>
            <a:pPr>
              <a:lnSpc>
                <a:spcPct val="90000"/>
              </a:lnSpc>
            </a:pPr>
            <a:r>
              <a:rPr lang="en-US" altLang="en-US" sz="2400" dirty="0"/>
              <a:t>Addresses:</a:t>
            </a:r>
            <a:endParaRPr lang="en-GB" altLang="en-US" sz="2400" dirty="0"/>
          </a:p>
          <a:p>
            <a:pPr lvl="1">
              <a:lnSpc>
                <a:spcPct val="90000"/>
              </a:lnSpc>
            </a:pPr>
            <a:r>
              <a:rPr lang="en-GB" altLang="en-US" sz="2000" dirty="0"/>
              <a:t>Number</a:t>
            </a:r>
            <a:r>
              <a:rPr lang="en-US" altLang="en-US" sz="2000" dirty="0"/>
              <a:t> and meaning of address fields depend on context</a:t>
            </a:r>
            <a:endParaRPr lang="en-GB" altLang="en-US" sz="2000" dirty="0"/>
          </a:p>
          <a:p>
            <a:pPr lvl="1">
              <a:lnSpc>
                <a:spcPct val="90000"/>
              </a:lnSpc>
            </a:pPr>
            <a:r>
              <a:rPr lang="en-GB" altLang="en-US" sz="2000" dirty="0"/>
              <a:t>Types</a:t>
            </a:r>
            <a:r>
              <a:rPr lang="en-US" altLang="en-US" sz="2000" dirty="0"/>
              <a:t> include source, destination, transmitting station, and receiving station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b="35066"/>
          <a:stretch>
            <a:fillRect/>
          </a:stretch>
        </p:blipFill>
        <p:spPr bwMode="auto">
          <a:xfrm>
            <a:off x="5058667" y="926120"/>
            <a:ext cx="6994071" cy="133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305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GB" altLang="en-US"/>
              <a:t>MAC Frame Fields (2)</a:t>
            </a:r>
            <a:endParaRPr lang="en-US" altLang="en-US"/>
          </a:p>
        </p:txBody>
      </p:sp>
      <p:sp>
        <p:nvSpPr>
          <p:cNvPr id="113667" name="Rectangle 3"/>
          <p:cNvSpPr>
            <a:spLocks noGrp="1" noChangeArrowheads="1"/>
          </p:cNvSpPr>
          <p:nvPr>
            <p:ph idx="1"/>
          </p:nvPr>
        </p:nvSpPr>
        <p:spPr/>
        <p:txBody>
          <a:bodyPr/>
          <a:lstStyle/>
          <a:p>
            <a:pPr>
              <a:lnSpc>
                <a:spcPct val="90000"/>
              </a:lnSpc>
            </a:pPr>
            <a:r>
              <a:rPr lang="en-US" altLang="en-US" dirty="0"/>
              <a:t>Sequence Control:</a:t>
            </a:r>
            <a:endParaRPr lang="en-GB" altLang="en-US" dirty="0"/>
          </a:p>
          <a:p>
            <a:pPr lvl="1">
              <a:lnSpc>
                <a:spcPct val="90000"/>
              </a:lnSpc>
            </a:pPr>
            <a:r>
              <a:rPr lang="en-US" altLang="en-US" dirty="0"/>
              <a:t>4-bit fragment number subfield</a:t>
            </a:r>
            <a:endParaRPr lang="en-GB" altLang="en-US" dirty="0"/>
          </a:p>
          <a:p>
            <a:pPr lvl="2">
              <a:lnSpc>
                <a:spcPct val="90000"/>
              </a:lnSpc>
            </a:pPr>
            <a:r>
              <a:rPr lang="en-GB" altLang="en-US" dirty="0"/>
              <a:t>For</a:t>
            </a:r>
            <a:r>
              <a:rPr lang="en-US" altLang="en-US" dirty="0"/>
              <a:t> fragmentation and reassembly</a:t>
            </a:r>
            <a:endParaRPr lang="en-GB" altLang="en-US" dirty="0"/>
          </a:p>
          <a:p>
            <a:pPr lvl="1">
              <a:lnSpc>
                <a:spcPct val="90000"/>
              </a:lnSpc>
            </a:pPr>
            <a:r>
              <a:rPr lang="en-US" altLang="en-US" dirty="0"/>
              <a:t>12-bit sequence number </a:t>
            </a:r>
            <a:endParaRPr lang="en-GB" altLang="en-US" dirty="0"/>
          </a:p>
          <a:p>
            <a:pPr lvl="1">
              <a:lnSpc>
                <a:spcPct val="90000"/>
              </a:lnSpc>
            </a:pPr>
            <a:r>
              <a:rPr lang="en-GB" altLang="en-US" dirty="0"/>
              <a:t>Number </a:t>
            </a:r>
            <a:r>
              <a:rPr lang="en-US" altLang="en-US" dirty="0"/>
              <a:t>frames between given transmitter and receiver</a:t>
            </a:r>
          </a:p>
          <a:p>
            <a:pPr>
              <a:lnSpc>
                <a:spcPct val="90000"/>
              </a:lnSpc>
            </a:pPr>
            <a:r>
              <a:rPr lang="en-US" altLang="en-US" dirty="0"/>
              <a:t>Frame Body:</a:t>
            </a:r>
            <a:endParaRPr lang="en-GB" altLang="en-US" dirty="0"/>
          </a:p>
          <a:p>
            <a:pPr lvl="1">
              <a:lnSpc>
                <a:spcPct val="90000"/>
              </a:lnSpc>
            </a:pPr>
            <a:r>
              <a:rPr lang="en-US" altLang="en-US" dirty="0"/>
              <a:t>MSDU </a:t>
            </a:r>
            <a:r>
              <a:rPr lang="en-GB" altLang="en-US" dirty="0"/>
              <a:t>(</a:t>
            </a:r>
            <a:r>
              <a:rPr lang="en-US" altLang="en-US" dirty="0"/>
              <a:t>or a fragment of</a:t>
            </a:r>
            <a:r>
              <a:rPr lang="en-GB" altLang="en-US" dirty="0"/>
              <a:t>)</a:t>
            </a:r>
          </a:p>
          <a:p>
            <a:pPr lvl="2">
              <a:lnSpc>
                <a:spcPct val="90000"/>
              </a:lnSpc>
            </a:pPr>
            <a:r>
              <a:rPr lang="en-US" altLang="en-US" dirty="0"/>
              <a:t>LLC </a:t>
            </a:r>
            <a:r>
              <a:rPr lang="en-GB" altLang="en-US" dirty="0"/>
              <a:t>PDU </a:t>
            </a:r>
            <a:r>
              <a:rPr lang="en-US" altLang="en-US" dirty="0"/>
              <a:t>or MAC control information</a:t>
            </a:r>
          </a:p>
          <a:p>
            <a:pPr>
              <a:lnSpc>
                <a:spcPct val="90000"/>
              </a:lnSpc>
            </a:pPr>
            <a:r>
              <a:rPr lang="en-US" altLang="en-US" dirty="0"/>
              <a:t>Frame Check Sequence:</a:t>
            </a:r>
            <a:endParaRPr lang="en-GB" altLang="en-US" dirty="0"/>
          </a:p>
          <a:p>
            <a:pPr lvl="1">
              <a:lnSpc>
                <a:spcPct val="90000"/>
              </a:lnSpc>
            </a:pPr>
            <a:r>
              <a:rPr lang="en-US" altLang="en-US" dirty="0"/>
              <a:t>32-bit cyclic redundancy check</a:t>
            </a:r>
          </a:p>
        </p:txBody>
      </p:sp>
    </p:spTree>
    <p:extLst>
      <p:ext uri="{BB962C8B-B14F-4D97-AF65-F5344CB8AC3E}">
        <p14:creationId xmlns:p14="http://schemas.microsoft.com/office/powerpoint/2010/main" val="3397368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روشهاي تشخيص و تصحيح خطا</a:t>
            </a:r>
          </a:p>
        </p:txBody>
      </p:sp>
      <p:sp>
        <p:nvSpPr>
          <p:cNvPr id="3" name="Content Placeholder 2"/>
          <p:cNvSpPr>
            <a:spLocks noGrp="1"/>
          </p:cNvSpPr>
          <p:nvPr>
            <p:ph idx="1"/>
          </p:nvPr>
        </p:nvSpPr>
        <p:spPr/>
        <p:txBody>
          <a:bodyPr>
            <a:normAutofit/>
          </a:bodyPr>
          <a:lstStyle/>
          <a:p>
            <a:pPr algn="r" rtl="1"/>
            <a:r>
              <a:rPr lang="fa-IR" sz="2800" dirty="0"/>
              <a:t>روش توازن (فرد يا زوج)</a:t>
            </a:r>
          </a:p>
          <a:p>
            <a:pPr algn="r" rtl="1"/>
            <a:r>
              <a:rPr lang="fa-IR" sz="2800" dirty="0"/>
              <a:t>روش </a:t>
            </a:r>
            <a:r>
              <a:rPr lang="en-US" sz="2800" dirty="0"/>
              <a:t>CRC</a:t>
            </a:r>
            <a:r>
              <a:rPr lang="fa-IR" sz="2800" dirty="0"/>
              <a:t> </a:t>
            </a:r>
            <a:endParaRPr lang="en-US" sz="2800" dirty="0"/>
          </a:p>
          <a:p>
            <a:pPr algn="r" rtl="1"/>
            <a:r>
              <a:rPr lang="en-US" sz="2800" dirty="0"/>
              <a:t>Check sum</a:t>
            </a:r>
            <a:endParaRPr lang="fa-IR" sz="2800" dirty="0"/>
          </a:p>
        </p:txBody>
      </p:sp>
      <p:sp>
        <p:nvSpPr>
          <p:cNvPr id="4" name="Slide Number Placeholder 3"/>
          <p:cNvSpPr>
            <a:spLocks noGrp="1"/>
          </p:cNvSpPr>
          <p:nvPr>
            <p:ph type="sldNum" sz="quarter" idx="12"/>
          </p:nvPr>
        </p:nvSpPr>
        <p:spPr/>
        <p:txBody>
          <a:bodyPr/>
          <a:lstStyle/>
          <a:p>
            <a:fld id="{BEC5074D-3792-491D-B932-B779FED6A830}" type="slidenum">
              <a:rPr lang="en-US" smtClean="0"/>
              <a:pPr/>
              <a:t>7</a:t>
            </a:fld>
            <a:endParaRPr lang="en-US"/>
          </a:p>
        </p:txBody>
      </p:sp>
    </p:spTree>
    <p:extLst>
      <p:ext uri="{BB962C8B-B14F-4D97-AF65-F5344CB8AC3E}">
        <p14:creationId xmlns:p14="http://schemas.microsoft.com/office/powerpoint/2010/main" val="3057683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p:txBody>
          <a:bodyPr/>
          <a:lstStyle/>
          <a:p>
            <a:r>
              <a:rPr lang="en-GB" altLang="en-US"/>
              <a:t>Control Frames</a:t>
            </a:r>
            <a:endParaRPr lang="en-US" altLang="en-US"/>
          </a:p>
        </p:txBody>
      </p:sp>
      <p:sp>
        <p:nvSpPr>
          <p:cNvPr id="114693" name="Rectangle 5"/>
          <p:cNvSpPr>
            <a:spLocks noGrp="1" noChangeArrowheads="1"/>
          </p:cNvSpPr>
          <p:nvPr>
            <p:ph idx="1"/>
          </p:nvPr>
        </p:nvSpPr>
        <p:spPr/>
        <p:txBody>
          <a:bodyPr>
            <a:normAutofit lnSpcReduction="10000"/>
          </a:bodyPr>
          <a:lstStyle/>
          <a:p>
            <a:pPr>
              <a:lnSpc>
                <a:spcPct val="90000"/>
              </a:lnSpc>
            </a:pPr>
            <a:r>
              <a:rPr lang="en-GB" altLang="en-US"/>
              <a:t>Assist</a:t>
            </a:r>
            <a:r>
              <a:rPr lang="en-US" altLang="en-US"/>
              <a:t> in reliable data delivery </a:t>
            </a:r>
          </a:p>
          <a:p>
            <a:pPr>
              <a:lnSpc>
                <a:spcPct val="90000"/>
              </a:lnSpc>
            </a:pPr>
            <a:r>
              <a:rPr lang="en-US" altLang="en-US"/>
              <a:t>Power Save-Poll (PS-Poll) </a:t>
            </a:r>
            <a:endParaRPr lang="en-GB" altLang="en-US"/>
          </a:p>
          <a:p>
            <a:pPr lvl="1">
              <a:lnSpc>
                <a:spcPct val="90000"/>
              </a:lnSpc>
            </a:pPr>
            <a:r>
              <a:rPr lang="en-GB" altLang="en-US"/>
              <a:t>Sent</a:t>
            </a:r>
            <a:r>
              <a:rPr lang="en-US" altLang="en-US"/>
              <a:t> by any station to station that includes AP </a:t>
            </a:r>
            <a:endParaRPr lang="en-GB" altLang="en-US"/>
          </a:p>
          <a:p>
            <a:pPr lvl="1">
              <a:lnSpc>
                <a:spcPct val="90000"/>
              </a:lnSpc>
            </a:pPr>
            <a:r>
              <a:rPr lang="en-GB" altLang="en-US"/>
              <a:t>Request</a:t>
            </a:r>
            <a:r>
              <a:rPr lang="en-US" altLang="en-US"/>
              <a:t> AP transmit frame buffered for this station while station in power-saving mode</a:t>
            </a:r>
          </a:p>
          <a:p>
            <a:pPr>
              <a:lnSpc>
                <a:spcPct val="90000"/>
              </a:lnSpc>
            </a:pPr>
            <a:r>
              <a:rPr lang="en-US" altLang="en-US"/>
              <a:t>Request to Send (RTS)</a:t>
            </a:r>
            <a:endParaRPr lang="en-GB" altLang="en-US"/>
          </a:p>
          <a:p>
            <a:pPr lvl="1">
              <a:lnSpc>
                <a:spcPct val="90000"/>
              </a:lnSpc>
            </a:pPr>
            <a:r>
              <a:rPr lang="en-GB" altLang="en-US"/>
              <a:t>First</a:t>
            </a:r>
            <a:r>
              <a:rPr lang="en-US" altLang="en-US"/>
              <a:t> frame in four-way frame exchange</a:t>
            </a:r>
            <a:endParaRPr lang="en-GB" altLang="en-US"/>
          </a:p>
          <a:p>
            <a:pPr>
              <a:lnSpc>
                <a:spcPct val="90000"/>
              </a:lnSpc>
            </a:pPr>
            <a:r>
              <a:rPr lang="en-US" altLang="en-US"/>
              <a:t>Clear to Send (CTS)</a:t>
            </a:r>
            <a:endParaRPr lang="en-GB" altLang="en-US"/>
          </a:p>
          <a:p>
            <a:pPr lvl="1">
              <a:lnSpc>
                <a:spcPct val="90000"/>
              </a:lnSpc>
            </a:pPr>
            <a:r>
              <a:rPr lang="en-GB" altLang="en-US"/>
              <a:t>Second </a:t>
            </a:r>
            <a:r>
              <a:rPr lang="en-US" altLang="en-US"/>
              <a:t>frame in four-way exchange</a:t>
            </a:r>
            <a:endParaRPr lang="en-GB" altLang="en-US"/>
          </a:p>
          <a:p>
            <a:pPr>
              <a:lnSpc>
                <a:spcPct val="90000"/>
              </a:lnSpc>
            </a:pPr>
            <a:r>
              <a:rPr lang="en-US" altLang="en-US"/>
              <a:t>Acknowledgment</a:t>
            </a:r>
            <a:r>
              <a:rPr lang="en-GB" altLang="en-US"/>
              <a:t> (ACK)</a:t>
            </a:r>
          </a:p>
          <a:p>
            <a:pPr>
              <a:lnSpc>
                <a:spcPct val="90000"/>
              </a:lnSpc>
            </a:pPr>
            <a:r>
              <a:rPr lang="en-US" altLang="en-US"/>
              <a:t>Contention-Free (CF)-end</a:t>
            </a:r>
            <a:endParaRPr lang="en-GB" altLang="en-US"/>
          </a:p>
          <a:p>
            <a:pPr lvl="1">
              <a:lnSpc>
                <a:spcPct val="90000"/>
              </a:lnSpc>
            </a:pPr>
            <a:r>
              <a:rPr lang="en-US" altLang="en-US"/>
              <a:t>Announces end of contention-free period part of </a:t>
            </a:r>
            <a:r>
              <a:rPr lang="en-GB" altLang="en-US"/>
              <a:t>PCF</a:t>
            </a:r>
          </a:p>
          <a:p>
            <a:pPr>
              <a:lnSpc>
                <a:spcPct val="90000"/>
              </a:lnSpc>
            </a:pPr>
            <a:r>
              <a:rPr lang="en-US" altLang="en-US"/>
              <a:t>CF-End + CF-Ack: </a:t>
            </a:r>
            <a:endParaRPr lang="en-GB" altLang="en-US"/>
          </a:p>
          <a:p>
            <a:pPr lvl="1">
              <a:lnSpc>
                <a:spcPct val="90000"/>
              </a:lnSpc>
            </a:pPr>
            <a:r>
              <a:rPr lang="en-US" altLang="en-US"/>
              <a:t>Acknowledges CF-end</a:t>
            </a:r>
            <a:endParaRPr lang="en-GB" altLang="en-US"/>
          </a:p>
          <a:p>
            <a:pPr lvl="1">
              <a:lnSpc>
                <a:spcPct val="90000"/>
              </a:lnSpc>
            </a:pPr>
            <a:r>
              <a:rPr lang="en-GB" altLang="en-US"/>
              <a:t>Ends</a:t>
            </a:r>
            <a:r>
              <a:rPr lang="en-US" altLang="en-US"/>
              <a:t> contention-free period and releases stations from </a:t>
            </a:r>
            <a:r>
              <a:rPr lang="en-GB" altLang="en-US"/>
              <a:t>associated</a:t>
            </a:r>
            <a:r>
              <a:rPr lang="en-US" altLang="en-US"/>
              <a:t> restrictions</a:t>
            </a:r>
          </a:p>
        </p:txBody>
      </p:sp>
    </p:spTree>
    <p:extLst>
      <p:ext uri="{BB962C8B-B14F-4D97-AF65-F5344CB8AC3E}">
        <p14:creationId xmlns:p14="http://schemas.microsoft.com/office/powerpoint/2010/main" val="2456265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GB" altLang="en-US"/>
              <a:t>Data Frames – Data Carrying</a:t>
            </a:r>
            <a:endParaRPr lang="en-US" altLang="en-US"/>
          </a:p>
        </p:txBody>
      </p:sp>
      <p:sp>
        <p:nvSpPr>
          <p:cNvPr id="117763" name="Rectangle 3"/>
          <p:cNvSpPr>
            <a:spLocks noGrp="1" noChangeArrowheads="1"/>
          </p:cNvSpPr>
          <p:nvPr>
            <p:ph idx="1"/>
          </p:nvPr>
        </p:nvSpPr>
        <p:spPr/>
        <p:txBody>
          <a:bodyPr>
            <a:normAutofit lnSpcReduction="10000"/>
          </a:bodyPr>
          <a:lstStyle/>
          <a:p>
            <a:pPr>
              <a:lnSpc>
                <a:spcPct val="90000"/>
              </a:lnSpc>
            </a:pPr>
            <a:r>
              <a:rPr lang="en-GB" altLang="en-US" sz="2400"/>
              <a:t>Eight </a:t>
            </a:r>
            <a:r>
              <a:rPr lang="en-US" altLang="en-US" sz="2400"/>
              <a:t>data frame subtypes, </a:t>
            </a:r>
            <a:r>
              <a:rPr lang="en-GB" altLang="en-US" sz="2400"/>
              <a:t>in</a:t>
            </a:r>
            <a:r>
              <a:rPr lang="en-US" altLang="en-US" sz="2400"/>
              <a:t> two groups</a:t>
            </a:r>
            <a:endParaRPr lang="en-GB" altLang="en-US" sz="2400"/>
          </a:p>
          <a:p>
            <a:pPr>
              <a:lnSpc>
                <a:spcPct val="90000"/>
              </a:lnSpc>
            </a:pPr>
            <a:r>
              <a:rPr lang="en-GB" altLang="en-US" sz="2400"/>
              <a:t>First </a:t>
            </a:r>
            <a:r>
              <a:rPr lang="en-US" altLang="en-US" sz="2400"/>
              <a:t>four carry upper-level data from source station to destination station</a:t>
            </a:r>
            <a:endParaRPr lang="en-GB" altLang="en-US" sz="2400"/>
          </a:p>
          <a:p>
            <a:pPr>
              <a:lnSpc>
                <a:spcPct val="90000"/>
              </a:lnSpc>
            </a:pPr>
            <a:r>
              <a:rPr lang="en-US" altLang="en-US" sz="2400"/>
              <a:t>Data</a:t>
            </a:r>
            <a:endParaRPr lang="en-GB" altLang="en-US" sz="2400"/>
          </a:p>
          <a:p>
            <a:pPr lvl="1">
              <a:lnSpc>
                <a:spcPct val="90000"/>
              </a:lnSpc>
            </a:pPr>
            <a:r>
              <a:rPr lang="en-GB" altLang="en-US" sz="2000"/>
              <a:t>Simplest</a:t>
            </a:r>
            <a:r>
              <a:rPr lang="en-US" altLang="en-US" sz="2000"/>
              <a:t> data frame</a:t>
            </a:r>
            <a:endParaRPr lang="en-GB" altLang="en-US" sz="2000"/>
          </a:p>
          <a:p>
            <a:pPr lvl="1">
              <a:lnSpc>
                <a:spcPct val="90000"/>
              </a:lnSpc>
            </a:pPr>
            <a:r>
              <a:rPr lang="en-GB" altLang="en-US" sz="2000"/>
              <a:t>May</a:t>
            </a:r>
            <a:r>
              <a:rPr lang="en-US" altLang="en-US" sz="2000"/>
              <a:t> be used in contention </a:t>
            </a:r>
            <a:r>
              <a:rPr lang="en-GB" altLang="en-US" sz="2000"/>
              <a:t>or</a:t>
            </a:r>
            <a:r>
              <a:rPr lang="en-US" altLang="en-US" sz="2000"/>
              <a:t> contention-free period</a:t>
            </a:r>
          </a:p>
          <a:p>
            <a:pPr>
              <a:lnSpc>
                <a:spcPct val="90000"/>
              </a:lnSpc>
            </a:pPr>
            <a:r>
              <a:rPr lang="en-US" altLang="en-US" sz="2400"/>
              <a:t>Data + CF-Ack </a:t>
            </a:r>
            <a:endParaRPr lang="en-GB" altLang="en-US" sz="2400"/>
          </a:p>
          <a:p>
            <a:pPr lvl="1">
              <a:lnSpc>
                <a:spcPct val="90000"/>
              </a:lnSpc>
            </a:pPr>
            <a:r>
              <a:rPr lang="en-GB" altLang="en-US" sz="2000"/>
              <a:t>Only</a:t>
            </a:r>
            <a:r>
              <a:rPr lang="en-US" altLang="en-US" sz="2000"/>
              <a:t> sent during contention-free period</a:t>
            </a:r>
            <a:endParaRPr lang="en-GB" altLang="en-US" sz="2000"/>
          </a:p>
          <a:p>
            <a:pPr lvl="1">
              <a:lnSpc>
                <a:spcPct val="90000"/>
              </a:lnSpc>
            </a:pPr>
            <a:r>
              <a:rPr lang="en-GB" altLang="en-US" sz="2000"/>
              <a:t>Carries</a:t>
            </a:r>
            <a:r>
              <a:rPr lang="en-US" altLang="en-US" sz="2000"/>
              <a:t> data</a:t>
            </a:r>
            <a:r>
              <a:rPr lang="en-GB" altLang="en-US" sz="2000"/>
              <a:t> and </a:t>
            </a:r>
            <a:r>
              <a:rPr lang="en-US" altLang="en-US" sz="2000"/>
              <a:t>acknowledges previously received data</a:t>
            </a:r>
          </a:p>
          <a:p>
            <a:pPr>
              <a:lnSpc>
                <a:spcPct val="90000"/>
              </a:lnSpc>
            </a:pPr>
            <a:r>
              <a:rPr lang="en-US" altLang="en-US" sz="2400"/>
              <a:t>Data + CF-Poll</a:t>
            </a:r>
            <a:endParaRPr lang="en-GB" altLang="en-US" sz="2400"/>
          </a:p>
          <a:p>
            <a:pPr lvl="1">
              <a:lnSpc>
                <a:spcPct val="90000"/>
              </a:lnSpc>
            </a:pPr>
            <a:r>
              <a:rPr lang="en-US" altLang="en-US" sz="2000"/>
              <a:t>Used by point coordinator to deliver data</a:t>
            </a:r>
            <a:endParaRPr lang="en-GB" altLang="en-US" sz="2000"/>
          </a:p>
          <a:p>
            <a:pPr lvl="1">
              <a:lnSpc>
                <a:spcPct val="90000"/>
              </a:lnSpc>
            </a:pPr>
            <a:r>
              <a:rPr lang="en-GB" altLang="en-US" sz="2000"/>
              <a:t>Also</a:t>
            </a:r>
            <a:r>
              <a:rPr lang="en-US" altLang="en-US" sz="2000"/>
              <a:t> to request station send data frame it may have buffered</a:t>
            </a:r>
          </a:p>
          <a:p>
            <a:pPr>
              <a:lnSpc>
                <a:spcPct val="90000"/>
              </a:lnSpc>
            </a:pPr>
            <a:r>
              <a:rPr lang="en-US" altLang="en-US" sz="2400"/>
              <a:t>Data + CF-Ack + CF-Poll</a:t>
            </a:r>
            <a:endParaRPr lang="en-GB" altLang="en-US" sz="2400"/>
          </a:p>
          <a:p>
            <a:pPr lvl="1">
              <a:lnSpc>
                <a:spcPct val="90000"/>
              </a:lnSpc>
            </a:pPr>
            <a:r>
              <a:rPr lang="en-US" altLang="en-US" sz="2000"/>
              <a:t>Combines Data + CF-Ack and Data + CF-Poll</a:t>
            </a:r>
          </a:p>
        </p:txBody>
      </p:sp>
    </p:spTree>
    <p:extLst>
      <p:ext uri="{BB962C8B-B14F-4D97-AF65-F5344CB8AC3E}">
        <p14:creationId xmlns:p14="http://schemas.microsoft.com/office/powerpoint/2010/main" val="204640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p:txBody>
          <a:bodyPr>
            <a:normAutofit fontScale="90000"/>
          </a:bodyPr>
          <a:lstStyle/>
          <a:p>
            <a:r>
              <a:rPr lang="en-GB" altLang="en-US"/>
              <a:t>Data Frames – </a:t>
            </a:r>
            <a:br>
              <a:rPr lang="en-GB" altLang="en-US"/>
            </a:br>
            <a:r>
              <a:rPr lang="en-GB" altLang="en-US"/>
              <a:t>Not Data Carrying</a:t>
            </a:r>
            <a:endParaRPr lang="en-US" altLang="en-US"/>
          </a:p>
        </p:txBody>
      </p:sp>
      <p:sp>
        <p:nvSpPr>
          <p:cNvPr id="116741" name="Rectangle 5"/>
          <p:cNvSpPr>
            <a:spLocks noGrp="1" noChangeArrowheads="1"/>
          </p:cNvSpPr>
          <p:nvPr>
            <p:ph idx="1"/>
          </p:nvPr>
        </p:nvSpPr>
        <p:spPr/>
        <p:txBody>
          <a:bodyPr/>
          <a:lstStyle/>
          <a:p>
            <a:pPr>
              <a:lnSpc>
                <a:spcPct val="90000"/>
              </a:lnSpc>
            </a:pPr>
            <a:r>
              <a:rPr lang="en-GB" altLang="en-US"/>
              <a:t>Remaining</a:t>
            </a:r>
            <a:r>
              <a:rPr lang="en-US" altLang="en-US"/>
              <a:t> four data frames do not carry user data</a:t>
            </a:r>
            <a:endParaRPr lang="en-GB" altLang="en-US"/>
          </a:p>
          <a:p>
            <a:pPr>
              <a:lnSpc>
                <a:spcPct val="90000"/>
              </a:lnSpc>
            </a:pPr>
            <a:r>
              <a:rPr lang="en-US" altLang="en-US"/>
              <a:t>Null Function</a:t>
            </a:r>
            <a:endParaRPr lang="en-GB" altLang="en-US"/>
          </a:p>
          <a:p>
            <a:pPr lvl="1">
              <a:lnSpc>
                <a:spcPct val="90000"/>
              </a:lnSpc>
            </a:pPr>
            <a:r>
              <a:rPr lang="en-GB" altLang="en-US"/>
              <a:t>Carries</a:t>
            </a:r>
            <a:r>
              <a:rPr lang="en-US" altLang="en-US"/>
              <a:t> no data, polls, or acknowledgments</a:t>
            </a:r>
            <a:endParaRPr lang="en-GB" altLang="en-US"/>
          </a:p>
          <a:p>
            <a:pPr lvl="1">
              <a:lnSpc>
                <a:spcPct val="90000"/>
              </a:lnSpc>
            </a:pPr>
            <a:r>
              <a:rPr lang="en-GB" altLang="en-US"/>
              <a:t>Carries</a:t>
            </a:r>
            <a:r>
              <a:rPr lang="en-US" altLang="en-US"/>
              <a:t> power management bit in frame control field to AP</a:t>
            </a:r>
            <a:endParaRPr lang="en-GB" altLang="en-US"/>
          </a:p>
          <a:p>
            <a:pPr lvl="1">
              <a:lnSpc>
                <a:spcPct val="90000"/>
              </a:lnSpc>
            </a:pPr>
            <a:r>
              <a:rPr lang="en-GB" altLang="en-US"/>
              <a:t>Indicates</a:t>
            </a:r>
            <a:r>
              <a:rPr lang="en-US" altLang="en-US"/>
              <a:t> station is changing to low-power state</a:t>
            </a:r>
            <a:endParaRPr lang="en-GB" altLang="en-US"/>
          </a:p>
          <a:p>
            <a:pPr>
              <a:lnSpc>
                <a:spcPct val="90000"/>
              </a:lnSpc>
            </a:pPr>
            <a:r>
              <a:rPr lang="en-GB" altLang="en-US"/>
              <a:t>Other</a:t>
            </a:r>
            <a:r>
              <a:rPr lang="en-US" altLang="en-US"/>
              <a:t> three frames (CF-Ack, CF-Poll, CF-Ack + CF-Poll) same as corresponding frame in preceding list (Data + CF-Ack, Data + CF-Poll, Data + CF-Ack + CF-Poll) but without data</a:t>
            </a:r>
          </a:p>
          <a:p>
            <a:pPr>
              <a:lnSpc>
                <a:spcPct val="90000"/>
              </a:lnSpc>
              <a:buFontTx/>
              <a:buNone/>
            </a:pPr>
            <a:endParaRPr lang="en-US" altLang="en-US"/>
          </a:p>
          <a:p>
            <a:pPr>
              <a:lnSpc>
                <a:spcPct val="90000"/>
              </a:lnSpc>
            </a:pPr>
            <a:endParaRPr lang="en-US" altLang="en-US"/>
          </a:p>
        </p:txBody>
      </p:sp>
    </p:spTree>
    <p:extLst>
      <p:ext uri="{BB962C8B-B14F-4D97-AF65-F5344CB8AC3E}">
        <p14:creationId xmlns:p14="http://schemas.microsoft.com/office/powerpoint/2010/main" val="677983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lstStyle/>
          <a:p>
            <a:r>
              <a:rPr lang="en-GB" altLang="en-US"/>
              <a:t>Management Frames</a:t>
            </a:r>
            <a:endParaRPr lang="en-US" altLang="en-US"/>
          </a:p>
        </p:txBody>
      </p:sp>
      <p:sp>
        <p:nvSpPr>
          <p:cNvPr id="119813" name="Rectangle 5"/>
          <p:cNvSpPr>
            <a:spLocks noGrp="1" noChangeArrowheads="1"/>
          </p:cNvSpPr>
          <p:nvPr>
            <p:ph idx="1"/>
          </p:nvPr>
        </p:nvSpPr>
        <p:spPr/>
        <p:txBody>
          <a:bodyPr/>
          <a:lstStyle/>
          <a:p>
            <a:r>
              <a:rPr lang="en-GB" altLang="en-US"/>
              <a:t>Used to manage </a:t>
            </a:r>
            <a:r>
              <a:rPr lang="en-US" altLang="en-US"/>
              <a:t>communications between stations and Aps</a:t>
            </a:r>
            <a:endParaRPr lang="en-GB" altLang="en-US"/>
          </a:p>
          <a:p>
            <a:r>
              <a:rPr lang="en-GB" altLang="en-US"/>
              <a:t>E.g.</a:t>
            </a:r>
            <a:r>
              <a:rPr lang="en-US" altLang="en-US"/>
              <a:t> management of associations</a:t>
            </a:r>
            <a:endParaRPr lang="en-GB" altLang="en-US"/>
          </a:p>
          <a:p>
            <a:pPr lvl="1"/>
            <a:r>
              <a:rPr lang="en-GB" altLang="en-US"/>
              <a:t>Requests</a:t>
            </a:r>
            <a:r>
              <a:rPr lang="en-US" altLang="en-US"/>
              <a:t>, response, reassociation, dissociation, and authentication</a:t>
            </a:r>
          </a:p>
          <a:p>
            <a:endParaRPr lang="en-US" altLang="en-US"/>
          </a:p>
        </p:txBody>
      </p:sp>
    </p:spTree>
    <p:extLst>
      <p:ext uri="{BB962C8B-B14F-4D97-AF65-F5344CB8AC3E}">
        <p14:creationId xmlns:p14="http://schemas.microsoft.com/office/powerpoint/2010/main" val="3206101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p:txBody>
          <a:bodyPr/>
          <a:lstStyle/>
          <a:p>
            <a:r>
              <a:rPr lang="en-GB" altLang="en-US"/>
              <a:t>802.11 Physical Layer</a:t>
            </a:r>
            <a:endParaRPr lang="en-US" altLang="en-US"/>
          </a:p>
        </p:txBody>
      </p:sp>
      <p:sp>
        <p:nvSpPr>
          <p:cNvPr id="118789" name="Rectangle 5"/>
          <p:cNvSpPr>
            <a:spLocks noGrp="1" noChangeArrowheads="1"/>
          </p:cNvSpPr>
          <p:nvPr>
            <p:ph idx="1"/>
          </p:nvPr>
        </p:nvSpPr>
        <p:spPr/>
        <p:txBody>
          <a:bodyPr/>
          <a:lstStyle/>
          <a:p>
            <a:pPr>
              <a:lnSpc>
                <a:spcPct val="90000"/>
              </a:lnSpc>
            </a:pPr>
            <a:r>
              <a:rPr lang="en-GB" altLang="en-US" sz="2400" dirty="0"/>
              <a:t>Issued</a:t>
            </a:r>
            <a:r>
              <a:rPr lang="en-US" altLang="en-US" sz="2400" dirty="0"/>
              <a:t> in four stages</a:t>
            </a:r>
            <a:endParaRPr lang="en-GB" altLang="en-US" sz="2400" dirty="0"/>
          </a:p>
          <a:p>
            <a:pPr>
              <a:lnSpc>
                <a:spcPct val="90000"/>
              </a:lnSpc>
            </a:pPr>
            <a:r>
              <a:rPr lang="en-GB" altLang="en-US" sz="2400" dirty="0"/>
              <a:t>First</a:t>
            </a:r>
            <a:r>
              <a:rPr lang="en-US" altLang="en-US" sz="2400" dirty="0"/>
              <a:t> part in 1997</a:t>
            </a:r>
            <a:endParaRPr lang="en-GB" altLang="en-US" sz="2400" dirty="0"/>
          </a:p>
          <a:p>
            <a:pPr lvl="1">
              <a:lnSpc>
                <a:spcPct val="90000"/>
              </a:lnSpc>
            </a:pPr>
            <a:r>
              <a:rPr lang="en-US" altLang="en-US" sz="2000" dirty="0"/>
              <a:t>IEEE 802.11 </a:t>
            </a:r>
            <a:endParaRPr lang="en-GB" altLang="en-US" sz="2000" dirty="0"/>
          </a:p>
          <a:p>
            <a:pPr lvl="1">
              <a:lnSpc>
                <a:spcPct val="90000"/>
              </a:lnSpc>
            </a:pPr>
            <a:r>
              <a:rPr lang="en-GB" altLang="en-US" sz="2000" dirty="0"/>
              <a:t>Includes</a:t>
            </a:r>
            <a:r>
              <a:rPr lang="en-US" altLang="en-US" sz="2000" dirty="0"/>
              <a:t> MAC layer and three physical layer specifications</a:t>
            </a:r>
            <a:endParaRPr lang="en-GB" altLang="en-US" sz="2000" dirty="0"/>
          </a:p>
          <a:p>
            <a:pPr lvl="1">
              <a:lnSpc>
                <a:spcPct val="90000"/>
              </a:lnSpc>
            </a:pPr>
            <a:r>
              <a:rPr lang="en-GB" altLang="en-US" sz="2000" dirty="0"/>
              <a:t>Two </a:t>
            </a:r>
            <a:r>
              <a:rPr lang="en-US" altLang="en-US" sz="2000" dirty="0"/>
              <a:t>in 2.4-GHz band and one infrared</a:t>
            </a:r>
            <a:endParaRPr lang="en-GB" altLang="en-US" sz="2000" dirty="0"/>
          </a:p>
          <a:p>
            <a:pPr lvl="1">
              <a:lnSpc>
                <a:spcPct val="90000"/>
              </a:lnSpc>
            </a:pPr>
            <a:r>
              <a:rPr lang="en-GB" altLang="en-US" sz="2000" dirty="0"/>
              <a:t>All</a:t>
            </a:r>
            <a:r>
              <a:rPr lang="en-US" altLang="en-US" sz="2000" dirty="0"/>
              <a:t> operating at 1 and 2 Mbps</a:t>
            </a:r>
            <a:endParaRPr lang="en-GB" altLang="en-US" sz="2000" dirty="0"/>
          </a:p>
          <a:p>
            <a:pPr>
              <a:lnSpc>
                <a:spcPct val="90000"/>
              </a:lnSpc>
            </a:pPr>
            <a:r>
              <a:rPr lang="en-GB" altLang="en-US" sz="2400" dirty="0"/>
              <a:t>Two </a:t>
            </a:r>
            <a:r>
              <a:rPr lang="en-US" altLang="en-US" sz="2400" dirty="0"/>
              <a:t>additional parts in 1999</a:t>
            </a:r>
            <a:endParaRPr lang="en-GB" altLang="en-US" sz="2400" dirty="0"/>
          </a:p>
          <a:p>
            <a:pPr lvl="1">
              <a:lnSpc>
                <a:spcPct val="90000"/>
              </a:lnSpc>
            </a:pPr>
            <a:r>
              <a:rPr lang="en-US" altLang="en-US" sz="2000" dirty="0"/>
              <a:t>IEEE 802.11a</a:t>
            </a:r>
            <a:endParaRPr lang="en-GB" altLang="en-US" sz="2000" dirty="0"/>
          </a:p>
          <a:p>
            <a:pPr lvl="2">
              <a:lnSpc>
                <a:spcPct val="90000"/>
              </a:lnSpc>
            </a:pPr>
            <a:r>
              <a:rPr lang="en-US" altLang="en-US" sz="1800" dirty="0"/>
              <a:t>5-GHz band up to 54 Mbps</a:t>
            </a:r>
            <a:endParaRPr lang="en-GB" altLang="en-US" sz="1800" dirty="0"/>
          </a:p>
          <a:p>
            <a:pPr lvl="1">
              <a:lnSpc>
                <a:spcPct val="90000"/>
              </a:lnSpc>
            </a:pPr>
            <a:r>
              <a:rPr lang="en-US" altLang="en-US" sz="2000" dirty="0"/>
              <a:t>IEEE 802.11b</a:t>
            </a:r>
            <a:endParaRPr lang="en-GB" altLang="en-US" sz="2000" dirty="0"/>
          </a:p>
          <a:p>
            <a:pPr lvl="2">
              <a:lnSpc>
                <a:spcPct val="90000"/>
              </a:lnSpc>
            </a:pPr>
            <a:r>
              <a:rPr lang="en-US" altLang="en-US" sz="1800" dirty="0"/>
              <a:t>2.4-G</a:t>
            </a:r>
            <a:r>
              <a:rPr lang="en-GB" altLang="en-US" sz="1800" dirty="0"/>
              <a:t>H</a:t>
            </a:r>
            <a:r>
              <a:rPr lang="en-US" altLang="en-US" sz="1800" dirty="0"/>
              <a:t>z band at 5.5 and 11 Mbps</a:t>
            </a:r>
            <a:endParaRPr lang="en-GB" altLang="en-US" sz="1800" dirty="0"/>
          </a:p>
          <a:p>
            <a:pPr>
              <a:lnSpc>
                <a:spcPct val="90000"/>
              </a:lnSpc>
            </a:pPr>
            <a:r>
              <a:rPr lang="en-GB" altLang="en-US" sz="2400" dirty="0"/>
              <a:t>Most</a:t>
            </a:r>
            <a:r>
              <a:rPr lang="en-US" altLang="en-US" sz="2400" dirty="0"/>
              <a:t> recent in 2002</a:t>
            </a:r>
            <a:endParaRPr lang="en-GB" altLang="en-US" sz="2400" dirty="0"/>
          </a:p>
          <a:p>
            <a:pPr lvl="1">
              <a:lnSpc>
                <a:spcPct val="90000"/>
              </a:lnSpc>
            </a:pPr>
            <a:r>
              <a:rPr lang="en-US" altLang="en-US" sz="2000" dirty="0"/>
              <a:t>IEEE 802.11g extends IEEE 802.11b to higher data rates</a:t>
            </a:r>
            <a:endParaRPr lang="en-GB" altLang="en-US" sz="2000" dirty="0"/>
          </a:p>
        </p:txBody>
      </p:sp>
    </p:spTree>
    <p:extLst>
      <p:ext uri="{BB962C8B-B14F-4D97-AF65-F5344CB8AC3E}">
        <p14:creationId xmlns:p14="http://schemas.microsoft.com/office/powerpoint/2010/main" val="4744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78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78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78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78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78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878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878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78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878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878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878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p:txBody>
          <a:bodyPr/>
          <a:lstStyle/>
          <a:p>
            <a:r>
              <a:rPr lang="en-GB" altLang="en-US"/>
              <a:t>802.11a</a:t>
            </a:r>
            <a:endParaRPr lang="en-US" altLang="en-US"/>
          </a:p>
        </p:txBody>
      </p:sp>
      <p:sp>
        <p:nvSpPr>
          <p:cNvPr id="123909" name="Rectangle 5"/>
          <p:cNvSpPr>
            <a:spLocks noGrp="1" noChangeArrowheads="1"/>
          </p:cNvSpPr>
          <p:nvPr>
            <p:ph idx="1"/>
          </p:nvPr>
        </p:nvSpPr>
        <p:spPr/>
        <p:txBody>
          <a:bodyPr/>
          <a:lstStyle/>
          <a:p>
            <a:pPr>
              <a:lnSpc>
                <a:spcPct val="90000"/>
              </a:lnSpc>
            </a:pPr>
            <a:r>
              <a:rPr lang="en-US" altLang="en-US" sz="2400" dirty="0"/>
              <a:t>5-GHz band</a:t>
            </a:r>
            <a:endParaRPr lang="en-GB" altLang="en-US" sz="2400" dirty="0"/>
          </a:p>
          <a:p>
            <a:pPr>
              <a:lnSpc>
                <a:spcPct val="90000"/>
              </a:lnSpc>
            </a:pPr>
            <a:r>
              <a:rPr lang="en-GB" altLang="en-US" sz="2400" dirty="0"/>
              <a:t>Uses</a:t>
            </a:r>
            <a:r>
              <a:rPr lang="en-US" altLang="en-US" sz="2400" dirty="0"/>
              <a:t> orthogonal frequency division multiplexing (OFDM)</a:t>
            </a:r>
            <a:endParaRPr lang="en-GB" altLang="en-US" sz="2400" dirty="0"/>
          </a:p>
          <a:p>
            <a:pPr lvl="1">
              <a:lnSpc>
                <a:spcPct val="90000"/>
              </a:lnSpc>
            </a:pPr>
            <a:r>
              <a:rPr lang="en-GB" altLang="en-US" sz="2000" dirty="0"/>
              <a:t>Not spread spectrum</a:t>
            </a:r>
          </a:p>
          <a:p>
            <a:pPr>
              <a:lnSpc>
                <a:spcPct val="90000"/>
              </a:lnSpc>
            </a:pPr>
            <a:r>
              <a:rPr lang="en-GB" altLang="en-US" sz="2400" dirty="0"/>
              <a:t>Also</a:t>
            </a:r>
            <a:r>
              <a:rPr lang="en-US" altLang="en-US" sz="2400" dirty="0"/>
              <a:t> called multicarrier modulation</a:t>
            </a:r>
            <a:endParaRPr lang="en-GB" altLang="en-US" sz="2400" dirty="0"/>
          </a:p>
          <a:p>
            <a:pPr>
              <a:lnSpc>
                <a:spcPct val="90000"/>
              </a:lnSpc>
            </a:pPr>
            <a:r>
              <a:rPr lang="en-GB" altLang="en-US" sz="2400" dirty="0"/>
              <a:t>Multiple</a:t>
            </a:r>
            <a:r>
              <a:rPr lang="en-US" altLang="en-US" sz="2400" dirty="0"/>
              <a:t> carrier signals at different frequencies</a:t>
            </a:r>
            <a:endParaRPr lang="en-GB" altLang="en-US" sz="2400" dirty="0"/>
          </a:p>
          <a:p>
            <a:pPr>
              <a:lnSpc>
                <a:spcPct val="90000"/>
              </a:lnSpc>
            </a:pPr>
            <a:r>
              <a:rPr lang="en-GB" altLang="en-US" sz="2400" dirty="0"/>
              <a:t>Some</a:t>
            </a:r>
            <a:r>
              <a:rPr lang="en-US" altLang="en-US" sz="2400" dirty="0"/>
              <a:t> bits on each channel</a:t>
            </a:r>
            <a:endParaRPr lang="en-GB" altLang="en-US" sz="2400" dirty="0"/>
          </a:p>
          <a:p>
            <a:pPr lvl="1">
              <a:lnSpc>
                <a:spcPct val="90000"/>
              </a:lnSpc>
            </a:pPr>
            <a:r>
              <a:rPr lang="en-GB" altLang="en-US" sz="2000" dirty="0"/>
              <a:t>Similar </a:t>
            </a:r>
            <a:r>
              <a:rPr lang="en-US" altLang="en-US" sz="2000" dirty="0"/>
              <a:t>to FDM</a:t>
            </a:r>
            <a:r>
              <a:rPr lang="en-GB" altLang="en-US" sz="2000" dirty="0"/>
              <a:t> but </a:t>
            </a:r>
            <a:r>
              <a:rPr lang="en-US" altLang="en-US" sz="2000" dirty="0"/>
              <a:t>all </a:t>
            </a:r>
            <a:r>
              <a:rPr lang="en-US" altLang="en-US" sz="2000" dirty="0" err="1"/>
              <a:t>subchannels</a:t>
            </a:r>
            <a:r>
              <a:rPr lang="en-US" altLang="en-US" sz="2000" dirty="0"/>
              <a:t> dedicated to single source</a:t>
            </a:r>
          </a:p>
          <a:p>
            <a:pPr>
              <a:lnSpc>
                <a:spcPct val="90000"/>
              </a:lnSpc>
            </a:pPr>
            <a:r>
              <a:rPr lang="en-GB" altLang="en-US" sz="2400" dirty="0"/>
              <a:t>Data</a:t>
            </a:r>
            <a:r>
              <a:rPr lang="en-US" altLang="en-US" sz="2400" dirty="0"/>
              <a:t> rates 6, 9, 12, 18, 24, 36, 48, and 54 Mbps</a:t>
            </a:r>
            <a:endParaRPr lang="en-GB" altLang="en-US" sz="2400" dirty="0"/>
          </a:p>
          <a:p>
            <a:pPr>
              <a:lnSpc>
                <a:spcPct val="90000"/>
              </a:lnSpc>
            </a:pPr>
            <a:r>
              <a:rPr lang="en-GB" altLang="en-US" sz="2400" dirty="0"/>
              <a:t>Up</a:t>
            </a:r>
            <a:r>
              <a:rPr lang="en-US" altLang="en-US" sz="2400" dirty="0"/>
              <a:t> to 52 subcarriers modulated using BPSK, QPSK, 16-QAM, or 64-QAM</a:t>
            </a:r>
            <a:endParaRPr lang="en-GB" altLang="en-US" sz="2400" dirty="0"/>
          </a:p>
          <a:p>
            <a:pPr lvl="1">
              <a:lnSpc>
                <a:spcPct val="90000"/>
              </a:lnSpc>
            </a:pPr>
            <a:r>
              <a:rPr lang="en-GB" altLang="en-US" sz="2000" dirty="0"/>
              <a:t>Depending</a:t>
            </a:r>
            <a:r>
              <a:rPr lang="en-US" altLang="en-US" sz="2000" dirty="0"/>
              <a:t> on rate </a:t>
            </a:r>
            <a:endParaRPr lang="en-GB" altLang="en-US" sz="2000" dirty="0"/>
          </a:p>
          <a:p>
            <a:pPr lvl="1">
              <a:lnSpc>
                <a:spcPct val="90000"/>
              </a:lnSpc>
            </a:pPr>
            <a:r>
              <a:rPr lang="en-US" altLang="en-US" sz="2000" dirty="0"/>
              <a:t>Subcarrier frequency spacing 0.3125 MHz</a:t>
            </a:r>
            <a:endParaRPr lang="en-GB" altLang="en-US" sz="2000" dirty="0"/>
          </a:p>
          <a:p>
            <a:pPr lvl="1">
              <a:lnSpc>
                <a:spcPct val="90000"/>
              </a:lnSpc>
            </a:pPr>
            <a:r>
              <a:rPr lang="en-GB" altLang="en-US" sz="2000" dirty="0"/>
              <a:t>Convolutional</a:t>
            </a:r>
            <a:r>
              <a:rPr lang="en-US" altLang="en-US" sz="2000" dirty="0"/>
              <a:t> code at rate of 1/2, 2/3, or 3/4 provides forward error correction</a:t>
            </a:r>
          </a:p>
          <a:p>
            <a:pPr>
              <a:lnSpc>
                <a:spcPct val="90000"/>
              </a:lnSpc>
            </a:pPr>
            <a:endParaRPr lang="en-US" altLang="en-US" sz="2400" dirty="0"/>
          </a:p>
        </p:txBody>
      </p:sp>
    </p:spTree>
    <p:extLst>
      <p:ext uri="{BB962C8B-B14F-4D97-AF65-F5344CB8AC3E}">
        <p14:creationId xmlns:p14="http://schemas.microsoft.com/office/powerpoint/2010/main" val="668118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90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90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390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90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90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0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909">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3909">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909">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390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r>
              <a:rPr lang="en-GB" altLang="en-US"/>
              <a:t>802.11b</a:t>
            </a:r>
            <a:endParaRPr lang="en-US" altLang="en-US"/>
          </a:p>
        </p:txBody>
      </p:sp>
      <p:sp>
        <p:nvSpPr>
          <p:cNvPr id="124933" name="Rectangle 5"/>
          <p:cNvSpPr>
            <a:spLocks noGrp="1" noChangeArrowheads="1"/>
          </p:cNvSpPr>
          <p:nvPr>
            <p:ph idx="1"/>
          </p:nvPr>
        </p:nvSpPr>
        <p:spPr/>
        <p:txBody>
          <a:bodyPr/>
          <a:lstStyle/>
          <a:p>
            <a:pPr>
              <a:lnSpc>
                <a:spcPct val="90000"/>
              </a:lnSpc>
            </a:pPr>
            <a:r>
              <a:rPr lang="en-GB" altLang="en-US" sz="2400" dirty="0"/>
              <a:t>Extension </a:t>
            </a:r>
            <a:r>
              <a:rPr lang="en-US" altLang="en-US" sz="2400" dirty="0"/>
              <a:t>of 802.11 DS-SS scheme</a:t>
            </a:r>
            <a:endParaRPr lang="en-GB" altLang="en-US" sz="2400" dirty="0"/>
          </a:p>
          <a:p>
            <a:pPr>
              <a:lnSpc>
                <a:spcPct val="90000"/>
              </a:lnSpc>
            </a:pPr>
            <a:r>
              <a:rPr lang="en-US" altLang="en-US" sz="2400" dirty="0"/>
              <a:t>5.5 and 11 Mbps</a:t>
            </a:r>
            <a:endParaRPr lang="en-GB" altLang="en-US" sz="2400" dirty="0"/>
          </a:p>
          <a:p>
            <a:pPr>
              <a:lnSpc>
                <a:spcPct val="90000"/>
              </a:lnSpc>
            </a:pPr>
            <a:r>
              <a:rPr lang="en-GB" altLang="en-US" sz="2400" dirty="0"/>
              <a:t>Chipping </a:t>
            </a:r>
            <a:r>
              <a:rPr lang="en-US" altLang="en-US" sz="2400" dirty="0"/>
              <a:t>rate 11 MHz</a:t>
            </a:r>
            <a:endParaRPr lang="en-GB" altLang="en-US" sz="2400" dirty="0"/>
          </a:p>
          <a:p>
            <a:pPr lvl="1">
              <a:lnSpc>
                <a:spcPct val="90000"/>
              </a:lnSpc>
            </a:pPr>
            <a:r>
              <a:rPr lang="en-GB" altLang="en-US" sz="2000" dirty="0"/>
              <a:t>Same as</a:t>
            </a:r>
            <a:r>
              <a:rPr lang="en-US" altLang="en-US" sz="2000" dirty="0"/>
              <a:t> original DS-SS scheme</a:t>
            </a:r>
            <a:endParaRPr lang="en-GB" altLang="en-US" sz="2000" dirty="0"/>
          </a:p>
          <a:p>
            <a:pPr lvl="1">
              <a:lnSpc>
                <a:spcPct val="90000"/>
              </a:lnSpc>
            </a:pPr>
            <a:r>
              <a:rPr lang="en-GB" altLang="en-US" sz="2000" dirty="0"/>
              <a:t>Same</a:t>
            </a:r>
            <a:r>
              <a:rPr lang="en-US" altLang="en-US" sz="2000" dirty="0"/>
              <a:t> occupied bandwidth</a:t>
            </a:r>
            <a:endParaRPr lang="en-GB" altLang="en-US" sz="2000" dirty="0"/>
          </a:p>
          <a:p>
            <a:pPr lvl="1">
              <a:lnSpc>
                <a:spcPct val="90000"/>
              </a:lnSpc>
            </a:pPr>
            <a:r>
              <a:rPr lang="en-GB" altLang="en-US" sz="2000" dirty="0"/>
              <a:t>Complementary </a:t>
            </a:r>
            <a:r>
              <a:rPr lang="en-US" altLang="en-US" sz="2000" dirty="0"/>
              <a:t>code keying (CCK) </a:t>
            </a:r>
            <a:r>
              <a:rPr lang="en-GB" altLang="en-US" sz="2000" dirty="0"/>
              <a:t>modulation to </a:t>
            </a:r>
            <a:r>
              <a:rPr lang="en-US" altLang="en-US" sz="2000" dirty="0"/>
              <a:t>achieve higher data rate in same bandwidth at same chipping rate</a:t>
            </a:r>
            <a:endParaRPr lang="en-GB" altLang="en-US" sz="2000" dirty="0"/>
          </a:p>
          <a:p>
            <a:pPr lvl="1">
              <a:lnSpc>
                <a:spcPct val="90000"/>
              </a:lnSpc>
            </a:pPr>
            <a:r>
              <a:rPr lang="en-US" altLang="en-US" sz="2000" dirty="0"/>
              <a:t>CCK modulation complex</a:t>
            </a:r>
            <a:endParaRPr lang="en-GB" altLang="en-US" sz="2000" dirty="0"/>
          </a:p>
          <a:p>
            <a:pPr lvl="2">
              <a:lnSpc>
                <a:spcPct val="90000"/>
              </a:lnSpc>
            </a:pPr>
            <a:r>
              <a:rPr lang="en-GB" altLang="en-US" sz="1800" dirty="0"/>
              <a:t>Overview on next slide</a:t>
            </a:r>
          </a:p>
          <a:p>
            <a:pPr lvl="1">
              <a:lnSpc>
                <a:spcPct val="90000"/>
              </a:lnSpc>
            </a:pPr>
            <a:r>
              <a:rPr lang="en-US" altLang="en-US" sz="2000" dirty="0"/>
              <a:t>Input data treated in blocks of 8 bits at 1.375 MHz</a:t>
            </a:r>
            <a:endParaRPr lang="en-GB" altLang="en-US" sz="2000" dirty="0"/>
          </a:p>
          <a:p>
            <a:pPr lvl="2">
              <a:lnSpc>
                <a:spcPct val="90000"/>
              </a:lnSpc>
            </a:pPr>
            <a:r>
              <a:rPr lang="en-US" altLang="en-US" sz="1800" dirty="0"/>
              <a:t>8 bits/symbol </a:t>
            </a:r>
            <a:r>
              <a:rPr lang="en-US" altLang="en-US" sz="1800" dirty="0">
                <a:sym typeface="Symbol" panose="05050102010706020507" pitchFamily="18" charset="2"/>
              </a:rPr>
              <a:t></a:t>
            </a:r>
            <a:r>
              <a:rPr lang="en-US" altLang="en-US" sz="1800" dirty="0"/>
              <a:t> 1.375 MHz = 11 Mbps</a:t>
            </a:r>
            <a:endParaRPr lang="en-GB" altLang="en-US" sz="1800" dirty="0"/>
          </a:p>
          <a:p>
            <a:pPr lvl="2">
              <a:lnSpc>
                <a:spcPct val="90000"/>
              </a:lnSpc>
            </a:pPr>
            <a:r>
              <a:rPr lang="en-US" altLang="en-US" sz="1800" dirty="0"/>
              <a:t>Six of these bits mapped into one of 64 code sequences</a:t>
            </a:r>
            <a:endParaRPr lang="en-GB" altLang="en-US" sz="1800" dirty="0"/>
          </a:p>
          <a:p>
            <a:pPr lvl="2">
              <a:lnSpc>
                <a:spcPct val="90000"/>
              </a:lnSpc>
            </a:pPr>
            <a:r>
              <a:rPr lang="en-GB" altLang="en-US" sz="1800" dirty="0"/>
              <a:t>Output</a:t>
            </a:r>
            <a:r>
              <a:rPr lang="en-US" altLang="en-US" sz="1800" dirty="0"/>
              <a:t> of mapping, plus two additional bits, forms</a:t>
            </a:r>
            <a:r>
              <a:rPr lang="en-GB" altLang="en-US" sz="1800" dirty="0"/>
              <a:t> </a:t>
            </a:r>
            <a:r>
              <a:rPr lang="en-US" altLang="en-US" sz="1800" dirty="0"/>
              <a:t>input to</a:t>
            </a:r>
            <a:r>
              <a:rPr lang="en-GB" altLang="en-US" sz="1800" dirty="0"/>
              <a:t> </a:t>
            </a:r>
            <a:r>
              <a:rPr lang="en-US" altLang="en-US" sz="1800" dirty="0"/>
              <a:t>QPSK modulator</a:t>
            </a:r>
          </a:p>
        </p:txBody>
      </p:sp>
    </p:spTree>
    <p:extLst>
      <p:ext uri="{BB962C8B-B14F-4D97-AF65-F5344CB8AC3E}">
        <p14:creationId xmlns:p14="http://schemas.microsoft.com/office/powerpoint/2010/main" val="111455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93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93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493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493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493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93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493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493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493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p:txBody>
          <a:bodyPr/>
          <a:lstStyle/>
          <a:p>
            <a:r>
              <a:rPr lang="en-GB" altLang="en-US"/>
              <a:t>802.11g</a:t>
            </a:r>
            <a:endParaRPr lang="en-US" altLang="en-US"/>
          </a:p>
        </p:txBody>
      </p:sp>
      <p:sp>
        <p:nvSpPr>
          <p:cNvPr id="125957" name="Rectangle 5"/>
          <p:cNvSpPr>
            <a:spLocks noGrp="1" noChangeArrowheads="1"/>
          </p:cNvSpPr>
          <p:nvPr>
            <p:ph idx="1"/>
          </p:nvPr>
        </p:nvSpPr>
        <p:spPr/>
        <p:txBody>
          <a:bodyPr/>
          <a:lstStyle/>
          <a:p>
            <a:r>
              <a:rPr lang="en-GB" altLang="en-US"/>
              <a:t>Higher</a:t>
            </a:r>
            <a:r>
              <a:rPr lang="en-US" altLang="en-US"/>
              <a:t>-speed extension to 802.11b</a:t>
            </a:r>
            <a:endParaRPr lang="en-GB" altLang="en-US"/>
          </a:p>
          <a:p>
            <a:r>
              <a:rPr lang="en-GB" altLang="en-US"/>
              <a:t>Combines</a:t>
            </a:r>
            <a:r>
              <a:rPr lang="en-US" altLang="en-US"/>
              <a:t> physical layer encoding techniques used in 802.11a and 802.11b to provide service at a variety of data rates</a:t>
            </a:r>
          </a:p>
        </p:txBody>
      </p:sp>
    </p:spTree>
    <p:extLst>
      <p:ext uri="{BB962C8B-B14F-4D97-AF65-F5344CB8AC3E}">
        <p14:creationId xmlns:p14="http://schemas.microsoft.com/office/powerpoint/2010/main" val="1602571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مثالي از محاسبه </a:t>
            </a:r>
            <a:r>
              <a:rPr lang="en-US" dirty="0"/>
              <a:t>CRC</a:t>
            </a:r>
            <a:endParaRPr lang="fa-IR" dirty="0"/>
          </a:p>
        </p:txBody>
      </p:sp>
      <p:pic>
        <p:nvPicPr>
          <p:cNvPr id="1026" name="Picture 2"/>
          <p:cNvPicPr>
            <a:picLocks noGrp="1" noChangeAspect="1" noChangeArrowheads="1"/>
          </p:cNvPicPr>
          <p:nvPr>
            <p:ph idx="1"/>
          </p:nvPr>
        </p:nvPicPr>
        <p:blipFill>
          <a:blip r:embed="rId3" cstate="print"/>
          <a:stretch>
            <a:fillRect/>
          </a:stretch>
        </p:blipFill>
        <p:spPr bwMode="auto">
          <a:xfrm>
            <a:off x="1997529" y="137438"/>
            <a:ext cx="4578353" cy="649196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EC5074D-3792-491D-B932-B779FED6A830}" type="slidenum">
              <a:rPr lang="en-US" smtClean="0"/>
              <a:pPr/>
              <a:t>8</a:t>
            </a:fld>
            <a:endParaRPr lang="en-US"/>
          </a:p>
        </p:txBody>
      </p:sp>
    </p:spTree>
    <p:extLst>
      <p:ext uri="{BB962C8B-B14F-4D97-AF65-F5344CB8AC3E}">
        <p14:creationId xmlns:p14="http://schemas.microsoft.com/office/powerpoint/2010/main" val="1610078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Slide Number Placeholder 6"/>
          <p:cNvSpPr>
            <a:spLocks noGrp="1"/>
          </p:cNvSpPr>
          <p:nvPr>
            <p:ph type="sldNum" sz="quarter" idx="12"/>
          </p:nvPr>
        </p:nvSpPr>
        <p:spPr/>
        <p:txBody>
          <a:bodyPr/>
          <a:lstStyle/>
          <a:p>
            <a:fld id="{BEC5074D-3792-491D-B932-B779FED6A830}" type="slidenum">
              <a:rPr lang="en-US" smtClean="0"/>
              <a:pPr/>
              <a:t>9</a:t>
            </a:fld>
            <a:endParaRPr lang="en-US"/>
          </a:p>
        </p:txBody>
      </p:sp>
      <p:pic>
        <p:nvPicPr>
          <p:cNvPr id="919556" name="Picture 4"/>
          <p:cNvPicPr>
            <a:picLocks noChangeAspect="1" noChangeArrowheads="1"/>
          </p:cNvPicPr>
          <p:nvPr/>
        </p:nvPicPr>
        <p:blipFill>
          <a:blip r:embed="rId3" cstate="print"/>
          <a:srcRect/>
          <a:stretch>
            <a:fillRect/>
          </a:stretch>
        </p:blipFill>
        <p:spPr bwMode="auto">
          <a:xfrm>
            <a:off x="1597026" y="1703388"/>
            <a:ext cx="8994775" cy="2792412"/>
          </a:xfrm>
          <a:prstGeom prst="rect">
            <a:avLst/>
          </a:prstGeom>
          <a:noFill/>
          <a:ln w="9525">
            <a:noFill/>
            <a:miter lim="800000"/>
            <a:headEnd/>
            <a:tailEnd/>
          </a:ln>
          <a:effectLst/>
        </p:spPr>
      </p:pic>
    </p:spTree>
    <p:extLst>
      <p:ext uri="{BB962C8B-B14F-4D97-AF65-F5344CB8AC3E}">
        <p14:creationId xmlns:p14="http://schemas.microsoft.com/office/powerpoint/2010/main" val="663919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23725</TotalTime>
  <Words>4883</Words>
  <Application>Microsoft Office PowerPoint</Application>
  <PresentationFormat>Widescreen</PresentationFormat>
  <Paragraphs>699</Paragraphs>
  <Slides>77</Slides>
  <Notes>23</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90" baseType="lpstr">
      <vt:lpstr>Arial</vt:lpstr>
      <vt:lpstr>Times</vt:lpstr>
      <vt:lpstr>Times New Roman</vt:lpstr>
      <vt:lpstr>B Mitra</vt:lpstr>
      <vt:lpstr>Cambria Math</vt:lpstr>
      <vt:lpstr>Tahoma</vt:lpstr>
      <vt:lpstr>Gill Sans MT</vt:lpstr>
      <vt:lpstr>Calibri</vt:lpstr>
      <vt:lpstr>Wingdings</vt:lpstr>
      <vt:lpstr>Comic Sans MS</vt:lpstr>
      <vt:lpstr>Bookman Old Style</vt:lpstr>
      <vt:lpstr>Gallery</vt:lpstr>
      <vt:lpstr>Equation</vt:lpstr>
      <vt:lpstr>مبانی شبکه های بی سیم</vt:lpstr>
      <vt:lpstr>مطالب اين فصل</vt:lpstr>
      <vt:lpstr>مقدمه</vt:lpstr>
      <vt:lpstr>فريم بندي</vt:lpstr>
      <vt:lpstr>قاب بندي و استفاده از روش بايت گرا</vt:lpstr>
      <vt:lpstr>قاب بندي و استفاده از روش بيت گرا</vt:lpstr>
      <vt:lpstr>روشهاي تشخيص و تصحيح خطا</vt:lpstr>
      <vt:lpstr>مثالي از محاسبه CRC</vt:lpstr>
      <vt:lpstr>PowerPoint Presentation</vt:lpstr>
      <vt:lpstr>Checksumming: Cyclic Redundancy Check</vt:lpstr>
      <vt:lpstr>CRC Example</vt:lpstr>
      <vt:lpstr>CRC Properties</vt:lpstr>
      <vt:lpstr>Example.</vt:lpstr>
      <vt:lpstr>Example..</vt:lpstr>
      <vt:lpstr>Example…</vt:lpstr>
      <vt:lpstr>كنترل جريان</vt:lpstr>
      <vt:lpstr>سلسله مراتب مربوط به پروتکلهاي کنترل جريان</vt:lpstr>
      <vt:lpstr>پروتکل Simplest بدون کنترل خطا و جريان</vt:lpstr>
      <vt:lpstr>پروتکل Simplest</vt:lpstr>
      <vt:lpstr>مدل جريان در Simplest</vt:lpstr>
      <vt:lpstr>پروتکل Stop &amp; Wait (توقف و انتظار)</vt:lpstr>
      <vt:lpstr>تبادل بسته ها در روش Stop&amp;Wait</vt:lpstr>
      <vt:lpstr>PowerPoint Presentation</vt:lpstr>
      <vt:lpstr>ظرفيت کانال و بهره وري</vt:lpstr>
      <vt:lpstr>الگوريتم پنجره لغزان</vt:lpstr>
      <vt:lpstr>شماره گذاري قابها</vt:lpstr>
      <vt:lpstr> عملکرد مکانيسم پنجره لغزان در فرستنده و گيرنده</vt:lpstr>
      <vt:lpstr>کانالهاي نويزي</vt:lpstr>
      <vt:lpstr>Go-Back-N</vt:lpstr>
      <vt:lpstr>پنجره ارسال در Go-Back-N ARQ</vt:lpstr>
      <vt:lpstr>پنجره دريافت در Go-Back-N ARQ</vt:lpstr>
      <vt:lpstr>انتخاب تکراري  Selective Repeat ARQ</vt:lpstr>
      <vt:lpstr>پنجره دريافت در Selective Repeat ARQ</vt:lpstr>
      <vt:lpstr>بررسي دو روش Goback-N و Selective Repeat</vt:lpstr>
      <vt:lpstr>محاسبه کارايي مدل Stop-and-Wait</vt:lpstr>
      <vt:lpstr>کارايي S&amp;W   بر روي کانال بدون خطا</vt:lpstr>
      <vt:lpstr>کارايي S&amp;W   بر روي کانال بدون خطا</vt:lpstr>
      <vt:lpstr>کارايي S&amp;W   بر روي کانال بدون خطا</vt:lpstr>
      <vt:lpstr>کارايي S&amp;W در کانال با خطا</vt:lpstr>
      <vt:lpstr>Go-Back-N ARQ</vt:lpstr>
      <vt:lpstr>مقدار بهینه برای طول پنجره چقدر است</vt:lpstr>
      <vt:lpstr>Go-Back-N with Timeout</vt:lpstr>
      <vt:lpstr>کارايي روش Go-Back-N</vt:lpstr>
      <vt:lpstr>کارايي روش Go-Back-N (ادامه)</vt:lpstr>
      <vt:lpstr>کارایی روش تکرار انتخابی</vt:lpstr>
      <vt:lpstr>مثال</vt:lpstr>
      <vt:lpstr>PowerPoint Presentation</vt:lpstr>
      <vt:lpstr>روشهای دسترسي به كانال مشترک</vt:lpstr>
      <vt:lpstr>CSMA (Carrier Sense Multiple Access)</vt:lpstr>
      <vt:lpstr>CSMA Collisions</vt:lpstr>
      <vt:lpstr>CSMA collisions</vt:lpstr>
      <vt:lpstr>CSMA/CD (Collision Detection)</vt:lpstr>
      <vt:lpstr>PowerPoint Presentation</vt:lpstr>
      <vt:lpstr>LAN Standards (IEEE)</vt:lpstr>
      <vt:lpstr>IEEE 802 Standards</vt:lpstr>
      <vt:lpstr>CSMA /CA(CSMA with Collision Avoidance) </vt:lpstr>
      <vt:lpstr>CSMA /CA(CSMA with Collision Avoidance) </vt:lpstr>
      <vt:lpstr>CSMA /CA(CSMA with Collision Avoidance) </vt:lpstr>
      <vt:lpstr>CSMA /CA(CSMA with Collision Avoidance) </vt:lpstr>
      <vt:lpstr>شنود فیزیکی و شنود مجازی در CSMA/CA</vt:lpstr>
      <vt:lpstr>خلاصه CSMA/CA</vt:lpstr>
      <vt:lpstr>ساخت فریم 802.11</vt:lpstr>
      <vt:lpstr>ساخت فریم 802.11</vt:lpstr>
      <vt:lpstr>ساخت فریم 802.11 بخش کنترل (Frame Control)</vt:lpstr>
      <vt:lpstr>ساخت فریم 802.11 (ادامه)</vt:lpstr>
      <vt:lpstr>فریم مدیریت</vt:lpstr>
      <vt:lpstr>IEEE 802.11 MAC Frame Format</vt:lpstr>
      <vt:lpstr>MAC Frame Fields (1)</vt:lpstr>
      <vt:lpstr>MAC Frame Fields (2)</vt:lpstr>
      <vt:lpstr>Control Frames</vt:lpstr>
      <vt:lpstr>Data Frames – Data Carrying</vt:lpstr>
      <vt:lpstr>Data Frames –  Not Data Carrying</vt:lpstr>
      <vt:lpstr>Management Frames</vt:lpstr>
      <vt:lpstr>802.11 Physical Layer</vt:lpstr>
      <vt:lpstr>802.11a</vt:lpstr>
      <vt:lpstr>802.11b</vt:lpstr>
      <vt:lpstr>802.11g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نظریه زبانها و ماشین ها</dc:title>
  <dc:creator>HaghighatDoost,Vahid</dc:creator>
  <cp:lastModifiedBy>Vahid</cp:lastModifiedBy>
  <cp:revision>643</cp:revision>
  <dcterms:created xsi:type="dcterms:W3CDTF">2020-09-08T12:40:57Z</dcterms:created>
  <dcterms:modified xsi:type="dcterms:W3CDTF">2023-05-09T12:27:48Z</dcterms:modified>
</cp:coreProperties>
</file>