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9"/>
  </p:notesMasterIdLst>
  <p:sldIdLst>
    <p:sldId id="258" r:id="rId2"/>
    <p:sldId id="303" r:id="rId3"/>
    <p:sldId id="259" r:id="rId4"/>
    <p:sldId id="260" r:id="rId5"/>
    <p:sldId id="262" r:id="rId6"/>
    <p:sldId id="267" r:id="rId7"/>
    <p:sldId id="263" r:id="rId8"/>
    <p:sldId id="269" r:id="rId9"/>
    <p:sldId id="268" r:id="rId10"/>
    <p:sldId id="264" r:id="rId11"/>
    <p:sldId id="266" r:id="rId12"/>
    <p:sldId id="270" r:id="rId13"/>
    <p:sldId id="271" r:id="rId14"/>
    <p:sldId id="272" r:id="rId15"/>
    <p:sldId id="792" r:id="rId16"/>
    <p:sldId id="791" r:id="rId17"/>
    <p:sldId id="790" r:id="rId18"/>
    <p:sldId id="274" r:id="rId19"/>
    <p:sldId id="275" r:id="rId20"/>
    <p:sldId id="276" r:id="rId21"/>
    <p:sldId id="277" r:id="rId22"/>
    <p:sldId id="278" r:id="rId23"/>
    <p:sldId id="282" r:id="rId24"/>
    <p:sldId id="283" r:id="rId25"/>
    <p:sldId id="284" r:id="rId26"/>
    <p:sldId id="279" r:id="rId27"/>
    <p:sldId id="789" r:id="rId28"/>
    <p:sldId id="280" r:id="rId29"/>
    <p:sldId id="281" r:id="rId30"/>
    <p:sldId id="285" r:id="rId31"/>
    <p:sldId id="286" r:id="rId32"/>
    <p:sldId id="287" r:id="rId33"/>
    <p:sldId id="288" r:id="rId34"/>
    <p:sldId id="289" r:id="rId35"/>
    <p:sldId id="290" r:id="rId36"/>
    <p:sldId id="292" r:id="rId37"/>
    <p:sldId id="293" r:id="rId38"/>
    <p:sldId id="294" r:id="rId39"/>
    <p:sldId id="295" r:id="rId40"/>
    <p:sldId id="296" r:id="rId41"/>
    <p:sldId id="298" r:id="rId42"/>
    <p:sldId id="299" r:id="rId43"/>
    <p:sldId id="300" r:id="rId44"/>
    <p:sldId id="301" r:id="rId45"/>
    <p:sldId id="297" r:id="rId46"/>
    <p:sldId id="304" r:id="rId47"/>
    <p:sldId id="306" r:id="rId4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016" autoAdjust="0"/>
  </p:normalViewPr>
  <p:slideViewPr>
    <p:cSldViewPr snapToGrid="0">
      <p:cViewPr varScale="1">
        <p:scale>
          <a:sx n="76" d="100"/>
          <a:sy n="76" d="100"/>
        </p:scale>
        <p:origin x="1257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AC3024-13CB-423A-8800-2492A60D9110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A8E405-A832-4B7F-A4F2-BFB5EB16CD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311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0C69BEC7-9E5C-604D-9916-AF2A74B9F274}" type="slidenum">
              <a:rPr lang="en-US" i="0" smtClean="0">
                <a:latin typeface="Times New Roman" charset="0"/>
              </a:rPr>
              <a:pPr>
                <a:defRPr/>
              </a:pPr>
              <a:t>27</a:t>
            </a:fld>
            <a:endParaRPr lang="en-US" i="0" dirty="0">
              <a:latin typeface="Times New Roman" charset="0"/>
            </a:endParaRPr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sz="1800" kern="0">
              <a:solidFill>
                <a:sysClr val="windowText" lastClr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z="1800" kern="0">
              <a:solidFill>
                <a:sysClr val="windowText" lastClr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A75E27EB-3160-4CD9-8D87-5A6A393A4E22}" type="slidenum">
              <a:rPr lang="en-US" kern="0" smtClean="0">
                <a:solidFill>
                  <a:sysClr val="windowText" lastClr="000000"/>
                </a:solidFill>
              </a:rPr>
              <a:pPr>
                <a:defRPr/>
              </a:pPr>
              <a:t>‹#›</a:t>
            </a:fld>
            <a:endParaRPr lang="en-US" kern="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4630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sz="1800" kern="0">
              <a:solidFill>
                <a:sysClr val="windowText" lastClr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z="1800" kern="0">
              <a:solidFill>
                <a:sysClr val="windowText" lastClr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‹#›</a:t>
            </a:fld>
            <a:endParaRPr lang="en-US" sz="1800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02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sz="1800" kern="0">
              <a:solidFill>
                <a:sysClr val="windowText" lastClr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z="1800" kern="0">
              <a:solidFill>
                <a:sysClr val="windowText" lastClr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‹#›</a:t>
            </a:fld>
            <a:endParaRPr lang="en-US" sz="1800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003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808892"/>
          </a:xfrm>
          <a:solidFill>
            <a:srgbClr val="1E6238"/>
          </a:solidFill>
        </p:spPr>
        <p:txBody>
          <a:bodyPr anchor="ctr" anchorCtr="1">
            <a:normAutofit/>
          </a:bodyPr>
          <a:lstStyle>
            <a:lvl1pPr algn="ctr"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262" y="984738"/>
            <a:ext cx="8827476" cy="5736738"/>
          </a:xfrm>
        </p:spPr>
        <p:txBody>
          <a:bodyPr/>
          <a:lstStyle>
            <a:lvl1pPr marL="228600" indent="-228600">
              <a:buClr>
                <a:srgbClr val="4472C4"/>
              </a:buClr>
              <a:buFont typeface="Wingdings" panose="05000000000000000000" pitchFamily="2" charset="2"/>
              <a:buChar char="§"/>
              <a:defRPr sz="2400"/>
            </a:lvl1pPr>
            <a:lvl2pPr>
              <a:buClr>
                <a:srgbClr val="4472C4"/>
              </a:buClr>
              <a:defRPr sz="2000"/>
            </a:lvl2pPr>
            <a:lvl3pPr marL="1143000" indent="-228600">
              <a:buClr>
                <a:srgbClr val="4472C4"/>
              </a:buClr>
              <a:buFont typeface="Courier New" panose="02070309020205020404" pitchFamily="49" charset="0"/>
              <a:buChar char="o"/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28338" y="6356353"/>
            <a:ext cx="2057400" cy="36512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A75E27EB-3160-4CD9-8D87-5A6A393A4E22}" type="slidenum">
              <a:rPr lang="en-US" kern="0" smtClean="0">
                <a:solidFill>
                  <a:sysClr val="windowText" lastClr="000000"/>
                </a:solidFill>
              </a:rPr>
              <a:pPr>
                <a:defRPr/>
              </a:pPr>
              <a:t>‹#›</a:t>
            </a:fld>
            <a:endParaRPr lang="en-US" sz="1800" kern="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6246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sz="1800" kern="0">
              <a:solidFill>
                <a:sysClr val="windowText" lastClr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z="1800" kern="0">
              <a:solidFill>
                <a:sysClr val="windowText" lastClr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‹#›</a:t>
            </a:fld>
            <a:endParaRPr lang="en-US" sz="1800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8318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sz="1800" kern="0">
              <a:solidFill>
                <a:sysClr val="windowText" lastClr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z="1800" kern="0">
              <a:solidFill>
                <a:sysClr val="windowText" lastClr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‹#›</a:t>
            </a:fld>
            <a:endParaRPr lang="en-US" sz="1800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3402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sz="1800" kern="0">
              <a:solidFill>
                <a:sysClr val="windowText" lastClr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z="1800" kern="0">
              <a:solidFill>
                <a:sysClr val="windowText" lastClr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‹#›</a:t>
            </a:fld>
            <a:endParaRPr lang="en-US" sz="1800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3674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sz="1800" kern="0">
              <a:solidFill>
                <a:sysClr val="windowText" lastClr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z="1800" kern="0">
              <a:solidFill>
                <a:sysClr val="windowText" lastClr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‹#›</a:t>
            </a:fld>
            <a:endParaRPr lang="en-US" sz="1800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8119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sz="1800" kern="0">
              <a:solidFill>
                <a:sysClr val="windowText" lastClr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z="1800" kern="0">
              <a:solidFill>
                <a:sysClr val="windowText" lastClr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‹#›</a:t>
            </a:fld>
            <a:endParaRPr lang="en-US" sz="1800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271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sz="1800" kern="0">
              <a:solidFill>
                <a:sysClr val="windowText" lastClr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z="1800" kern="0">
              <a:solidFill>
                <a:sysClr val="windowText" lastClr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‹#›</a:t>
            </a:fld>
            <a:endParaRPr lang="en-US" sz="1800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2538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sz="1800" kern="0">
              <a:solidFill>
                <a:sysClr val="windowText" lastClr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z="1800" kern="0">
              <a:solidFill>
                <a:sysClr val="windowText" lastClr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‹#›</a:t>
            </a:fld>
            <a:endParaRPr lang="en-US" sz="1800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7144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ker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ker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75E27EB-3160-4CD9-8D87-5A6A393A4E22}" type="slidenum">
              <a:rPr lang="en-US" kern="0" smtClean="0"/>
              <a:pPr>
                <a:defRPr/>
              </a:pPr>
              <a:t>‹#›</a:t>
            </a:fld>
            <a:endParaRPr lang="en-US" kern="0"/>
          </a:p>
        </p:txBody>
      </p:sp>
    </p:spTree>
    <p:extLst>
      <p:ext uri="{BB962C8B-B14F-4D97-AF65-F5344CB8AC3E}">
        <p14:creationId xmlns:p14="http://schemas.microsoft.com/office/powerpoint/2010/main" val="124567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www.ni.com/tutorial/4805/en/" TargetMode="External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760442" y="1951895"/>
            <a:ext cx="7619999" cy="1444987"/>
          </a:xfrm>
          <a:prstGeom prst="rect">
            <a:avLst/>
          </a:prstGeom>
          <a:solidFill>
            <a:srgbClr val="1E6238"/>
          </a:solidFill>
          <a:effectLst>
            <a:softEdge rad="0"/>
          </a:effectLst>
        </p:spPr>
        <p:txBody>
          <a:bodyPr vert="horz" lIns="91440" tIns="45720" rIns="91440" bIns="45720" rtlCol="0" anchor="ctr" anchorCtr="1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rgbClr val="E2A82B"/>
                </a:solidFill>
                <a:latin typeface="+mn-lt"/>
              </a:rPr>
              <a:t>Wireless Networking:</a:t>
            </a:r>
          </a:p>
          <a:p>
            <a:r>
              <a:rPr lang="en-US" sz="3600" b="1" dirty="0">
                <a:solidFill>
                  <a:srgbClr val="E2A82B"/>
                </a:solidFill>
                <a:latin typeface="+mn-lt"/>
              </a:rPr>
              <a:t>OFDM and Modulation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24404" y="3710355"/>
            <a:ext cx="8892073" cy="854470"/>
          </a:xfrm>
          <a:prstGeom prst="rect">
            <a:avLst/>
          </a:prstGeom>
          <a:noFill/>
        </p:spPr>
        <p:txBody>
          <a:bodyPr vert="horz" lIns="91440" tIns="45720" rIns="91440" bIns="45720" rtlCol="0" anchor="ctr" anchorCtr="1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latin typeface="+mn-lt"/>
              </a:rPr>
              <a:t>CS 655: Wireless and Mobile Computing</a:t>
            </a:r>
          </a:p>
          <a:p>
            <a:endParaRPr lang="en-US" sz="2800" dirty="0">
              <a:latin typeface="+mn-lt"/>
            </a:endParaRPr>
          </a:p>
          <a:p>
            <a:r>
              <a:rPr lang="en-US" sz="2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Parth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H. Pathak</a:t>
            </a:r>
          </a:p>
        </p:txBody>
      </p:sp>
    </p:spTree>
    <p:extLst>
      <p:ext uri="{BB962C8B-B14F-4D97-AF65-F5344CB8AC3E}">
        <p14:creationId xmlns:p14="http://schemas.microsoft.com/office/powerpoint/2010/main" val="28353621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I/Q representation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The polar representation is referred as I/Q data representation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10</a:t>
            </a:fld>
            <a:endParaRPr lang="en-US" sz="1800" kern="0" dirty="0">
              <a:solidFill>
                <a:sysClr val="windowText" lastClr="00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469130" y="2308860"/>
            <a:ext cx="0" cy="3783330"/>
          </a:xfrm>
          <a:prstGeom prst="line">
            <a:avLst/>
          </a:prstGeom>
          <a:ln w="19050">
            <a:solidFill>
              <a:srgbClr val="00206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274570" y="4091940"/>
            <a:ext cx="4640580" cy="0"/>
          </a:xfrm>
          <a:prstGeom prst="line">
            <a:avLst/>
          </a:prstGeom>
          <a:ln w="19050">
            <a:solidFill>
              <a:srgbClr val="00206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4469130" y="3028950"/>
            <a:ext cx="1154430" cy="106299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5602101" y="2949821"/>
            <a:ext cx="111499" cy="12001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c 15"/>
          <p:cNvSpPr/>
          <p:nvPr/>
        </p:nvSpPr>
        <p:spPr>
          <a:xfrm>
            <a:off x="4615932" y="3754976"/>
            <a:ext cx="491490" cy="633044"/>
          </a:xfrm>
          <a:prstGeom prst="arc">
            <a:avLst>
              <a:gd name="adj1" fmla="val 16200000"/>
              <a:gd name="adj2" fmla="val 141455"/>
            </a:avLst>
          </a:prstGeom>
          <a:ln w="12700">
            <a:solidFill>
              <a:srgbClr val="00206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4879625" y="3527218"/>
                <a:ext cx="550429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𝜑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9625" y="3527218"/>
                <a:ext cx="550429" cy="461665"/>
              </a:xfrm>
              <a:prstGeom prst="rect">
                <a:avLst/>
              </a:prstGeom>
              <a:blipFill>
                <a:blip r:embed="rId2"/>
                <a:stretch>
                  <a:fillRect b="-1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 rot="19087278">
            <a:off x="4260628" y="3306918"/>
            <a:ext cx="1288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Amplitude</a:t>
            </a:r>
          </a:p>
        </p:txBody>
      </p:sp>
      <p:cxnSp>
        <p:nvCxnSpPr>
          <p:cNvPr id="7" name="Straight Connector 6"/>
          <p:cNvCxnSpPr>
            <a:stCxn id="15" idx="2"/>
          </p:cNvCxnSpPr>
          <p:nvPr/>
        </p:nvCxnSpPr>
        <p:spPr>
          <a:xfrm flipH="1" flipV="1">
            <a:off x="4469130" y="3009827"/>
            <a:ext cx="1132971" cy="1"/>
          </a:xfrm>
          <a:prstGeom prst="line">
            <a:avLst/>
          </a:prstGeom>
          <a:ln w="25400">
            <a:solidFill>
              <a:srgbClr val="0070C0"/>
            </a:solidFill>
            <a:headEnd type="triangl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5" idx="4"/>
          </p:cNvCxnSpPr>
          <p:nvPr/>
        </p:nvCxnSpPr>
        <p:spPr>
          <a:xfrm flipH="1">
            <a:off x="5653002" y="3069834"/>
            <a:ext cx="4849" cy="1022104"/>
          </a:xfrm>
          <a:prstGeom prst="line">
            <a:avLst/>
          </a:prstGeom>
          <a:ln w="25400">
            <a:solidFill>
              <a:srgbClr val="FF0000"/>
            </a:solidFill>
            <a:headEnd type="triangl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989723" y="2406275"/>
                <a:ext cx="3349869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d>
                        <m:dPr>
                          <m:ctrlP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d>
                        <m:dPr>
                          <m:ctrlP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func>
                        <m:funcPr>
                          <m:ctrlP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𝜑</m:t>
                          </m:r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9723" y="2406275"/>
                <a:ext cx="3349869" cy="307777"/>
              </a:xfrm>
              <a:prstGeom prst="rect">
                <a:avLst/>
              </a:prstGeom>
              <a:blipFill>
                <a:blip r:embed="rId3"/>
                <a:stretch>
                  <a:fillRect t="-4000" b="-36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5253403" y="3373327"/>
                <a:ext cx="3349869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𝑄</m:t>
                      </m:r>
                      <m:d>
                        <m:dPr>
                          <m:ctrlP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d>
                        <m:dPr>
                          <m:ctrlP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func>
                        <m:funcPr>
                          <m:ctrlP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𝜑</m:t>
                          </m:r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3403" y="3373327"/>
                <a:ext cx="3349869" cy="307777"/>
              </a:xfrm>
              <a:prstGeom prst="rect">
                <a:avLst/>
              </a:prstGeom>
              <a:blipFill>
                <a:blip r:embed="rId4"/>
                <a:stretch>
                  <a:fillRect t="-1961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5703178" y="2755278"/>
                <a:ext cx="550429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𝐼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𝑄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3178" y="2755278"/>
                <a:ext cx="550429" cy="400110"/>
              </a:xfrm>
              <a:prstGeom prst="rect">
                <a:avLst/>
              </a:prstGeom>
              <a:blipFill>
                <a:blip r:embed="rId5"/>
                <a:stretch>
                  <a:fillRect l="-5556" r="-45556" b="-1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5884265" y="4130767"/>
                <a:ext cx="2391056" cy="3167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𝐴𝑥𝑖𝑠</m:t>
                      </m:r>
                    </m:oMath>
                  </m:oMathPara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84265" y="4130767"/>
                <a:ext cx="2391056" cy="316766"/>
              </a:xfrm>
              <a:prstGeom prst="rect">
                <a:avLst/>
              </a:prstGeom>
              <a:blipFill>
                <a:blip r:embed="rId6"/>
                <a:stretch>
                  <a:fillRect b="-19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3273602" y="1882468"/>
                <a:ext cx="2391056" cy="3167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𝐴𝑥𝑖𝑠</m:t>
                      </m:r>
                    </m:oMath>
                  </m:oMathPara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3602" y="1882468"/>
                <a:ext cx="2391056" cy="316766"/>
              </a:xfrm>
              <a:prstGeom prst="rect">
                <a:avLst/>
              </a:prstGeom>
              <a:blipFill>
                <a:blip r:embed="rId7"/>
                <a:stretch>
                  <a:fillRect b="-230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1268730" y="6274020"/>
            <a:ext cx="66065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What is I/Q data? Tutorial: </a:t>
            </a:r>
            <a:r>
              <a:rPr lang="en-US" sz="1600" i="1" dirty="0">
                <a:hlinkClick r:id="rId8"/>
              </a:rPr>
              <a:t>http://www.ni.com/tutorial/4805/en/</a:t>
            </a:r>
            <a:r>
              <a:rPr lang="en-US" sz="1600" i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459771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I/Q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11</a:t>
            </a:fld>
            <a:endParaRPr lang="en-US" sz="1800" kern="0" dirty="0">
              <a:solidFill>
                <a:sysClr val="windowText" lastClr="0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382150" y="2237149"/>
                <a:ext cx="3349869" cy="62998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(2</m:t>
                          </m:r>
                          <m:r>
                            <a:rPr lang="el-GR" sz="2400" i="1">
                              <a:latin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𝑓𝑡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+ </m:t>
                          </m:r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2150" y="2237149"/>
                <a:ext cx="3349869" cy="62998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382150" y="2955053"/>
                <a:ext cx="6127360" cy="62998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= </m:t>
                          </m:r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l-GR" sz="2400" i="1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𝑓𝑡</m:t>
                              </m:r>
                            </m:e>
                          </m:d>
                        </m:e>
                      </m:func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e>
                      </m:fun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+</m:t>
                      </m:r>
                      <m:func>
                        <m:func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e>
                      </m:func>
                      <m:func>
                        <m:func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l-GR" sz="2400" i="1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𝑓𝑡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2150" y="2955053"/>
                <a:ext cx="6127360" cy="62998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974480" y="3656509"/>
                <a:ext cx="6127360" cy="79175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 </m:t>
                          </m:r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l-GR" sz="2400" i="1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𝑓𝑡</m:t>
                              </m:r>
                            </m:e>
                          </m:d>
                        </m:e>
                      </m:fun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+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func>
                        <m:func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l-GR" sz="2400" i="1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𝑓𝑡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4480" y="3656509"/>
                <a:ext cx="6127360" cy="79175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2914650" y="984736"/>
            <a:ext cx="525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Change of phase in the desired signal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3760470" y="1446401"/>
            <a:ext cx="674370" cy="679579"/>
          </a:xfrm>
          <a:prstGeom prst="straightConnector1">
            <a:avLst/>
          </a:prstGeom>
          <a:ln w="254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670538" y="5123204"/>
            <a:ext cx="525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Change of amplitude in the sine and cosine signals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flipH="1" flipV="1">
            <a:off x="2571750" y="4519739"/>
            <a:ext cx="171450" cy="573947"/>
          </a:xfrm>
          <a:prstGeom prst="straightConnector1">
            <a:avLst/>
          </a:prstGeom>
          <a:ln w="254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4445830" y="4498760"/>
            <a:ext cx="0" cy="473290"/>
          </a:xfrm>
          <a:prstGeom prst="straightConnector1">
            <a:avLst/>
          </a:prstGeom>
          <a:ln w="2222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72952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QAM schemes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12</a:t>
            </a:fld>
            <a:endParaRPr lang="en-US" sz="1800" kern="0" dirty="0">
              <a:solidFill>
                <a:sysClr val="windowText" lastClr="00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2297430" y="2060301"/>
            <a:ext cx="0" cy="2287193"/>
          </a:xfrm>
          <a:prstGeom prst="line">
            <a:avLst/>
          </a:prstGeom>
          <a:ln w="19050">
            <a:solidFill>
              <a:srgbClr val="00206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108710" y="3256357"/>
            <a:ext cx="2377440" cy="0"/>
          </a:xfrm>
          <a:prstGeom prst="line">
            <a:avLst/>
          </a:prstGeom>
          <a:ln w="19050">
            <a:solidFill>
              <a:srgbClr val="00206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3128249" y="2274990"/>
            <a:ext cx="129301" cy="12001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2503419" y="1834269"/>
            <a:ext cx="12882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00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-165735" y="4741948"/>
            <a:ext cx="49263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4 QAM</a:t>
            </a:r>
          </a:p>
          <a:p>
            <a:pPr algn="ctr"/>
            <a:r>
              <a:rPr lang="en-US" sz="2400" dirty="0"/>
              <a:t>4 symbols</a:t>
            </a:r>
          </a:p>
          <a:p>
            <a:pPr algn="ctr"/>
            <a:r>
              <a:rPr lang="en-US" sz="2400" dirty="0"/>
              <a:t>Each symbol represents 2 bits</a:t>
            </a:r>
          </a:p>
        </p:txBody>
      </p:sp>
      <p:sp>
        <p:nvSpPr>
          <p:cNvPr id="28" name="Oval 27"/>
          <p:cNvSpPr/>
          <p:nvPr/>
        </p:nvSpPr>
        <p:spPr>
          <a:xfrm>
            <a:off x="3128249" y="4063478"/>
            <a:ext cx="129301" cy="12001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1309099" y="4050158"/>
            <a:ext cx="129301" cy="12001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1318023" y="2274990"/>
            <a:ext cx="129301" cy="12001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738555" y="1800073"/>
            <a:ext cx="12882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01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29631" y="4153174"/>
            <a:ext cx="12882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11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548781" y="4155790"/>
            <a:ext cx="12882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10</a:t>
            </a:r>
          </a:p>
        </p:txBody>
      </p:sp>
      <p:cxnSp>
        <p:nvCxnSpPr>
          <p:cNvPr id="53" name="Straight Connector 52"/>
          <p:cNvCxnSpPr/>
          <p:nvPr/>
        </p:nvCxnSpPr>
        <p:spPr>
          <a:xfrm>
            <a:off x="6484620" y="2064111"/>
            <a:ext cx="0" cy="2287193"/>
          </a:xfrm>
          <a:prstGeom prst="line">
            <a:avLst/>
          </a:prstGeom>
          <a:ln w="19050">
            <a:solidFill>
              <a:srgbClr val="00206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5295900" y="3260167"/>
            <a:ext cx="2377440" cy="0"/>
          </a:xfrm>
          <a:prstGeom prst="line">
            <a:avLst/>
          </a:prstGeom>
          <a:ln w="19050">
            <a:solidFill>
              <a:srgbClr val="00206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4021455" y="4745758"/>
            <a:ext cx="49263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16 QAM</a:t>
            </a:r>
          </a:p>
          <a:p>
            <a:pPr algn="ctr"/>
            <a:r>
              <a:rPr lang="en-US" sz="2400" dirty="0"/>
              <a:t>16 symbols</a:t>
            </a:r>
          </a:p>
          <a:p>
            <a:pPr algn="ctr"/>
            <a:r>
              <a:rPr lang="en-US" sz="2400" dirty="0"/>
              <a:t>Each symbol represents 4 bits</a:t>
            </a:r>
          </a:p>
        </p:txBody>
      </p:sp>
      <p:sp>
        <p:nvSpPr>
          <p:cNvPr id="60" name="Oval 59"/>
          <p:cNvSpPr/>
          <p:nvPr/>
        </p:nvSpPr>
        <p:spPr>
          <a:xfrm>
            <a:off x="5505213" y="2278800"/>
            <a:ext cx="129301" cy="12001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3056944" y="3014942"/>
            <a:ext cx="12882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668728" y="1590007"/>
            <a:ext cx="12882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Q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7244133" y="3014942"/>
            <a:ext cx="12882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827813" y="1596714"/>
            <a:ext cx="12882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Q</a:t>
            </a:r>
          </a:p>
        </p:txBody>
      </p:sp>
      <p:sp>
        <p:nvSpPr>
          <p:cNvPr id="69" name="Oval 68"/>
          <p:cNvSpPr/>
          <p:nvPr/>
        </p:nvSpPr>
        <p:spPr>
          <a:xfrm>
            <a:off x="6004561" y="2278800"/>
            <a:ext cx="129301" cy="12001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5496289" y="2828455"/>
            <a:ext cx="129301" cy="12001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6004560" y="2828455"/>
            <a:ext cx="129301" cy="12001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5508608" y="3534237"/>
            <a:ext cx="129301" cy="12001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6007956" y="3534237"/>
            <a:ext cx="129301" cy="12001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5499684" y="4083892"/>
            <a:ext cx="129301" cy="12001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6007955" y="4083892"/>
            <a:ext cx="129301" cy="12001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6842981" y="3534237"/>
            <a:ext cx="129301" cy="12001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7342329" y="3534237"/>
            <a:ext cx="129301" cy="12001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6834057" y="4083892"/>
            <a:ext cx="129301" cy="12001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7342328" y="4083892"/>
            <a:ext cx="129301" cy="12001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/>
          <p:cNvSpPr/>
          <p:nvPr/>
        </p:nvSpPr>
        <p:spPr>
          <a:xfrm>
            <a:off x="6850526" y="2268246"/>
            <a:ext cx="129301" cy="12001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7349874" y="2268246"/>
            <a:ext cx="129301" cy="12001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6841602" y="2817901"/>
            <a:ext cx="129301" cy="12001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val 82"/>
          <p:cNvSpPr/>
          <p:nvPr/>
        </p:nvSpPr>
        <p:spPr>
          <a:xfrm>
            <a:off x="7349873" y="2817901"/>
            <a:ext cx="129301" cy="12001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3937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OFDM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Orthogonal Frequency Division Multiplexing</a:t>
            </a:r>
          </a:p>
          <a:p>
            <a:endParaRPr lang="en-US" dirty="0"/>
          </a:p>
          <a:p>
            <a:r>
              <a:rPr lang="en-US" dirty="0"/>
              <a:t>A PHY layer technique</a:t>
            </a:r>
          </a:p>
          <a:p>
            <a:pPr lvl="1"/>
            <a:r>
              <a:rPr lang="en-US" dirty="0"/>
              <a:t>Commonly used in wireless networks including 802.11 </a:t>
            </a:r>
            <a:r>
              <a:rPr lang="en-US" dirty="0" err="1"/>
              <a:t>WiFi</a:t>
            </a:r>
            <a:r>
              <a:rPr lang="en-US" dirty="0"/>
              <a:t> networks, LTE etc. </a:t>
            </a:r>
          </a:p>
          <a:p>
            <a:endParaRPr lang="en-US" dirty="0"/>
          </a:p>
          <a:p>
            <a:r>
              <a:rPr lang="en-US" dirty="0"/>
              <a:t>Properties</a:t>
            </a:r>
          </a:p>
          <a:p>
            <a:pPr lvl="1"/>
            <a:r>
              <a:rPr lang="en-US" dirty="0"/>
              <a:t>Central idea: divide a large channel in multiple smaller </a:t>
            </a:r>
            <a:r>
              <a:rPr lang="en-US" dirty="0" err="1"/>
              <a:t>subchannels</a:t>
            </a:r>
            <a:r>
              <a:rPr lang="en-US" dirty="0"/>
              <a:t>, transmit data by encoding on the </a:t>
            </a:r>
            <a:r>
              <a:rPr lang="en-US" dirty="0" err="1"/>
              <a:t>subchannels</a:t>
            </a:r>
            <a:endParaRPr lang="en-US" dirty="0"/>
          </a:p>
          <a:p>
            <a:pPr lvl="1"/>
            <a:r>
              <a:rPr lang="en-US" dirty="0"/>
              <a:t>Why? Robustness against multi-path fading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13</a:t>
            </a:fld>
            <a:endParaRPr lang="en-US" sz="1800" kern="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30086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FDM</a:t>
            </a:r>
          </a:p>
          <a:p>
            <a:pPr lvl="2"/>
            <a:r>
              <a:rPr lang="en-US" dirty="0"/>
              <a:t>Non-overlapping </a:t>
            </a:r>
            <a:r>
              <a:rPr lang="en-US" dirty="0" err="1"/>
              <a:t>subchannels</a:t>
            </a:r>
            <a:endParaRPr lang="en-US" dirty="0"/>
          </a:p>
          <a:p>
            <a:pPr lvl="2"/>
            <a:r>
              <a:rPr lang="en-US" dirty="0"/>
              <a:t>Wastage of bandwidth necessary to separate </a:t>
            </a:r>
            <a:r>
              <a:rPr lang="en-US" dirty="0" err="1"/>
              <a:t>subchannels</a:t>
            </a:r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1"/>
            <a:r>
              <a:rPr lang="en-US" dirty="0"/>
              <a:t>OFDM</a:t>
            </a:r>
          </a:p>
          <a:p>
            <a:pPr lvl="2"/>
            <a:r>
              <a:rPr lang="en-US" dirty="0"/>
              <a:t>Overlapping but orthogonal </a:t>
            </a:r>
            <a:r>
              <a:rPr lang="en-US" dirty="0" err="1"/>
              <a:t>subchannels</a:t>
            </a:r>
            <a:endParaRPr lang="en-US" dirty="0"/>
          </a:p>
          <a:p>
            <a:pPr lvl="2"/>
            <a:r>
              <a:rPr lang="en-US" dirty="0"/>
              <a:t>Carefully chosen </a:t>
            </a:r>
            <a:r>
              <a:rPr lang="en-US" dirty="0" err="1"/>
              <a:t>subchannels</a:t>
            </a:r>
            <a:r>
              <a:rPr lang="en-US" dirty="0"/>
              <a:t> – at the peak of each subcarrier, all other subcarriers are zero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OFDM vs FDM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14</a:t>
            </a:fld>
            <a:endParaRPr lang="en-US" sz="1800" kern="0" dirty="0">
              <a:solidFill>
                <a:sysClr val="windowText" lastClr="00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661746" y="2954215"/>
            <a:ext cx="5266592" cy="0"/>
          </a:xfrm>
          <a:prstGeom prst="line">
            <a:avLst/>
          </a:prstGeom>
          <a:ln w="25400">
            <a:solidFill>
              <a:srgbClr val="002060"/>
            </a:solidFill>
            <a:headEnd type="none" w="sm" len="sm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hord 7"/>
          <p:cNvSpPr/>
          <p:nvPr/>
        </p:nvSpPr>
        <p:spPr>
          <a:xfrm rot="6733636">
            <a:off x="2417884" y="2336803"/>
            <a:ext cx="1081454" cy="1081454"/>
          </a:xfrm>
          <a:prstGeom prst="chord">
            <a:avLst>
              <a:gd name="adj1" fmla="val 3626769"/>
              <a:gd name="adj2" fmla="val 15329813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hord 11"/>
          <p:cNvSpPr/>
          <p:nvPr/>
        </p:nvSpPr>
        <p:spPr>
          <a:xfrm rot="6733636">
            <a:off x="3828069" y="2336800"/>
            <a:ext cx="1081454" cy="1081454"/>
          </a:xfrm>
          <a:prstGeom prst="chord">
            <a:avLst>
              <a:gd name="adj1" fmla="val 3626769"/>
              <a:gd name="adj2" fmla="val 15329813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hord 12"/>
          <p:cNvSpPr/>
          <p:nvPr/>
        </p:nvSpPr>
        <p:spPr>
          <a:xfrm rot="6733636">
            <a:off x="5218233" y="2336797"/>
            <a:ext cx="1081454" cy="1081454"/>
          </a:xfrm>
          <a:prstGeom prst="chord">
            <a:avLst>
              <a:gd name="adj1" fmla="val 3626769"/>
              <a:gd name="adj2" fmla="val 15329813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745158" y="5313484"/>
            <a:ext cx="5266592" cy="0"/>
          </a:xfrm>
          <a:prstGeom prst="line">
            <a:avLst/>
          </a:prstGeom>
          <a:ln w="25400">
            <a:solidFill>
              <a:srgbClr val="002060"/>
            </a:solidFill>
            <a:headEnd type="none" w="sm" len="sm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hord 14"/>
          <p:cNvSpPr/>
          <p:nvPr/>
        </p:nvSpPr>
        <p:spPr>
          <a:xfrm rot="6733636">
            <a:off x="2526320" y="4696072"/>
            <a:ext cx="1081454" cy="1081454"/>
          </a:xfrm>
          <a:prstGeom prst="chord">
            <a:avLst>
              <a:gd name="adj1" fmla="val 3626769"/>
              <a:gd name="adj2" fmla="val 15329813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hord 15"/>
          <p:cNvSpPr/>
          <p:nvPr/>
        </p:nvSpPr>
        <p:spPr>
          <a:xfrm rot="6733636">
            <a:off x="3606190" y="4696062"/>
            <a:ext cx="1081454" cy="1081454"/>
          </a:xfrm>
          <a:prstGeom prst="chord">
            <a:avLst>
              <a:gd name="adj1" fmla="val 3626769"/>
              <a:gd name="adj2" fmla="val 15329813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hord 16"/>
          <p:cNvSpPr/>
          <p:nvPr/>
        </p:nvSpPr>
        <p:spPr>
          <a:xfrm rot="6733636">
            <a:off x="4686060" y="4695995"/>
            <a:ext cx="1081454" cy="1081454"/>
          </a:xfrm>
          <a:prstGeom prst="chord">
            <a:avLst>
              <a:gd name="adj1" fmla="val 3626769"/>
              <a:gd name="adj2" fmla="val 15329813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hord 17"/>
          <p:cNvSpPr/>
          <p:nvPr/>
        </p:nvSpPr>
        <p:spPr>
          <a:xfrm rot="6733636">
            <a:off x="3056243" y="4696051"/>
            <a:ext cx="1081454" cy="1081454"/>
          </a:xfrm>
          <a:prstGeom prst="chord">
            <a:avLst>
              <a:gd name="adj1" fmla="val 3626769"/>
              <a:gd name="adj2" fmla="val 15329813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Chord 19"/>
          <p:cNvSpPr/>
          <p:nvPr/>
        </p:nvSpPr>
        <p:spPr>
          <a:xfrm rot="6733636">
            <a:off x="4136114" y="4696029"/>
            <a:ext cx="1081454" cy="1081454"/>
          </a:xfrm>
          <a:prstGeom prst="chord">
            <a:avLst>
              <a:gd name="adj1" fmla="val 3626769"/>
              <a:gd name="adj2" fmla="val 15329813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hord 20"/>
          <p:cNvSpPr/>
          <p:nvPr/>
        </p:nvSpPr>
        <p:spPr>
          <a:xfrm rot="6733636">
            <a:off x="5215984" y="4695961"/>
            <a:ext cx="1081454" cy="1081454"/>
          </a:xfrm>
          <a:prstGeom prst="chord">
            <a:avLst>
              <a:gd name="adj1" fmla="val 3626769"/>
              <a:gd name="adj2" fmla="val 15329813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hord 21"/>
          <p:cNvSpPr/>
          <p:nvPr/>
        </p:nvSpPr>
        <p:spPr>
          <a:xfrm rot="6733636">
            <a:off x="5765930" y="4695961"/>
            <a:ext cx="1081454" cy="1081454"/>
          </a:xfrm>
          <a:prstGeom prst="chord">
            <a:avLst>
              <a:gd name="adj1" fmla="val 3626769"/>
              <a:gd name="adj2" fmla="val 15329813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hord 22"/>
          <p:cNvSpPr/>
          <p:nvPr/>
        </p:nvSpPr>
        <p:spPr>
          <a:xfrm rot="6733636">
            <a:off x="1981313" y="4695960"/>
            <a:ext cx="1081454" cy="1081454"/>
          </a:xfrm>
          <a:prstGeom prst="chord">
            <a:avLst>
              <a:gd name="adj1" fmla="val 3626769"/>
              <a:gd name="adj2" fmla="val 15329813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3657842" y="1969477"/>
            <a:ext cx="0" cy="545123"/>
          </a:xfrm>
          <a:prstGeom prst="straightConnector1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4937320" y="2022231"/>
            <a:ext cx="116547" cy="501161"/>
          </a:xfrm>
          <a:prstGeom prst="straightConnector1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99947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OFDM subcarriers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15</a:t>
            </a:fld>
            <a:endParaRPr lang="en-US" sz="1800" kern="0" dirty="0">
              <a:solidFill>
                <a:sysClr val="windowText" lastClr="000000"/>
              </a:solidFill>
            </a:endParaRPr>
          </a:p>
        </p:txBody>
      </p:sp>
      <p:cxnSp>
        <p:nvCxnSpPr>
          <p:cNvPr id="5" name="Straight Connector 4"/>
          <p:cNvCxnSpPr>
            <a:cxnSpLocks/>
          </p:cNvCxnSpPr>
          <p:nvPr/>
        </p:nvCxnSpPr>
        <p:spPr>
          <a:xfrm>
            <a:off x="593922" y="5553755"/>
            <a:ext cx="7725897" cy="0"/>
          </a:xfrm>
          <a:prstGeom prst="line">
            <a:avLst/>
          </a:prstGeom>
          <a:ln w="2540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eeform 10"/>
          <p:cNvSpPr/>
          <p:nvPr/>
        </p:nvSpPr>
        <p:spPr>
          <a:xfrm>
            <a:off x="1435129" y="2209541"/>
            <a:ext cx="3666392" cy="4146811"/>
          </a:xfrm>
          <a:custGeom>
            <a:avLst/>
            <a:gdLst>
              <a:gd name="connsiteX0" fmla="*/ 0 w 4697730"/>
              <a:gd name="connsiteY0" fmla="*/ 2674621 h 3314701"/>
              <a:gd name="connsiteX1" fmla="*/ 491490 w 4697730"/>
              <a:gd name="connsiteY1" fmla="*/ 2560321 h 3314701"/>
              <a:gd name="connsiteX2" fmla="*/ 948690 w 4697730"/>
              <a:gd name="connsiteY2" fmla="*/ 2663191 h 3314701"/>
              <a:gd name="connsiteX3" fmla="*/ 1417320 w 4697730"/>
              <a:gd name="connsiteY3" fmla="*/ 3314701 h 3314701"/>
              <a:gd name="connsiteX4" fmla="*/ 1885950 w 4697730"/>
              <a:gd name="connsiteY4" fmla="*/ 2663191 h 3314701"/>
              <a:gd name="connsiteX5" fmla="*/ 2308860 w 4697730"/>
              <a:gd name="connsiteY5" fmla="*/ 1 h 3314701"/>
              <a:gd name="connsiteX6" fmla="*/ 2811780 w 4697730"/>
              <a:gd name="connsiteY6" fmla="*/ 2674621 h 3314701"/>
              <a:gd name="connsiteX7" fmla="*/ 3337560 w 4697730"/>
              <a:gd name="connsiteY7" fmla="*/ 3303271 h 3314701"/>
              <a:gd name="connsiteX8" fmla="*/ 3760470 w 4697730"/>
              <a:gd name="connsiteY8" fmla="*/ 2663191 h 3314701"/>
              <a:gd name="connsiteX9" fmla="*/ 4309110 w 4697730"/>
              <a:gd name="connsiteY9" fmla="*/ 2571751 h 3314701"/>
              <a:gd name="connsiteX10" fmla="*/ 4697730 w 4697730"/>
              <a:gd name="connsiteY10" fmla="*/ 2651761 h 3314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697730" h="3314701">
                <a:moveTo>
                  <a:pt x="0" y="2674621"/>
                </a:moveTo>
                <a:cubicBezTo>
                  <a:pt x="166687" y="2618423"/>
                  <a:pt x="333375" y="2562226"/>
                  <a:pt x="491490" y="2560321"/>
                </a:cubicBezTo>
                <a:cubicBezTo>
                  <a:pt x="649605" y="2558416"/>
                  <a:pt x="794385" y="2537461"/>
                  <a:pt x="948690" y="2663191"/>
                </a:cubicBezTo>
                <a:cubicBezTo>
                  <a:pt x="1102995" y="2788921"/>
                  <a:pt x="1261110" y="3314701"/>
                  <a:pt x="1417320" y="3314701"/>
                </a:cubicBezTo>
                <a:cubicBezTo>
                  <a:pt x="1573530" y="3314701"/>
                  <a:pt x="1737360" y="3215641"/>
                  <a:pt x="1885950" y="2663191"/>
                </a:cubicBezTo>
                <a:cubicBezTo>
                  <a:pt x="2034540" y="2110741"/>
                  <a:pt x="2154555" y="-1904"/>
                  <a:pt x="2308860" y="1"/>
                </a:cubicBezTo>
                <a:cubicBezTo>
                  <a:pt x="2463165" y="1906"/>
                  <a:pt x="2640330" y="2124076"/>
                  <a:pt x="2811780" y="2674621"/>
                </a:cubicBezTo>
                <a:cubicBezTo>
                  <a:pt x="2983230" y="3225166"/>
                  <a:pt x="3179445" y="3305176"/>
                  <a:pt x="3337560" y="3303271"/>
                </a:cubicBezTo>
                <a:cubicBezTo>
                  <a:pt x="3495675" y="3301366"/>
                  <a:pt x="3598545" y="2785111"/>
                  <a:pt x="3760470" y="2663191"/>
                </a:cubicBezTo>
                <a:cubicBezTo>
                  <a:pt x="3922395" y="2541271"/>
                  <a:pt x="4152900" y="2573656"/>
                  <a:pt x="4309110" y="2571751"/>
                </a:cubicBezTo>
                <a:cubicBezTo>
                  <a:pt x="4465320" y="2569846"/>
                  <a:pt x="4581525" y="2610803"/>
                  <a:pt x="4697730" y="2651761"/>
                </a:cubicBezTo>
              </a:path>
            </a:pathLst>
          </a:custGeom>
          <a:solidFill>
            <a:schemeClr val="tx1">
              <a:lumMod val="95000"/>
              <a:lumOff val="5000"/>
              <a:alpha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1837215" y="2209539"/>
            <a:ext cx="3666392" cy="4146811"/>
          </a:xfrm>
          <a:custGeom>
            <a:avLst/>
            <a:gdLst>
              <a:gd name="connsiteX0" fmla="*/ 0 w 4697730"/>
              <a:gd name="connsiteY0" fmla="*/ 2674621 h 3314701"/>
              <a:gd name="connsiteX1" fmla="*/ 491490 w 4697730"/>
              <a:gd name="connsiteY1" fmla="*/ 2560321 h 3314701"/>
              <a:gd name="connsiteX2" fmla="*/ 948690 w 4697730"/>
              <a:gd name="connsiteY2" fmla="*/ 2663191 h 3314701"/>
              <a:gd name="connsiteX3" fmla="*/ 1417320 w 4697730"/>
              <a:gd name="connsiteY3" fmla="*/ 3314701 h 3314701"/>
              <a:gd name="connsiteX4" fmla="*/ 1885950 w 4697730"/>
              <a:gd name="connsiteY4" fmla="*/ 2663191 h 3314701"/>
              <a:gd name="connsiteX5" fmla="*/ 2308860 w 4697730"/>
              <a:gd name="connsiteY5" fmla="*/ 1 h 3314701"/>
              <a:gd name="connsiteX6" fmla="*/ 2811780 w 4697730"/>
              <a:gd name="connsiteY6" fmla="*/ 2674621 h 3314701"/>
              <a:gd name="connsiteX7" fmla="*/ 3337560 w 4697730"/>
              <a:gd name="connsiteY7" fmla="*/ 3303271 h 3314701"/>
              <a:gd name="connsiteX8" fmla="*/ 3760470 w 4697730"/>
              <a:gd name="connsiteY8" fmla="*/ 2663191 h 3314701"/>
              <a:gd name="connsiteX9" fmla="*/ 4309110 w 4697730"/>
              <a:gd name="connsiteY9" fmla="*/ 2571751 h 3314701"/>
              <a:gd name="connsiteX10" fmla="*/ 4697730 w 4697730"/>
              <a:gd name="connsiteY10" fmla="*/ 2651761 h 3314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697730" h="3314701">
                <a:moveTo>
                  <a:pt x="0" y="2674621"/>
                </a:moveTo>
                <a:cubicBezTo>
                  <a:pt x="166687" y="2618423"/>
                  <a:pt x="333375" y="2562226"/>
                  <a:pt x="491490" y="2560321"/>
                </a:cubicBezTo>
                <a:cubicBezTo>
                  <a:pt x="649605" y="2558416"/>
                  <a:pt x="794385" y="2537461"/>
                  <a:pt x="948690" y="2663191"/>
                </a:cubicBezTo>
                <a:cubicBezTo>
                  <a:pt x="1102995" y="2788921"/>
                  <a:pt x="1261110" y="3314701"/>
                  <a:pt x="1417320" y="3314701"/>
                </a:cubicBezTo>
                <a:cubicBezTo>
                  <a:pt x="1573530" y="3314701"/>
                  <a:pt x="1737360" y="3215641"/>
                  <a:pt x="1885950" y="2663191"/>
                </a:cubicBezTo>
                <a:cubicBezTo>
                  <a:pt x="2034540" y="2110741"/>
                  <a:pt x="2154555" y="-1904"/>
                  <a:pt x="2308860" y="1"/>
                </a:cubicBezTo>
                <a:cubicBezTo>
                  <a:pt x="2463165" y="1906"/>
                  <a:pt x="2640330" y="2124076"/>
                  <a:pt x="2811780" y="2674621"/>
                </a:cubicBezTo>
                <a:cubicBezTo>
                  <a:pt x="2983230" y="3225166"/>
                  <a:pt x="3179445" y="3305176"/>
                  <a:pt x="3337560" y="3303271"/>
                </a:cubicBezTo>
                <a:cubicBezTo>
                  <a:pt x="3495675" y="3301366"/>
                  <a:pt x="3598545" y="2785111"/>
                  <a:pt x="3760470" y="2663191"/>
                </a:cubicBezTo>
                <a:cubicBezTo>
                  <a:pt x="3922395" y="2541271"/>
                  <a:pt x="4152900" y="2573656"/>
                  <a:pt x="4309110" y="2571751"/>
                </a:cubicBezTo>
                <a:cubicBezTo>
                  <a:pt x="4465320" y="2569846"/>
                  <a:pt x="4581525" y="2610803"/>
                  <a:pt x="4697730" y="2651761"/>
                </a:cubicBezTo>
              </a:path>
            </a:pathLst>
          </a:custGeom>
          <a:solidFill>
            <a:schemeClr val="tx1">
              <a:lumMod val="95000"/>
              <a:lumOff val="5000"/>
              <a:alpha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2239301" y="2209536"/>
            <a:ext cx="3666392" cy="4146811"/>
          </a:xfrm>
          <a:custGeom>
            <a:avLst/>
            <a:gdLst>
              <a:gd name="connsiteX0" fmla="*/ 0 w 4697730"/>
              <a:gd name="connsiteY0" fmla="*/ 2674621 h 3314701"/>
              <a:gd name="connsiteX1" fmla="*/ 491490 w 4697730"/>
              <a:gd name="connsiteY1" fmla="*/ 2560321 h 3314701"/>
              <a:gd name="connsiteX2" fmla="*/ 948690 w 4697730"/>
              <a:gd name="connsiteY2" fmla="*/ 2663191 h 3314701"/>
              <a:gd name="connsiteX3" fmla="*/ 1417320 w 4697730"/>
              <a:gd name="connsiteY3" fmla="*/ 3314701 h 3314701"/>
              <a:gd name="connsiteX4" fmla="*/ 1885950 w 4697730"/>
              <a:gd name="connsiteY4" fmla="*/ 2663191 h 3314701"/>
              <a:gd name="connsiteX5" fmla="*/ 2308860 w 4697730"/>
              <a:gd name="connsiteY5" fmla="*/ 1 h 3314701"/>
              <a:gd name="connsiteX6" fmla="*/ 2811780 w 4697730"/>
              <a:gd name="connsiteY6" fmla="*/ 2674621 h 3314701"/>
              <a:gd name="connsiteX7" fmla="*/ 3337560 w 4697730"/>
              <a:gd name="connsiteY7" fmla="*/ 3303271 h 3314701"/>
              <a:gd name="connsiteX8" fmla="*/ 3760470 w 4697730"/>
              <a:gd name="connsiteY8" fmla="*/ 2663191 h 3314701"/>
              <a:gd name="connsiteX9" fmla="*/ 4309110 w 4697730"/>
              <a:gd name="connsiteY9" fmla="*/ 2571751 h 3314701"/>
              <a:gd name="connsiteX10" fmla="*/ 4697730 w 4697730"/>
              <a:gd name="connsiteY10" fmla="*/ 2651761 h 3314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697730" h="3314701">
                <a:moveTo>
                  <a:pt x="0" y="2674621"/>
                </a:moveTo>
                <a:cubicBezTo>
                  <a:pt x="166687" y="2618423"/>
                  <a:pt x="333375" y="2562226"/>
                  <a:pt x="491490" y="2560321"/>
                </a:cubicBezTo>
                <a:cubicBezTo>
                  <a:pt x="649605" y="2558416"/>
                  <a:pt x="794385" y="2537461"/>
                  <a:pt x="948690" y="2663191"/>
                </a:cubicBezTo>
                <a:cubicBezTo>
                  <a:pt x="1102995" y="2788921"/>
                  <a:pt x="1261110" y="3314701"/>
                  <a:pt x="1417320" y="3314701"/>
                </a:cubicBezTo>
                <a:cubicBezTo>
                  <a:pt x="1573530" y="3314701"/>
                  <a:pt x="1737360" y="3215641"/>
                  <a:pt x="1885950" y="2663191"/>
                </a:cubicBezTo>
                <a:cubicBezTo>
                  <a:pt x="2034540" y="2110741"/>
                  <a:pt x="2154555" y="-1904"/>
                  <a:pt x="2308860" y="1"/>
                </a:cubicBezTo>
                <a:cubicBezTo>
                  <a:pt x="2463165" y="1906"/>
                  <a:pt x="2640330" y="2124076"/>
                  <a:pt x="2811780" y="2674621"/>
                </a:cubicBezTo>
                <a:cubicBezTo>
                  <a:pt x="2983230" y="3225166"/>
                  <a:pt x="3179445" y="3305176"/>
                  <a:pt x="3337560" y="3303271"/>
                </a:cubicBezTo>
                <a:cubicBezTo>
                  <a:pt x="3495675" y="3301366"/>
                  <a:pt x="3598545" y="2785111"/>
                  <a:pt x="3760470" y="2663191"/>
                </a:cubicBezTo>
                <a:cubicBezTo>
                  <a:pt x="3922395" y="2541271"/>
                  <a:pt x="4152900" y="2573656"/>
                  <a:pt x="4309110" y="2571751"/>
                </a:cubicBezTo>
                <a:cubicBezTo>
                  <a:pt x="4465320" y="2569846"/>
                  <a:pt x="4581525" y="2610803"/>
                  <a:pt x="4697730" y="2651761"/>
                </a:cubicBezTo>
              </a:path>
            </a:pathLst>
          </a:custGeom>
          <a:solidFill>
            <a:schemeClr val="tx1">
              <a:lumMod val="95000"/>
              <a:lumOff val="5000"/>
              <a:alpha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2641388" y="2209536"/>
            <a:ext cx="3666392" cy="4146811"/>
          </a:xfrm>
          <a:custGeom>
            <a:avLst/>
            <a:gdLst>
              <a:gd name="connsiteX0" fmla="*/ 0 w 4697730"/>
              <a:gd name="connsiteY0" fmla="*/ 2674621 h 3314701"/>
              <a:gd name="connsiteX1" fmla="*/ 491490 w 4697730"/>
              <a:gd name="connsiteY1" fmla="*/ 2560321 h 3314701"/>
              <a:gd name="connsiteX2" fmla="*/ 948690 w 4697730"/>
              <a:gd name="connsiteY2" fmla="*/ 2663191 h 3314701"/>
              <a:gd name="connsiteX3" fmla="*/ 1417320 w 4697730"/>
              <a:gd name="connsiteY3" fmla="*/ 3314701 h 3314701"/>
              <a:gd name="connsiteX4" fmla="*/ 1885950 w 4697730"/>
              <a:gd name="connsiteY4" fmla="*/ 2663191 h 3314701"/>
              <a:gd name="connsiteX5" fmla="*/ 2308860 w 4697730"/>
              <a:gd name="connsiteY5" fmla="*/ 1 h 3314701"/>
              <a:gd name="connsiteX6" fmla="*/ 2811780 w 4697730"/>
              <a:gd name="connsiteY6" fmla="*/ 2674621 h 3314701"/>
              <a:gd name="connsiteX7" fmla="*/ 3337560 w 4697730"/>
              <a:gd name="connsiteY7" fmla="*/ 3303271 h 3314701"/>
              <a:gd name="connsiteX8" fmla="*/ 3760470 w 4697730"/>
              <a:gd name="connsiteY8" fmla="*/ 2663191 h 3314701"/>
              <a:gd name="connsiteX9" fmla="*/ 4309110 w 4697730"/>
              <a:gd name="connsiteY9" fmla="*/ 2571751 h 3314701"/>
              <a:gd name="connsiteX10" fmla="*/ 4697730 w 4697730"/>
              <a:gd name="connsiteY10" fmla="*/ 2651761 h 3314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697730" h="3314701">
                <a:moveTo>
                  <a:pt x="0" y="2674621"/>
                </a:moveTo>
                <a:cubicBezTo>
                  <a:pt x="166687" y="2618423"/>
                  <a:pt x="333375" y="2562226"/>
                  <a:pt x="491490" y="2560321"/>
                </a:cubicBezTo>
                <a:cubicBezTo>
                  <a:pt x="649605" y="2558416"/>
                  <a:pt x="794385" y="2537461"/>
                  <a:pt x="948690" y="2663191"/>
                </a:cubicBezTo>
                <a:cubicBezTo>
                  <a:pt x="1102995" y="2788921"/>
                  <a:pt x="1261110" y="3314701"/>
                  <a:pt x="1417320" y="3314701"/>
                </a:cubicBezTo>
                <a:cubicBezTo>
                  <a:pt x="1573530" y="3314701"/>
                  <a:pt x="1737360" y="3215641"/>
                  <a:pt x="1885950" y="2663191"/>
                </a:cubicBezTo>
                <a:cubicBezTo>
                  <a:pt x="2034540" y="2110741"/>
                  <a:pt x="2154555" y="-1904"/>
                  <a:pt x="2308860" y="1"/>
                </a:cubicBezTo>
                <a:cubicBezTo>
                  <a:pt x="2463165" y="1906"/>
                  <a:pt x="2640330" y="2124076"/>
                  <a:pt x="2811780" y="2674621"/>
                </a:cubicBezTo>
                <a:cubicBezTo>
                  <a:pt x="2983230" y="3225166"/>
                  <a:pt x="3179445" y="3305176"/>
                  <a:pt x="3337560" y="3303271"/>
                </a:cubicBezTo>
                <a:cubicBezTo>
                  <a:pt x="3495675" y="3301366"/>
                  <a:pt x="3598545" y="2785111"/>
                  <a:pt x="3760470" y="2663191"/>
                </a:cubicBezTo>
                <a:cubicBezTo>
                  <a:pt x="3922395" y="2541271"/>
                  <a:pt x="4152900" y="2573656"/>
                  <a:pt x="4309110" y="2571751"/>
                </a:cubicBezTo>
                <a:cubicBezTo>
                  <a:pt x="4465320" y="2569846"/>
                  <a:pt x="4581525" y="2610803"/>
                  <a:pt x="4697730" y="2651761"/>
                </a:cubicBezTo>
              </a:path>
            </a:pathLst>
          </a:custGeom>
          <a:solidFill>
            <a:schemeClr val="tx1">
              <a:lumMod val="95000"/>
              <a:lumOff val="5000"/>
              <a:alpha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3043474" y="2209536"/>
            <a:ext cx="3666392" cy="4146811"/>
          </a:xfrm>
          <a:custGeom>
            <a:avLst/>
            <a:gdLst>
              <a:gd name="connsiteX0" fmla="*/ 0 w 4697730"/>
              <a:gd name="connsiteY0" fmla="*/ 2674621 h 3314701"/>
              <a:gd name="connsiteX1" fmla="*/ 491490 w 4697730"/>
              <a:gd name="connsiteY1" fmla="*/ 2560321 h 3314701"/>
              <a:gd name="connsiteX2" fmla="*/ 948690 w 4697730"/>
              <a:gd name="connsiteY2" fmla="*/ 2663191 h 3314701"/>
              <a:gd name="connsiteX3" fmla="*/ 1417320 w 4697730"/>
              <a:gd name="connsiteY3" fmla="*/ 3314701 h 3314701"/>
              <a:gd name="connsiteX4" fmla="*/ 1885950 w 4697730"/>
              <a:gd name="connsiteY4" fmla="*/ 2663191 h 3314701"/>
              <a:gd name="connsiteX5" fmla="*/ 2308860 w 4697730"/>
              <a:gd name="connsiteY5" fmla="*/ 1 h 3314701"/>
              <a:gd name="connsiteX6" fmla="*/ 2811780 w 4697730"/>
              <a:gd name="connsiteY6" fmla="*/ 2674621 h 3314701"/>
              <a:gd name="connsiteX7" fmla="*/ 3337560 w 4697730"/>
              <a:gd name="connsiteY7" fmla="*/ 3303271 h 3314701"/>
              <a:gd name="connsiteX8" fmla="*/ 3760470 w 4697730"/>
              <a:gd name="connsiteY8" fmla="*/ 2663191 h 3314701"/>
              <a:gd name="connsiteX9" fmla="*/ 4309110 w 4697730"/>
              <a:gd name="connsiteY9" fmla="*/ 2571751 h 3314701"/>
              <a:gd name="connsiteX10" fmla="*/ 4697730 w 4697730"/>
              <a:gd name="connsiteY10" fmla="*/ 2651761 h 3314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697730" h="3314701">
                <a:moveTo>
                  <a:pt x="0" y="2674621"/>
                </a:moveTo>
                <a:cubicBezTo>
                  <a:pt x="166687" y="2618423"/>
                  <a:pt x="333375" y="2562226"/>
                  <a:pt x="491490" y="2560321"/>
                </a:cubicBezTo>
                <a:cubicBezTo>
                  <a:pt x="649605" y="2558416"/>
                  <a:pt x="794385" y="2537461"/>
                  <a:pt x="948690" y="2663191"/>
                </a:cubicBezTo>
                <a:cubicBezTo>
                  <a:pt x="1102995" y="2788921"/>
                  <a:pt x="1261110" y="3314701"/>
                  <a:pt x="1417320" y="3314701"/>
                </a:cubicBezTo>
                <a:cubicBezTo>
                  <a:pt x="1573530" y="3314701"/>
                  <a:pt x="1737360" y="3215641"/>
                  <a:pt x="1885950" y="2663191"/>
                </a:cubicBezTo>
                <a:cubicBezTo>
                  <a:pt x="2034540" y="2110741"/>
                  <a:pt x="2154555" y="-1904"/>
                  <a:pt x="2308860" y="1"/>
                </a:cubicBezTo>
                <a:cubicBezTo>
                  <a:pt x="2463165" y="1906"/>
                  <a:pt x="2640330" y="2124076"/>
                  <a:pt x="2811780" y="2674621"/>
                </a:cubicBezTo>
                <a:cubicBezTo>
                  <a:pt x="2983230" y="3225166"/>
                  <a:pt x="3179445" y="3305176"/>
                  <a:pt x="3337560" y="3303271"/>
                </a:cubicBezTo>
                <a:cubicBezTo>
                  <a:pt x="3495675" y="3301366"/>
                  <a:pt x="3598545" y="2785111"/>
                  <a:pt x="3760470" y="2663191"/>
                </a:cubicBezTo>
                <a:cubicBezTo>
                  <a:pt x="3922395" y="2541271"/>
                  <a:pt x="4152900" y="2573656"/>
                  <a:pt x="4309110" y="2571751"/>
                </a:cubicBezTo>
                <a:cubicBezTo>
                  <a:pt x="4465320" y="2569846"/>
                  <a:pt x="4581525" y="2610803"/>
                  <a:pt x="4697730" y="2651761"/>
                </a:cubicBezTo>
              </a:path>
            </a:pathLst>
          </a:custGeom>
          <a:solidFill>
            <a:schemeClr val="tx1">
              <a:lumMod val="95000"/>
              <a:lumOff val="5000"/>
              <a:alpha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3428508" y="2209527"/>
            <a:ext cx="3666392" cy="4146811"/>
          </a:xfrm>
          <a:custGeom>
            <a:avLst/>
            <a:gdLst>
              <a:gd name="connsiteX0" fmla="*/ 0 w 4697730"/>
              <a:gd name="connsiteY0" fmla="*/ 2674621 h 3314701"/>
              <a:gd name="connsiteX1" fmla="*/ 491490 w 4697730"/>
              <a:gd name="connsiteY1" fmla="*/ 2560321 h 3314701"/>
              <a:gd name="connsiteX2" fmla="*/ 948690 w 4697730"/>
              <a:gd name="connsiteY2" fmla="*/ 2663191 h 3314701"/>
              <a:gd name="connsiteX3" fmla="*/ 1417320 w 4697730"/>
              <a:gd name="connsiteY3" fmla="*/ 3314701 h 3314701"/>
              <a:gd name="connsiteX4" fmla="*/ 1885950 w 4697730"/>
              <a:gd name="connsiteY4" fmla="*/ 2663191 h 3314701"/>
              <a:gd name="connsiteX5" fmla="*/ 2308860 w 4697730"/>
              <a:gd name="connsiteY5" fmla="*/ 1 h 3314701"/>
              <a:gd name="connsiteX6" fmla="*/ 2811780 w 4697730"/>
              <a:gd name="connsiteY6" fmla="*/ 2674621 h 3314701"/>
              <a:gd name="connsiteX7" fmla="*/ 3337560 w 4697730"/>
              <a:gd name="connsiteY7" fmla="*/ 3303271 h 3314701"/>
              <a:gd name="connsiteX8" fmla="*/ 3760470 w 4697730"/>
              <a:gd name="connsiteY8" fmla="*/ 2663191 h 3314701"/>
              <a:gd name="connsiteX9" fmla="*/ 4309110 w 4697730"/>
              <a:gd name="connsiteY9" fmla="*/ 2571751 h 3314701"/>
              <a:gd name="connsiteX10" fmla="*/ 4697730 w 4697730"/>
              <a:gd name="connsiteY10" fmla="*/ 2651761 h 3314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697730" h="3314701">
                <a:moveTo>
                  <a:pt x="0" y="2674621"/>
                </a:moveTo>
                <a:cubicBezTo>
                  <a:pt x="166687" y="2618423"/>
                  <a:pt x="333375" y="2562226"/>
                  <a:pt x="491490" y="2560321"/>
                </a:cubicBezTo>
                <a:cubicBezTo>
                  <a:pt x="649605" y="2558416"/>
                  <a:pt x="794385" y="2537461"/>
                  <a:pt x="948690" y="2663191"/>
                </a:cubicBezTo>
                <a:cubicBezTo>
                  <a:pt x="1102995" y="2788921"/>
                  <a:pt x="1261110" y="3314701"/>
                  <a:pt x="1417320" y="3314701"/>
                </a:cubicBezTo>
                <a:cubicBezTo>
                  <a:pt x="1573530" y="3314701"/>
                  <a:pt x="1737360" y="3215641"/>
                  <a:pt x="1885950" y="2663191"/>
                </a:cubicBezTo>
                <a:cubicBezTo>
                  <a:pt x="2034540" y="2110741"/>
                  <a:pt x="2154555" y="-1904"/>
                  <a:pt x="2308860" y="1"/>
                </a:cubicBezTo>
                <a:cubicBezTo>
                  <a:pt x="2463165" y="1906"/>
                  <a:pt x="2640330" y="2124076"/>
                  <a:pt x="2811780" y="2674621"/>
                </a:cubicBezTo>
                <a:cubicBezTo>
                  <a:pt x="2983230" y="3225166"/>
                  <a:pt x="3179445" y="3305176"/>
                  <a:pt x="3337560" y="3303271"/>
                </a:cubicBezTo>
                <a:cubicBezTo>
                  <a:pt x="3495675" y="3301366"/>
                  <a:pt x="3598545" y="2785111"/>
                  <a:pt x="3760470" y="2663191"/>
                </a:cubicBezTo>
                <a:cubicBezTo>
                  <a:pt x="3922395" y="2541271"/>
                  <a:pt x="4152900" y="2573656"/>
                  <a:pt x="4309110" y="2571751"/>
                </a:cubicBezTo>
                <a:cubicBezTo>
                  <a:pt x="4465320" y="2569846"/>
                  <a:pt x="4581525" y="2610803"/>
                  <a:pt x="4697730" y="2651761"/>
                </a:cubicBezTo>
              </a:path>
            </a:pathLst>
          </a:custGeom>
          <a:solidFill>
            <a:schemeClr val="tx1">
              <a:lumMod val="95000"/>
              <a:lumOff val="5000"/>
              <a:alpha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3809779" y="2209527"/>
            <a:ext cx="3666392" cy="4146811"/>
          </a:xfrm>
          <a:custGeom>
            <a:avLst/>
            <a:gdLst>
              <a:gd name="connsiteX0" fmla="*/ 0 w 4697730"/>
              <a:gd name="connsiteY0" fmla="*/ 2674621 h 3314701"/>
              <a:gd name="connsiteX1" fmla="*/ 491490 w 4697730"/>
              <a:gd name="connsiteY1" fmla="*/ 2560321 h 3314701"/>
              <a:gd name="connsiteX2" fmla="*/ 948690 w 4697730"/>
              <a:gd name="connsiteY2" fmla="*/ 2663191 h 3314701"/>
              <a:gd name="connsiteX3" fmla="*/ 1417320 w 4697730"/>
              <a:gd name="connsiteY3" fmla="*/ 3314701 h 3314701"/>
              <a:gd name="connsiteX4" fmla="*/ 1885950 w 4697730"/>
              <a:gd name="connsiteY4" fmla="*/ 2663191 h 3314701"/>
              <a:gd name="connsiteX5" fmla="*/ 2308860 w 4697730"/>
              <a:gd name="connsiteY5" fmla="*/ 1 h 3314701"/>
              <a:gd name="connsiteX6" fmla="*/ 2811780 w 4697730"/>
              <a:gd name="connsiteY6" fmla="*/ 2674621 h 3314701"/>
              <a:gd name="connsiteX7" fmla="*/ 3337560 w 4697730"/>
              <a:gd name="connsiteY7" fmla="*/ 3303271 h 3314701"/>
              <a:gd name="connsiteX8" fmla="*/ 3760470 w 4697730"/>
              <a:gd name="connsiteY8" fmla="*/ 2663191 h 3314701"/>
              <a:gd name="connsiteX9" fmla="*/ 4309110 w 4697730"/>
              <a:gd name="connsiteY9" fmla="*/ 2571751 h 3314701"/>
              <a:gd name="connsiteX10" fmla="*/ 4697730 w 4697730"/>
              <a:gd name="connsiteY10" fmla="*/ 2651761 h 3314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697730" h="3314701">
                <a:moveTo>
                  <a:pt x="0" y="2674621"/>
                </a:moveTo>
                <a:cubicBezTo>
                  <a:pt x="166687" y="2618423"/>
                  <a:pt x="333375" y="2562226"/>
                  <a:pt x="491490" y="2560321"/>
                </a:cubicBezTo>
                <a:cubicBezTo>
                  <a:pt x="649605" y="2558416"/>
                  <a:pt x="794385" y="2537461"/>
                  <a:pt x="948690" y="2663191"/>
                </a:cubicBezTo>
                <a:cubicBezTo>
                  <a:pt x="1102995" y="2788921"/>
                  <a:pt x="1261110" y="3314701"/>
                  <a:pt x="1417320" y="3314701"/>
                </a:cubicBezTo>
                <a:cubicBezTo>
                  <a:pt x="1573530" y="3314701"/>
                  <a:pt x="1737360" y="3215641"/>
                  <a:pt x="1885950" y="2663191"/>
                </a:cubicBezTo>
                <a:cubicBezTo>
                  <a:pt x="2034540" y="2110741"/>
                  <a:pt x="2154555" y="-1904"/>
                  <a:pt x="2308860" y="1"/>
                </a:cubicBezTo>
                <a:cubicBezTo>
                  <a:pt x="2463165" y="1906"/>
                  <a:pt x="2640330" y="2124076"/>
                  <a:pt x="2811780" y="2674621"/>
                </a:cubicBezTo>
                <a:cubicBezTo>
                  <a:pt x="2983230" y="3225166"/>
                  <a:pt x="3179445" y="3305176"/>
                  <a:pt x="3337560" y="3303271"/>
                </a:cubicBezTo>
                <a:cubicBezTo>
                  <a:pt x="3495675" y="3301366"/>
                  <a:pt x="3598545" y="2785111"/>
                  <a:pt x="3760470" y="2663191"/>
                </a:cubicBezTo>
                <a:cubicBezTo>
                  <a:pt x="3922395" y="2541271"/>
                  <a:pt x="4152900" y="2573656"/>
                  <a:pt x="4309110" y="2571751"/>
                </a:cubicBezTo>
                <a:cubicBezTo>
                  <a:pt x="4465320" y="2569846"/>
                  <a:pt x="4581525" y="2610803"/>
                  <a:pt x="4697730" y="2651761"/>
                </a:cubicBezTo>
              </a:path>
            </a:pathLst>
          </a:custGeom>
          <a:solidFill>
            <a:schemeClr val="tx1">
              <a:lumMod val="95000"/>
              <a:lumOff val="5000"/>
              <a:alpha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4191050" y="2209527"/>
            <a:ext cx="3666392" cy="4146811"/>
          </a:xfrm>
          <a:custGeom>
            <a:avLst/>
            <a:gdLst>
              <a:gd name="connsiteX0" fmla="*/ 0 w 4697730"/>
              <a:gd name="connsiteY0" fmla="*/ 2674621 h 3314701"/>
              <a:gd name="connsiteX1" fmla="*/ 491490 w 4697730"/>
              <a:gd name="connsiteY1" fmla="*/ 2560321 h 3314701"/>
              <a:gd name="connsiteX2" fmla="*/ 948690 w 4697730"/>
              <a:gd name="connsiteY2" fmla="*/ 2663191 h 3314701"/>
              <a:gd name="connsiteX3" fmla="*/ 1417320 w 4697730"/>
              <a:gd name="connsiteY3" fmla="*/ 3314701 h 3314701"/>
              <a:gd name="connsiteX4" fmla="*/ 1885950 w 4697730"/>
              <a:gd name="connsiteY4" fmla="*/ 2663191 h 3314701"/>
              <a:gd name="connsiteX5" fmla="*/ 2308860 w 4697730"/>
              <a:gd name="connsiteY5" fmla="*/ 1 h 3314701"/>
              <a:gd name="connsiteX6" fmla="*/ 2811780 w 4697730"/>
              <a:gd name="connsiteY6" fmla="*/ 2674621 h 3314701"/>
              <a:gd name="connsiteX7" fmla="*/ 3337560 w 4697730"/>
              <a:gd name="connsiteY7" fmla="*/ 3303271 h 3314701"/>
              <a:gd name="connsiteX8" fmla="*/ 3760470 w 4697730"/>
              <a:gd name="connsiteY8" fmla="*/ 2663191 h 3314701"/>
              <a:gd name="connsiteX9" fmla="*/ 4309110 w 4697730"/>
              <a:gd name="connsiteY9" fmla="*/ 2571751 h 3314701"/>
              <a:gd name="connsiteX10" fmla="*/ 4697730 w 4697730"/>
              <a:gd name="connsiteY10" fmla="*/ 2651761 h 3314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697730" h="3314701">
                <a:moveTo>
                  <a:pt x="0" y="2674621"/>
                </a:moveTo>
                <a:cubicBezTo>
                  <a:pt x="166687" y="2618423"/>
                  <a:pt x="333375" y="2562226"/>
                  <a:pt x="491490" y="2560321"/>
                </a:cubicBezTo>
                <a:cubicBezTo>
                  <a:pt x="649605" y="2558416"/>
                  <a:pt x="794385" y="2537461"/>
                  <a:pt x="948690" y="2663191"/>
                </a:cubicBezTo>
                <a:cubicBezTo>
                  <a:pt x="1102995" y="2788921"/>
                  <a:pt x="1261110" y="3314701"/>
                  <a:pt x="1417320" y="3314701"/>
                </a:cubicBezTo>
                <a:cubicBezTo>
                  <a:pt x="1573530" y="3314701"/>
                  <a:pt x="1737360" y="3215641"/>
                  <a:pt x="1885950" y="2663191"/>
                </a:cubicBezTo>
                <a:cubicBezTo>
                  <a:pt x="2034540" y="2110741"/>
                  <a:pt x="2154555" y="-1904"/>
                  <a:pt x="2308860" y="1"/>
                </a:cubicBezTo>
                <a:cubicBezTo>
                  <a:pt x="2463165" y="1906"/>
                  <a:pt x="2640330" y="2124076"/>
                  <a:pt x="2811780" y="2674621"/>
                </a:cubicBezTo>
                <a:cubicBezTo>
                  <a:pt x="2983230" y="3225166"/>
                  <a:pt x="3179445" y="3305176"/>
                  <a:pt x="3337560" y="3303271"/>
                </a:cubicBezTo>
                <a:cubicBezTo>
                  <a:pt x="3495675" y="3301366"/>
                  <a:pt x="3598545" y="2785111"/>
                  <a:pt x="3760470" y="2663191"/>
                </a:cubicBezTo>
                <a:cubicBezTo>
                  <a:pt x="3922395" y="2541271"/>
                  <a:pt x="4152900" y="2573656"/>
                  <a:pt x="4309110" y="2571751"/>
                </a:cubicBezTo>
                <a:cubicBezTo>
                  <a:pt x="4465320" y="2569846"/>
                  <a:pt x="4581525" y="2610803"/>
                  <a:pt x="4697730" y="2651761"/>
                </a:cubicBezTo>
              </a:path>
            </a:pathLst>
          </a:custGeom>
          <a:solidFill>
            <a:schemeClr val="tx1">
              <a:lumMod val="95000"/>
              <a:lumOff val="5000"/>
              <a:alpha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3116362" y="2087983"/>
            <a:ext cx="238077" cy="243089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3522295" y="2087974"/>
            <a:ext cx="238077" cy="243089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3915939" y="2087974"/>
            <a:ext cx="238077" cy="243089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4318025" y="2087974"/>
            <a:ext cx="238077" cy="243089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4720111" y="2087974"/>
            <a:ext cx="238077" cy="243089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5113671" y="2087974"/>
            <a:ext cx="238077" cy="243089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5494942" y="2087974"/>
            <a:ext cx="238077" cy="243089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879098" y="2087974"/>
            <a:ext cx="238077" cy="243089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Arrow Connector 31"/>
          <p:cNvCxnSpPr>
            <a:cxnSpLocks/>
          </p:cNvCxnSpPr>
          <p:nvPr/>
        </p:nvCxnSpPr>
        <p:spPr>
          <a:xfrm flipV="1">
            <a:off x="593922" y="1627001"/>
            <a:ext cx="0" cy="3926754"/>
          </a:xfrm>
          <a:prstGeom prst="straightConnector1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7196879" y="5778071"/>
            <a:ext cx="1788859" cy="5775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Freq.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28216" y="1217604"/>
            <a:ext cx="2370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Amplitude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498058" y="1033208"/>
            <a:ext cx="5091510" cy="1501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At the peak of each subcarrier, all other subcarriers are zero</a:t>
            </a:r>
          </a:p>
        </p:txBody>
      </p:sp>
    </p:spTree>
    <p:extLst>
      <p:ext uri="{BB962C8B-B14F-4D97-AF65-F5344CB8AC3E}">
        <p14:creationId xmlns:p14="http://schemas.microsoft.com/office/powerpoint/2010/main" val="29155718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OFDM subcarriers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16</a:t>
            </a:fld>
            <a:endParaRPr lang="en-US" sz="1800" kern="0" dirty="0">
              <a:solidFill>
                <a:sysClr val="windowText" lastClr="00000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360170" y="5313484"/>
            <a:ext cx="5937330" cy="0"/>
          </a:xfrm>
          <a:prstGeom prst="line">
            <a:avLst/>
          </a:prstGeom>
          <a:ln w="2540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eeform 10"/>
          <p:cNvSpPr/>
          <p:nvPr/>
        </p:nvSpPr>
        <p:spPr>
          <a:xfrm>
            <a:off x="1965960" y="2640329"/>
            <a:ext cx="2640330" cy="3314701"/>
          </a:xfrm>
          <a:custGeom>
            <a:avLst/>
            <a:gdLst>
              <a:gd name="connsiteX0" fmla="*/ 0 w 4697730"/>
              <a:gd name="connsiteY0" fmla="*/ 2674621 h 3314701"/>
              <a:gd name="connsiteX1" fmla="*/ 491490 w 4697730"/>
              <a:gd name="connsiteY1" fmla="*/ 2560321 h 3314701"/>
              <a:gd name="connsiteX2" fmla="*/ 948690 w 4697730"/>
              <a:gd name="connsiteY2" fmla="*/ 2663191 h 3314701"/>
              <a:gd name="connsiteX3" fmla="*/ 1417320 w 4697730"/>
              <a:gd name="connsiteY3" fmla="*/ 3314701 h 3314701"/>
              <a:gd name="connsiteX4" fmla="*/ 1885950 w 4697730"/>
              <a:gd name="connsiteY4" fmla="*/ 2663191 h 3314701"/>
              <a:gd name="connsiteX5" fmla="*/ 2308860 w 4697730"/>
              <a:gd name="connsiteY5" fmla="*/ 1 h 3314701"/>
              <a:gd name="connsiteX6" fmla="*/ 2811780 w 4697730"/>
              <a:gd name="connsiteY6" fmla="*/ 2674621 h 3314701"/>
              <a:gd name="connsiteX7" fmla="*/ 3337560 w 4697730"/>
              <a:gd name="connsiteY7" fmla="*/ 3303271 h 3314701"/>
              <a:gd name="connsiteX8" fmla="*/ 3760470 w 4697730"/>
              <a:gd name="connsiteY8" fmla="*/ 2663191 h 3314701"/>
              <a:gd name="connsiteX9" fmla="*/ 4309110 w 4697730"/>
              <a:gd name="connsiteY9" fmla="*/ 2571751 h 3314701"/>
              <a:gd name="connsiteX10" fmla="*/ 4697730 w 4697730"/>
              <a:gd name="connsiteY10" fmla="*/ 2651761 h 3314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697730" h="3314701">
                <a:moveTo>
                  <a:pt x="0" y="2674621"/>
                </a:moveTo>
                <a:cubicBezTo>
                  <a:pt x="166687" y="2618423"/>
                  <a:pt x="333375" y="2562226"/>
                  <a:pt x="491490" y="2560321"/>
                </a:cubicBezTo>
                <a:cubicBezTo>
                  <a:pt x="649605" y="2558416"/>
                  <a:pt x="794385" y="2537461"/>
                  <a:pt x="948690" y="2663191"/>
                </a:cubicBezTo>
                <a:cubicBezTo>
                  <a:pt x="1102995" y="2788921"/>
                  <a:pt x="1261110" y="3314701"/>
                  <a:pt x="1417320" y="3314701"/>
                </a:cubicBezTo>
                <a:cubicBezTo>
                  <a:pt x="1573530" y="3314701"/>
                  <a:pt x="1737360" y="3215641"/>
                  <a:pt x="1885950" y="2663191"/>
                </a:cubicBezTo>
                <a:cubicBezTo>
                  <a:pt x="2034540" y="2110741"/>
                  <a:pt x="2154555" y="-1904"/>
                  <a:pt x="2308860" y="1"/>
                </a:cubicBezTo>
                <a:cubicBezTo>
                  <a:pt x="2463165" y="1906"/>
                  <a:pt x="2640330" y="2124076"/>
                  <a:pt x="2811780" y="2674621"/>
                </a:cubicBezTo>
                <a:cubicBezTo>
                  <a:pt x="2983230" y="3225166"/>
                  <a:pt x="3179445" y="3305176"/>
                  <a:pt x="3337560" y="3303271"/>
                </a:cubicBezTo>
                <a:cubicBezTo>
                  <a:pt x="3495675" y="3301366"/>
                  <a:pt x="3598545" y="2785111"/>
                  <a:pt x="3760470" y="2663191"/>
                </a:cubicBezTo>
                <a:cubicBezTo>
                  <a:pt x="3922395" y="2541271"/>
                  <a:pt x="4152900" y="2573656"/>
                  <a:pt x="4309110" y="2571751"/>
                </a:cubicBezTo>
                <a:cubicBezTo>
                  <a:pt x="4465320" y="2569846"/>
                  <a:pt x="4581525" y="2610803"/>
                  <a:pt x="4697730" y="2651761"/>
                </a:cubicBezTo>
              </a:path>
            </a:pathLst>
          </a:cu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2255520" y="2640327"/>
            <a:ext cx="2640330" cy="3314701"/>
          </a:xfrm>
          <a:custGeom>
            <a:avLst/>
            <a:gdLst>
              <a:gd name="connsiteX0" fmla="*/ 0 w 4697730"/>
              <a:gd name="connsiteY0" fmla="*/ 2674621 h 3314701"/>
              <a:gd name="connsiteX1" fmla="*/ 491490 w 4697730"/>
              <a:gd name="connsiteY1" fmla="*/ 2560321 h 3314701"/>
              <a:gd name="connsiteX2" fmla="*/ 948690 w 4697730"/>
              <a:gd name="connsiteY2" fmla="*/ 2663191 h 3314701"/>
              <a:gd name="connsiteX3" fmla="*/ 1417320 w 4697730"/>
              <a:gd name="connsiteY3" fmla="*/ 3314701 h 3314701"/>
              <a:gd name="connsiteX4" fmla="*/ 1885950 w 4697730"/>
              <a:gd name="connsiteY4" fmla="*/ 2663191 h 3314701"/>
              <a:gd name="connsiteX5" fmla="*/ 2308860 w 4697730"/>
              <a:gd name="connsiteY5" fmla="*/ 1 h 3314701"/>
              <a:gd name="connsiteX6" fmla="*/ 2811780 w 4697730"/>
              <a:gd name="connsiteY6" fmla="*/ 2674621 h 3314701"/>
              <a:gd name="connsiteX7" fmla="*/ 3337560 w 4697730"/>
              <a:gd name="connsiteY7" fmla="*/ 3303271 h 3314701"/>
              <a:gd name="connsiteX8" fmla="*/ 3760470 w 4697730"/>
              <a:gd name="connsiteY8" fmla="*/ 2663191 h 3314701"/>
              <a:gd name="connsiteX9" fmla="*/ 4309110 w 4697730"/>
              <a:gd name="connsiteY9" fmla="*/ 2571751 h 3314701"/>
              <a:gd name="connsiteX10" fmla="*/ 4697730 w 4697730"/>
              <a:gd name="connsiteY10" fmla="*/ 2651761 h 3314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697730" h="3314701">
                <a:moveTo>
                  <a:pt x="0" y="2674621"/>
                </a:moveTo>
                <a:cubicBezTo>
                  <a:pt x="166687" y="2618423"/>
                  <a:pt x="333375" y="2562226"/>
                  <a:pt x="491490" y="2560321"/>
                </a:cubicBezTo>
                <a:cubicBezTo>
                  <a:pt x="649605" y="2558416"/>
                  <a:pt x="794385" y="2537461"/>
                  <a:pt x="948690" y="2663191"/>
                </a:cubicBezTo>
                <a:cubicBezTo>
                  <a:pt x="1102995" y="2788921"/>
                  <a:pt x="1261110" y="3314701"/>
                  <a:pt x="1417320" y="3314701"/>
                </a:cubicBezTo>
                <a:cubicBezTo>
                  <a:pt x="1573530" y="3314701"/>
                  <a:pt x="1737360" y="3215641"/>
                  <a:pt x="1885950" y="2663191"/>
                </a:cubicBezTo>
                <a:cubicBezTo>
                  <a:pt x="2034540" y="2110741"/>
                  <a:pt x="2154555" y="-1904"/>
                  <a:pt x="2308860" y="1"/>
                </a:cubicBezTo>
                <a:cubicBezTo>
                  <a:pt x="2463165" y="1906"/>
                  <a:pt x="2640330" y="2124076"/>
                  <a:pt x="2811780" y="2674621"/>
                </a:cubicBezTo>
                <a:cubicBezTo>
                  <a:pt x="2983230" y="3225166"/>
                  <a:pt x="3179445" y="3305176"/>
                  <a:pt x="3337560" y="3303271"/>
                </a:cubicBezTo>
                <a:cubicBezTo>
                  <a:pt x="3495675" y="3301366"/>
                  <a:pt x="3598545" y="2785111"/>
                  <a:pt x="3760470" y="2663191"/>
                </a:cubicBezTo>
                <a:cubicBezTo>
                  <a:pt x="3922395" y="2541271"/>
                  <a:pt x="4152900" y="2573656"/>
                  <a:pt x="4309110" y="2571751"/>
                </a:cubicBezTo>
                <a:cubicBezTo>
                  <a:pt x="4465320" y="2569846"/>
                  <a:pt x="4581525" y="2610803"/>
                  <a:pt x="4697730" y="2651761"/>
                </a:cubicBezTo>
              </a:path>
            </a:pathLst>
          </a:cu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2545080" y="2640325"/>
            <a:ext cx="2640330" cy="3314701"/>
          </a:xfrm>
          <a:custGeom>
            <a:avLst/>
            <a:gdLst>
              <a:gd name="connsiteX0" fmla="*/ 0 w 4697730"/>
              <a:gd name="connsiteY0" fmla="*/ 2674621 h 3314701"/>
              <a:gd name="connsiteX1" fmla="*/ 491490 w 4697730"/>
              <a:gd name="connsiteY1" fmla="*/ 2560321 h 3314701"/>
              <a:gd name="connsiteX2" fmla="*/ 948690 w 4697730"/>
              <a:gd name="connsiteY2" fmla="*/ 2663191 h 3314701"/>
              <a:gd name="connsiteX3" fmla="*/ 1417320 w 4697730"/>
              <a:gd name="connsiteY3" fmla="*/ 3314701 h 3314701"/>
              <a:gd name="connsiteX4" fmla="*/ 1885950 w 4697730"/>
              <a:gd name="connsiteY4" fmla="*/ 2663191 h 3314701"/>
              <a:gd name="connsiteX5" fmla="*/ 2308860 w 4697730"/>
              <a:gd name="connsiteY5" fmla="*/ 1 h 3314701"/>
              <a:gd name="connsiteX6" fmla="*/ 2811780 w 4697730"/>
              <a:gd name="connsiteY6" fmla="*/ 2674621 h 3314701"/>
              <a:gd name="connsiteX7" fmla="*/ 3337560 w 4697730"/>
              <a:gd name="connsiteY7" fmla="*/ 3303271 h 3314701"/>
              <a:gd name="connsiteX8" fmla="*/ 3760470 w 4697730"/>
              <a:gd name="connsiteY8" fmla="*/ 2663191 h 3314701"/>
              <a:gd name="connsiteX9" fmla="*/ 4309110 w 4697730"/>
              <a:gd name="connsiteY9" fmla="*/ 2571751 h 3314701"/>
              <a:gd name="connsiteX10" fmla="*/ 4697730 w 4697730"/>
              <a:gd name="connsiteY10" fmla="*/ 2651761 h 3314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697730" h="3314701">
                <a:moveTo>
                  <a:pt x="0" y="2674621"/>
                </a:moveTo>
                <a:cubicBezTo>
                  <a:pt x="166687" y="2618423"/>
                  <a:pt x="333375" y="2562226"/>
                  <a:pt x="491490" y="2560321"/>
                </a:cubicBezTo>
                <a:cubicBezTo>
                  <a:pt x="649605" y="2558416"/>
                  <a:pt x="794385" y="2537461"/>
                  <a:pt x="948690" y="2663191"/>
                </a:cubicBezTo>
                <a:cubicBezTo>
                  <a:pt x="1102995" y="2788921"/>
                  <a:pt x="1261110" y="3314701"/>
                  <a:pt x="1417320" y="3314701"/>
                </a:cubicBezTo>
                <a:cubicBezTo>
                  <a:pt x="1573530" y="3314701"/>
                  <a:pt x="1737360" y="3215641"/>
                  <a:pt x="1885950" y="2663191"/>
                </a:cubicBezTo>
                <a:cubicBezTo>
                  <a:pt x="2034540" y="2110741"/>
                  <a:pt x="2154555" y="-1904"/>
                  <a:pt x="2308860" y="1"/>
                </a:cubicBezTo>
                <a:cubicBezTo>
                  <a:pt x="2463165" y="1906"/>
                  <a:pt x="2640330" y="2124076"/>
                  <a:pt x="2811780" y="2674621"/>
                </a:cubicBezTo>
                <a:cubicBezTo>
                  <a:pt x="2983230" y="3225166"/>
                  <a:pt x="3179445" y="3305176"/>
                  <a:pt x="3337560" y="3303271"/>
                </a:cubicBezTo>
                <a:cubicBezTo>
                  <a:pt x="3495675" y="3301366"/>
                  <a:pt x="3598545" y="2785111"/>
                  <a:pt x="3760470" y="2663191"/>
                </a:cubicBezTo>
                <a:cubicBezTo>
                  <a:pt x="3922395" y="2541271"/>
                  <a:pt x="4152900" y="2573656"/>
                  <a:pt x="4309110" y="2571751"/>
                </a:cubicBezTo>
                <a:cubicBezTo>
                  <a:pt x="4465320" y="2569846"/>
                  <a:pt x="4581525" y="2610803"/>
                  <a:pt x="4697730" y="2651761"/>
                </a:cubicBezTo>
              </a:path>
            </a:pathLst>
          </a:cu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2834640" y="2640325"/>
            <a:ext cx="2640330" cy="3314701"/>
          </a:xfrm>
          <a:custGeom>
            <a:avLst/>
            <a:gdLst>
              <a:gd name="connsiteX0" fmla="*/ 0 w 4697730"/>
              <a:gd name="connsiteY0" fmla="*/ 2674621 h 3314701"/>
              <a:gd name="connsiteX1" fmla="*/ 491490 w 4697730"/>
              <a:gd name="connsiteY1" fmla="*/ 2560321 h 3314701"/>
              <a:gd name="connsiteX2" fmla="*/ 948690 w 4697730"/>
              <a:gd name="connsiteY2" fmla="*/ 2663191 h 3314701"/>
              <a:gd name="connsiteX3" fmla="*/ 1417320 w 4697730"/>
              <a:gd name="connsiteY3" fmla="*/ 3314701 h 3314701"/>
              <a:gd name="connsiteX4" fmla="*/ 1885950 w 4697730"/>
              <a:gd name="connsiteY4" fmla="*/ 2663191 h 3314701"/>
              <a:gd name="connsiteX5" fmla="*/ 2308860 w 4697730"/>
              <a:gd name="connsiteY5" fmla="*/ 1 h 3314701"/>
              <a:gd name="connsiteX6" fmla="*/ 2811780 w 4697730"/>
              <a:gd name="connsiteY6" fmla="*/ 2674621 h 3314701"/>
              <a:gd name="connsiteX7" fmla="*/ 3337560 w 4697730"/>
              <a:gd name="connsiteY7" fmla="*/ 3303271 h 3314701"/>
              <a:gd name="connsiteX8" fmla="*/ 3760470 w 4697730"/>
              <a:gd name="connsiteY8" fmla="*/ 2663191 h 3314701"/>
              <a:gd name="connsiteX9" fmla="*/ 4309110 w 4697730"/>
              <a:gd name="connsiteY9" fmla="*/ 2571751 h 3314701"/>
              <a:gd name="connsiteX10" fmla="*/ 4697730 w 4697730"/>
              <a:gd name="connsiteY10" fmla="*/ 2651761 h 3314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697730" h="3314701">
                <a:moveTo>
                  <a:pt x="0" y="2674621"/>
                </a:moveTo>
                <a:cubicBezTo>
                  <a:pt x="166687" y="2618423"/>
                  <a:pt x="333375" y="2562226"/>
                  <a:pt x="491490" y="2560321"/>
                </a:cubicBezTo>
                <a:cubicBezTo>
                  <a:pt x="649605" y="2558416"/>
                  <a:pt x="794385" y="2537461"/>
                  <a:pt x="948690" y="2663191"/>
                </a:cubicBezTo>
                <a:cubicBezTo>
                  <a:pt x="1102995" y="2788921"/>
                  <a:pt x="1261110" y="3314701"/>
                  <a:pt x="1417320" y="3314701"/>
                </a:cubicBezTo>
                <a:cubicBezTo>
                  <a:pt x="1573530" y="3314701"/>
                  <a:pt x="1737360" y="3215641"/>
                  <a:pt x="1885950" y="2663191"/>
                </a:cubicBezTo>
                <a:cubicBezTo>
                  <a:pt x="2034540" y="2110741"/>
                  <a:pt x="2154555" y="-1904"/>
                  <a:pt x="2308860" y="1"/>
                </a:cubicBezTo>
                <a:cubicBezTo>
                  <a:pt x="2463165" y="1906"/>
                  <a:pt x="2640330" y="2124076"/>
                  <a:pt x="2811780" y="2674621"/>
                </a:cubicBezTo>
                <a:cubicBezTo>
                  <a:pt x="2983230" y="3225166"/>
                  <a:pt x="3179445" y="3305176"/>
                  <a:pt x="3337560" y="3303271"/>
                </a:cubicBezTo>
                <a:cubicBezTo>
                  <a:pt x="3495675" y="3301366"/>
                  <a:pt x="3598545" y="2785111"/>
                  <a:pt x="3760470" y="2663191"/>
                </a:cubicBezTo>
                <a:cubicBezTo>
                  <a:pt x="3922395" y="2541271"/>
                  <a:pt x="4152900" y="2573656"/>
                  <a:pt x="4309110" y="2571751"/>
                </a:cubicBezTo>
                <a:cubicBezTo>
                  <a:pt x="4465320" y="2569846"/>
                  <a:pt x="4581525" y="2610803"/>
                  <a:pt x="4697730" y="2651761"/>
                </a:cubicBezTo>
              </a:path>
            </a:pathLst>
          </a:cu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3124200" y="2640325"/>
            <a:ext cx="2640330" cy="3314701"/>
          </a:xfrm>
          <a:custGeom>
            <a:avLst/>
            <a:gdLst>
              <a:gd name="connsiteX0" fmla="*/ 0 w 4697730"/>
              <a:gd name="connsiteY0" fmla="*/ 2674621 h 3314701"/>
              <a:gd name="connsiteX1" fmla="*/ 491490 w 4697730"/>
              <a:gd name="connsiteY1" fmla="*/ 2560321 h 3314701"/>
              <a:gd name="connsiteX2" fmla="*/ 948690 w 4697730"/>
              <a:gd name="connsiteY2" fmla="*/ 2663191 h 3314701"/>
              <a:gd name="connsiteX3" fmla="*/ 1417320 w 4697730"/>
              <a:gd name="connsiteY3" fmla="*/ 3314701 h 3314701"/>
              <a:gd name="connsiteX4" fmla="*/ 1885950 w 4697730"/>
              <a:gd name="connsiteY4" fmla="*/ 2663191 h 3314701"/>
              <a:gd name="connsiteX5" fmla="*/ 2308860 w 4697730"/>
              <a:gd name="connsiteY5" fmla="*/ 1 h 3314701"/>
              <a:gd name="connsiteX6" fmla="*/ 2811780 w 4697730"/>
              <a:gd name="connsiteY6" fmla="*/ 2674621 h 3314701"/>
              <a:gd name="connsiteX7" fmla="*/ 3337560 w 4697730"/>
              <a:gd name="connsiteY7" fmla="*/ 3303271 h 3314701"/>
              <a:gd name="connsiteX8" fmla="*/ 3760470 w 4697730"/>
              <a:gd name="connsiteY8" fmla="*/ 2663191 h 3314701"/>
              <a:gd name="connsiteX9" fmla="*/ 4309110 w 4697730"/>
              <a:gd name="connsiteY9" fmla="*/ 2571751 h 3314701"/>
              <a:gd name="connsiteX10" fmla="*/ 4697730 w 4697730"/>
              <a:gd name="connsiteY10" fmla="*/ 2651761 h 3314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697730" h="3314701">
                <a:moveTo>
                  <a:pt x="0" y="2674621"/>
                </a:moveTo>
                <a:cubicBezTo>
                  <a:pt x="166687" y="2618423"/>
                  <a:pt x="333375" y="2562226"/>
                  <a:pt x="491490" y="2560321"/>
                </a:cubicBezTo>
                <a:cubicBezTo>
                  <a:pt x="649605" y="2558416"/>
                  <a:pt x="794385" y="2537461"/>
                  <a:pt x="948690" y="2663191"/>
                </a:cubicBezTo>
                <a:cubicBezTo>
                  <a:pt x="1102995" y="2788921"/>
                  <a:pt x="1261110" y="3314701"/>
                  <a:pt x="1417320" y="3314701"/>
                </a:cubicBezTo>
                <a:cubicBezTo>
                  <a:pt x="1573530" y="3314701"/>
                  <a:pt x="1737360" y="3215641"/>
                  <a:pt x="1885950" y="2663191"/>
                </a:cubicBezTo>
                <a:cubicBezTo>
                  <a:pt x="2034540" y="2110741"/>
                  <a:pt x="2154555" y="-1904"/>
                  <a:pt x="2308860" y="1"/>
                </a:cubicBezTo>
                <a:cubicBezTo>
                  <a:pt x="2463165" y="1906"/>
                  <a:pt x="2640330" y="2124076"/>
                  <a:pt x="2811780" y="2674621"/>
                </a:cubicBezTo>
                <a:cubicBezTo>
                  <a:pt x="2983230" y="3225166"/>
                  <a:pt x="3179445" y="3305176"/>
                  <a:pt x="3337560" y="3303271"/>
                </a:cubicBezTo>
                <a:cubicBezTo>
                  <a:pt x="3495675" y="3301366"/>
                  <a:pt x="3598545" y="2785111"/>
                  <a:pt x="3760470" y="2663191"/>
                </a:cubicBezTo>
                <a:cubicBezTo>
                  <a:pt x="3922395" y="2541271"/>
                  <a:pt x="4152900" y="2573656"/>
                  <a:pt x="4309110" y="2571751"/>
                </a:cubicBezTo>
                <a:cubicBezTo>
                  <a:pt x="4465320" y="2569846"/>
                  <a:pt x="4581525" y="2610803"/>
                  <a:pt x="4697730" y="2651761"/>
                </a:cubicBezTo>
              </a:path>
            </a:pathLst>
          </a:cu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3401480" y="2640318"/>
            <a:ext cx="2640330" cy="3314701"/>
          </a:xfrm>
          <a:custGeom>
            <a:avLst/>
            <a:gdLst>
              <a:gd name="connsiteX0" fmla="*/ 0 w 4697730"/>
              <a:gd name="connsiteY0" fmla="*/ 2674621 h 3314701"/>
              <a:gd name="connsiteX1" fmla="*/ 491490 w 4697730"/>
              <a:gd name="connsiteY1" fmla="*/ 2560321 h 3314701"/>
              <a:gd name="connsiteX2" fmla="*/ 948690 w 4697730"/>
              <a:gd name="connsiteY2" fmla="*/ 2663191 h 3314701"/>
              <a:gd name="connsiteX3" fmla="*/ 1417320 w 4697730"/>
              <a:gd name="connsiteY3" fmla="*/ 3314701 h 3314701"/>
              <a:gd name="connsiteX4" fmla="*/ 1885950 w 4697730"/>
              <a:gd name="connsiteY4" fmla="*/ 2663191 h 3314701"/>
              <a:gd name="connsiteX5" fmla="*/ 2308860 w 4697730"/>
              <a:gd name="connsiteY5" fmla="*/ 1 h 3314701"/>
              <a:gd name="connsiteX6" fmla="*/ 2811780 w 4697730"/>
              <a:gd name="connsiteY6" fmla="*/ 2674621 h 3314701"/>
              <a:gd name="connsiteX7" fmla="*/ 3337560 w 4697730"/>
              <a:gd name="connsiteY7" fmla="*/ 3303271 h 3314701"/>
              <a:gd name="connsiteX8" fmla="*/ 3760470 w 4697730"/>
              <a:gd name="connsiteY8" fmla="*/ 2663191 h 3314701"/>
              <a:gd name="connsiteX9" fmla="*/ 4309110 w 4697730"/>
              <a:gd name="connsiteY9" fmla="*/ 2571751 h 3314701"/>
              <a:gd name="connsiteX10" fmla="*/ 4697730 w 4697730"/>
              <a:gd name="connsiteY10" fmla="*/ 2651761 h 3314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697730" h="3314701">
                <a:moveTo>
                  <a:pt x="0" y="2674621"/>
                </a:moveTo>
                <a:cubicBezTo>
                  <a:pt x="166687" y="2618423"/>
                  <a:pt x="333375" y="2562226"/>
                  <a:pt x="491490" y="2560321"/>
                </a:cubicBezTo>
                <a:cubicBezTo>
                  <a:pt x="649605" y="2558416"/>
                  <a:pt x="794385" y="2537461"/>
                  <a:pt x="948690" y="2663191"/>
                </a:cubicBezTo>
                <a:cubicBezTo>
                  <a:pt x="1102995" y="2788921"/>
                  <a:pt x="1261110" y="3314701"/>
                  <a:pt x="1417320" y="3314701"/>
                </a:cubicBezTo>
                <a:cubicBezTo>
                  <a:pt x="1573530" y="3314701"/>
                  <a:pt x="1737360" y="3215641"/>
                  <a:pt x="1885950" y="2663191"/>
                </a:cubicBezTo>
                <a:cubicBezTo>
                  <a:pt x="2034540" y="2110741"/>
                  <a:pt x="2154555" y="-1904"/>
                  <a:pt x="2308860" y="1"/>
                </a:cubicBezTo>
                <a:cubicBezTo>
                  <a:pt x="2463165" y="1906"/>
                  <a:pt x="2640330" y="2124076"/>
                  <a:pt x="2811780" y="2674621"/>
                </a:cubicBezTo>
                <a:cubicBezTo>
                  <a:pt x="2983230" y="3225166"/>
                  <a:pt x="3179445" y="3305176"/>
                  <a:pt x="3337560" y="3303271"/>
                </a:cubicBezTo>
                <a:cubicBezTo>
                  <a:pt x="3495675" y="3301366"/>
                  <a:pt x="3598545" y="2785111"/>
                  <a:pt x="3760470" y="2663191"/>
                </a:cubicBezTo>
                <a:cubicBezTo>
                  <a:pt x="3922395" y="2541271"/>
                  <a:pt x="4152900" y="2573656"/>
                  <a:pt x="4309110" y="2571751"/>
                </a:cubicBezTo>
                <a:cubicBezTo>
                  <a:pt x="4465320" y="2569846"/>
                  <a:pt x="4581525" y="2610803"/>
                  <a:pt x="4697730" y="2651761"/>
                </a:cubicBezTo>
              </a:path>
            </a:pathLst>
          </a:cu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3676050" y="2640318"/>
            <a:ext cx="2640330" cy="3314701"/>
          </a:xfrm>
          <a:custGeom>
            <a:avLst/>
            <a:gdLst>
              <a:gd name="connsiteX0" fmla="*/ 0 w 4697730"/>
              <a:gd name="connsiteY0" fmla="*/ 2674621 h 3314701"/>
              <a:gd name="connsiteX1" fmla="*/ 491490 w 4697730"/>
              <a:gd name="connsiteY1" fmla="*/ 2560321 h 3314701"/>
              <a:gd name="connsiteX2" fmla="*/ 948690 w 4697730"/>
              <a:gd name="connsiteY2" fmla="*/ 2663191 h 3314701"/>
              <a:gd name="connsiteX3" fmla="*/ 1417320 w 4697730"/>
              <a:gd name="connsiteY3" fmla="*/ 3314701 h 3314701"/>
              <a:gd name="connsiteX4" fmla="*/ 1885950 w 4697730"/>
              <a:gd name="connsiteY4" fmla="*/ 2663191 h 3314701"/>
              <a:gd name="connsiteX5" fmla="*/ 2308860 w 4697730"/>
              <a:gd name="connsiteY5" fmla="*/ 1 h 3314701"/>
              <a:gd name="connsiteX6" fmla="*/ 2811780 w 4697730"/>
              <a:gd name="connsiteY6" fmla="*/ 2674621 h 3314701"/>
              <a:gd name="connsiteX7" fmla="*/ 3337560 w 4697730"/>
              <a:gd name="connsiteY7" fmla="*/ 3303271 h 3314701"/>
              <a:gd name="connsiteX8" fmla="*/ 3760470 w 4697730"/>
              <a:gd name="connsiteY8" fmla="*/ 2663191 h 3314701"/>
              <a:gd name="connsiteX9" fmla="*/ 4309110 w 4697730"/>
              <a:gd name="connsiteY9" fmla="*/ 2571751 h 3314701"/>
              <a:gd name="connsiteX10" fmla="*/ 4697730 w 4697730"/>
              <a:gd name="connsiteY10" fmla="*/ 2651761 h 3314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697730" h="3314701">
                <a:moveTo>
                  <a:pt x="0" y="2674621"/>
                </a:moveTo>
                <a:cubicBezTo>
                  <a:pt x="166687" y="2618423"/>
                  <a:pt x="333375" y="2562226"/>
                  <a:pt x="491490" y="2560321"/>
                </a:cubicBezTo>
                <a:cubicBezTo>
                  <a:pt x="649605" y="2558416"/>
                  <a:pt x="794385" y="2537461"/>
                  <a:pt x="948690" y="2663191"/>
                </a:cubicBezTo>
                <a:cubicBezTo>
                  <a:pt x="1102995" y="2788921"/>
                  <a:pt x="1261110" y="3314701"/>
                  <a:pt x="1417320" y="3314701"/>
                </a:cubicBezTo>
                <a:cubicBezTo>
                  <a:pt x="1573530" y="3314701"/>
                  <a:pt x="1737360" y="3215641"/>
                  <a:pt x="1885950" y="2663191"/>
                </a:cubicBezTo>
                <a:cubicBezTo>
                  <a:pt x="2034540" y="2110741"/>
                  <a:pt x="2154555" y="-1904"/>
                  <a:pt x="2308860" y="1"/>
                </a:cubicBezTo>
                <a:cubicBezTo>
                  <a:pt x="2463165" y="1906"/>
                  <a:pt x="2640330" y="2124076"/>
                  <a:pt x="2811780" y="2674621"/>
                </a:cubicBezTo>
                <a:cubicBezTo>
                  <a:pt x="2983230" y="3225166"/>
                  <a:pt x="3179445" y="3305176"/>
                  <a:pt x="3337560" y="3303271"/>
                </a:cubicBezTo>
                <a:cubicBezTo>
                  <a:pt x="3495675" y="3301366"/>
                  <a:pt x="3598545" y="2785111"/>
                  <a:pt x="3760470" y="2663191"/>
                </a:cubicBezTo>
                <a:cubicBezTo>
                  <a:pt x="3922395" y="2541271"/>
                  <a:pt x="4152900" y="2573656"/>
                  <a:pt x="4309110" y="2571751"/>
                </a:cubicBezTo>
                <a:cubicBezTo>
                  <a:pt x="4465320" y="2569846"/>
                  <a:pt x="4581525" y="2610803"/>
                  <a:pt x="4697730" y="2651761"/>
                </a:cubicBezTo>
              </a:path>
            </a:pathLst>
          </a:cu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3950620" y="2640318"/>
            <a:ext cx="2640330" cy="3314701"/>
          </a:xfrm>
          <a:custGeom>
            <a:avLst/>
            <a:gdLst>
              <a:gd name="connsiteX0" fmla="*/ 0 w 4697730"/>
              <a:gd name="connsiteY0" fmla="*/ 2674621 h 3314701"/>
              <a:gd name="connsiteX1" fmla="*/ 491490 w 4697730"/>
              <a:gd name="connsiteY1" fmla="*/ 2560321 h 3314701"/>
              <a:gd name="connsiteX2" fmla="*/ 948690 w 4697730"/>
              <a:gd name="connsiteY2" fmla="*/ 2663191 h 3314701"/>
              <a:gd name="connsiteX3" fmla="*/ 1417320 w 4697730"/>
              <a:gd name="connsiteY3" fmla="*/ 3314701 h 3314701"/>
              <a:gd name="connsiteX4" fmla="*/ 1885950 w 4697730"/>
              <a:gd name="connsiteY4" fmla="*/ 2663191 h 3314701"/>
              <a:gd name="connsiteX5" fmla="*/ 2308860 w 4697730"/>
              <a:gd name="connsiteY5" fmla="*/ 1 h 3314701"/>
              <a:gd name="connsiteX6" fmla="*/ 2811780 w 4697730"/>
              <a:gd name="connsiteY6" fmla="*/ 2674621 h 3314701"/>
              <a:gd name="connsiteX7" fmla="*/ 3337560 w 4697730"/>
              <a:gd name="connsiteY7" fmla="*/ 3303271 h 3314701"/>
              <a:gd name="connsiteX8" fmla="*/ 3760470 w 4697730"/>
              <a:gd name="connsiteY8" fmla="*/ 2663191 h 3314701"/>
              <a:gd name="connsiteX9" fmla="*/ 4309110 w 4697730"/>
              <a:gd name="connsiteY9" fmla="*/ 2571751 h 3314701"/>
              <a:gd name="connsiteX10" fmla="*/ 4697730 w 4697730"/>
              <a:gd name="connsiteY10" fmla="*/ 2651761 h 3314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697730" h="3314701">
                <a:moveTo>
                  <a:pt x="0" y="2674621"/>
                </a:moveTo>
                <a:cubicBezTo>
                  <a:pt x="166687" y="2618423"/>
                  <a:pt x="333375" y="2562226"/>
                  <a:pt x="491490" y="2560321"/>
                </a:cubicBezTo>
                <a:cubicBezTo>
                  <a:pt x="649605" y="2558416"/>
                  <a:pt x="794385" y="2537461"/>
                  <a:pt x="948690" y="2663191"/>
                </a:cubicBezTo>
                <a:cubicBezTo>
                  <a:pt x="1102995" y="2788921"/>
                  <a:pt x="1261110" y="3314701"/>
                  <a:pt x="1417320" y="3314701"/>
                </a:cubicBezTo>
                <a:cubicBezTo>
                  <a:pt x="1573530" y="3314701"/>
                  <a:pt x="1737360" y="3215641"/>
                  <a:pt x="1885950" y="2663191"/>
                </a:cubicBezTo>
                <a:cubicBezTo>
                  <a:pt x="2034540" y="2110741"/>
                  <a:pt x="2154555" y="-1904"/>
                  <a:pt x="2308860" y="1"/>
                </a:cubicBezTo>
                <a:cubicBezTo>
                  <a:pt x="2463165" y="1906"/>
                  <a:pt x="2640330" y="2124076"/>
                  <a:pt x="2811780" y="2674621"/>
                </a:cubicBezTo>
                <a:cubicBezTo>
                  <a:pt x="2983230" y="3225166"/>
                  <a:pt x="3179445" y="3305176"/>
                  <a:pt x="3337560" y="3303271"/>
                </a:cubicBezTo>
                <a:cubicBezTo>
                  <a:pt x="3495675" y="3301366"/>
                  <a:pt x="3598545" y="2785111"/>
                  <a:pt x="3760470" y="2663191"/>
                </a:cubicBezTo>
                <a:cubicBezTo>
                  <a:pt x="3922395" y="2541271"/>
                  <a:pt x="4152900" y="2573656"/>
                  <a:pt x="4309110" y="2571751"/>
                </a:cubicBezTo>
                <a:cubicBezTo>
                  <a:pt x="4465320" y="2569846"/>
                  <a:pt x="4581525" y="2610803"/>
                  <a:pt x="4697730" y="2651761"/>
                </a:cubicBezTo>
              </a:path>
            </a:pathLst>
          </a:cu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3176690" y="2543163"/>
            <a:ext cx="171450" cy="194310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3469020" y="2543156"/>
            <a:ext cx="171450" cy="194310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3752500" y="2543156"/>
            <a:ext cx="171450" cy="194310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4042060" y="2543156"/>
            <a:ext cx="171450" cy="194310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4331620" y="2543156"/>
            <a:ext cx="171450" cy="194310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4615040" y="2543156"/>
            <a:ext cx="171450" cy="194310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889610" y="2543156"/>
            <a:ext cx="171450" cy="194310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166257" y="2543156"/>
            <a:ext cx="171450" cy="194310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Arrow Connector 31"/>
          <p:cNvCxnSpPr/>
          <p:nvPr/>
        </p:nvCxnSpPr>
        <p:spPr>
          <a:xfrm flipV="1">
            <a:off x="1360170" y="1680210"/>
            <a:ext cx="0" cy="3633274"/>
          </a:xfrm>
          <a:prstGeom prst="straightConnector1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7056512" y="5082651"/>
            <a:ext cx="12882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Freq.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48184" y="1266231"/>
            <a:ext cx="1707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Amplitude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503070" y="1121159"/>
            <a:ext cx="36666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At the peak of each subcarrier, all other subcarriers are zero</a:t>
            </a:r>
          </a:p>
        </p:txBody>
      </p:sp>
    </p:spTree>
    <p:extLst>
      <p:ext uri="{BB962C8B-B14F-4D97-AF65-F5344CB8AC3E}">
        <p14:creationId xmlns:p14="http://schemas.microsoft.com/office/powerpoint/2010/main" val="30136661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BE8E9-232A-A0C6-800C-D20A8FC3E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9EBB86-6DE9-45FD-D8D5-DD1246885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kern="0" smtClean="0">
                <a:solidFill>
                  <a:sysClr val="windowText" lastClr="000000"/>
                </a:solidFill>
              </a:rPr>
              <a:pPr>
                <a:defRPr/>
              </a:pPr>
              <a:t>17</a:t>
            </a:fld>
            <a:endParaRPr lang="en-US" sz="1800" kern="0" dirty="0">
              <a:solidFill>
                <a:sysClr val="windowText" lastClr="0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9F1F45E-C9DF-949D-F43B-47828F66C7EE}"/>
                  </a:ext>
                </a:extLst>
              </p:cNvPr>
              <p:cNvSpPr txBox="1"/>
              <p:nvPr/>
            </p:nvSpPr>
            <p:spPr>
              <a:xfrm>
                <a:off x="1032642" y="1477019"/>
                <a:ext cx="6578950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dirty="0" smtClean="0">
                              <a:solidFill>
                                <a:srgbClr val="1C1917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dirty="0" smtClean="0">
                              <a:solidFill>
                                <a:srgbClr val="1C1917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800" b="0" i="1" dirty="0" smtClean="0">
                              <a:solidFill>
                                <a:srgbClr val="1C1917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d>
                        <m:dPr>
                          <m:ctrlPr>
                            <a:rPr lang="en-US" sz="2800" b="0" i="1" dirty="0">
                              <a:solidFill>
                                <a:srgbClr val="1C1917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dirty="0">
                              <a:solidFill>
                                <a:srgbClr val="1C1917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800" b="0" i="1" dirty="0">
                          <a:solidFill>
                            <a:srgbClr val="1C1917"/>
                          </a:solidFill>
                          <a:effectLst/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800" b="0" i="1" dirty="0">
                          <a:solidFill>
                            <a:srgbClr val="1C1917"/>
                          </a:solidFill>
                          <a:effectLst/>
                          <a:latin typeface="Cambria Math" panose="02040503050406030204" pitchFamily="18" charset="0"/>
                        </a:rPr>
                        <m:t>sin</m:t>
                      </m:r>
                      <m:r>
                        <a:rPr lang="en-US" sz="2800" b="0" i="1" dirty="0" smtClean="0">
                          <a:solidFill>
                            <a:srgbClr val="1C1917"/>
                          </a:solidFill>
                          <a:effectLst/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800" b="0" i="1" dirty="0">
                          <a:solidFill>
                            <a:srgbClr val="1C1917"/>
                          </a:solidFill>
                          <a:effectLst/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l-GR" sz="2800" b="0" i="1" dirty="0">
                          <a:solidFill>
                            <a:srgbClr val="1C1917"/>
                          </a:solidFill>
                          <a:effectLst/>
                          <a:latin typeface="Cambria Math" panose="02040503050406030204" pitchFamily="18" charset="0"/>
                        </a:rPr>
                        <m:t>𝜋</m:t>
                      </m:r>
                      <m:sSub>
                        <m:sSubPr>
                          <m:ctrlPr>
                            <a:rPr lang="en-US" sz="2800" b="0" i="1" dirty="0" smtClean="0">
                              <a:solidFill>
                                <a:srgbClr val="1C1917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dirty="0" err="1">
                              <a:solidFill>
                                <a:srgbClr val="1C1917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800" b="0" i="1" dirty="0" err="1">
                              <a:solidFill>
                                <a:srgbClr val="1C1917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lang="en-US" sz="2800" b="0" i="1" dirty="0" err="1">
                          <a:solidFill>
                            <a:srgbClr val="1C1917"/>
                          </a:solidFill>
                          <a:effectLst/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800" b="0" i="1" dirty="0" smtClean="0">
                          <a:solidFill>
                            <a:srgbClr val="1C1917"/>
                          </a:solidFill>
                          <a:effectLst/>
                          <a:latin typeface="Cambria Math" panose="02040503050406030204" pitchFamily="18" charset="0"/>
                        </a:rPr>
                        <m:t>)   </m:t>
                      </m:r>
                      <m:r>
                        <a:rPr lang="en-US" sz="2800" b="0" i="1" dirty="0" err="1">
                          <a:solidFill>
                            <a:srgbClr val="1C1917"/>
                          </a:solidFill>
                          <a:effectLst/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sz="2800" b="0" i="1" dirty="0">
                          <a:solidFill>
                            <a:srgbClr val="1C1917"/>
                          </a:solidFill>
                          <a:effectLst/>
                          <a:latin typeface="Cambria Math" panose="02040503050406030204" pitchFamily="18" charset="0"/>
                        </a:rPr>
                        <m:t>=0,1,…,</m:t>
                      </m:r>
                      <m:r>
                        <a:rPr lang="en-US" sz="2800" b="0" i="1" dirty="0" smtClean="0">
                          <a:solidFill>
                            <a:srgbClr val="1C1917"/>
                          </a:solidFill>
                          <a:effectLst/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en-US" sz="2800" b="0" i="1" dirty="0">
                          <a:solidFill>
                            <a:srgbClr val="1C1917"/>
                          </a:solidFill>
                          <a:effectLst/>
                          <a:latin typeface="Cambria Math" panose="02040503050406030204" pitchFamily="18" charset="0"/>
                        </a:rPr>
                        <m:t>–1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9F1F45E-C9DF-949D-F43B-47828F66C7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2642" y="1477019"/>
                <a:ext cx="6578950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1477A39-B90E-318A-FA42-A658ED024B0B}"/>
                  </a:ext>
                </a:extLst>
              </p:cNvPr>
              <p:cNvSpPr txBox="1"/>
              <p:nvPr/>
            </p:nvSpPr>
            <p:spPr>
              <a:xfrm>
                <a:off x="1032642" y="2719467"/>
                <a:ext cx="7089753" cy="149226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:br>
                  <a:rPr lang="en-US" sz="2800" b="0" i="0" dirty="0">
                    <a:solidFill>
                      <a:srgbClr val="1C1917"/>
                    </a:solidFill>
                    <a:effectLst/>
                    <a:latin typeface="MJXc-TeX-math-I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US" sz="2800" b="0" i="1" dirty="0" smtClean="0">
                              <a:solidFill>
                                <a:srgbClr val="1C1917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800" b="0" i="1" dirty="0" smtClean="0">
                              <a:solidFill>
                                <a:srgbClr val="1C1917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sz="2800" b="0" i="1" dirty="0" smtClean="0">
                              <a:solidFill>
                                <a:srgbClr val="1C1917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  <m:e>
                          <m:r>
                            <m:rPr>
                              <m:sty m:val="p"/>
                            </m:rPr>
                            <a:rPr lang="en-US" sz="2800" i="1" dirty="0">
                              <a:solidFill>
                                <a:srgbClr val="1C1917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  <m:r>
                            <a:rPr lang="en-US" sz="2800" i="1" dirty="0">
                              <a:solidFill>
                                <a:srgbClr val="1C1917"/>
                              </a:solidFill>
                              <a:latin typeface="Cambria Math" panose="02040503050406030204" pitchFamily="18" charset="0"/>
                            </a:rPr>
                            <m:t>⁡(2</m:t>
                          </m:r>
                          <m:r>
                            <a:rPr lang="el-GR" sz="2800" i="1" dirty="0">
                              <a:solidFill>
                                <a:srgbClr val="1C1917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  <m:sSub>
                            <m:sSubPr>
                              <m:ctrlPr>
                                <a:rPr lang="en-US" sz="2800" b="0" i="1" dirty="0" smtClean="0">
                                  <a:solidFill>
                                    <a:srgbClr val="1C191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 dirty="0" err="1">
                                  <a:solidFill>
                                    <a:srgbClr val="1C1917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800" i="1" dirty="0" err="1">
                                  <a:solidFill>
                                    <a:srgbClr val="1C1917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en-US" sz="2800" i="1" dirty="0" err="1">
                              <a:solidFill>
                                <a:srgbClr val="1C1917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800" i="1" dirty="0">
                              <a:solidFill>
                                <a:srgbClr val="1C1917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800" b="0" i="1" dirty="0" smtClean="0">
                                  <a:solidFill>
                                    <a:srgbClr val="1C191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800" i="1" dirty="0">
                                  <a:solidFill>
                                    <a:srgbClr val="1C1917"/>
                                  </a:solidFill>
                                  <a:latin typeface="Cambria Math" panose="02040503050406030204" pitchFamily="18" charset="0"/>
                                </a:rPr>
                                <m:t>𝜙</m:t>
                              </m:r>
                            </m:e>
                            <m:sub>
                              <m:r>
                                <a:rPr lang="en-US" sz="2800" i="1" dirty="0">
                                  <a:solidFill>
                                    <a:srgbClr val="1C1917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en-US" sz="2800" i="1" dirty="0">
                              <a:solidFill>
                                <a:srgbClr val="1C1917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m:rPr>
                              <m:sty m:val="p"/>
                            </m:rPr>
                            <a:rPr lang="en-US" sz="2800" i="1" dirty="0">
                              <a:solidFill>
                                <a:srgbClr val="1C1917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  <m:r>
                            <a:rPr lang="en-US" sz="2800" i="1" dirty="0">
                              <a:solidFill>
                                <a:srgbClr val="1C1917"/>
                              </a:solidFill>
                              <a:latin typeface="Cambria Math" panose="02040503050406030204" pitchFamily="18" charset="0"/>
                            </a:rPr>
                            <m:t>⁡(2</m:t>
                          </m:r>
                          <m:r>
                            <a:rPr lang="el-GR" sz="2800" i="1" dirty="0">
                              <a:solidFill>
                                <a:srgbClr val="1C1917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  <m:sSub>
                            <m:sSubPr>
                              <m:ctrlPr>
                                <a:rPr lang="en-US" sz="2800" b="0" i="1" dirty="0" smtClean="0">
                                  <a:solidFill>
                                    <a:srgbClr val="1C191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 dirty="0">
                                  <a:solidFill>
                                    <a:srgbClr val="1C1917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800" i="1" dirty="0">
                                  <a:solidFill>
                                    <a:srgbClr val="1C1917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800" i="1" dirty="0">
                              <a:solidFill>
                                <a:srgbClr val="1C1917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800" i="1" dirty="0">
                              <a:solidFill>
                                <a:srgbClr val="1C1917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800" b="0" i="1" dirty="0" smtClean="0">
                                  <a:solidFill>
                                    <a:srgbClr val="1C191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800" i="1" dirty="0">
                                  <a:solidFill>
                                    <a:srgbClr val="1C1917"/>
                                  </a:solidFill>
                                  <a:latin typeface="Cambria Math" panose="02040503050406030204" pitchFamily="18" charset="0"/>
                                </a:rPr>
                                <m:t>𝜙</m:t>
                              </m:r>
                            </m:e>
                            <m:sub>
                              <m:r>
                                <a:rPr lang="en-US" sz="2800" i="1" dirty="0">
                                  <a:solidFill>
                                    <a:srgbClr val="1C1917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  <m:r>
                            <a:rPr lang="en-US" sz="2800" i="1" dirty="0">
                              <a:solidFill>
                                <a:srgbClr val="1C1917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2800" i="1" dirty="0">
                              <a:solidFill>
                                <a:srgbClr val="1C1917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e>
                      </m:nary>
                      <m:r>
                        <a:rPr lang="en-US" sz="2800" b="0" i="1" dirty="0">
                          <a:solidFill>
                            <a:srgbClr val="1C1917"/>
                          </a:solidFill>
                          <a:effectLst/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1477A39-B90E-318A-FA42-A658ED024B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2642" y="2719467"/>
                <a:ext cx="7089753" cy="149226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4CED0F2-2252-B3D4-1830-D5666FC0CAA3}"/>
                  </a:ext>
                </a:extLst>
              </p:cNvPr>
              <p:cNvSpPr txBox="1"/>
              <p:nvPr/>
            </p:nvSpPr>
            <p:spPr>
              <a:xfrm>
                <a:off x="1417320" y="5045791"/>
                <a:ext cx="4575152" cy="82747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dirty="0" smtClean="0">
                          <a:solidFill>
                            <a:srgbClr val="1C1917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∀</m:t>
                      </m:r>
                      <m:sSub>
                        <m:sSubPr>
                          <m:ctrlPr>
                            <a:rPr lang="en-US" sz="2800" i="1" dirty="0" smtClean="0">
                              <a:solidFill>
                                <a:srgbClr val="1C191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800" i="1" dirty="0">
                              <a:solidFill>
                                <a:srgbClr val="1C1917"/>
                              </a:solidFill>
                              <a:latin typeface="Cambria Math" panose="02040503050406030204" pitchFamily="18" charset="0"/>
                            </a:rPr>
                            <m:t>𝜙</m:t>
                          </m:r>
                        </m:e>
                        <m:sub>
                          <m:r>
                            <a:rPr lang="en-US" sz="2800" i="1" dirty="0">
                              <a:solidFill>
                                <a:srgbClr val="1C1917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lang="en-US" sz="2800" b="0" i="1" dirty="0" smtClean="0">
                          <a:solidFill>
                            <a:srgbClr val="1C1917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800" i="1" dirty="0" smtClean="0">
                          <a:solidFill>
                            <a:srgbClr val="1C1917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800" i="1" dirty="0">
                              <a:solidFill>
                                <a:srgbClr val="1C191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800" i="1" dirty="0">
                              <a:solidFill>
                                <a:srgbClr val="1C1917"/>
                              </a:solidFill>
                              <a:latin typeface="Cambria Math" panose="02040503050406030204" pitchFamily="18" charset="0"/>
                            </a:rPr>
                            <m:t>𝜙</m:t>
                          </m:r>
                        </m:e>
                        <m:sub>
                          <m:r>
                            <a:rPr lang="en-US" sz="2800" i="1" dirty="0">
                              <a:solidFill>
                                <a:srgbClr val="1C1917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n-US" sz="2800" b="0" i="1" dirty="0" smtClean="0">
                          <a:solidFill>
                            <a:srgbClr val="1C1917"/>
                          </a:solidFill>
                          <a:latin typeface="Cambria Math" panose="02040503050406030204" pitchFamily="18" charset="0"/>
                        </a:rPr>
                        <m:t>    :   </m:t>
                      </m:r>
                      <m:sSub>
                        <m:sSubPr>
                          <m:ctrlPr>
                            <a:rPr lang="en-US" sz="2800" b="0" i="1" dirty="0" smtClean="0">
                              <a:solidFill>
                                <a:srgbClr val="1C1917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dirty="0" smtClean="0">
                              <a:solidFill>
                                <a:srgbClr val="1C1917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800" b="0" i="1" dirty="0" smtClean="0">
                              <a:solidFill>
                                <a:srgbClr val="1C1917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lang="en-US" sz="2800" b="0" i="1" dirty="0">
                          <a:solidFill>
                            <a:srgbClr val="1C1917"/>
                          </a:solidFill>
                          <a:effectLst/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800" b="0" i="1" dirty="0" smtClean="0">
                              <a:solidFill>
                                <a:srgbClr val="1C1917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dirty="0">
                              <a:solidFill>
                                <a:srgbClr val="1C1917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800" b="0" i="1" dirty="0">
                              <a:solidFill>
                                <a:srgbClr val="1C1917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n-US" sz="2800" b="0" i="1" dirty="0">
                          <a:solidFill>
                            <a:srgbClr val="1C1917"/>
                          </a:solidFill>
                          <a:effectLst/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dirty="0">
                              <a:solidFill>
                                <a:srgbClr val="1C1917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dirty="0">
                              <a:solidFill>
                                <a:srgbClr val="1C1917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𝑛</m:t>
                          </m:r>
                        </m:num>
                        <m:den>
                          <m:r>
                            <a:rPr lang="en-US" sz="2800" b="0" i="1" dirty="0">
                              <a:solidFill>
                                <a:srgbClr val="1C1917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4CED0F2-2252-B3D4-1830-D5666FC0CA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7320" y="5045791"/>
                <a:ext cx="4575152" cy="82747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685059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OFDM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to spread information over the subcarriers?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18</a:t>
            </a:fld>
            <a:endParaRPr lang="en-US" sz="1800" kern="0" dirty="0">
              <a:solidFill>
                <a:sysClr val="windowText" lastClr="0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48840" y="2251710"/>
            <a:ext cx="1520190" cy="3451860"/>
          </a:xfrm>
          <a:prstGeom prst="rect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Serial to parallel</a:t>
            </a:r>
          </a:p>
        </p:txBody>
      </p:sp>
      <p:sp>
        <p:nvSpPr>
          <p:cNvPr id="6" name="Right Arrow 5"/>
          <p:cNvSpPr/>
          <p:nvPr/>
        </p:nvSpPr>
        <p:spPr>
          <a:xfrm>
            <a:off x="1223010" y="3742201"/>
            <a:ext cx="925830" cy="468630"/>
          </a:xfrm>
          <a:prstGeom prst="rightArrow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41504" y="3273055"/>
            <a:ext cx="1707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Bit stream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41504" y="4218312"/>
            <a:ext cx="1707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0 1 0 0 1 1</a:t>
            </a:r>
          </a:p>
        </p:txBody>
      </p:sp>
      <p:sp>
        <p:nvSpPr>
          <p:cNvPr id="9" name="Right Arrow 8"/>
          <p:cNvSpPr/>
          <p:nvPr/>
        </p:nvSpPr>
        <p:spPr>
          <a:xfrm>
            <a:off x="3669030" y="2537460"/>
            <a:ext cx="2320290" cy="313216"/>
          </a:xfrm>
          <a:prstGeom prst="rightArrow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989320" y="2250586"/>
            <a:ext cx="1520190" cy="3451860"/>
          </a:xfrm>
          <a:prstGeom prst="rect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Parallel to serial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945858" y="2205148"/>
            <a:ext cx="1707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Subcarrier 1</a:t>
            </a:r>
          </a:p>
        </p:txBody>
      </p:sp>
      <p:sp>
        <p:nvSpPr>
          <p:cNvPr id="15" name="Right Arrow 14"/>
          <p:cNvSpPr/>
          <p:nvPr/>
        </p:nvSpPr>
        <p:spPr>
          <a:xfrm>
            <a:off x="3669030" y="3220901"/>
            <a:ext cx="2320290" cy="313216"/>
          </a:xfrm>
          <a:prstGeom prst="rightArrow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945858" y="2888589"/>
            <a:ext cx="1707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Subcarrier 2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3669030" y="3850604"/>
            <a:ext cx="2320290" cy="313216"/>
          </a:xfrm>
          <a:prstGeom prst="rightArrow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945858" y="3518292"/>
            <a:ext cx="1707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Subcarrier 3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3669030" y="5066467"/>
            <a:ext cx="2320290" cy="313216"/>
          </a:xfrm>
          <a:prstGeom prst="rightArrow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945858" y="4734155"/>
            <a:ext cx="1707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Subcarrier n</a:t>
            </a:r>
          </a:p>
        </p:txBody>
      </p:sp>
      <p:sp>
        <p:nvSpPr>
          <p:cNvPr id="21" name="Right Arrow 20"/>
          <p:cNvSpPr/>
          <p:nvPr/>
        </p:nvSpPr>
        <p:spPr>
          <a:xfrm>
            <a:off x="7510569" y="3749124"/>
            <a:ext cx="925830" cy="468630"/>
          </a:xfrm>
          <a:prstGeom prst="rightArrow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3916379" y="4349502"/>
            <a:ext cx="17073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o </a:t>
            </a:r>
            <a:r>
              <a:rPr lang="en-US" sz="1100" dirty="0" err="1"/>
              <a:t>o</a:t>
            </a:r>
            <a:r>
              <a:rPr lang="en-US" sz="1100" dirty="0"/>
              <a:t> </a:t>
            </a:r>
            <a:r>
              <a:rPr lang="en-US" sz="1100" dirty="0" err="1"/>
              <a:t>o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9233121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OFDM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 with 8 subcarriers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19</a:t>
            </a:fld>
            <a:endParaRPr lang="en-US" sz="1800" kern="0" dirty="0">
              <a:solidFill>
                <a:sysClr val="windowText" lastClr="000000"/>
              </a:solidFill>
            </a:endParaRPr>
          </a:p>
        </p:txBody>
      </p:sp>
      <p:cxnSp>
        <p:nvCxnSpPr>
          <p:cNvPr id="35" name="Straight Connector 34"/>
          <p:cNvCxnSpPr>
            <a:cxnSpLocks/>
          </p:cNvCxnSpPr>
          <p:nvPr/>
        </p:nvCxnSpPr>
        <p:spPr>
          <a:xfrm>
            <a:off x="4963540" y="2628702"/>
            <a:ext cx="3751026" cy="0"/>
          </a:xfrm>
          <a:prstGeom prst="line">
            <a:avLst/>
          </a:prstGeom>
          <a:ln w="2540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830123" y="1971403"/>
            <a:ext cx="41505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0 1 0 0 1 1 0 1 1 0 0 1 0 1 0 1 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5013475"/>
              </p:ext>
            </p:extLst>
          </p:nvPr>
        </p:nvGraphicFramePr>
        <p:xfrm>
          <a:off x="1646876" y="3130311"/>
          <a:ext cx="2125023" cy="2926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08341">
                  <a:extLst>
                    <a:ext uri="{9D8B030D-6E8A-4147-A177-3AD203B41FA5}">
                      <a16:colId xmlns:a16="http://schemas.microsoft.com/office/drawing/2014/main" val="2612585994"/>
                    </a:ext>
                  </a:extLst>
                </a:gridCol>
                <a:gridCol w="708341">
                  <a:extLst>
                    <a:ext uri="{9D8B030D-6E8A-4147-A177-3AD203B41FA5}">
                      <a16:colId xmlns:a16="http://schemas.microsoft.com/office/drawing/2014/main" val="1731777920"/>
                    </a:ext>
                  </a:extLst>
                </a:gridCol>
                <a:gridCol w="708341">
                  <a:extLst>
                    <a:ext uri="{9D8B030D-6E8A-4147-A177-3AD203B41FA5}">
                      <a16:colId xmlns:a16="http://schemas.microsoft.com/office/drawing/2014/main" val="436616470"/>
                    </a:ext>
                  </a:extLst>
                </a:gridCol>
              </a:tblGrid>
              <a:tr h="26913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Sub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3435901"/>
                  </a:ext>
                </a:extLst>
              </a:tr>
              <a:tr h="26913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Sub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1764635"/>
                  </a:ext>
                </a:extLst>
              </a:tr>
              <a:tr h="26913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Sub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7528810"/>
                  </a:ext>
                </a:extLst>
              </a:tr>
              <a:tr h="26913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Sub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7132523"/>
                  </a:ext>
                </a:extLst>
              </a:tr>
              <a:tr h="26913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Sub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1493303"/>
                  </a:ext>
                </a:extLst>
              </a:tr>
              <a:tr h="26913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Sub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9367248"/>
                  </a:ext>
                </a:extLst>
              </a:tr>
              <a:tr h="26913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Sub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8577073"/>
                  </a:ext>
                </a:extLst>
              </a:tr>
              <a:tr h="26913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Sub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1493712"/>
                  </a:ext>
                </a:extLst>
              </a:tr>
            </a:tbl>
          </a:graphicData>
        </a:graphic>
      </p:graphicFrame>
      <p:cxnSp>
        <p:nvCxnSpPr>
          <p:cNvPr id="56" name="Straight Arrow Connector 55"/>
          <p:cNvCxnSpPr/>
          <p:nvPr/>
        </p:nvCxnSpPr>
        <p:spPr>
          <a:xfrm>
            <a:off x="1280160" y="2433068"/>
            <a:ext cx="1314450" cy="768872"/>
          </a:xfrm>
          <a:prstGeom prst="straightConnector1">
            <a:avLst/>
          </a:prstGeom>
          <a:ln w="3175">
            <a:solidFill>
              <a:schemeClr val="bg2">
                <a:lumMod val="90000"/>
              </a:schemeClr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1495812" y="2415604"/>
            <a:ext cx="1075938" cy="1219136"/>
          </a:xfrm>
          <a:prstGeom prst="straightConnector1">
            <a:avLst/>
          </a:prstGeom>
          <a:ln w="3175">
            <a:solidFill>
              <a:schemeClr val="bg2">
                <a:lumMod val="90000"/>
              </a:schemeClr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1725930" y="2415606"/>
            <a:ext cx="817578" cy="1534883"/>
          </a:xfrm>
          <a:prstGeom prst="straightConnector1">
            <a:avLst/>
          </a:prstGeom>
          <a:ln w="3175">
            <a:solidFill>
              <a:schemeClr val="bg2">
                <a:lumMod val="90000"/>
              </a:schemeClr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3620623" y="4312067"/>
            <a:ext cx="41505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Step 1: Serial to parallel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810D7A19-3270-6EEA-99CA-6CE38B31DDC1}"/>
              </a:ext>
            </a:extLst>
          </p:cNvPr>
          <p:cNvGrpSpPr/>
          <p:nvPr/>
        </p:nvGrpSpPr>
        <p:grpSpPr>
          <a:xfrm>
            <a:off x="5353266" y="818281"/>
            <a:ext cx="2971573" cy="2224089"/>
            <a:chOff x="1435129" y="2087974"/>
            <a:chExt cx="6422313" cy="4268378"/>
          </a:xfrm>
        </p:grpSpPr>
        <p:sp>
          <p:nvSpPr>
            <p:cNvPr id="5" name="Freeform 10">
              <a:extLst>
                <a:ext uri="{FF2B5EF4-FFF2-40B4-BE49-F238E27FC236}">
                  <a16:creationId xmlns:a16="http://schemas.microsoft.com/office/drawing/2014/main" id="{186D1E9F-EC67-FA79-020E-31954BC49995}"/>
                </a:ext>
              </a:extLst>
            </p:cNvPr>
            <p:cNvSpPr/>
            <p:nvPr/>
          </p:nvSpPr>
          <p:spPr>
            <a:xfrm>
              <a:off x="1435129" y="2209541"/>
              <a:ext cx="3666392" cy="4146811"/>
            </a:xfrm>
            <a:custGeom>
              <a:avLst/>
              <a:gdLst>
                <a:gd name="connsiteX0" fmla="*/ 0 w 4697730"/>
                <a:gd name="connsiteY0" fmla="*/ 2674621 h 3314701"/>
                <a:gd name="connsiteX1" fmla="*/ 491490 w 4697730"/>
                <a:gd name="connsiteY1" fmla="*/ 2560321 h 3314701"/>
                <a:gd name="connsiteX2" fmla="*/ 948690 w 4697730"/>
                <a:gd name="connsiteY2" fmla="*/ 2663191 h 3314701"/>
                <a:gd name="connsiteX3" fmla="*/ 1417320 w 4697730"/>
                <a:gd name="connsiteY3" fmla="*/ 3314701 h 3314701"/>
                <a:gd name="connsiteX4" fmla="*/ 1885950 w 4697730"/>
                <a:gd name="connsiteY4" fmla="*/ 2663191 h 3314701"/>
                <a:gd name="connsiteX5" fmla="*/ 2308860 w 4697730"/>
                <a:gd name="connsiteY5" fmla="*/ 1 h 3314701"/>
                <a:gd name="connsiteX6" fmla="*/ 2811780 w 4697730"/>
                <a:gd name="connsiteY6" fmla="*/ 2674621 h 3314701"/>
                <a:gd name="connsiteX7" fmla="*/ 3337560 w 4697730"/>
                <a:gd name="connsiteY7" fmla="*/ 3303271 h 3314701"/>
                <a:gd name="connsiteX8" fmla="*/ 3760470 w 4697730"/>
                <a:gd name="connsiteY8" fmla="*/ 2663191 h 3314701"/>
                <a:gd name="connsiteX9" fmla="*/ 4309110 w 4697730"/>
                <a:gd name="connsiteY9" fmla="*/ 2571751 h 3314701"/>
                <a:gd name="connsiteX10" fmla="*/ 4697730 w 4697730"/>
                <a:gd name="connsiteY10" fmla="*/ 2651761 h 3314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697730" h="3314701">
                  <a:moveTo>
                    <a:pt x="0" y="2674621"/>
                  </a:moveTo>
                  <a:cubicBezTo>
                    <a:pt x="166687" y="2618423"/>
                    <a:pt x="333375" y="2562226"/>
                    <a:pt x="491490" y="2560321"/>
                  </a:cubicBezTo>
                  <a:cubicBezTo>
                    <a:pt x="649605" y="2558416"/>
                    <a:pt x="794385" y="2537461"/>
                    <a:pt x="948690" y="2663191"/>
                  </a:cubicBezTo>
                  <a:cubicBezTo>
                    <a:pt x="1102995" y="2788921"/>
                    <a:pt x="1261110" y="3314701"/>
                    <a:pt x="1417320" y="3314701"/>
                  </a:cubicBezTo>
                  <a:cubicBezTo>
                    <a:pt x="1573530" y="3314701"/>
                    <a:pt x="1737360" y="3215641"/>
                    <a:pt x="1885950" y="2663191"/>
                  </a:cubicBezTo>
                  <a:cubicBezTo>
                    <a:pt x="2034540" y="2110741"/>
                    <a:pt x="2154555" y="-1904"/>
                    <a:pt x="2308860" y="1"/>
                  </a:cubicBezTo>
                  <a:cubicBezTo>
                    <a:pt x="2463165" y="1906"/>
                    <a:pt x="2640330" y="2124076"/>
                    <a:pt x="2811780" y="2674621"/>
                  </a:cubicBezTo>
                  <a:cubicBezTo>
                    <a:pt x="2983230" y="3225166"/>
                    <a:pt x="3179445" y="3305176"/>
                    <a:pt x="3337560" y="3303271"/>
                  </a:cubicBezTo>
                  <a:cubicBezTo>
                    <a:pt x="3495675" y="3301366"/>
                    <a:pt x="3598545" y="2785111"/>
                    <a:pt x="3760470" y="2663191"/>
                  </a:cubicBezTo>
                  <a:cubicBezTo>
                    <a:pt x="3922395" y="2541271"/>
                    <a:pt x="4152900" y="2573656"/>
                    <a:pt x="4309110" y="2571751"/>
                  </a:cubicBezTo>
                  <a:cubicBezTo>
                    <a:pt x="4465320" y="2569846"/>
                    <a:pt x="4581525" y="2610803"/>
                    <a:pt x="4697730" y="2651761"/>
                  </a:cubicBezTo>
                </a:path>
              </a:pathLst>
            </a:custGeom>
            <a:solidFill>
              <a:schemeClr val="tx1">
                <a:lumMod val="95000"/>
                <a:lumOff val="5000"/>
                <a:alpha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reeform 11">
              <a:extLst>
                <a:ext uri="{FF2B5EF4-FFF2-40B4-BE49-F238E27FC236}">
                  <a16:creationId xmlns:a16="http://schemas.microsoft.com/office/drawing/2014/main" id="{DB858E46-8085-CE9F-72AD-BB60ECB49B5D}"/>
                </a:ext>
              </a:extLst>
            </p:cNvPr>
            <p:cNvSpPr/>
            <p:nvPr/>
          </p:nvSpPr>
          <p:spPr>
            <a:xfrm>
              <a:off x="1837215" y="2209539"/>
              <a:ext cx="3666392" cy="4146811"/>
            </a:xfrm>
            <a:custGeom>
              <a:avLst/>
              <a:gdLst>
                <a:gd name="connsiteX0" fmla="*/ 0 w 4697730"/>
                <a:gd name="connsiteY0" fmla="*/ 2674621 h 3314701"/>
                <a:gd name="connsiteX1" fmla="*/ 491490 w 4697730"/>
                <a:gd name="connsiteY1" fmla="*/ 2560321 h 3314701"/>
                <a:gd name="connsiteX2" fmla="*/ 948690 w 4697730"/>
                <a:gd name="connsiteY2" fmla="*/ 2663191 h 3314701"/>
                <a:gd name="connsiteX3" fmla="*/ 1417320 w 4697730"/>
                <a:gd name="connsiteY3" fmla="*/ 3314701 h 3314701"/>
                <a:gd name="connsiteX4" fmla="*/ 1885950 w 4697730"/>
                <a:gd name="connsiteY4" fmla="*/ 2663191 h 3314701"/>
                <a:gd name="connsiteX5" fmla="*/ 2308860 w 4697730"/>
                <a:gd name="connsiteY5" fmla="*/ 1 h 3314701"/>
                <a:gd name="connsiteX6" fmla="*/ 2811780 w 4697730"/>
                <a:gd name="connsiteY6" fmla="*/ 2674621 h 3314701"/>
                <a:gd name="connsiteX7" fmla="*/ 3337560 w 4697730"/>
                <a:gd name="connsiteY7" fmla="*/ 3303271 h 3314701"/>
                <a:gd name="connsiteX8" fmla="*/ 3760470 w 4697730"/>
                <a:gd name="connsiteY8" fmla="*/ 2663191 h 3314701"/>
                <a:gd name="connsiteX9" fmla="*/ 4309110 w 4697730"/>
                <a:gd name="connsiteY9" fmla="*/ 2571751 h 3314701"/>
                <a:gd name="connsiteX10" fmla="*/ 4697730 w 4697730"/>
                <a:gd name="connsiteY10" fmla="*/ 2651761 h 3314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697730" h="3314701">
                  <a:moveTo>
                    <a:pt x="0" y="2674621"/>
                  </a:moveTo>
                  <a:cubicBezTo>
                    <a:pt x="166687" y="2618423"/>
                    <a:pt x="333375" y="2562226"/>
                    <a:pt x="491490" y="2560321"/>
                  </a:cubicBezTo>
                  <a:cubicBezTo>
                    <a:pt x="649605" y="2558416"/>
                    <a:pt x="794385" y="2537461"/>
                    <a:pt x="948690" y="2663191"/>
                  </a:cubicBezTo>
                  <a:cubicBezTo>
                    <a:pt x="1102995" y="2788921"/>
                    <a:pt x="1261110" y="3314701"/>
                    <a:pt x="1417320" y="3314701"/>
                  </a:cubicBezTo>
                  <a:cubicBezTo>
                    <a:pt x="1573530" y="3314701"/>
                    <a:pt x="1737360" y="3215641"/>
                    <a:pt x="1885950" y="2663191"/>
                  </a:cubicBezTo>
                  <a:cubicBezTo>
                    <a:pt x="2034540" y="2110741"/>
                    <a:pt x="2154555" y="-1904"/>
                    <a:pt x="2308860" y="1"/>
                  </a:cubicBezTo>
                  <a:cubicBezTo>
                    <a:pt x="2463165" y="1906"/>
                    <a:pt x="2640330" y="2124076"/>
                    <a:pt x="2811780" y="2674621"/>
                  </a:cubicBezTo>
                  <a:cubicBezTo>
                    <a:pt x="2983230" y="3225166"/>
                    <a:pt x="3179445" y="3305176"/>
                    <a:pt x="3337560" y="3303271"/>
                  </a:cubicBezTo>
                  <a:cubicBezTo>
                    <a:pt x="3495675" y="3301366"/>
                    <a:pt x="3598545" y="2785111"/>
                    <a:pt x="3760470" y="2663191"/>
                  </a:cubicBezTo>
                  <a:cubicBezTo>
                    <a:pt x="3922395" y="2541271"/>
                    <a:pt x="4152900" y="2573656"/>
                    <a:pt x="4309110" y="2571751"/>
                  </a:cubicBezTo>
                  <a:cubicBezTo>
                    <a:pt x="4465320" y="2569846"/>
                    <a:pt x="4581525" y="2610803"/>
                    <a:pt x="4697730" y="2651761"/>
                  </a:cubicBezTo>
                </a:path>
              </a:pathLst>
            </a:custGeom>
            <a:solidFill>
              <a:schemeClr val="tx1">
                <a:lumMod val="95000"/>
                <a:lumOff val="5000"/>
                <a:alpha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12">
              <a:extLst>
                <a:ext uri="{FF2B5EF4-FFF2-40B4-BE49-F238E27FC236}">
                  <a16:creationId xmlns:a16="http://schemas.microsoft.com/office/drawing/2014/main" id="{62C2AAE4-83A2-3D0D-3660-6B36BB0025E6}"/>
                </a:ext>
              </a:extLst>
            </p:cNvPr>
            <p:cNvSpPr/>
            <p:nvPr/>
          </p:nvSpPr>
          <p:spPr>
            <a:xfrm>
              <a:off x="2239301" y="2209536"/>
              <a:ext cx="3666392" cy="4146811"/>
            </a:xfrm>
            <a:custGeom>
              <a:avLst/>
              <a:gdLst>
                <a:gd name="connsiteX0" fmla="*/ 0 w 4697730"/>
                <a:gd name="connsiteY0" fmla="*/ 2674621 h 3314701"/>
                <a:gd name="connsiteX1" fmla="*/ 491490 w 4697730"/>
                <a:gd name="connsiteY1" fmla="*/ 2560321 h 3314701"/>
                <a:gd name="connsiteX2" fmla="*/ 948690 w 4697730"/>
                <a:gd name="connsiteY2" fmla="*/ 2663191 h 3314701"/>
                <a:gd name="connsiteX3" fmla="*/ 1417320 w 4697730"/>
                <a:gd name="connsiteY3" fmla="*/ 3314701 h 3314701"/>
                <a:gd name="connsiteX4" fmla="*/ 1885950 w 4697730"/>
                <a:gd name="connsiteY4" fmla="*/ 2663191 h 3314701"/>
                <a:gd name="connsiteX5" fmla="*/ 2308860 w 4697730"/>
                <a:gd name="connsiteY5" fmla="*/ 1 h 3314701"/>
                <a:gd name="connsiteX6" fmla="*/ 2811780 w 4697730"/>
                <a:gd name="connsiteY6" fmla="*/ 2674621 h 3314701"/>
                <a:gd name="connsiteX7" fmla="*/ 3337560 w 4697730"/>
                <a:gd name="connsiteY7" fmla="*/ 3303271 h 3314701"/>
                <a:gd name="connsiteX8" fmla="*/ 3760470 w 4697730"/>
                <a:gd name="connsiteY8" fmla="*/ 2663191 h 3314701"/>
                <a:gd name="connsiteX9" fmla="*/ 4309110 w 4697730"/>
                <a:gd name="connsiteY9" fmla="*/ 2571751 h 3314701"/>
                <a:gd name="connsiteX10" fmla="*/ 4697730 w 4697730"/>
                <a:gd name="connsiteY10" fmla="*/ 2651761 h 3314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697730" h="3314701">
                  <a:moveTo>
                    <a:pt x="0" y="2674621"/>
                  </a:moveTo>
                  <a:cubicBezTo>
                    <a:pt x="166687" y="2618423"/>
                    <a:pt x="333375" y="2562226"/>
                    <a:pt x="491490" y="2560321"/>
                  </a:cubicBezTo>
                  <a:cubicBezTo>
                    <a:pt x="649605" y="2558416"/>
                    <a:pt x="794385" y="2537461"/>
                    <a:pt x="948690" y="2663191"/>
                  </a:cubicBezTo>
                  <a:cubicBezTo>
                    <a:pt x="1102995" y="2788921"/>
                    <a:pt x="1261110" y="3314701"/>
                    <a:pt x="1417320" y="3314701"/>
                  </a:cubicBezTo>
                  <a:cubicBezTo>
                    <a:pt x="1573530" y="3314701"/>
                    <a:pt x="1737360" y="3215641"/>
                    <a:pt x="1885950" y="2663191"/>
                  </a:cubicBezTo>
                  <a:cubicBezTo>
                    <a:pt x="2034540" y="2110741"/>
                    <a:pt x="2154555" y="-1904"/>
                    <a:pt x="2308860" y="1"/>
                  </a:cubicBezTo>
                  <a:cubicBezTo>
                    <a:pt x="2463165" y="1906"/>
                    <a:pt x="2640330" y="2124076"/>
                    <a:pt x="2811780" y="2674621"/>
                  </a:cubicBezTo>
                  <a:cubicBezTo>
                    <a:pt x="2983230" y="3225166"/>
                    <a:pt x="3179445" y="3305176"/>
                    <a:pt x="3337560" y="3303271"/>
                  </a:cubicBezTo>
                  <a:cubicBezTo>
                    <a:pt x="3495675" y="3301366"/>
                    <a:pt x="3598545" y="2785111"/>
                    <a:pt x="3760470" y="2663191"/>
                  </a:cubicBezTo>
                  <a:cubicBezTo>
                    <a:pt x="3922395" y="2541271"/>
                    <a:pt x="4152900" y="2573656"/>
                    <a:pt x="4309110" y="2571751"/>
                  </a:cubicBezTo>
                  <a:cubicBezTo>
                    <a:pt x="4465320" y="2569846"/>
                    <a:pt x="4581525" y="2610803"/>
                    <a:pt x="4697730" y="2651761"/>
                  </a:cubicBezTo>
                </a:path>
              </a:pathLst>
            </a:custGeom>
            <a:solidFill>
              <a:schemeClr val="tx1">
                <a:lumMod val="95000"/>
                <a:lumOff val="5000"/>
                <a:alpha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 16">
              <a:extLst>
                <a:ext uri="{FF2B5EF4-FFF2-40B4-BE49-F238E27FC236}">
                  <a16:creationId xmlns:a16="http://schemas.microsoft.com/office/drawing/2014/main" id="{53B97CF3-22DB-B2E6-DEC0-5CACA44A1DAD}"/>
                </a:ext>
              </a:extLst>
            </p:cNvPr>
            <p:cNvSpPr/>
            <p:nvPr/>
          </p:nvSpPr>
          <p:spPr>
            <a:xfrm>
              <a:off x="2641388" y="2209536"/>
              <a:ext cx="3666392" cy="4146811"/>
            </a:xfrm>
            <a:custGeom>
              <a:avLst/>
              <a:gdLst>
                <a:gd name="connsiteX0" fmla="*/ 0 w 4697730"/>
                <a:gd name="connsiteY0" fmla="*/ 2674621 h 3314701"/>
                <a:gd name="connsiteX1" fmla="*/ 491490 w 4697730"/>
                <a:gd name="connsiteY1" fmla="*/ 2560321 h 3314701"/>
                <a:gd name="connsiteX2" fmla="*/ 948690 w 4697730"/>
                <a:gd name="connsiteY2" fmla="*/ 2663191 h 3314701"/>
                <a:gd name="connsiteX3" fmla="*/ 1417320 w 4697730"/>
                <a:gd name="connsiteY3" fmla="*/ 3314701 h 3314701"/>
                <a:gd name="connsiteX4" fmla="*/ 1885950 w 4697730"/>
                <a:gd name="connsiteY4" fmla="*/ 2663191 h 3314701"/>
                <a:gd name="connsiteX5" fmla="*/ 2308860 w 4697730"/>
                <a:gd name="connsiteY5" fmla="*/ 1 h 3314701"/>
                <a:gd name="connsiteX6" fmla="*/ 2811780 w 4697730"/>
                <a:gd name="connsiteY6" fmla="*/ 2674621 h 3314701"/>
                <a:gd name="connsiteX7" fmla="*/ 3337560 w 4697730"/>
                <a:gd name="connsiteY7" fmla="*/ 3303271 h 3314701"/>
                <a:gd name="connsiteX8" fmla="*/ 3760470 w 4697730"/>
                <a:gd name="connsiteY8" fmla="*/ 2663191 h 3314701"/>
                <a:gd name="connsiteX9" fmla="*/ 4309110 w 4697730"/>
                <a:gd name="connsiteY9" fmla="*/ 2571751 h 3314701"/>
                <a:gd name="connsiteX10" fmla="*/ 4697730 w 4697730"/>
                <a:gd name="connsiteY10" fmla="*/ 2651761 h 3314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697730" h="3314701">
                  <a:moveTo>
                    <a:pt x="0" y="2674621"/>
                  </a:moveTo>
                  <a:cubicBezTo>
                    <a:pt x="166687" y="2618423"/>
                    <a:pt x="333375" y="2562226"/>
                    <a:pt x="491490" y="2560321"/>
                  </a:cubicBezTo>
                  <a:cubicBezTo>
                    <a:pt x="649605" y="2558416"/>
                    <a:pt x="794385" y="2537461"/>
                    <a:pt x="948690" y="2663191"/>
                  </a:cubicBezTo>
                  <a:cubicBezTo>
                    <a:pt x="1102995" y="2788921"/>
                    <a:pt x="1261110" y="3314701"/>
                    <a:pt x="1417320" y="3314701"/>
                  </a:cubicBezTo>
                  <a:cubicBezTo>
                    <a:pt x="1573530" y="3314701"/>
                    <a:pt x="1737360" y="3215641"/>
                    <a:pt x="1885950" y="2663191"/>
                  </a:cubicBezTo>
                  <a:cubicBezTo>
                    <a:pt x="2034540" y="2110741"/>
                    <a:pt x="2154555" y="-1904"/>
                    <a:pt x="2308860" y="1"/>
                  </a:cubicBezTo>
                  <a:cubicBezTo>
                    <a:pt x="2463165" y="1906"/>
                    <a:pt x="2640330" y="2124076"/>
                    <a:pt x="2811780" y="2674621"/>
                  </a:cubicBezTo>
                  <a:cubicBezTo>
                    <a:pt x="2983230" y="3225166"/>
                    <a:pt x="3179445" y="3305176"/>
                    <a:pt x="3337560" y="3303271"/>
                  </a:cubicBezTo>
                  <a:cubicBezTo>
                    <a:pt x="3495675" y="3301366"/>
                    <a:pt x="3598545" y="2785111"/>
                    <a:pt x="3760470" y="2663191"/>
                  </a:cubicBezTo>
                  <a:cubicBezTo>
                    <a:pt x="3922395" y="2541271"/>
                    <a:pt x="4152900" y="2573656"/>
                    <a:pt x="4309110" y="2571751"/>
                  </a:cubicBezTo>
                  <a:cubicBezTo>
                    <a:pt x="4465320" y="2569846"/>
                    <a:pt x="4581525" y="2610803"/>
                    <a:pt x="4697730" y="2651761"/>
                  </a:cubicBezTo>
                </a:path>
              </a:pathLst>
            </a:custGeom>
            <a:solidFill>
              <a:schemeClr val="tx1">
                <a:lumMod val="95000"/>
                <a:lumOff val="5000"/>
                <a:alpha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17">
              <a:extLst>
                <a:ext uri="{FF2B5EF4-FFF2-40B4-BE49-F238E27FC236}">
                  <a16:creationId xmlns:a16="http://schemas.microsoft.com/office/drawing/2014/main" id="{BA8FFA73-21E3-8AF8-0287-9497AB8272C3}"/>
                </a:ext>
              </a:extLst>
            </p:cNvPr>
            <p:cNvSpPr/>
            <p:nvPr/>
          </p:nvSpPr>
          <p:spPr>
            <a:xfrm>
              <a:off x="3043474" y="2209536"/>
              <a:ext cx="3666392" cy="4146811"/>
            </a:xfrm>
            <a:custGeom>
              <a:avLst/>
              <a:gdLst>
                <a:gd name="connsiteX0" fmla="*/ 0 w 4697730"/>
                <a:gd name="connsiteY0" fmla="*/ 2674621 h 3314701"/>
                <a:gd name="connsiteX1" fmla="*/ 491490 w 4697730"/>
                <a:gd name="connsiteY1" fmla="*/ 2560321 h 3314701"/>
                <a:gd name="connsiteX2" fmla="*/ 948690 w 4697730"/>
                <a:gd name="connsiteY2" fmla="*/ 2663191 h 3314701"/>
                <a:gd name="connsiteX3" fmla="*/ 1417320 w 4697730"/>
                <a:gd name="connsiteY3" fmla="*/ 3314701 h 3314701"/>
                <a:gd name="connsiteX4" fmla="*/ 1885950 w 4697730"/>
                <a:gd name="connsiteY4" fmla="*/ 2663191 h 3314701"/>
                <a:gd name="connsiteX5" fmla="*/ 2308860 w 4697730"/>
                <a:gd name="connsiteY5" fmla="*/ 1 h 3314701"/>
                <a:gd name="connsiteX6" fmla="*/ 2811780 w 4697730"/>
                <a:gd name="connsiteY6" fmla="*/ 2674621 h 3314701"/>
                <a:gd name="connsiteX7" fmla="*/ 3337560 w 4697730"/>
                <a:gd name="connsiteY7" fmla="*/ 3303271 h 3314701"/>
                <a:gd name="connsiteX8" fmla="*/ 3760470 w 4697730"/>
                <a:gd name="connsiteY8" fmla="*/ 2663191 h 3314701"/>
                <a:gd name="connsiteX9" fmla="*/ 4309110 w 4697730"/>
                <a:gd name="connsiteY9" fmla="*/ 2571751 h 3314701"/>
                <a:gd name="connsiteX10" fmla="*/ 4697730 w 4697730"/>
                <a:gd name="connsiteY10" fmla="*/ 2651761 h 3314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697730" h="3314701">
                  <a:moveTo>
                    <a:pt x="0" y="2674621"/>
                  </a:moveTo>
                  <a:cubicBezTo>
                    <a:pt x="166687" y="2618423"/>
                    <a:pt x="333375" y="2562226"/>
                    <a:pt x="491490" y="2560321"/>
                  </a:cubicBezTo>
                  <a:cubicBezTo>
                    <a:pt x="649605" y="2558416"/>
                    <a:pt x="794385" y="2537461"/>
                    <a:pt x="948690" y="2663191"/>
                  </a:cubicBezTo>
                  <a:cubicBezTo>
                    <a:pt x="1102995" y="2788921"/>
                    <a:pt x="1261110" y="3314701"/>
                    <a:pt x="1417320" y="3314701"/>
                  </a:cubicBezTo>
                  <a:cubicBezTo>
                    <a:pt x="1573530" y="3314701"/>
                    <a:pt x="1737360" y="3215641"/>
                    <a:pt x="1885950" y="2663191"/>
                  </a:cubicBezTo>
                  <a:cubicBezTo>
                    <a:pt x="2034540" y="2110741"/>
                    <a:pt x="2154555" y="-1904"/>
                    <a:pt x="2308860" y="1"/>
                  </a:cubicBezTo>
                  <a:cubicBezTo>
                    <a:pt x="2463165" y="1906"/>
                    <a:pt x="2640330" y="2124076"/>
                    <a:pt x="2811780" y="2674621"/>
                  </a:cubicBezTo>
                  <a:cubicBezTo>
                    <a:pt x="2983230" y="3225166"/>
                    <a:pt x="3179445" y="3305176"/>
                    <a:pt x="3337560" y="3303271"/>
                  </a:cubicBezTo>
                  <a:cubicBezTo>
                    <a:pt x="3495675" y="3301366"/>
                    <a:pt x="3598545" y="2785111"/>
                    <a:pt x="3760470" y="2663191"/>
                  </a:cubicBezTo>
                  <a:cubicBezTo>
                    <a:pt x="3922395" y="2541271"/>
                    <a:pt x="4152900" y="2573656"/>
                    <a:pt x="4309110" y="2571751"/>
                  </a:cubicBezTo>
                  <a:cubicBezTo>
                    <a:pt x="4465320" y="2569846"/>
                    <a:pt x="4581525" y="2610803"/>
                    <a:pt x="4697730" y="2651761"/>
                  </a:cubicBezTo>
                </a:path>
              </a:pathLst>
            </a:custGeom>
            <a:solidFill>
              <a:schemeClr val="tx1">
                <a:lumMod val="95000"/>
                <a:lumOff val="5000"/>
                <a:alpha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18">
              <a:extLst>
                <a:ext uri="{FF2B5EF4-FFF2-40B4-BE49-F238E27FC236}">
                  <a16:creationId xmlns:a16="http://schemas.microsoft.com/office/drawing/2014/main" id="{F58167F5-0B23-EA5C-0B1C-383E92C8CDBC}"/>
                </a:ext>
              </a:extLst>
            </p:cNvPr>
            <p:cNvSpPr/>
            <p:nvPr/>
          </p:nvSpPr>
          <p:spPr>
            <a:xfrm>
              <a:off x="3428508" y="2209527"/>
              <a:ext cx="3666392" cy="4146811"/>
            </a:xfrm>
            <a:custGeom>
              <a:avLst/>
              <a:gdLst>
                <a:gd name="connsiteX0" fmla="*/ 0 w 4697730"/>
                <a:gd name="connsiteY0" fmla="*/ 2674621 h 3314701"/>
                <a:gd name="connsiteX1" fmla="*/ 491490 w 4697730"/>
                <a:gd name="connsiteY1" fmla="*/ 2560321 h 3314701"/>
                <a:gd name="connsiteX2" fmla="*/ 948690 w 4697730"/>
                <a:gd name="connsiteY2" fmla="*/ 2663191 h 3314701"/>
                <a:gd name="connsiteX3" fmla="*/ 1417320 w 4697730"/>
                <a:gd name="connsiteY3" fmla="*/ 3314701 h 3314701"/>
                <a:gd name="connsiteX4" fmla="*/ 1885950 w 4697730"/>
                <a:gd name="connsiteY4" fmla="*/ 2663191 h 3314701"/>
                <a:gd name="connsiteX5" fmla="*/ 2308860 w 4697730"/>
                <a:gd name="connsiteY5" fmla="*/ 1 h 3314701"/>
                <a:gd name="connsiteX6" fmla="*/ 2811780 w 4697730"/>
                <a:gd name="connsiteY6" fmla="*/ 2674621 h 3314701"/>
                <a:gd name="connsiteX7" fmla="*/ 3337560 w 4697730"/>
                <a:gd name="connsiteY7" fmla="*/ 3303271 h 3314701"/>
                <a:gd name="connsiteX8" fmla="*/ 3760470 w 4697730"/>
                <a:gd name="connsiteY8" fmla="*/ 2663191 h 3314701"/>
                <a:gd name="connsiteX9" fmla="*/ 4309110 w 4697730"/>
                <a:gd name="connsiteY9" fmla="*/ 2571751 h 3314701"/>
                <a:gd name="connsiteX10" fmla="*/ 4697730 w 4697730"/>
                <a:gd name="connsiteY10" fmla="*/ 2651761 h 3314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697730" h="3314701">
                  <a:moveTo>
                    <a:pt x="0" y="2674621"/>
                  </a:moveTo>
                  <a:cubicBezTo>
                    <a:pt x="166687" y="2618423"/>
                    <a:pt x="333375" y="2562226"/>
                    <a:pt x="491490" y="2560321"/>
                  </a:cubicBezTo>
                  <a:cubicBezTo>
                    <a:pt x="649605" y="2558416"/>
                    <a:pt x="794385" y="2537461"/>
                    <a:pt x="948690" y="2663191"/>
                  </a:cubicBezTo>
                  <a:cubicBezTo>
                    <a:pt x="1102995" y="2788921"/>
                    <a:pt x="1261110" y="3314701"/>
                    <a:pt x="1417320" y="3314701"/>
                  </a:cubicBezTo>
                  <a:cubicBezTo>
                    <a:pt x="1573530" y="3314701"/>
                    <a:pt x="1737360" y="3215641"/>
                    <a:pt x="1885950" y="2663191"/>
                  </a:cubicBezTo>
                  <a:cubicBezTo>
                    <a:pt x="2034540" y="2110741"/>
                    <a:pt x="2154555" y="-1904"/>
                    <a:pt x="2308860" y="1"/>
                  </a:cubicBezTo>
                  <a:cubicBezTo>
                    <a:pt x="2463165" y="1906"/>
                    <a:pt x="2640330" y="2124076"/>
                    <a:pt x="2811780" y="2674621"/>
                  </a:cubicBezTo>
                  <a:cubicBezTo>
                    <a:pt x="2983230" y="3225166"/>
                    <a:pt x="3179445" y="3305176"/>
                    <a:pt x="3337560" y="3303271"/>
                  </a:cubicBezTo>
                  <a:cubicBezTo>
                    <a:pt x="3495675" y="3301366"/>
                    <a:pt x="3598545" y="2785111"/>
                    <a:pt x="3760470" y="2663191"/>
                  </a:cubicBezTo>
                  <a:cubicBezTo>
                    <a:pt x="3922395" y="2541271"/>
                    <a:pt x="4152900" y="2573656"/>
                    <a:pt x="4309110" y="2571751"/>
                  </a:cubicBezTo>
                  <a:cubicBezTo>
                    <a:pt x="4465320" y="2569846"/>
                    <a:pt x="4581525" y="2610803"/>
                    <a:pt x="4697730" y="2651761"/>
                  </a:cubicBezTo>
                </a:path>
              </a:pathLst>
            </a:custGeom>
            <a:solidFill>
              <a:schemeClr val="tx1">
                <a:lumMod val="95000"/>
                <a:lumOff val="5000"/>
                <a:alpha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 19">
              <a:extLst>
                <a:ext uri="{FF2B5EF4-FFF2-40B4-BE49-F238E27FC236}">
                  <a16:creationId xmlns:a16="http://schemas.microsoft.com/office/drawing/2014/main" id="{C7476CE1-82E3-794E-D191-9BC2544AF5B2}"/>
                </a:ext>
              </a:extLst>
            </p:cNvPr>
            <p:cNvSpPr/>
            <p:nvPr/>
          </p:nvSpPr>
          <p:spPr>
            <a:xfrm>
              <a:off x="3809779" y="2209527"/>
              <a:ext cx="3666392" cy="4146811"/>
            </a:xfrm>
            <a:custGeom>
              <a:avLst/>
              <a:gdLst>
                <a:gd name="connsiteX0" fmla="*/ 0 w 4697730"/>
                <a:gd name="connsiteY0" fmla="*/ 2674621 h 3314701"/>
                <a:gd name="connsiteX1" fmla="*/ 491490 w 4697730"/>
                <a:gd name="connsiteY1" fmla="*/ 2560321 h 3314701"/>
                <a:gd name="connsiteX2" fmla="*/ 948690 w 4697730"/>
                <a:gd name="connsiteY2" fmla="*/ 2663191 h 3314701"/>
                <a:gd name="connsiteX3" fmla="*/ 1417320 w 4697730"/>
                <a:gd name="connsiteY3" fmla="*/ 3314701 h 3314701"/>
                <a:gd name="connsiteX4" fmla="*/ 1885950 w 4697730"/>
                <a:gd name="connsiteY4" fmla="*/ 2663191 h 3314701"/>
                <a:gd name="connsiteX5" fmla="*/ 2308860 w 4697730"/>
                <a:gd name="connsiteY5" fmla="*/ 1 h 3314701"/>
                <a:gd name="connsiteX6" fmla="*/ 2811780 w 4697730"/>
                <a:gd name="connsiteY6" fmla="*/ 2674621 h 3314701"/>
                <a:gd name="connsiteX7" fmla="*/ 3337560 w 4697730"/>
                <a:gd name="connsiteY7" fmla="*/ 3303271 h 3314701"/>
                <a:gd name="connsiteX8" fmla="*/ 3760470 w 4697730"/>
                <a:gd name="connsiteY8" fmla="*/ 2663191 h 3314701"/>
                <a:gd name="connsiteX9" fmla="*/ 4309110 w 4697730"/>
                <a:gd name="connsiteY9" fmla="*/ 2571751 h 3314701"/>
                <a:gd name="connsiteX10" fmla="*/ 4697730 w 4697730"/>
                <a:gd name="connsiteY10" fmla="*/ 2651761 h 3314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697730" h="3314701">
                  <a:moveTo>
                    <a:pt x="0" y="2674621"/>
                  </a:moveTo>
                  <a:cubicBezTo>
                    <a:pt x="166687" y="2618423"/>
                    <a:pt x="333375" y="2562226"/>
                    <a:pt x="491490" y="2560321"/>
                  </a:cubicBezTo>
                  <a:cubicBezTo>
                    <a:pt x="649605" y="2558416"/>
                    <a:pt x="794385" y="2537461"/>
                    <a:pt x="948690" y="2663191"/>
                  </a:cubicBezTo>
                  <a:cubicBezTo>
                    <a:pt x="1102995" y="2788921"/>
                    <a:pt x="1261110" y="3314701"/>
                    <a:pt x="1417320" y="3314701"/>
                  </a:cubicBezTo>
                  <a:cubicBezTo>
                    <a:pt x="1573530" y="3314701"/>
                    <a:pt x="1737360" y="3215641"/>
                    <a:pt x="1885950" y="2663191"/>
                  </a:cubicBezTo>
                  <a:cubicBezTo>
                    <a:pt x="2034540" y="2110741"/>
                    <a:pt x="2154555" y="-1904"/>
                    <a:pt x="2308860" y="1"/>
                  </a:cubicBezTo>
                  <a:cubicBezTo>
                    <a:pt x="2463165" y="1906"/>
                    <a:pt x="2640330" y="2124076"/>
                    <a:pt x="2811780" y="2674621"/>
                  </a:cubicBezTo>
                  <a:cubicBezTo>
                    <a:pt x="2983230" y="3225166"/>
                    <a:pt x="3179445" y="3305176"/>
                    <a:pt x="3337560" y="3303271"/>
                  </a:cubicBezTo>
                  <a:cubicBezTo>
                    <a:pt x="3495675" y="3301366"/>
                    <a:pt x="3598545" y="2785111"/>
                    <a:pt x="3760470" y="2663191"/>
                  </a:cubicBezTo>
                  <a:cubicBezTo>
                    <a:pt x="3922395" y="2541271"/>
                    <a:pt x="4152900" y="2573656"/>
                    <a:pt x="4309110" y="2571751"/>
                  </a:cubicBezTo>
                  <a:cubicBezTo>
                    <a:pt x="4465320" y="2569846"/>
                    <a:pt x="4581525" y="2610803"/>
                    <a:pt x="4697730" y="2651761"/>
                  </a:cubicBezTo>
                </a:path>
              </a:pathLst>
            </a:custGeom>
            <a:solidFill>
              <a:schemeClr val="tx1">
                <a:lumMod val="95000"/>
                <a:lumOff val="5000"/>
                <a:alpha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 20">
              <a:extLst>
                <a:ext uri="{FF2B5EF4-FFF2-40B4-BE49-F238E27FC236}">
                  <a16:creationId xmlns:a16="http://schemas.microsoft.com/office/drawing/2014/main" id="{39CA5982-5BAB-F733-AE81-DE4A580AD176}"/>
                </a:ext>
              </a:extLst>
            </p:cNvPr>
            <p:cNvSpPr/>
            <p:nvPr/>
          </p:nvSpPr>
          <p:spPr>
            <a:xfrm>
              <a:off x="4191050" y="2209527"/>
              <a:ext cx="3666392" cy="4146811"/>
            </a:xfrm>
            <a:custGeom>
              <a:avLst/>
              <a:gdLst>
                <a:gd name="connsiteX0" fmla="*/ 0 w 4697730"/>
                <a:gd name="connsiteY0" fmla="*/ 2674621 h 3314701"/>
                <a:gd name="connsiteX1" fmla="*/ 491490 w 4697730"/>
                <a:gd name="connsiteY1" fmla="*/ 2560321 h 3314701"/>
                <a:gd name="connsiteX2" fmla="*/ 948690 w 4697730"/>
                <a:gd name="connsiteY2" fmla="*/ 2663191 h 3314701"/>
                <a:gd name="connsiteX3" fmla="*/ 1417320 w 4697730"/>
                <a:gd name="connsiteY3" fmla="*/ 3314701 h 3314701"/>
                <a:gd name="connsiteX4" fmla="*/ 1885950 w 4697730"/>
                <a:gd name="connsiteY4" fmla="*/ 2663191 h 3314701"/>
                <a:gd name="connsiteX5" fmla="*/ 2308860 w 4697730"/>
                <a:gd name="connsiteY5" fmla="*/ 1 h 3314701"/>
                <a:gd name="connsiteX6" fmla="*/ 2811780 w 4697730"/>
                <a:gd name="connsiteY6" fmla="*/ 2674621 h 3314701"/>
                <a:gd name="connsiteX7" fmla="*/ 3337560 w 4697730"/>
                <a:gd name="connsiteY7" fmla="*/ 3303271 h 3314701"/>
                <a:gd name="connsiteX8" fmla="*/ 3760470 w 4697730"/>
                <a:gd name="connsiteY8" fmla="*/ 2663191 h 3314701"/>
                <a:gd name="connsiteX9" fmla="*/ 4309110 w 4697730"/>
                <a:gd name="connsiteY9" fmla="*/ 2571751 h 3314701"/>
                <a:gd name="connsiteX10" fmla="*/ 4697730 w 4697730"/>
                <a:gd name="connsiteY10" fmla="*/ 2651761 h 3314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697730" h="3314701">
                  <a:moveTo>
                    <a:pt x="0" y="2674621"/>
                  </a:moveTo>
                  <a:cubicBezTo>
                    <a:pt x="166687" y="2618423"/>
                    <a:pt x="333375" y="2562226"/>
                    <a:pt x="491490" y="2560321"/>
                  </a:cubicBezTo>
                  <a:cubicBezTo>
                    <a:pt x="649605" y="2558416"/>
                    <a:pt x="794385" y="2537461"/>
                    <a:pt x="948690" y="2663191"/>
                  </a:cubicBezTo>
                  <a:cubicBezTo>
                    <a:pt x="1102995" y="2788921"/>
                    <a:pt x="1261110" y="3314701"/>
                    <a:pt x="1417320" y="3314701"/>
                  </a:cubicBezTo>
                  <a:cubicBezTo>
                    <a:pt x="1573530" y="3314701"/>
                    <a:pt x="1737360" y="3215641"/>
                    <a:pt x="1885950" y="2663191"/>
                  </a:cubicBezTo>
                  <a:cubicBezTo>
                    <a:pt x="2034540" y="2110741"/>
                    <a:pt x="2154555" y="-1904"/>
                    <a:pt x="2308860" y="1"/>
                  </a:cubicBezTo>
                  <a:cubicBezTo>
                    <a:pt x="2463165" y="1906"/>
                    <a:pt x="2640330" y="2124076"/>
                    <a:pt x="2811780" y="2674621"/>
                  </a:cubicBezTo>
                  <a:cubicBezTo>
                    <a:pt x="2983230" y="3225166"/>
                    <a:pt x="3179445" y="3305176"/>
                    <a:pt x="3337560" y="3303271"/>
                  </a:cubicBezTo>
                  <a:cubicBezTo>
                    <a:pt x="3495675" y="3301366"/>
                    <a:pt x="3598545" y="2785111"/>
                    <a:pt x="3760470" y="2663191"/>
                  </a:cubicBezTo>
                  <a:cubicBezTo>
                    <a:pt x="3922395" y="2541271"/>
                    <a:pt x="4152900" y="2573656"/>
                    <a:pt x="4309110" y="2571751"/>
                  </a:cubicBezTo>
                  <a:cubicBezTo>
                    <a:pt x="4465320" y="2569846"/>
                    <a:pt x="4581525" y="2610803"/>
                    <a:pt x="4697730" y="2651761"/>
                  </a:cubicBezTo>
                </a:path>
              </a:pathLst>
            </a:custGeom>
            <a:solidFill>
              <a:schemeClr val="tx1">
                <a:lumMod val="95000"/>
                <a:lumOff val="5000"/>
                <a:alpha val="2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661BEB6D-8CBD-B369-BB5A-C20EA31544DA}"/>
                </a:ext>
              </a:extLst>
            </p:cNvPr>
            <p:cNvSpPr/>
            <p:nvPr/>
          </p:nvSpPr>
          <p:spPr>
            <a:xfrm>
              <a:off x="3116362" y="2087983"/>
              <a:ext cx="238077" cy="243089"/>
            </a:xfrm>
            <a:prstGeom prst="ellipse">
              <a:avLst/>
            </a:prstGeom>
            <a:solidFill>
              <a:srgbClr val="FF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8A782265-F063-C130-DB4B-61424C1B82CD}"/>
                </a:ext>
              </a:extLst>
            </p:cNvPr>
            <p:cNvSpPr/>
            <p:nvPr/>
          </p:nvSpPr>
          <p:spPr>
            <a:xfrm>
              <a:off x="3522295" y="2087974"/>
              <a:ext cx="238077" cy="243089"/>
            </a:xfrm>
            <a:prstGeom prst="ellipse">
              <a:avLst/>
            </a:prstGeom>
            <a:solidFill>
              <a:srgbClr val="FF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FBA184D1-C772-2E51-9EA7-7DFFFEB530BB}"/>
                </a:ext>
              </a:extLst>
            </p:cNvPr>
            <p:cNvSpPr/>
            <p:nvPr/>
          </p:nvSpPr>
          <p:spPr>
            <a:xfrm>
              <a:off x="3915939" y="2087974"/>
              <a:ext cx="238077" cy="243089"/>
            </a:xfrm>
            <a:prstGeom prst="ellipse">
              <a:avLst/>
            </a:prstGeom>
            <a:solidFill>
              <a:srgbClr val="FF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AB8DA645-4448-7E93-ED83-92BDFE5287FE}"/>
                </a:ext>
              </a:extLst>
            </p:cNvPr>
            <p:cNvSpPr/>
            <p:nvPr/>
          </p:nvSpPr>
          <p:spPr>
            <a:xfrm>
              <a:off x="4318025" y="2087974"/>
              <a:ext cx="238077" cy="243089"/>
            </a:xfrm>
            <a:prstGeom prst="ellipse">
              <a:avLst/>
            </a:prstGeom>
            <a:solidFill>
              <a:srgbClr val="FF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8430E144-F6DD-38B0-EEBE-F513A262D685}"/>
                </a:ext>
              </a:extLst>
            </p:cNvPr>
            <p:cNvSpPr/>
            <p:nvPr/>
          </p:nvSpPr>
          <p:spPr>
            <a:xfrm>
              <a:off x="4720111" y="2087974"/>
              <a:ext cx="238077" cy="243089"/>
            </a:xfrm>
            <a:prstGeom prst="ellipse">
              <a:avLst/>
            </a:prstGeom>
            <a:solidFill>
              <a:srgbClr val="FF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E31F57D7-9B76-3F52-7273-E89DE3A412DE}"/>
                </a:ext>
              </a:extLst>
            </p:cNvPr>
            <p:cNvSpPr/>
            <p:nvPr/>
          </p:nvSpPr>
          <p:spPr>
            <a:xfrm>
              <a:off x="5113671" y="2087974"/>
              <a:ext cx="238077" cy="243089"/>
            </a:xfrm>
            <a:prstGeom prst="ellipse">
              <a:avLst/>
            </a:prstGeom>
            <a:solidFill>
              <a:srgbClr val="FF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969215DF-733C-F673-997F-0FDF9C79F34A}"/>
                </a:ext>
              </a:extLst>
            </p:cNvPr>
            <p:cNvSpPr/>
            <p:nvPr/>
          </p:nvSpPr>
          <p:spPr>
            <a:xfrm>
              <a:off x="5494942" y="2087974"/>
              <a:ext cx="238077" cy="243089"/>
            </a:xfrm>
            <a:prstGeom prst="ellipse">
              <a:avLst/>
            </a:prstGeom>
            <a:solidFill>
              <a:srgbClr val="FF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CAFD2864-23ED-858F-C42B-244CAFF83445}"/>
                </a:ext>
              </a:extLst>
            </p:cNvPr>
            <p:cNvSpPr/>
            <p:nvPr/>
          </p:nvSpPr>
          <p:spPr>
            <a:xfrm>
              <a:off x="5879098" y="2087974"/>
              <a:ext cx="238077" cy="243089"/>
            </a:xfrm>
            <a:prstGeom prst="ellipse">
              <a:avLst/>
            </a:prstGeom>
            <a:solidFill>
              <a:srgbClr val="FF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7633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706582"/>
          </a:xfrm>
          <a:solidFill>
            <a:srgbClr val="1E6238"/>
          </a:solidFill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802.11 PHY and MAC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E27EB-3160-4CD9-8D87-5A6A393A4E22}" type="slidenum">
              <a:rPr lang="en-US" smtClean="0"/>
              <a:t>2</a:t>
            </a:fld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4691" y="1616362"/>
          <a:ext cx="4956463" cy="312896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862445">
                  <a:extLst>
                    <a:ext uri="{9D8B030D-6E8A-4147-A177-3AD203B41FA5}">
                      <a16:colId xmlns:a16="http://schemas.microsoft.com/office/drawing/2014/main" val="2167536500"/>
                    </a:ext>
                  </a:extLst>
                </a:gridCol>
                <a:gridCol w="789710">
                  <a:extLst>
                    <a:ext uri="{9D8B030D-6E8A-4147-A177-3AD203B41FA5}">
                      <a16:colId xmlns:a16="http://schemas.microsoft.com/office/drawing/2014/main" val="1848378860"/>
                    </a:ext>
                  </a:extLst>
                </a:gridCol>
                <a:gridCol w="826077">
                  <a:extLst>
                    <a:ext uri="{9D8B030D-6E8A-4147-A177-3AD203B41FA5}">
                      <a16:colId xmlns:a16="http://schemas.microsoft.com/office/drawing/2014/main" val="542428705"/>
                    </a:ext>
                  </a:extLst>
                </a:gridCol>
                <a:gridCol w="826077">
                  <a:extLst>
                    <a:ext uri="{9D8B030D-6E8A-4147-A177-3AD203B41FA5}">
                      <a16:colId xmlns:a16="http://schemas.microsoft.com/office/drawing/2014/main" val="3620540729"/>
                    </a:ext>
                  </a:extLst>
                </a:gridCol>
                <a:gridCol w="826077">
                  <a:extLst>
                    <a:ext uri="{9D8B030D-6E8A-4147-A177-3AD203B41FA5}">
                      <a16:colId xmlns:a16="http://schemas.microsoft.com/office/drawing/2014/main" val="2457046996"/>
                    </a:ext>
                  </a:extLst>
                </a:gridCol>
                <a:gridCol w="826077">
                  <a:extLst>
                    <a:ext uri="{9D8B030D-6E8A-4147-A177-3AD203B41FA5}">
                      <a16:colId xmlns:a16="http://schemas.microsoft.com/office/drawing/2014/main" val="3941263019"/>
                    </a:ext>
                  </a:extLst>
                </a:gridCol>
              </a:tblGrid>
              <a:tr h="497776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802.11b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802.11a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802.11g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802.11n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802.11ac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80979097"/>
                  </a:ext>
                </a:extLst>
              </a:tr>
              <a:tr h="497776">
                <a:tc>
                  <a:txBody>
                    <a:bodyPr/>
                    <a:lstStyle/>
                    <a:p>
                      <a:r>
                        <a:rPr lang="en-US" sz="1200" dirty="0"/>
                        <a:t>Frequency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2.4 GHz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5</a:t>
                      </a:r>
                      <a:r>
                        <a:rPr lang="en-US" sz="1200" baseline="0" dirty="0"/>
                        <a:t> GHz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2.4 GHz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2.4/5 GHz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5 GHz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0705536"/>
                  </a:ext>
                </a:extLst>
              </a:tr>
              <a:tr h="497776">
                <a:tc>
                  <a:txBody>
                    <a:bodyPr/>
                    <a:lstStyle/>
                    <a:p>
                      <a:r>
                        <a:rPr lang="en-US" sz="1200" dirty="0"/>
                        <a:t>Channel</a:t>
                      </a:r>
                      <a:r>
                        <a:rPr lang="en-US" sz="1200" baseline="0" dirty="0"/>
                        <a:t> width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20 MHz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20 MHz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20 MHz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20/40 MHz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20/40/80/160 MHz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9114091"/>
                  </a:ext>
                </a:extLst>
              </a:tr>
              <a:tr h="497776">
                <a:tc>
                  <a:txBody>
                    <a:bodyPr/>
                    <a:lstStyle/>
                    <a:p>
                      <a:r>
                        <a:rPr lang="en-US" sz="1200" dirty="0"/>
                        <a:t>PHY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DSSS/CCK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OFDM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OFDM</a:t>
                      </a:r>
                      <a:r>
                        <a:rPr lang="en-US" sz="1200" baseline="0" dirty="0"/>
                        <a:t>, DSSS/CCK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OFDM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OFDM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13676204"/>
                  </a:ext>
                </a:extLst>
              </a:tr>
              <a:tr h="570670">
                <a:tc>
                  <a:txBody>
                    <a:bodyPr/>
                    <a:lstStyle/>
                    <a:p>
                      <a:r>
                        <a:rPr lang="en-US" sz="1200" dirty="0"/>
                        <a:t>MIMO &amp;</a:t>
                      </a:r>
                      <a:r>
                        <a:rPr lang="en-US" sz="1200" baseline="0" dirty="0"/>
                        <a:t> beamforming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80300903"/>
                  </a:ext>
                </a:extLst>
              </a:tr>
              <a:tr h="497776">
                <a:tc>
                  <a:txBody>
                    <a:bodyPr/>
                    <a:lstStyle/>
                    <a:p>
                      <a:r>
                        <a:rPr lang="en-US" sz="1200" b="1" dirty="0"/>
                        <a:t>Max.</a:t>
                      </a:r>
                      <a:r>
                        <a:rPr lang="en-US" sz="1200" b="1" baseline="0" dirty="0"/>
                        <a:t> data rate</a:t>
                      </a:r>
                      <a:endParaRPr lang="en-US" sz="12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11 Mbps</a:t>
                      </a:r>
                      <a:endParaRPr lang="en-US" sz="12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54 Mbps</a:t>
                      </a:r>
                      <a:endParaRPr lang="en-US" sz="12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54 Mbps</a:t>
                      </a:r>
                      <a:endParaRPr lang="en-US" sz="12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600 Mbps</a:t>
                      </a:r>
                      <a:endParaRPr lang="en-US" sz="12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1"/>
                        <a:t>~6933 </a:t>
                      </a:r>
                      <a:r>
                        <a:rPr lang="en-US" sz="1200" b="1" dirty="0"/>
                        <a:t>Mbps</a:t>
                      </a:r>
                      <a:endParaRPr lang="en-US" sz="1200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96845634"/>
                  </a:ext>
                </a:extLst>
              </a:tr>
            </a:tbl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6109855" y="1346196"/>
            <a:ext cx="2805545" cy="1158013"/>
          </a:xfrm>
          <a:prstGeom prst="round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MAC: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CSMA/CA and wideband medium access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106390" y="2766285"/>
            <a:ext cx="2805545" cy="1158013"/>
          </a:xfrm>
          <a:prstGeom prst="roundRect">
            <a:avLst>
              <a:gd name="adj" fmla="val 7784"/>
            </a:avLst>
          </a:prstGeom>
          <a:noFill/>
          <a:ln w="19050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92D050"/>
                </a:solidFill>
              </a:rPr>
              <a:t>PHY-I:</a:t>
            </a:r>
          </a:p>
          <a:p>
            <a:pPr algn="ctr"/>
            <a:r>
              <a:rPr lang="en-US" dirty="0">
                <a:solidFill>
                  <a:srgbClr val="92D050"/>
                </a:solidFill>
              </a:rPr>
              <a:t>OFDM and modulation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102925" y="4113638"/>
            <a:ext cx="2805545" cy="1158013"/>
          </a:xfrm>
          <a:prstGeom prst="round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PHY-II:</a:t>
            </a:r>
          </a:p>
          <a:p>
            <a:pPr algn="ctr"/>
            <a:r>
              <a:rPr lang="en-US" dirty="0">
                <a:solidFill>
                  <a:srgbClr val="0070C0"/>
                </a:solidFill>
              </a:rPr>
              <a:t>MIMO and beamforming</a:t>
            </a:r>
          </a:p>
        </p:txBody>
      </p:sp>
      <p:sp>
        <p:nvSpPr>
          <p:cNvPr id="9" name="Right Bracket 8"/>
          <p:cNvSpPr/>
          <p:nvPr/>
        </p:nvSpPr>
        <p:spPr>
          <a:xfrm>
            <a:off x="5081154" y="2675084"/>
            <a:ext cx="114301" cy="324429"/>
          </a:xfrm>
          <a:prstGeom prst="rightBracket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>
            <a:stCxn id="9" idx="2"/>
          </p:cNvCxnSpPr>
          <p:nvPr/>
        </p:nvCxnSpPr>
        <p:spPr>
          <a:xfrm flipV="1">
            <a:off x="5195455" y="2130136"/>
            <a:ext cx="1153390" cy="707163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ight Bracket 15"/>
          <p:cNvSpPr/>
          <p:nvPr/>
        </p:nvSpPr>
        <p:spPr>
          <a:xfrm>
            <a:off x="5088081" y="3167209"/>
            <a:ext cx="114301" cy="360513"/>
          </a:xfrm>
          <a:prstGeom prst="rightBracket">
            <a:avLst/>
          </a:prstGeom>
          <a:ln w="1905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>
            <a:stCxn id="16" idx="2"/>
            <a:endCxn id="7" idx="1"/>
          </p:cNvCxnSpPr>
          <p:nvPr/>
        </p:nvCxnSpPr>
        <p:spPr>
          <a:xfrm flipV="1">
            <a:off x="5202382" y="3345292"/>
            <a:ext cx="904008" cy="2174"/>
          </a:xfrm>
          <a:prstGeom prst="straightConnector1">
            <a:avLst/>
          </a:prstGeom>
          <a:ln w="1905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ight Bracket 23"/>
          <p:cNvSpPr/>
          <p:nvPr/>
        </p:nvSpPr>
        <p:spPr>
          <a:xfrm>
            <a:off x="5091256" y="3764109"/>
            <a:ext cx="114301" cy="360513"/>
          </a:xfrm>
          <a:prstGeom prst="rightBracket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Arrow Connector 24"/>
          <p:cNvCxnSpPr>
            <a:stCxn id="24" idx="2"/>
          </p:cNvCxnSpPr>
          <p:nvPr/>
        </p:nvCxnSpPr>
        <p:spPr>
          <a:xfrm>
            <a:off x="5205557" y="3944366"/>
            <a:ext cx="1143288" cy="616081"/>
          </a:xfrm>
          <a:prstGeom prst="straightConnector1">
            <a:avLst/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8550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/>
      <p:bldP spid="9" grpId="0" animBg="1"/>
      <p:bldP spid="16" grpId="0" animBg="1"/>
      <p:bldP spid="2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OFDM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Step 2: Modulate bits on each subcarrier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		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20</a:t>
            </a:fld>
            <a:endParaRPr lang="en-US" sz="1800" kern="0" dirty="0">
              <a:solidFill>
                <a:sysClr val="windowText" lastClr="000000"/>
              </a:solidFill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4587642"/>
              </p:ext>
            </p:extLst>
          </p:nvPr>
        </p:nvGraphicFramePr>
        <p:xfrm>
          <a:off x="1109666" y="2741691"/>
          <a:ext cx="2125023" cy="2926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08341">
                  <a:extLst>
                    <a:ext uri="{9D8B030D-6E8A-4147-A177-3AD203B41FA5}">
                      <a16:colId xmlns:a16="http://schemas.microsoft.com/office/drawing/2014/main" val="2612585994"/>
                    </a:ext>
                  </a:extLst>
                </a:gridCol>
                <a:gridCol w="708341">
                  <a:extLst>
                    <a:ext uri="{9D8B030D-6E8A-4147-A177-3AD203B41FA5}">
                      <a16:colId xmlns:a16="http://schemas.microsoft.com/office/drawing/2014/main" val="1731777920"/>
                    </a:ext>
                  </a:extLst>
                </a:gridCol>
                <a:gridCol w="708341">
                  <a:extLst>
                    <a:ext uri="{9D8B030D-6E8A-4147-A177-3AD203B41FA5}">
                      <a16:colId xmlns:a16="http://schemas.microsoft.com/office/drawing/2014/main" val="436616470"/>
                    </a:ext>
                  </a:extLst>
                </a:gridCol>
              </a:tblGrid>
              <a:tr h="26913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Sub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3435901"/>
                  </a:ext>
                </a:extLst>
              </a:tr>
              <a:tr h="26913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Sub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1764635"/>
                  </a:ext>
                </a:extLst>
              </a:tr>
              <a:tr h="26913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Sub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7528810"/>
                  </a:ext>
                </a:extLst>
              </a:tr>
              <a:tr h="26913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Sub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7132523"/>
                  </a:ext>
                </a:extLst>
              </a:tr>
              <a:tr h="26913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Sub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1493303"/>
                  </a:ext>
                </a:extLst>
              </a:tr>
              <a:tr h="26913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Sub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9367248"/>
                  </a:ext>
                </a:extLst>
              </a:tr>
              <a:tr h="26913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Sub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8577073"/>
                  </a:ext>
                </a:extLst>
              </a:tr>
              <a:tr h="26913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Sub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1493712"/>
                  </a:ext>
                </a:extLst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1748790" y="2565846"/>
            <a:ext cx="1565910" cy="634554"/>
          </a:xfrm>
          <a:prstGeom prst="ellipse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" descr="Image result for sine wav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4029"/>
          <a:stretch/>
        </p:blipFill>
        <p:spPr bwMode="auto">
          <a:xfrm>
            <a:off x="4387523" y="2326766"/>
            <a:ext cx="961717" cy="2096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1" name="Straight Arrow Connector 30"/>
          <p:cNvCxnSpPr/>
          <p:nvPr/>
        </p:nvCxnSpPr>
        <p:spPr>
          <a:xfrm flipV="1">
            <a:off x="4378731" y="1714500"/>
            <a:ext cx="0" cy="2603483"/>
          </a:xfrm>
          <a:prstGeom prst="straightConnector1">
            <a:avLst/>
          </a:prstGeom>
          <a:ln w="127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4360986" y="4329336"/>
            <a:ext cx="4428684" cy="0"/>
          </a:xfrm>
          <a:prstGeom prst="straightConnector1">
            <a:avLst/>
          </a:prstGeom>
          <a:ln w="127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Picture 2" descr="Image result for sine wav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34694"/>
          <a:stretch/>
        </p:blipFill>
        <p:spPr bwMode="auto">
          <a:xfrm>
            <a:off x="6122165" y="2326766"/>
            <a:ext cx="961717" cy="2096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2" descr="Image result for sine wav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4029"/>
          <a:stretch/>
        </p:blipFill>
        <p:spPr bwMode="auto">
          <a:xfrm>
            <a:off x="5275950" y="2326766"/>
            <a:ext cx="961717" cy="2096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2" descr="Image result for sine wav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34694"/>
          <a:stretch/>
        </p:blipFill>
        <p:spPr bwMode="auto">
          <a:xfrm>
            <a:off x="7022022" y="2326764"/>
            <a:ext cx="961717" cy="2096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3" name="Straight Arrow Connector 52"/>
          <p:cNvCxnSpPr/>
          <p:nvPr/>
        </p:nvCxnSpPr>
        <p:spPr>
          <a:xfrm>
            <a:off x="4417760" y="2212699"/>
            <a:ext cx="1711570" cy="0"/>
          </a:xfrm>
          <a:prstGeom prst="straightConnector1">
            <a:avLst/>
          </a:prstGeom>
          <a:ln w="12700">
            <a:solidFill>
              <a:srgbClr val="00206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4650787" y="1890442"/>
            <a:ext cx="1288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cxnSp>
        <p:nvCxnSpPr>
          <p:cNvPr id="57" name="Straight Arrow Connector 56"/>
          <p:cNvCxnSpPr/>
          <p:nvPr/>
        </p:nvCxnSpPr>
        <p:spPr>
          <a:xfrm>
            <a:off x="6193220" y="2216509"/>
            <a:ext cx="1711570" cy="0"/>
          </a:xfrm>
          <a:prstGeom prst="straightConnector1">
            <a:avLst/>
          </a:prstGeom>
          <a:ln w="12700">
            <a:solidFill>
              <a:srgbClr val="00206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6426247" y="1894252"/>
            <a:ext cx="1288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3417570" y="2741691"/>
            <a:ext cx="777240" cy="264399"/>
          </a:xfrm>
          <a:prstGeom prst="rightArrow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/>
          <p:cNvSpPr txBox="1"/>
          <p:nvPr/>
        </p:nvSpPr>
        <p:spPr>
          <a:xfrm>
            <a:off x="3282678" y="2171573"/>
            <a:ext cx="9759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BPSK</a:t>
            </a:r>
          </a:p>
        </p:txBody>
      </p:sp>
    </p:spTree>
    <p:extLst>
      <p:ext uri="{BB962C8B-B14F-4D97-AF65-F5344CB8AC3E}">
        <p14:creationId xmlns:p14="http://schemas.microsoft.com/office/powerpoint/2010/main" val="11740735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OFDM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Step 2: Modulate bits on each subcarrier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		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21</a:t>
            </a:fld>
            <a:endParaRPr lang="en-US" sz="1800" kern="0" dirty="0">
              <a:solidFill>
                <a:sysClr val="windowText" lastClr="000000"/>
              </a:solidFill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1109666" y="2741691"/>
          <a:ext cx="2125023" cy="2926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08341">
                  <a:extLst>
                    <a:ext uri="{9D8B030D-6E8A-4147-A177-3AD203B41FA5}">
                      <a16:colId xmlns:a16="http://schemas.microsoft.com/office/drawing/2014/main" val="2612585994"/>
                    </a:ext>
                  </a:extLst>
                </a:gridCol>
                <a:gridCol w="708341">
                  <a:extLst>
                    <a:ext uri="{9D8B030D-6E8A-4147-A177-3AD203B41FA5}">
                      <a16:colId xmlns:a16="http://schemas.microsoft.com/office/drawing/2014/main" val="1731777920"/>
                    </a:ext>
                  </a:extLst>
                </a:gridCol>
                <a:gridCol w="708341">
                  <a:extLst>
                    <a:ext uri="{9D8B030D-6E8A-4147-A177-3AD203B41FA5}">
                      <a16:colId xmlns:a16="http://schemas.microsoft.com/office/drawing/2014/main" val="436616470"/>
                    </a:ext>
                  </a:extLst>
                </a:gridCol>
              </a:tblGrid>
              <a:tr h="26913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Sub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3435901"/>
                  </a:ext>
                </a:extLst>
              </a:tr>
              <a:tr h="26913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Sub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1764635"/>
                  </a:ext>
                </a:extLst>
              </a:tr>
              <a:tr h="26913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Sub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7528810"/>
                  </a:ext>
                </a:extLst>
              </a:tr>
              <a:tr h="26913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Sub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7132523"/>
                  </a:ext>
                </a:extLst>
              </a:tr>
              <a:tr h="26913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Sub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1493303"/>
                  </a:ext>
                </a:extLst>
              </a:tr>
              <a:tr h="26913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Sub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9367248"/>
                  </a:ext>
                </a:extLst>
              </a:tr>
              <a:tr h="26913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Sub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8577073"/>
                  </a:ext>
                </a:extLst>
              </a:tr>
              <a:tr h="26913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Sub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1493712"/>
                  </a:ext>
                </a:extLst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1748790" y="2565846"/>
            <a:ext cx="1565910" cy="634554"/>
          </a:xfrm>
          <a:prstGeom prst="ellipse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" descr="Image result for sine wav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4029"/>
          <a:stretch/>
        </p:blipFill>
        <p:spPr bwMode="auto">
          <a:xfrm>
            <a:off x="4387523" y="2326766"/>
            <a:ext cx="961717" cy="2096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1" name="Straight Arrow Connector 30"/>
          <p:cNvCxnSpPr/>
          <p:nvPr/>
        </p:nvCxnSpPr>
        <p:spPr>
          <a:xfrm flipV="1">
            <a:off x="4378731" y="1714500"/>
            <a:ext cx="0" cy="2603483"/>
          </a:xfrm>
          <a:prstGeom prst="straightConnector1">
            <a:avLst/>
          </a:prstGeom>
          <a:ln w="127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4360986" y="4329336"/>
            <a:ext cx="4428684" cy="0"/>
          </a:xfrm>
          <a:prstGeom prst="straightConnector1">
            <a:avLst/>
          </a:prstGeom>
          <a:ln w="127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Picture 2" descr="Image result for sine wav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34694"/>
          <a:stretch/>
        </p:blipFill>
        <p:spPr bwMode="auto">
          <a:xfrm>
            <a:off x="6122165" y="2326766"/>
            <a:ext cx="961717" cy="2096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2" descr="Image result for sine wav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4029"/>
          <a:stretch/>
        </p:blipFill>
        <p:spPr bwMode="auto">
          <a:xfrm>
            <a:off x="5275950" y="2326766"/>
            <a:ext cx="961717" cy="2096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2" descr="Image result for sine wav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34694"/>
          <a:stretch/>
        </p:blipFill>
        <p:spPr bwMode="auto">
          <a:xfrm>
            <a:off x="7022022" y="2326764"/>
            <a:ext cx="961717" cy="2096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3" name="Straight Arrow Connector 52"/>
          <p:cNvCxnSpPr/>
          <p:nvPr/>
        </p:nvCxnSpPr>
        <p:spPr>
          <a:xfrm>
            <a:off x="4417760" y="2212699"/>
            <a:ext cx="1711570" cy="0"/>
          </a:xfrm>
          <a:prstGeom prst="straightConnector1">
            <a:avLst/>
          </a:prstGeom>
          <a:ln w="12700">
            <a:solidFill>
              <a:srgbClr val="00206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4650787" y="1890442"/>
            <a:ext cx="1288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cxnSp>
        <p:nvCxnSpPr>
          <p:cNvPr id="57" name="Straight Arrow Connector 56"/>
          <p:cNvCxnSpPr/>
          <p:nvPr/>
        </p:nvCxnSpPr>
        <p:spPr>
          <a:xfrm>
            <a:off x="6193220" y="2216509"/>
            <a:ext cx="1711570" cy="0"/>
          </a:xfrm>
          <a:prstGeom prst="straightConnector1">
            <a:avLst/>
          </a:prstGeom>
          <a:ln w="12700">
            <a:solidFill>
              <a:srgbClr val="00206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6426247" y="1894252"/>
            <a:ext cx="1288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3417570" y="2741691"/>
            <a:ext cx="777240" cy="264399"/>
          </a:xfrm>
          <a:prstGeom prst="rightArrow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/>
          <p:cNvSpPr txBox="1"/>
          <p:nvPr/>
        </p:nvSpPr>
        <p:spPr>
          <a:xfrm>
            <a:off x="3282678" y="2171573"/>
            <a:ext cx="9759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BPSK</a:t>
            </a:r>
          </a:p>
        </p:txBody>
      </p:sp>
      <p:sp>
        <p:nvSpPr>
          <p:cNvPr id="19" name="Oval 18"/>
          <p:cNvSpPr/>
          <p:nvPr/>
        </p:nvSpPr>
        <p:spPr>
          <a:xfrm>
            <a:off x="1692753" y="4781508"/>
            <a:ext cx="1565910" cy="634554"/>
          </a:xfrm>
          <a:prstGeom prst="ellipse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19"/>
          <p:cNvSpPr/>
          <p:nvPr/>
        </p:nvSpPr>
        <p:spPr>
          <a:xfrm>
            <a:off x="3382023" y="5007362"/>
            <a:ext cx="777240" cy="264399"/>
          </a:xfrm>
          <a:prstGeom prst="rightArrow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" descr="Image result for sine wave"/>
          <p:cNvPicPr>
            <a:picLocks noChangeAspect="1" noChangeArrowheads="1"/>
          </p:cNvPicPr>
          <p:nvPr/>
        </p:nvPicPr>
        <p:blipFill rotWithShape="1">
          <a:blip r:embed="rId2">
            <a:biLevel thresh="7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4029"/>
          <a:stretch/>
        </p:blipFill>
        <p:spPr bwMode="auto">
          <a:xfrm>
            <a:off x="4377148" y="4582286"/>
            <a:ext cx="447657" cy="2096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2" name="Straight Arrow Connector 21"/>
          <p:cNvCxnSpPr/>
          <p:nvPr/>
        </p:nvCxnSpPr>
        <p:spPr>
          <a:xfrm flipV="1">
            <a:off x="4373056" y="4534582"/>
            <a:ext cx="0" cy="2038922"/>
          </a:xfrm>
          <a:prstGeom prst="straightConnector1">
            <a:avLst/>
          </a:prstGeom>
          <a:ln w="127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4364796" y="6584856"/>
            <a:ext cx="2061451" cy="0"/>
          </a:xfrm>
          <a:prstGeom prst="straightConnector1">
            <a:avLst/>
          </a:prstGeom>
          <a:ln w="127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Picture 2" descr="Image result for sine wave"/>
          <p:cNvPicPr>
            <a:picLocks noChangeAspect="1" noChangeArrowheads="1"/>
          </p:cNvPicPr>
          <p:nvPr/>
        </p:nvPicPr>
        <p:blipFill rotWithShape="1">
          <a:blip r:embed="rId2">
            <a:biLevel thresh="7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4029"/>
          <a:stretch/>
        </p:blipFill>
        <p:spPr bwMode="auto">
          <a:xfrm>
            <a:off x="4790691" y="4582286"/>
            <a:ext cx="447657" cy="2096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7" name="Straight Arrow Connector 26"/>
          <p:cNvCxnSpPr/>
          <p:nvPr/>
        </p:nvCxnSpPr>
        <p:spPr>
          <a:xfrm>
            <a:off x="4391223" y="4856839"/>
            <a:ext cx="796697" cy="0"/>
          </a:xfrm>
          <a:prstGeom prst="straightConnector1">
            <a:avLst/>
          </a:prstGeom>
          <a:ln w="12700">
            <a:solidFill>
              <a:srgbClr val="00206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499692" y="4534582"/>
            <a:ext cx="599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5217659" y="4860649"/>
            <a:ext cx="796697" cy="0"/>
          </a:xfrm>
          <a:prstGeom prst="straightConnector1">
            <a:avLst/>
          </a:prstGeom>
          <a:ln w="12700">
            <a:solidFill>
              <a:srgbClr val="00206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5326128" y="4538392"/>
            <a:ext cx="599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pic>
        <p:nvPicPr>
          <p:cNvPr id="36" name="Picture 2" descr="Image result for sine wave"/>
          <p:cNvPicPr>
            <a:picLocks noChangeAspect="1" noChangeArrowheads="1"/>
          </p:cNvPicPr>
          <p:nvPr/>
        </p:nvPicPr>
        <p:blipFill rotWithShape="1">
          <a:blip r:embed="rId2">
            <a:biLevel thresh="7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4029"/>
          <a:stretch/>
        </p:blipFill>
        <p:spPr bwMode="auto">
          <a:xfrm>
            <a:off x="5205741" y="4586856"/>
            <a:ext cx="447657" cy="2096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2" descr="Image result for sine wave"/>
          <p:cNvPicPr>
            <a:picLocks noChangeAspect="1" noChangeArrowheads="1"/>
          </p:cNvPicPr>
          <p:nvPr/>
        </p:nvPicPr>
        <p:blipFill rotWithShape="1">
          <a:blip r:embed="rId2">
            <a:biLevel thresh="7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4029"/>
          <a:stretch/>
        </p:blipFill>
        <p:spPr bwMode="auto">
          <a:xfrm>
            <a:off x="5619284" y="4586856"/>
            <a:ext cx="447657" cy="2096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1582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OFDM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Step 3: Combine subcarriers using IFFT to generate one channel waveform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		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22</a:t>
            </a:fld>
            <a:endParaRPr lang="en-US" sz="1800" kern="0" dirty="0">
              <a:solidFill>
                <a:sysClr val="windowText" lastClr="000000"/>
              </a:solidFill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1109666" y="2741691"/>
          <a:ext cx="2125023" cy="2926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08341">
                  <a:extLst>
                    <a:ext uri="{9D8B030D-6E8A-4147-A177-3AD203B41FA5}">
                      <a16:colId xmlns:a16="http://schemas.microsoft.com/office/drawing/2014/main" val="2612585994"/>
                    </a:ext>
                  </a:extLst>
                </a:gridCol>
                <a:gridCol w="708341">
                  <a:extLst>
                    <a:ext uri="{9D8B030D-6E8A-4147-A177-3AD203B41FA5}">
                      <a16:colId xmlns:a16="http://schemas.microsoft.com/office/drawing/2014/main" val="1731777920"/>
                    </a:ext>
                  </a:extLst>
                </a:gridCol>
                <a:gridCol w="708341">
                  <a:extLst>
                    <a:ext uri="{9D8B030D-6E8A-4147-A177-3AD203B41FA5}">
                      <a16:colId xmlns:a16="http://schemas.microsoft.com/office/drawing/2014/main" val="436616470"/>
                    </a:ext>
                  </a:extLst>
                </a:gridCol>
              </a:tblGrid>
              <a:tr h="26913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Sub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3435901"/>
                  </a:ext>
                </a:extLst>
              </a:tr>
              <a:tr h="26913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Sub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1764635"/>
                  </a:ext>
                </a:extLst>
              </a:tr>
              <a:tr h="26913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Sub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7528810"/>
                  </a:ext>
                </a:extLst>
              </a:tr>
              <a:tr h="26913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Sub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7132523"/>
                  </a:ext>
                </a:extLst>
              </a:tr>
              <a:tr h="26913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Sub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1493303"/>
                  </a:ext>
                </a:extLst>
              </a:tr>
              <a:tr h="26913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Sub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9367248"/>
                  </a:ext>
                </a:extLst>
              </a:tr>
              <a:tr h="26913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Sub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8577073"/>
                  </a:ext>
                </a:extLst>
              </a:tr>
              <a:tr h="26913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Sub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1493712"/>
                  </a:ext>
                </a:extLst>
              </a:tr>
            </a:tbl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3429978" y="5212525"/>
            <a:ext cx="414881" cy="622548"/>
            <a:chOff x="4364796" y="4534582"/>
            <a:chExt cx="2061451" cy="2148997"/>
          </a:xfrm>
        </p:grpSpPr>
        <p:pic>
          <p:nvPicPr>
            <p:cNvPr id="21" name="Picture 2" descr="Image result for sine wave"/>
            <p:cNvPicPr>
              <a:picLocks noChangeAspect="1" noChangeArrowheads="1"/>
            </p:cNvPicPr>
            <p:nvPr/>
          </p:nvPicPr>
          <p:blipFill rotWithShape="1">
            <a:blip r:embed="rId2">
              <a:biLevel thresh="75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029"/>
            <a:stretch/>
          </p:blipFill>
          <p:spPr bwMode="auto">
            <a:xfrm>
              <a:off x="4377148" y="4582286"/>
              <a:ext cx="447657" cy="20967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22" name="Straight Arrow Connector 21"/>
            <p:cNvCxnSpPr/>
            <p:nvPr/>
          </p:nvCxnSpPr>
          <p:spPr>
            <a:xfrm flipV="1">
              <a:off x="4373056" y="4534582"/>
              <a:ext cx="0" cy="2038922"/>
            </a:xfrm>
            <a:prstGeom prst="straightConnector1">
              <a:avLst/>
            </a:prstGeom>
            <a:ln w="1270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>
              <a:off x="4364796" y="6584856"/>
              <a:ext cx="2061451" cy="0"/>
            </a:xfrm>
            <a:prstGeom prst="straightConnector1">
              <a:avLst/>
            </a:prstGeom>
            <a:ln w="1270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5" name="Picture 2" descr="Image result for sine wave"/>
            <p:cNvPicPr>
              <a:picLocks noChangeAspect="1" noChangeArrowheads="1"/>
            </p:cNvPicPr>
            <p:nvPr/>
          </p:nvPicPr>
          <p:blipFill rotWithShape="1">
            <a:blip r:embed="rId2">
              <a:biLevel thresh="75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029"/>
            <a:stretch/>
          </p:blipFill>
          <p:spPr bwMode="auto">
            <a:xfrm>
              <a:off x="4790691" y="4582286"/>
              <a:ext cx="447657" cy="20967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6" name="Picture 2" descr="Image result for sine wave"/>
            <p:cNvPicPr>
              <a:picLocks noChangeAspect="1" noChangeArrowheads="1"/>
            </p:cNvPicPr>
            <p:nvPr/>
          </p:nvPicPr>
          <p:blipFill rotWithShape="1">
            <a:blip r:embed="rId2">
              <a:biLevel thresh="75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029"/>
            <a:stretch/>
          </p:blipFill>
          <p:spPr bwMode="auto">
            <a:xfrm>
              <a:off x="5205741" y="4586856"/>
              <a:ext cx="447657" cy="20967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7" name="Picture 2" descr="Image result for sine wave"/>
            <p:cNvPicPr>
              <a:picLocks noChangeAspect="1" noChangeArrowheads="1"/>
            </p:cNvPicPr>
            <p:nvPr/>
          </p:nvPicPr>
          <p:blipFill rotWithShape="1">
            <a:blip r:embed="rId2">
              <a:biLevel thresh="75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029"/>
            <a:stretch/>
          </p:blipFill>
          <p:spPr bwMode="auto">
            <a:xfrm>
              <a:off x="5619284" y="4586856"/>
              <a:ext cx="447657" cy="20967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8" name="Group 37"/>
          <p:cNvGrpSpPr/>
          <p:nvPr/>
        </p:nvGrpSpPr>
        <p:grpSpPr>
          <a:xfrm>
            <a:off x="3429978" y="2514941"/>
            <a:ext cx="831550" cy="711788"/>
            <a:chOff x="4364796" y="4534582"/>
            <a:chExt cx="2061451" cy="2148997"/>
          </a:xfrm>
        </p:grpSpPr>
        <p:pic>
          <p:nvPicPr>
            <p:cNvPr id="39" name="Picture 2" descr="Image result for sine wave"/>
            <p:cNvPicPr>
              <a:picLocks noChangeAspect="1" noChangeArrowheads="1"/>
            </p:cNvPicPr>
            <p:nvPr/>
          </p:nvPicPr>
          <p:blipFill rotWithShape="1">
            <a:blip r:embed="rId2">
              <a:biLevel thresh="75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029"/>
            <a:stretch/>
          </p:blipFill>
          <p:spPr bwMode="auto">
            <a:xfrm>
              <a:off x="4377148" y="4582286"/>
              <a:ext cx="447657" cy="20967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40" name="Straight Arrow Connector 39"/>
            <p:cNvCxnSpPr/>
            <p:nvPr/>
          </p:nvCxnSpPr>
          <p:spPr>
            <a:xfrm flipV="1">
              <a:off x="4373056" y="4534582"/>
              <a:ext cx="0" cy="2038922"/>
            </a:xfrm>
            <a:prstGeom prst="straightConnector1">
              <a:avLst/>
            </a:prstGeom>
            <a:ln w="1270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/>
            <p:nvPr/>
          </p:nvCxnSpPr>
          <p:spPr>
            <a:xfrm>
              <a:off x="4364796" y="6584856"/>
              <a:ext cx="2061451" cy="0"/>
            </a:xfrm>
            <a:prstGeom prst="straightConnector1">
              <a:avLst/>
            </a:prstGeom>
            <a:ln w="1270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42" name="Picture 2" descr="Image result for sine wave"/>
            <p:cNvPicPr>
              <a:picLocks noChangeAspect="1" noChangeArrowheads="1"/>
            </p:cNvPicPr>
            <p:nvPr/>
          </p:nvPicPr>
          <p:blipFill rotWithShape="1">
            <a:blip r:embed="rId2">
              <a:biLevel thresh="75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029"/>
            <a:stretch/>
          </p:blipFill>
          <p:spPr bwMode="auto">
            <a:xfrm>
              <a:off x="4790691" y="4582286"/>
              <a:ext cx="447657" cy="20967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3" name="Picture 2" descr="Image result for sine wave"/>
            <p:cNvPicPr>
              <a:picLocks noChangeAspect="1" noChangeArrowheads="1"/>
            </p:cNvPicPr>
            <p:nvPr/>
          </p:nvPicPr>
          <p:blipFill rotWithShape="1">
            <a:blip r:embed="rId2">
              <a:biLevel thresh="75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029"/>
            <a:stretch/>
          </p:blipFill>
          <p:spPr bwMode="auto">
            <a:xfrm>
              <a:off x="5205741" y="4586856"/>
              <a:ext cx="447657" cy="20967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4" name="Picture 2" descr="Image result for sine wave"/>
            <p:cNvPicPr>
              <a:picLocks noChangeAspect="1" noChangeArrowheads="1"/>
            </p:cNvPicPr>
            <p:nvPr/>
          </p:nvPicPr>
          <p:blipFill rotWithShape="1">
            <a:blip r:embed="rId2">
              <a:biLevel thresh="75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029"/>
            <a:stretch/>
          </p:blipFill>
          <p:spPr bwMode="auto">
            <a:xfrm>
              <a:off x="5619284" y="4586856"/>
              <a:ext cx="447657" cy="20967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5" name="TextBox 44"/>
          <p:cNvSpPr txBox="1"/>
          <p:nvPr/>
        </p:nvSpPr>
        <p:spPr>
          <a:xfrm>
            <a:off x="2873831" y="3321013"/>
            <a:ext cx="17073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o </a:t>
            </a:r>
            <a:r>
              <a:rPr lang="en-US" sz="1100" dirty="0" err="1"/>
              <a:t>o</a:t>
            </a:r>
            <a:r>
              <a:rPr lang="en-US" sz="1100" dirty="0"/>
              <a:t> </a:t>
            </a:r>
            <a:r>
              <a:rPr lang="en-US" sz="1100" dirty="0" err="1"/>
              <a:t>o</a:t>
            </a:r>
            <a:endParaRPr lang="en-US" sz="1100" dirty="0"/>
          </a:p>
        </p:txBody>
      </p:sp>
      <p:sp>
        <p:nvSpPr>
          <p:cNvPr id="46" name="TextBox 45"/>
          <p:cNvSpPr txBox="1"/>
          <p:nvPr/>
        </p:nvSpPr>
        <p:spPr>
          <a:xfrm>
            <a:off x="2873831" y="3955453"/>
            <a:ext cx="17073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o </a:t>
            </a:r>
            <a:r>
              <a:rPr lang="en-US" sz="1100" dirty="0" err="1"/>
              <a:t>o</a:t>
            </a:r>
            <a:r>
              <a:rPr lang="en-US" sz="1100" dirty="0"/>
              <a:t> </a:t>
            </a:r>
            <a:r>
              <a:rPr lang="en-US" sz="1100" dirty="0" err="1"/>
              <a:t>o</a:t>
            </a:r>
            <a:endParaRPr lang="en-US" sz="1100" dirty="0"/>
          </a:p>
        </p:txBody>
      </p:sp>
      <p:sp>
        <p:nvSpPr>
          <p:cNvPr id="47" name="TextBox 46"/>
          <p:cNvSpPr txBox="1"/>
          <p:nvPr/>
        </p:nvSpPr>
        <p:spPr>
          <a:xfrm>
            <a:off x="2864664" y="4589668"/>
            <a:ext cx="17073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o </a:t>
            </a:r>
            <a:r>
              <a:rPr lang="en-US" sz="1100" dirty="0" err="1"/>
              <a:t>o</a:t>
            </a:r>
            <a:r>
              <a:rPr lang="en-US" sz="1100" dirty="0"/>
              <a:t> </a:t>
            </a:r>
            <a:r>
              <a:rPr lang="en-US" sz="1100" dirty="0" err="1"/>
              <a:t>o</a:t>
            </a:r>
            <a:endParaRPr lang="en-US" sz="1100" dirty="0"/>
          </a:p>
        </p:txBody>
      </p:sp>
      <p:sp>
        <p:nvSpPr>
          <p:cNvPr id="7" name="Rectangle 6"/>
          <p:cNvSpPr/>
          <p:nvPr/>
        </p:nvSpPr>
        <p:spPr>
          <a:xfrm>
            <a:off x="5429250" y="3546419"/>
            <a:ext cx="1348740" cy="1137850"/>
          </a:xfrm>
          <a:prstGeom prst="rect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IFFT</a:t>
            </a:r>
          </a:p>
        </p:txBody>
      </p:sp>
      <p:cxnSp>
        <p:nvCxnSpPr>
          <p:cNvPr id="60" name="Straight Connector 59"/>
          <p:cNvCxnSpPr/>
          <p:nvPr/>
        </p:nvCxnSpPr>
        <p:spPr>
          <a:xfrm>
            <a:off x="4937760" y="2877978"/>
            <a:ext cx="0" cy="2629877"/>
          </a:xfrm>
          <a:prstGeom prst="line">
            <a:avLst/>
          </a:prstGeom>
          <a:ln w="19050">
            <a:solidFill>
              <a:srgbClr val="002060"/>
            </a:solidFill>
            <a:headEnd type="none" w="sm" len="sm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4446270" y="2852605"/>
            <a:ext cx="514350" cy="0"/>
          </a:xfrm>
          <a:prstGeom prst="line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4446270" y="3225215"/>
            <a:ext cx="514350" cy="0"/>
          </a:xfrm>
          <a:prstGeom prst="line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4423410" y="3582623"/>
            <a:ext cx="514350" cy="0"/>
          </a:xfrm>
          <a:prstGeom prst="line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4446270" y="3952866"/>
            <a:ext cx="514350" cy="0"/>
          </a:xfrm>
          <a:prstGeom prst="line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4446270" y="4322436"/>
            <a:ext cx="514350" cy="0"/>
          </a:xfrm>
          <a:prstGeom prst="line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4423410" y="4720473"/>
            <a:ext cx="514350" cy="0"/>
          </a:xfrm>
          <a:prstGeom prst="line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4423410" y="5101473"/>
            <a:ext cx="514350" cy="0"/>
          </a:xfrm>
          <a:prstGeom prst="line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4423410" y="5507855"/>
            <a:ext cx="514350" cy="0"/>
          </a:xfrm>
          <a:prstGeom prst="line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4937760" y="4148961"/>
            <a:ext cx="514350" cy="0"/>
          </a:xfrm>
          <a:prstGeom prst="line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6777990" y="4115344"/>
            <a:ext cx="514350" cy="0"/>
          </a:xfrm>
          <a:prstGeom prst="line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7346716" y="3520144"/>
            <a:ext cx="14929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Resultant OFDM signal</a:t>
            </a:r>
          </a:p>
        </p:txBody>
      </p:sp>
    </p:spTree>
    <p:extLst>
      <p:ext uri="{BB962C8B-B14F-4D97-AF65-F5344CB8AC3E}">
        <p14:creationId xmlns:p14="http://schemas.microsoft.com/office/powerpoint/2010/main" val="34312266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OFDM?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Wireless signal propagation is complex</a:t>
            </a:r>
          </a:p>
          <a:p>
            <a:pPr lvl="1"/>
            <a:r>
              <a:rPr lang="en-US" dirty="0"/>
              <a:t>Stationary and moving objects affect the received signal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Signal reaches the receiver over multiple paths</a:t>
            </a:r>
          </a:p>
          <a:p>
            <a:pPr lvl="1"/>
            <a:r>
              <a:rPr lang="en-US" dirty="0"/>
              <a:t>Variations in the environment results in frequency-selective fading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23</a:t>
            </a:fld>
            <a:endParaRPr lang="en-US" sz="1800" kern="0" dirty="0">
              <a:solidFill>
                <a:sysClr val="windowText" lastClr="000000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1310" y="2141598"/>
            <a:ext cx="3657600" cy="2627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29171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 Same Side Corner Rectangle 17"/>
          <p:cNvSpPr/>
          <p:nvPr/>
        </p:nvSpPr>
        <p:spPr>
          <a:xfrm>
            <a:off x="5419577" y="3682460"/>
            <a:ext cx="2491740" cy="1805940"/>
          </a:xfrm>
          <a:prstGeom prst="round2SameRect">
            <a:avLst>
              <a:gd name="adj1" fmla="val 40506"/>
              <a:gd name="adj2" fmla="val 0"/>
            </a:avLst>
          </a:prstGeom>
          <a:solidFill>
            <a:srgbClr val="4472C4">
              <a:alpha val="2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OFDM?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Frequency selective fading</a:t>
            </a:r>
          </a:p>
          <a:p>
            <a:pPr lvl="1"/>
            <a:r>
              <a:rPr lang="en-US" dirty="0"/>
              <a:t>Some frequencies within the channel fade severely</a:t>
            </a:r>
          </a:p>
          <a:p>
            <a:pPr lvl="1"/>
            <a:r>
              <a:rPr lang="en-US" dirty="0"/>
              <a:t>These frequencies are uncorrelated 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24</a:t>
            </a:fld>
            <a:endParaRPr lang="en-US" sz="1800" kern="0" dirty="0">
              <a:solidFill>
                <a:sysClr val="windowText" lastClr="000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788670" y="2994660"/>
            <a:ext cx="0" cy="2468880"/>
          </a:xfrm>
          <a:prstGeom prst="straightConnector1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788670" y="5474970"/>
            <a:ext cx="3497580" cy="0"/>
          </a:xfrm>
          <a:prstGeom prst="straightConnector1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ound Same Side Corner Rectangle 9"/>
          <p:cNvSpPr/>
          <p:nvPr/>
        </p:nvSpPr>
        <p:spPr>
          <a:xfrm>
            <a:off x="1291590" y="3657600"/>
            <a:ext cx="2491740" cy="1805940"/>
          </a:xfrm>
          <a:prstGeom prst="round2SameRect">
            <a:avLst>
              <a:gd name="adj1" fmla="val 40506"/>
              <a:gd name="adj2" fmla="val 0"/>
            </a:avLst>
          </a:prstGeom>
          <a:solidFill>
            <a:srgbClr val="4472C4">
              <a:alpha val="25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518967" y="2339801"/>
            <a:ext cx="20369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Ideal channel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056426" y="5244137"/>
            <a:ext cx="7327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f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8262" y="2887395"/>
            <a:ext cx="7327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4916657" y="3019520"/>
            <a:ext cx="0" cy="2468880"/>
          </a:xfrm>
          <a:prstGeom prst="straightConnector1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916657" y="5499830"/>
            <a:ext cx="3497580" cy="0"/>
          </a:xfrm>
          <a:prstGeom prst="straightConnector1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646954" y="2364661"/>
            <a:ext cx="20369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Reality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184413" y="5268997"/>
            <a:ext cx="7327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f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286249" y="2912255"/>
            <a:ext cx="7327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</a:p>
        </p:txBody>
      </p:sp>
      <p:sp>
        <p:nvSpPr>
          <p:cNvPr id="23" name="Freeform 22"/>
          <p:cNvSpPr/>
          <p:nvPr/>
        </p:nvSpPr>
        <p:spPr>
          <a:xfrm>
            <a:off x="5415621" y="3526416"/>
            <a:ext cx="2496098" cy="1971414"/>
          </a:xfrm>
          <a:custGeom>
            <a:avLst/>
            <a:gdLst>
              <a:gd name="connsiteX0" fmla="*/ 2199 w 2496098"/>
              <a:gd name="connsiteY0" fmla="*/ 1937124 h 1971414"/>
              <a:gd name="connsiteX1" fmla="*/ 2199 w 2496098"/>
              <a:gd name="connsiteY1" fmla="*/ 1285614 h 1971414"/>
              <a:gd name="connsiteX2" fmla="*/ 25059 w 2496098"/>
              <a:gd name="connsiteY2" fmla="*/ 1034154 h 1971414"/>
              <a:gd name="connsiteX3" fmla="*/ 25059 w 2496098"/>
              <a:gd name="connsiteY3" fmla="*/ 805554 h 1971414"/>
              <a:gd name="connsiteX4" fmla="*/ 105069 w 2496098"/>
              <a:gd name="connsiteY4" fmla="*/ 519804 h 1971414"/>
              <a:gd name="connsiteX5" fmla="*/ 196509 w 2496098"/>
              <a:gd name="connsiteY5" fmla="*/ 794124 h 1971414"/>
              <a:gd name="connsiteX6" fmla="*/ 196509 w 2496098"/>
              <a:gd name="connsiteY6" fmla="*/ 416934 h 1971414"/>
              <a:gd name="connsiteX7" fmla="*/ 276519 w 2496098"/>
              <a:gd name="connsiteY7" fmla="*/ 359784 h 1971414"/>
              <a:gd name="connsiteX8" fmla="*/ 322239 w 2496098"/>
              <a:gd name="connsiteY8" fmla="*/ 291204 h 1971414"/>
              <a:gd name="connsiteX9" fmla="*/ 333669 w 2496098"/>
              <a:gd name="connsiteY9" fmla="*/ 622674 h 1971414"/>
              <a:gd name="connsiteX10" fmla="*/ 402249 w 2496098"/>
              <a:gd name="connsiteY10" fmla="*/ 439794 h 1971414"/>
              <a:gd name="connsiteX11" fmla="*/ 413679 w 2496098"/>
              <a:gd name="connsiteY11" fmla="*/ 256914 h 1971414"/>
              <a:gd name="connsiteX12" fmla="*/ 527979 w 2496098"/>
              <a:gd name="connsiteY12" fmla="*/ 188334 h 1971414"/>
              <a:gd name="connsiteX13" fmla="*/ 562269 w 2496098"/>
              <a:gd name="connsiteY13" fmla="*/ 74034 h 1971414"/>
              <a:gd name="connsiteX14" fmla="*/ 653709 w 2496098"/>
              <a:gd name="connsiteY14" fmla="*/ 62604 h 1971414"/>
              <a:gd name="connsiteX15" fmla="*/ 710859 w 2496098"/>
              <a:gd name="connsiteY15" fmla="*/ 314064 h 1971414"/>
              <a:gd name="connsiteX16" fmla="*/ 813729 w 2496098"/>
              <a:gd name="connsiteY16" fmla="*/ 1502784 h 1971414"/>
              <a:gd name="connsiteX17" fmla="*/ 848019 w 2496098"/>
              <a:gd name="connsiteY17" fmla="*/ 679824 h 1971414"/>
              <a:gd name="connsiteX18" fmla="*/ 836589 w 2496098"/>
              <a:gd name="connsiteY18" fmla="*/ 28314 h 1971414"/>
              <a:gd name="connsiteX19" fmla="*/ 1065189 w 2496098"/>
              <a:gd name="connsiteY19" fmla="*/ 119754 h 1971414"/>
              <a:gd name="connsiteX20" fmla="*/ 1225209 w 2496098"/>
              <a:gd name="connsiteY20" fmla="*/ 142614 h 1971414"/>
              <a:gd name="connsiteX21" fmla="*/ 1339509 w 2496098"/>
              <a:gd name="connsiteY21" fmla="*/ 142614 h 1971414"/>
              <a:gd name="connsiteX22" fmla="*/ 1385229 w 2496098"/>
              <a:gd name="connsiteY22" fmla="*/ 302634 h 1971414"/>
              <a:gd name="connsiteX23" fmla="*/ 1476669 w 2496098"/>
              <a:gd name="connsiteY23" fmla="*/ 314064 h 1971414"/>
              <a:gd name="connsiteX24" fmla="*/ 1488099 w 2496098"/>
              <a:gd name="connsiteY24" fmla="*/ 165474 h 1971414"/>
              <a:gd name="connsiteX25" fmla="*/ 1533819 w 2496098"/>
              <a:gd name="connsiteY25" fmla="*/ 85464 h 1971414"/>
              <a:gd name="connsiteX26" fmla="*/ 1785279 w 2496098"/>
              <a:gd name="connsiteY26" fmla="*/ 85464 h 1971414"/>
              <a:gd name="connsiteX27" fmla="*/ 1808139 w 2496098"/>
              <a:gd name="connsiteY27" fmla="*/ 165474 h 1971414"/>
              <a:gd name="connsiteX28" fmla="*/ 1830999 w 2496098"/>
              <a:gd name="connsiteY28" fmla="*/ 279774 h 1971414"/>
              <a:gd name="connsiteX29" fmla="*/ 1865289 w 2496098"/>
              <a:gd name="connsiteY29" fmla="*/ 725544 h 1971414"/>
              <a:gd name="connsiteX30" fmla="*/ 1922439 w 2496098"/>
              <a:gd name="connsiteY30" fmla="*/ 1102734 h 1971414"/>
              <a:gd name="connsiteX31" fmla="*/ 1933869 w 2496098"/>
              <a:gd name="connsiteY31" fmla="*/ 714114 h 1971414"/>
              <a:gd name="connsiteX32" fmla="*/ 1933869 w 2496098"/>
              <a:gd name="connsiteY32" fmla="*/ 394074 h 1971414"/>
              <a:gd name="connsiteX33" fmla="*/ 1933869 w 2496098"/>
              <a:gd name="connsiteY33" fmla="*/ 199764 h 1971414"/>
              <a:gd name="connsiteX34" fmla="*/ 2025309 w 2496098"/>
              <a:gd name="connsiteY34" fmla="*/ 394074 h 1971414"/>
              <a:gd name="connsiteX35" fmla="*/ 2036739 w 2496098"/>
              <a:gd name="connsiteY35" fmla="*/ 919854 h 1971414"/>
              <a:gd name="connsiteX36" fmla="*/ 2139609 w 2496098"/>
              <a:gd name="connsiteY36" fmla="*/ 1617084 h 1971414"/>
              <a:gd name="connsiteX37" fmla="*/ 2139609 w 2496098"/>
              <a:gd name="connsiteY37" fmla="*/ 1034154 h 1971414"/>
              <a:gd name="connsiteX38" fmla="*/ 2116749 w 2496098"/>
              <a:gd name="connsiteY38" fmla="*/ 542664 h 1971414"/>
              <a:gd name="connsiteX39" fmla="*/ 2082459 w 2496098"/>
              <a:gd name="connsiteY39" fmla="*/ 211194 h 1971414"/>
              <a:gd name="connsiteX40" fmla="*/ 2162469 w 2496098"/>
              <a:gd name="connsiteY40" fmla="*/ 199764 h 1971414"/>
              <a:gd name="connsiteX41" fmla="*/ 2242479 w 2496098"/>
              <a:gd name="connsiteY41" fmla="*/ 325494 h 1971414"/>
              <a:gd name="connsiteX42" fmla="*/ 2299629 w 2496098"/>
              <a:gd name="connsiteY42" fmla="*/ 439794 h 1971414"/>
              <a:gd name="connsiteX43" fmla="*/ 2391069 w 2496098"/>
              <a:gd name="connsiteY43" fmla="*/ 622674 h 1971414"/>
              <a:gd name="connsiteX44" fmla="*/ 2482509 w 2496098"/>
              <a:gd name="connsiteY44" fmla="*/ 1114164 h 1971414"/>
              <a:gd name="connsiteX45" fmla="*/ 2493939 w 2496098"/>
              <a:gd name="connsiteY45" fmla="*/ 1971414 h 1971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2496098" h="1971414">
                <a:moveTo>
                  <a:pt x="2199" y="1937124"/>
                </a:moveTo>
                <a:cubicBezTo>
                  <a:pt x="294" y="1686616"/>
                  <a:pt x="-1611" y="1436109"/>
                  <a:pt x="2199" y="1285614"/>
                </a:cubicBezTo>
                <a:cubicBezTo>
                  <a:pt x="6009" y="1135119"/>
                  <a:pt x="21249" y="1114164"/>
                  <a:pt x="25059" y="1034154"/>
                </a:cubicBezTo>
                <a:cubicBezTo>
                  <a:pt x="28869" y="954144"/>
                  <a:pt x="11724" y="891279"/>
                  <a:pt x="25059" y="805554"/>
                </a:cubicBezTo>
                <a:cubicBezTo>
                  <a:pt x="38394" y="719829"/>
                  <a:pt x="76494" y="521709"/>
                  <a:pt x="105069" y="519804"/>
                </a:cubicBezTo>
                <a:cubicBezTo>
                  <a:pt x="133644" y="517899"/>
                  <a:pt x="181269" y="811269"/>
                  <a:pt x="196509" y="794124"/>
                </a:cubicBezTo>
                <a:cubicBezTo>
                  <a:pt x="211749" y="776979"/>
                  <a:pt x="183174" y="489324"/>
                  <a:pt x="196509" y="416934"/>
                </a:cubicBezTo>
                <a:cubicBezTo>
                  <a:pt x="209844" y="344544"/>
                  <a:pt x="255564" y="380739"/>
                  <a:pt x="276519" y="359784"/>
                </a:cubicBezTo>
                <a:cubicBezTo>
                  <a:pt x="297474" y="338829"/>
                  <a:pt x="312714" y="247389"/>
                  <a:pt x="322239" y="291204"/>
                </a:cubicBezTo>
                <a:cubicBezTo>
                  <a:pt x="331764" y="335019"/>
                  <a:pt x="320334" y="597909"/>
                  <a:pt x="333669" y="622674"/>
                </a:cubicBezTo>
                <a:cubicBezTo>
                  <a:pt x="347004" y="647439"/>
                  <a:pt x="388914" y="500754"/>
                  <a:pt x="402249" y="439794"/>
                </a:cubicBezTo>
                <a:cubicBezTo>
                  <a:pt x="415584" y="378834"/>
                  <a:pt x="392724" y="298824"/>
                  <a:pt x="413679" y="256914"/>
                </a:cubicBezTo>
                <a:cubicBezTo>
                  <a:pt x="434634" y="215004"/>
                  <a:pt x="503214" y="218814"/>
                  <a:pt x="527979" y="188334"/>
                </a:cubicBezTo>
                <a:cubicBezTo>
                  <a:pt x="552744" y="157854"/>
                  <a:pt x="541314" y="94989"/>
                  <a:pt x="562269" y="74034"/>
                </a:cubicBezTo>
                <a:cubicBezTo>
                  <a:pt x="583224" y="53079"/>
                  <a:pt x="628944" y="22599"/>
                  <a:pt x="653709" y="62604"/>
                </a:cubicBezTo>
                <a:cubicBezTo>
                  <a:pt x="678474" y="102609"/>
                  <a:pt x="684189" y="74034"/>
                  <a:pt x="710859" y="314064"/>
                </a:cubicBezTo>
                <a:cubicBezTo>
                  <a:pt x="737529" y="554094"/>
                  <a:pt x="790869" y="1441824"/>
                  <a:pt x="813729" y="1502784"/>
                </a:cubicBezTo>
                <a:cubicBezTo>
                  <a:pt x="836589" y="1563744"/>
                  <a:pt x="844209" y="925569"/>
                  <a:pt x="848019" y="679824"/>
                </a:cubicBezTo>
                <a:cubicBezTo>
                  <a:pt x="851829" y="434079"/>
                  <a:pt x="800394" y="121659"/>
                  <a:pt x="836589" y="28314"/>
                </a:cubicBezTo>
                <a:cubicBezTo>
                  <a:pt x="872784" y="-65031"/>
                  <a:pt x="1000419" y="100704"/>
                  <a:pt x="1065189" y="119754"/>
                </a:cubicBezTo>
                <a:cubicBezTo>
                  <a:pt x="1129959" y="138804"/>
                  <a:pt x="1179489" y="138804"/>
                  <a:pt x="1225209" y="142614"/>
                </a:cubicBezTo>
                <a:cubicBezTo>
                  <a:pt x="1270929" y="146424"/>
                  <a:pt x="1312839" y="115944"/>
                  <a:pt x="1339509" y="142614"/>
                </a:cubicBezTo>
                <a:cubicBezTo>
                  <a:pt x="1366179" y="169284"/>
                  <a:pt x="1362369" y="274059"/>
                  <a:pt x="1385229" y="302634"/>
                </a:cubicBezTo>
                <a:cubicBezTo>
                  <a:pt x="1408089" y="331209"/>
                  <a:pt x="1459524" y="336924"/>
                  <a:pt x="1476669" y="314064"/>
                </a:cubicBezTo>
                <a:cubicBezTo>
                  <a:pt x="1493814" y="291204"/>
                  <a:pt x="1478574" y="203574"/>
                  <a:pt x="1488099" y="165474"/>
                </a:cubicBezTo>
                <a:cubicBezTo>
                  <a:pt x="1497624" y="127374"/>
                  <a:pt x="1484289" y="98799"/>
                  <a:pt x="1533819" y="85464"/>
                </a:cubicBezTo>
                <a:cubicBezTo>
                  <a:pt x="1583349" y="72129"/>
                  <a:pt x="1739559" y="72129"/>
                  <a:pt x="1785279" y="85464"/>
                </a:cubicBezTo>
                <a:cubicBezTo>
                  <a:pt x="1830999" y="98799"/>
                  <a:pt x="1800519" y="133089"/>
                  <a:pt x="1808139" y="165474"/>
                </a:cubicBezTo>
                <a:cubicBezTo>
                  <a:pt x="1815759" y="197859"/>
                  <a:pt x="1821474" y="186429"/>
                  <a:pt x="1830999" y="279774"/>
                </a:cubicBezTo>
                <a:cubicBezTo>
                  <a:pt x="1840524" y="373119"/>
                  <a:pt x="1850049" y="588384"/>
                  <a:pt x="1865289" y="725544"/>
                </a:cubicBezTo>
                <a:cubicBezTo>
                  <a:pt x="1880529" y="862704"/>
                  <a:pt x="1911009" y="1104639"/>
                  <a:pt x="1922439" y="1102734"/>
                </a:cubicBezTo>
                <a:cubicBezTo>
                  <a:pt x="1933869" y="1100829"/>
                  <a:pt x="1931964" y="832224"/>
                  <a:pt x="1933869" y="714114"/>
                </a:cubicBezTo>
                <a:cubicBezTo>
                  <a:pt x="1935774" y="596004"/>
                  <a:pt x="1933869" y="394074"/>
                  <a:pt x="1933869" y="394074"/>
                </a:cubicBezTo>
                <a:cubicBezTo>
                  <a:pt x="1933869" y="308349"/>
                  <a:pt x="1918629" y="199764"/>
                  <a:pt x="1933869" y="199764"/>
                </a:cubicBezTo>
                <a:cubicBezTo>
                  <a:pt x="1949109" y="199764"/>
                  <a:pt x="2008164" y="274059"/>
                  <a:pt x="2025309" y="394074"/>
                </a:cubicBezTo>
                <a:cubicBezTo>
                  <a:pt x="2042454" y="514089"/>
                  <a:pt x="2017689" y="716019"/>
                  <a:pt x="2036739" y="919854"/>
                </a:cubicBezTo>
                <a:cubicBezTo>
                  <a:pt x="2055789" y="1123689"/>
                  <a:pt x="2122464" y="1598034"/>
                  <a:pt x="2139609" y="1617084"/>
                </a:cubicBezTo>
                <a:cubicBezTo>
                  <a:pt x="2156754" y="1636134"/>
                  <a:pt x="2143419" y="1213224"/>
                  <a:pt x="2139609" y="1034154"/>
                </a:cubicBezTo>
                <a:cubicBezTo>
                  <a:pt x="2135799" y="855084"/>
                  <a:pt x="2126274" y="679824"/>
                  <a:pt x="2116749" y="542664"/>
                </a:cubicBezTo>
                <a:cubicBezTo>
                  <a:pt x="2107224" y="405504"/>
                  <a:pt x="2074839" y="268344"/>
                  <a:pt x="2082459" y="211194"/>
                </a:cubicBezTo>
                <a:cubicBezTo>
                  <a:pt x="2090079" y="154044"/>
                  <a:pt x="2135799" y="180714"/>
                  <a:pt x="2162469" y="199764"/>
                </a:cubicBezTo>
                <a:cubicBezTo>
                  <a:pt x="2189139" y="218814"/>
                  <a:pt x="2219619" y="285489"/>
                  <a:pt x="2242479" y="325494"/>
                </a:cubicBezTo>
                <a:cubicBezTo>
                  <a:pt x="2265339" y="365499"/>
                  <a:pt x="2299629" y="439794"/>
                  <a:pt x="2299629" y="439794"/>
                </a:cubicBezTo>
                <a:cubicBezTo>
                  <a:pt x="2324394" y="489324"/>
                  <a:pt x="2360589" y="510279"/>
                  <a:pt x="2391069" y="622674"/>
                </a:cubicBezTo>
                <a:cubicBezTo>
                  <a:pt x="2421549" y="735069"/>
                  <a:pt x="2465364" y="889374"/>
                  <a:pt x="2482509" y="1114164"/>
                </a:cubicBezTo>
                <a:cubicBezTo>
                  <a:pt x="2499654" y="1338954"/>
                  <a:pt x="2496796" y="1655184"/>
                  <a:pt x="2493939" y="1971414"/>
                </a:cubicBezTo>
              </a:path>
            </a:pathLst>
          </a:cu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5874332" y="5793180"/>
            <a:ext cx="20369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Deep faded frequencies</a:t>
            </a:r>
          </a:p>
        </p:txBody>
      </p:sp>
      <p:cxnSp>
        <p:nvCxnSpPr>
          <p:cNvPr id="32" name="Straight Arrow Connector 31"/>
          <p:cNvCxnSpPr/>
          <p:nvPr/>
        </p:nvCxnSpPr>
        <p:spPr>
          <a:xfrm flipH="1" flipV="1">
            <a:off x="6355080" y="5109210"/>
            <a:ext cx="137160" cy="683970"/>
          </a:xfrm>
          <a:prstGeom prst="straightConnector1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V="1">
            <a:off x="7051085" y="4720590"/>
            <a:ext cx="275545" cy="1010072"/>
          </a:xfrm>
          <a:prstGeom prst="straightConnector1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V="1">
            <a:off x="7427743" y="5200222"/>
            <a:ext cx="126262" cy="530440"/>
          </a:xfrm>
          <a:prstGeom prst="straightConnector1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7A3DD090-CE68-4AC7-BBC4-B4344D4144EE}"/>
              </a:ext>
            </a:extLst>
          </p:cNvPr>
          <p:cNvSpPr txBox="1"/>
          <p:nvPr/>
        </p:nvSpPr>
        <p:spPr>
          <a:xfrm>
            <a:off x="6355080" y="1054865"/>
            <a:ext cx="24960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Is it the same as path loss and shadow fading?</a:t>
            </a:r>
          </a:p>
        </p:txBody>
      </p:sp>
    </p:spTree>
    <p:extLst>
      <p:ext uri="{BB962C8B-B14F-4D97-AF65-F5344CB8AC3E}">
        <p14:creationId xmlns:p14="http://schemas.microsoft.com/office/powerpoint/2010/main" val="24677004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OFDM?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Frequency selective affects only some subcarriers in OFDM</a:t>
            </a:r>
          </a:p>
          <a:p>
            <a:pPr lvl="1"/>
            <a:r>
              <a:rPr lang="en-US" dirty="0"/>
              <a:t>Lower bit error rate 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25</a:t>
            </a:fld>
            <a:endParaRPr lang="en-US" sz="1800" kern="0" dirty="0">
              <a:solidFill>
                <a:sysClr val="windowText" lastClr="000000"/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824717" y="1762220"/>
            <a:ext cx="0" cy="2468880"/>
          </a:xfrm>
          <a:prstGeom prst="straightConnector1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824717" y="4242530"/>
            <a:ext cx="3497580" cy="0"/>
          </a:xfrm>
          <a:prstGeom prst="straightConnector1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ound Same Side Corner Rectangle 17"/>
          <p:cNvSpPr/>
          <p:nvPr/>
        </p:nvSpPr>
        <p:spPr>
          <a:xfrm>
            <a:off x="1327637" y="2425160"/>
            <a:ext cx="2491740" cy="1805940"/>
          </a:xfrm>
          <a:prstGeom prst="round2SameRect">
            <a:avLst>
              <a:gd name="adj1" fmla="val 40506"/>
              <a:gd name="adj2" fmla="val 0"/>
            </a:avLst>
          </a:prstGeom>
          <a:solidFill>
            <a:srgbClr val="4472C4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1555014" y="1107361"/>
            <a:ext cx="20369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Single carrier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092473" y="4011697"/>
            <a:ext cx="7327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f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94309" y="1654955"/>
            <a:ext cx="7327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</a:p>
        </p:txBody>
      </p:sp>
      <p:sp>
        <p:nvSpPr>
          <p:cNvPr id="23" name="Freeform 22"/>
          <p:cNvSpPr/>
          <p:nvPr/>
        </p:nvSpPr>
        <p:spPr>
          <a:xfrm>
            <a:off x="1323681" y="2269116"/>
            <a:ext cx="2496098" cy="1971414"/>
          </a:xfrm>
          <a:custGeom>
            <a:avLst/>
            <a:gdLst>
              <a:gd name="connsiteX0" fmla="*/ 2199 w 2496098"/>
              <a:gd name="connsiteY0" fmla="*/ 1937124 h 1971414"/>
              <a:gd name="connsiteX1" fmla="*/ 2199 w 2496098"/>
              <a:gd name="connsiteY1" fmla="*/ 1285614 h 1971414"/>
              <a:gd name="connsiteX2" fmla="*/ 25059 w 2496098"/>
              <a:gd name="connsiteY2" fmla="*/ 1034154 h 1971414"/>
              <a:gd name="connsiteX3" fmla="*/ 25059 w 2496098"/>
              <a:gd name="connsiteY3" fmla="*/ 805554 h 1971414"/>
              <a:gd name="connsiteX4" fmla="*/ 105069 w 2496098"/>
              <a:gd name="connsiteY4" fmla="*/ 519804 h 1971414"/>
              <a:gd name="connsiteX5" fmla="*/ 196509 w 2496098"/>
              <a:gd name="connsiteY5" fmla="*/ 794124 h 1971414"/>
              <a:gd name="connsiteX6" fmla="*/ 196509 w 2496098"/>
              <a:gd name="connsiteY6" fmla="*/ 416934 h 1971414"/>
              <a:gd name="connsiteX7" fmla="*/ 276519 w 2496098"/>
              <a:gd name="connsiteY7" fmla="*/ 359784 h 1971414"/>
              <a:gd name="connsiteX8" fmla="*/ 322239 w 2496098"/>
              <a:gd name="connsiteY8" fmla="*/ 291204 h 1971414"/>
              <a:gd name="connsiteX9" fmla="*/ 333669 w 2496098"/>
              <a:gd name="connsiteY9" fmla="*/ 622674 h 1971414"/>
              <a:gd name="connsiteX10" fmla="*/ 402249 w 2496098"/>
              <a:gd name="connsiteY10" fmla="*/ 439794 h 1971414"/>
              <a:gd name="connsiteX11" fmla="*/ 413679 w 2496098"/>
              <a:gd name="connsiteY11" fmla="*/ 256914 h 1971414"/>
              <a:gd name="connsiteX12" fmla="*/ 527979 w 2496098"/>
              <a:gd name="connsiteY12" fmla="*/ 188334 h 1971414"/>
              <a:gd name="connsiteX13" fmla="*/ 562269 w 2496098"/>
              <a:gd name="connsiteY13" fmla="*/ 74034 h 1971414"/>
              <a:gd name="connsiteX14" fmla="*/ 653709 w 2496098"/>
              <a:gd name="connsiteY14" fmla="*/ 62604 h 1971414"/>
              <a:gd name="connsiteX15" fmla="*/ 710859 w 2496098"/>
              <a:gd name="connsiteY15" fmla="*/ 314064 h 1971414"/>
              <a:gd name="connsiteX16" fmla="*/ 813729 w 2496098"/>
              <a:gd name="connsiteY16" fmla="*/ 1502784 h 1971414"/>
              <a:gd name="connsiteX17" fmla="*/ 848019 w 2496098"/>
              <a:gd name="connsiteY17" fmla="*/ 679824 h 1971414"/>
              <a:gd name="connsiteX18" fmla="*/ 836589 w 2496098"/>
              <a:gd name="connsiteY18" fmla="*/ 28314 h 1971414"/>
              <a:gd name="connsiteX19" fmla="*/ 1065189 w 2496098"/>
              <a:gd name="connsiteY19" fmla="*/ 119754 h 1971414"/>
              <a:gd name="connsiteX20" fmla="*/ 1225209 w 2496098"/>
              <a:gd name="connsiteY20" fmla="*/ 142614 h 1971414"/>
              <a:gd name="connsiteX21" fmla="*/ 1339509 w 2496098"/>
              <a:gd name="connsiteY21" fmla="*/ 142614 h 1971414"/>
              <a:gd name="connsiteX22" fmla="*/ 1385229 w 2496098"/>
              <a:gd name="connsiteY22" fmla="*/ 302634 h 1971414"/>
              <a:gd name="connsiteX23" fmla="*/ 1476669 w 2496098"/>
              <a:gd name="connsiteY23" fmla="*/ 314064 h 1971414"/>
              <a:gd name="connsiteX24" fmla="*/ 1488099 w 2496098"/>
              <a:gd name="connsiteY24" fmla="*/ 165474 h 1971414"/>
              <a:gd name="connsiteX25" fmla="*/ 1533819 w 2496098"/>
              <a:gd name="connsiteY25" fmla="*/ 85464 h 1971414"/>
              <a:gd name="connsiteX26" fmla="*/ 1785279 w 2496098"/>
              <a:gd name="connsiteY26" fmla="*/ 85464 h 1971414"/>
              <a:gd name="connsiteX27" fmla="*/ 1808139 w 2496098"/>
              <a:gd name="connsiteY27" fmla="*/ 165474 h 1971414"/>
              <a:gd name="connsiteX28" fmla="*/ 1830999 w 2496098"/>
              <a:gd name="connsiteY28" fmla="*/ 279774 h 1971414"/>
              <a:gd name="connsiteX29" fmla="*/ 1865289 w 2496098"/>
              <a:gd name="connsiteY29" fmla="*/ 725544 h 1971414"/>
              <a:gd name="connsiteX30" fmla="*/ 1922439 w 2496098"/>
              <a:gd name="connsiteY30" fmla="*/ 1102734 h 1971414"/>
              <a:gd name="connsiteX31" fmla="*/ 1933869 w 2496098"/>
              <a:gd name="connsiteY31" fmla="*/ 714114 h 1971414"/>
              <a:gd name="connsiteX32" fmla="*/ 1933869 w 2496098"/>
              <a:gd name="connsiteY32" fmla="*/ 394074 h 1971414"/>
              <a:gd name="connsiteX33" fmla="*/ 1933869 w 2496098"/>
              <a:gd name="connsiteY33" fmla="*/ 199764 h 1971414"/>
              <a:gd name="connsiteX34" fmla="*/ 2025309 w 2496098"/>
              <a:gd name="connsiteY34" fmla="*/ 394074 h 1971414"/>
              <a:gd name="connsiteX35" fmla="*/ 2036739 w 2496098"/>
              <a:gd name="connsiteY35" fmla="*/ 919854 h 1971414"/>
              <a:gd name="connsiteX36" fmla="*/ 2139609 w 2496098"/>
              <a:gd name="connsiteY36" fmla="*/ 1617084 h 1971414"/>
              <a:gd name="connsiteX37" fmla="*/ 2139609 w 2496098"/>
              <a:gd name="connsiteY37" fmla="*/ 1034154 h 1971414"/>
              <a:gd name="connsiteX38" fmla="*/ 2116749 w 2496098"/>
              <a:gd name="connsiteY38" fmla="*/ 542664 h 1971414"/>
              <a:gd name="connsiteX39" fmla="*/ 2082459 w 2496098"/>
              <a:gd name="connsiteY39" fmla="*/ 211194 h 1971414"/>
              <a:gd name="connsiteX40" fmla="*/ 2162469 w 2496098"/>
              <a:gd name="connsiteY40" fmla="*/ 199764 h 1971414"/>
              <a:gd name="connsiteX41" fmla="*/ 2242479 w 2496098"/>
              <a:gd name="connsiteY41" fmla="*/ 325494 h 1971414"/>
              <a:gd name="connsiteX42" fmla="*/ 2299629 w 2496098"/>
              <a:gd name="connsiteY42" fmla="*/ 439794 h 1971414"/>
              <a:gd name="connsiteX43" fmla="*/ 2391069 w 2496098"/>
              <a:gd name="connsiteY43" fmla="*/ 622674 h 1971414"/>
              <a:gd name="connsiteX44" fmla="*/ 2482509 w 2496098"/>
              <a:gd name="connsiteY44" fmla="*/ 1114164 h 1971414"/>
              <a:gd name="connsiteX45" fmla="*/ 2493939 w 2496098"/>
              <a:gd name="connsiteY45" fmla="*/ 1971414 h 1971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2496098" h="1971414">
                <a:moveTo>
                  <a:pt x="2199" y="1937124"/>
                </a:moveTo>
                <a:cubicBezTo>
                  <a:pt x="294" y="1686616"/>
                  <a:pt x="-1611" y="1436109"/>
                  <a:pt x="2199" y="1285614"/>
                </a:cubicBezTo>
                <a:cubicBezTo>
                  <a:pt x="6009" y="1135119"/>
                  <a:pt x="21249" y="1114164"/>
                  <a:pt x="25059" y="1034154"/>
                </a:cubicBezTo>
                <a:cubicBezTo>
                  <a:pt x="28869" y="954144"/>
                  <a:pt x="11724" y="891279"/>
                  <a:pt x="25059" y="805554"/>
                </a:cubicBezTo>
                <a:cubicBezTo>
                  <a:pt x="38394" y="719829"/>
                  <a:pt x="76494" y="521709"/>
                  <a:pt x="105069" y="519804"/>
                </a:cubicBezTo>
                <a:cubicBezTo>
                  <a:pt x="133644" y="517899"/>
                  <a:pt x="181269" y="811269"/>
                  <a:pt x="196509" y="794124"/>
                </a:cubicBezTo>
                <a:cubicBezTo>
                  <a:pt x="211749" y="776979"/>
                  <a:pt x="183174" y="489324"/>
                  <a:pt x="196509" y="416934"/>
                </a:cubicBezTo>
                <a:cubicBezTo>
                  <a:pt x="209844" y="344544"/>
                  <a:pt x="255564" y="380739"/>
                  <a:pt x="276519" y="359784"/>
                </a:cubicBezTo>
                <a:cubicBezTo>
                  <a:pt x="297474" y="338829"/>
                  <a:pt x="312714" y="247389"/>
                  <a:pt x="322239" y="291204"/>
                </a:cubicBezTo>
                <a:cubicBezTo>
                  <a:pt x="331764" y="335019"/>
                  <a:pt x="320334" y="597909"/>
                  <a:pt x="333669" y="622674"/>
                </a:cubicBezTo>
                <a:cubicBezTo>
                  <a:pt x="347004" y="647439"/>
                  <a:pt x="388914" y="500754"/>
                  <a:pt x="402249" y="439794"/>
                </a:cubicBezTo>
                <a:cubicBezTo>
                  <a:pt x="415584" y="378834"/>
                  <a:pt x="392724" y="298824"/>
                  <a:pt x="413679" y="256914"/>
                </a:cubicBezTo>
                <a:cubicBezTo>
                  <a:pt x="434634" y="215004"/>
                  <a:pt x="503214" y="218814"/>
                  <a:pt x="527979" y="188334"/>
                </a:cubicBezTo>
                <a:cubicBezTo>
                  <a:pt x="552744" y="157854"/>
                  <a:pt x="541314" y="94989"/>
                  <a:pt x="562269" y="74034"/>
                </a:cubicBezTo>
                <a:cubicBezTo>
                  <a:pt x="583224" y="53079"/>
                  <a:pt x="628944" y="22599"/>
                  <a:pt x="653709" y="62604"/>
                </a:cubicBezTo>
                <a:cubicBezTo>
                  <a:pt x="678474" y="102609"/>
                  <a:pt x="684189" y="74034"/>
                  <a:pt x="710859" y="314064"/>
                </a:cubicBezTo>
                <a:cubicBezTo>
                  <a:pt x="737529" y="554094"/>
                  <a:pt x="790869" y="1441824"/>
                  <a:pt x="813729" y="1502784"/>
                </a:cubicBezTo>
                <a:cubicBezTo>
                  <a:pt x="836589" y="1563744"/>
                  <a:pt x="844209" y="925569"/>
                  <a:pt x="848019" y="679824"/>
                </a:cubicBezTo>
                <a:cubicBezTo>
                  <a:pt x="851829" y="434079"/>
                  <a:pt x="800394" y="121659"/>
                  <a:pt x="836589" y="28314"/>
                </a:cubicBezTo>
                <a:cubicBezTo>
                  <a:pt x="872784" y="-65031"/>
                  <a:pt x="1000419" y="100704"/>
                  <a:pt x="1065189" y="119754"/>
                </a:cubicBezTo>
                <a:cubicBezTo>
                  <a:pt x="1129959" y="138804"/>
                  <a:pt x="1179489" y="138804"/>
                  <a:pt x="1225209" y="142614"/>
                </a:cubicBezTo>
                <a:cubicBezTo>
                  <a:pt x="1270929" y="146424"/>
                  <a:pt x="1312839" y="115944"/>
                  <a:pt x="1339509" y="142614"/>
                </a:cubicBezTo>
                <a:cubicBezTo>
                  <a:pt x="1366179" y="169284"/>
                  <a:pt x="1362369" y="274059"/>
                  <a:pt x="1385229" y="302634"/>
                </a:cubicBezTo>
                <a:cubicBezTo>
                  <a:pt x="1408089" y="331209"/>
                  <a:pt x="1459524" y="336924"/>
                  <a:pt x="1476669" y="314064"/>
                </a:cubicBezTo>
                <a:cubicBezTo>
                  <a:pt x="1493814" y="291204"/>
                  <a:pt x="1478574" y="203574"/>
                  <a:pt x="1488099" y="165474"/>
                </a:cubicBezTo>
                <a:cubicBezTo>
                  <a:pt x="1497624" y="127374"/>
                  <a:pt x="1484289" y="98799"/>
                  <a:pt x="1533819" y="85464"/>
                </a:cubicBezTo>
                <a:cubicBezTo>
                  <a:pt x="1583349" y="72129"/>
                  <a:pt x="1739559" y="72129"/>
                  <a:pt x="1785279" y="85464"/>
                </a:cubicBezTo>
                <a:cubicBezTo>
                  <a:pt x="1830999" y="98799"/>
                  <a:pt x="1800519" y="133089"/>
                  <a:pt x="1808139" y="165474"/>
                </a:cubicBezTo>
                <a:cubicBezTo>
                  <a:pt x="1815759" y="197859"/>
                  <a:pt x="1821474" y="186429"/>
                  <a:pt x="1830999" y="279774"/>
                </a:cubicBezTo>
                <a:cubicBezTo>
                  <a:pt x="1840524" y="373119"/>
                  <a:pt x="1850049" y="588384"/>
                  <a:pt x="1865289" y="725544"/>
                </a:cubicBezTo>
                <a:cubicBezTo>
                  <a:pt x="1880529" y="862704"/>
                  <a:pt x="1911009" y="1104639"/>
                  <a:pt x="1922439" y="1102734"/>
                </a:cubicBezTo>
                <a:cubicBezTo>
                  <a:pt x="1933869" y="1100829"/>
                  <a:pt x="1931964" y="832224"/>
                  <a:pt x="1933869" y="714114"/>
                </a:cubicBezTo>
                <a:cubicBezTo>
                  <a:pt x="1935774" y="596004"/>
                  <a:pt x="1933869" y="394074"/>
                  <a:pt x="1933869" y="394074"/>
                </a:cubicBezTo>
                <a:cubicBezTo>
                  <a:pt x="1933869" y="308349"/>
                  <a:pt x="1918629" y="199764"/>
                  <a:pt x="1933869" y="199764"/>
                </a:cubicBezTo>
                <a:cubicBezTo>
                  <a:pt x="1949109" y="199764"/>
                  <a:pt x="2008164" y="274059"/>
                  <a:pt x="2025309" y="394074"/>
                </a:cubicBezTo>
                <a:cubicBezTo>
                  <a:pt x="2042454" y="514089"/>
                  <a:pt x="2017689" y="716019"/>
                  <a:pt x="2036739" y="919854"/>
                </a:cubicBezTo>
                <a:cubicBezTo>
                  <a:pt x="2055789" y="1123689"/>
                  <a:pt x="2122464" y="1598034"/>
                  <a:pt x="2139609" y="1617084"/>
                </a:cubicBezTo>
                <a:cubicBezTo>
                  <a:pt x="2156754" y="1636134"/>
                  <a:pt x="2143419" y="1213224"/>
                  <a:pt x="2139609" y="1034154"/>
                </a:cubicBezTo>
                <a:cubicBezTo>
                  <a:pt x="2135799" y="855084"/>
                  <a:pt x="2126274" y="679824"/>
                  <a:pt x="2116749" y="542664"/>
                </a:cubicBezTo>
                <a:cubicBezTo>
                  <a:pt x="2107224" y="405504"/>
                  <a:pt x="2074839" y="268344"/>
                  <a:pt x="2082459" y="211194"/>
                </a:cubicBezTo>
                <a:cubicBezTo>
                  <a:pt x="2090079" y="154044"/>
                  <a:pt x="2135799" y="180714"/>
                  <a:pt x="2162469" y="199764"/>
                </a:cubicBezTo>
                <a:cubicBezTo>
                  <a:pt x="2189139" y="218814"/>
                  <a:pt x="2219619" y="285489"/>
                  <a:pt x="2242479" y="325494"/>
                </a:cubicBezTo>
                <a:cubicBezTo>
                  <a:pt x="2265339" y="365499"/>
                  <a:pt x="2299629" y="439794"/>
                  <a:pt x="2299629" y="439794"/>
                </a:cubicBezTo>
                <a:cubicBezTo>
                  <a:pt x="2324394" y="489324"/>
                  <a:pt x="2360589" y="510279"/>
                  <a:pt x="2391069" y="622674"/>
                </a:cubicBezTo>
                <a:cubicBezTo>
                  <a:pt x="2421549" y="735069"/>
                  <a:pt x="2465364" y="889374"/>
                  <a:pt x="2482509" y="1114164"/>
                </a:cubicBezTo>
                <a:cubicBezTo>
                  <a:pt x="2499654" y="1338954"/>
                  <a:pt x="2496796" y="1655184"/>
                  <a:pt x="2493939" y="1971414"/>
                </a:cubicBezTo>
              </a:path>
            </a:pathLst>
          </a:custGeom>
          <a:noFill/>
          <a:ln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1782392" y="4535880"/>
            <a:ext cx="20369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Deep faded frequencies</a:t>
            </a:r>
          </a:p>
        </p:txBody>
      </p:sp>
      <p:cxnSp>
        <p:nvCxnSpPr>
          <p:cNvPr id="32" name="Straight Arrow Connector 31"/>
          <p:cNvCxnSpPr/>
          <p:nvPr/>
        </p:nvCxnSpPr>
        <p:spPr>
          <a:xfrm flipH="1" flipV="1">
            <a:off x="2263140" y="3851910"/>
            <a:ext cx="137160" cy="683970"/>
          </a:xfrm>
          <a:prstGeom prst="straightConnector1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V="1">
            <a:off x="2959145" y="3463290"/>
            <a:ext cx="275545" cy="1010072"/>
          </a:xfrm>
          <a:prstGeom prst="straightConnector1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V="1">
            <a:off x="3335803" y="3942922"/>
            <a:ext cx="126262" cy="530440"/>
          </a:xfrm>
          <a:prstGeom prst="straightConnector1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4378222" y="2221885"/>
            <a:ext cx="4891507" cy="2447907"/>
            <a:chOff x="5840251" y="1054027"/>
            <a:chExt cx="2519719" cy="1942484"/>
          </a:xfrm>
        </p:grpSpPr>
        <p:sp>
          <p:nvSpPr>
            <p:cNvPr id="25" name="Freeform 24"/>
            <p:cNvSpPr/>
            <p:nvPr/>
          </p:nvSpPr>
          <p:spPr>
            <a:xfrm>
              <a:off x="5840251" y="1054033"/>
              <a:ext cx="1438466" cy="1942478"/>
            </a:xfrm>
            <a:custGeom>
              <a:avLst/>
              <a:gdLst>
                <a:gd name="connsiteX0" fmla="*/ 0 w 4697730"/>
                <a:gd name="connsiteY0" fmla="*/ 2674621 h 3314701"/>
                <a:gd name="connsiteX1" fmla="*/ 491490 w 4697730"/>
                <a:gd name="connsiteY1" fmla="*/ 2560321 h 3314701"/>
                <a:gd name="connsiteX2" fmla="*/ 948690 w 4697730"/>
                <a:gd name="connsiteY2" fmla="*/ 2663191 h 3314701"/>
                <a:gd name="connsiteX3" fmla="*/ 1417320 w 4697730"/>
                <a:gd name="connsiteY3" fmla="*/ 3314701 h 3314701"/>
                <a:gd name="connsiteX4" fmla="*/ 1885950 w 4697730"/>
                <a:gd name="connsiteY4" fmla="*/ 2663191 h 3314701"/>
                <a:gd name="connsiteX5" fmla="*/ 2308860 w 4697730"/>
                <a:gd name="connsiteY5" fmla="*/ 1 h 3314701"/>
                <a:gd name="connsiteX6" fmla="*/ 2811780 w 4697730"/>
                <a:gd name="connsiteY6" fmla="*/ 2674621 h 3314701"/>
                <a:gd name="connsiteX7" fmla="*/ 3337560 w 4697730"/>
                <a:gd name="connsiteY7" fmla="*/ 3303271 h 3314701"/>
                <a:gd name="connsiteX8" fmla="*/ 3760470 w 4697730"/>
                <a:gd name="connsiteY8" fmla="*/ 2663191 h 3314701"/>
                <a:gd name="connsiteX9" fmla="*/ 4309110 w 4697730"/>
                <a:gd name="connsiteY9" fmla="*/ 2571751 h 3314701"/>
                <a:gd name="connsiteX10" fmla="*/ 4697730 w 4697730"/>
                <a:gd name="connsiteY10" fmla="*/ 2651761 h 3314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697730" h="3314701">
                  <a:moveTo>
                    <a:pt x="0" y="2674621"/>
                  </a:moveTo>
                  <a:cubicBezTo>
                    <a:pt x="166687" y="2618423"/>
                    <a:pt x="333375" y="2562226"/>
                    <a:pt x="491490" y="2560321"/>
                  </a:cubicBezTo>
                  <a:cubicBezTo>
                    <a:pt x="649605" y="2558416"/>
                    <a:pt x="794385" y="2537461"/>
                    <a:pt x="948690" y="2663191"/>
                  </a:cubicBezTo>
                  <a:cubicBezTo>
                    <a:pt x="1102995" y="2788921"/>
                    <a:pt x="1261110" y="3314701"/>
                    <a:pt x="1417320" y="3314701"/>
                  </a:cubicBezTo>
                  <a:cubicBezTo>
                    <a:pt x="1573530" y="3314701"/>
                    <a:pt x="1737360" y="3215641"/>
                    <a:pt x="1885950" y="2663191"/>
                  </a:cubicBezTo>
                  <a:cubicBezTo>
                    <a:pt x="2034540" y="2110741"/>
                    <a:pt x="2154555" y="-1904"/>
                    <a:pt x="2308860" y="1"/>
                  </a:cubicBezTo>
                  <a:cubicBezTo>
                    <a:pt x="2463165" y="1906"/>
                    <a:pt x="2640330" y="2124076"/>
                    <a:pt x="2811780" y="2674621"/>
                  </a:cubicBezTo>
                  <a:cubicBezTo>
                    <a:pt x="2983230" y="3225166"/>
                    <a:pt x="3179445" y="3305176"/>
                    <a:pt x="3337560" y="3303271"/>
                  </a:cubicBezTo>
                  <a:cubicBezTo>
                    <a:pt x="3495675" y="3301366"/>
                    <a:pt x="3598545" y="2785111"/>
                    <a:pt x="3760470" y="2663191"/>
                  </a:cubicBezTo>
                  <a:cubicBezTo>
                    <a:pt x="3922395" y="2541271"/>
                    <a:pt x="4152900" y="2573656"/>
                    <a:pt x="4309110" y="2571751"/>
                  </a:cubicBezTo>
                  <a:cubicBezTo>
                    <a:pt x="4465320" y="2569846"/>
                    <a:pt x="4581525" y="2610803"/>
                    <a:pt x="4697730" y="2651761"/>
                  </a:cubicBezTo>
                </a:path>
              </a:pathLst>
            </a:custGeom>
            <a:solidFill>
              <a:schemeClr val="accent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 25"/>
            <p:cNvSpPr/>
            <p:nvPr/>
          </p:nvSpPr>
          <p:spPr>
            <a:xfrm>
              <a:off x="5998005" y="1054032"/>
              <a:ext cx="1438466" cy="1942478"/>
            </a:xfrm>
            <a:custGeom>
              <a:avLst/>
              <a:gdLst>
                <a:gd name="connsiteX0" fmla="*/ 0 w 4697730"/>
                <a:gd name="connsiteY0" fmla="*/ 2674621 h 3314701"/>
                <a:gd name="connsiteX1" fmla="*/ 491490 w 4697730"/>
                <a:gd name="connsiteY1" fmla="*/ 2560321 h 3314701"/>
                <a:gd name="connsiteX2" fmla="*/ 948690 w 4697730"/>
                <a:gd name="connsiteY2" fmla="*/ 2663191 h 3314701"/>
                <a:gd name="connsiteX3" fmla="*/ 1417320 w 4697730"/>
                <a:gd name="connsiteY3" fmla="*/ 3314701 h 3314701"/>
                <a:gd name="connsiteX4" fmla="*/ 1885950 w 4697730"/>
                <a:gd name="connsiteY4" fmla="*/ 2663191 h 3314701"/>
                <a:gd name="connsiteX5" fmla="*/ 2308860 w 4697730"/>
                <a:gd name="connsiteY5" fmla="*/ 1 h 3314701"/>
                <a:gd name="connsiteX6" fmla="*/ 2811780 w 4697730"/>
                <a:gd name="connsiteY6" fmla="*/ 2674621 h 3314701"/>
                <a:gd name="connsiteX7" fmla="*/ 3337560 w 4697730"/>
                <a:gd name="connsiteY7" fmla="*/ 3303271 h 3314701"/>
                <a:gd name="connsiteX8" fmla="*/ 3760470 w 4697730"/>
                <a:gd name="connsiteY8" fmla="*/ 2663191 h 3314701"/>
                <a:gd name="connsiteX9" fmla="*/ 4309110 w 4697730"/>
                <a:gd name="connsiteY9" fmla="*/ 2571751 h 3314701"/>
                <a:gd name="connsiteX10" fmla="*/ 4697730 w 4697730"/>
                <a:gd name="connsiteY10" fmla="*/ 2651761 h 3314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697730" h="3314701">
                  <a:moveTo>
                    <a:pt x="0" y="2674621"/>
                  </a:moveTo>
                  <a:cubicBezTo>
                    <a:pt x="166687" y="2618423"/>
                    <a:pt x="333375" y="2562226"/>
                    <a:pt x="491490" y="2560321"/>
                  </a:cubicBezTo>
                  <a:cubicBezTo>
                    <a:pt x="649605" y="2558416"/>
                    <a:pt x="794385" y="2537461"/>
                    <a:pt x="948690" y="2663191"/>
                  </a:cubicBezTo>
                  <a:cubicBezTo>
                    <a:pt x="1102995" y="2788921"/>
                    <a:pt x="1261110" y="3314701"/>
                    <a:pt x="1417320" y="3314701"/>
                  </a:cubicBezTo>
                  <a:cubicBezTo>
                    <a:pt x="1573530" y="3314701"/>
                    <a:pt x="1737360" y="3215641"/>
                    <a:pt x="1885950" y="2663191"/>
                  </a:cubicBezTo>
                  <a:cubicBezTo>
                    <a:pt x="2034540" y="2110741"/>
                    <a:pt x="2154555" y="-1904"/>
                    <a:pt x="2308860" y="1"/>
                  </a:cubicBezTo>
                  <a:cubicBezTo>
                    <a:pt x="2463165" y="1906"/>
                    <a:pt x="2640330" y="2124076"/>
                    <a:pt x="2811780" y="2674621"/>
                  </a:cubicBezTo>
                  <a:cubicBezTo>
                    <a:pt x="2983230" y="3225166"/>
                    <a:pt x="3179445" y="3305176"/>
                    <a:pt x="3337560" y="3303271"/>
                  </a:cubicBezTo>
                  <a:cubicBezTo>
                    <a:pt x="3495675" y="3301366"/>
                    <a:pt x="3598545" y="2785111"/>
                    <a:pt x="3760470" y="2663191"/>
                  </a:cubicBezTo>
                  <a:cubicBezTo>
                    <a:pt x="3922395" y="2541271"/>
                    <a:pt x="4152900" y="2573656"/>
                    <a:pt x="4309110" y="2571751"/>
                  </a:cubicBezTo>
                  <a:cubicBezTo>
                    <a:pt x="4465320" y="2569846"/>
                    <a:pt x="4581525" y="2610803"/>
                    <a:pt x="4697730" y="2651761"/>
                  </a:cubicBezTo>
                </a:path>
              </a:pathLst>
            </a:custGeom>
            <a:solidFill>
              <a:schemeClr val="accent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 26"/>
            <p:cNvSpPr/>
            <p:nvPr/>
          </p:nvSpPr>
          <p:spPr>
            <a:xfrm>
              <a:off x="6155758" y="1054031"/>
              <a:ext cx="1438466" cy="1942478"/>
            </a:xfrm>
            <a:custGeom>
              <a:avLst/>
              <a:gdLst>
                <a:gd name="connsiteX0" fmla="*/ 0 w 4697730"/>
                <a:gd name="connsiteY0" fmla="*/ 2674621 h 3314701"/>
                <a:gd name="connsiteX1" fmla="*/ 491490 w 4697730"/>
                <a:gd name="connsiteY1" fmla="*/ 2560321 h 3314701"/>
                <a:gd name="connsiteX2" fmla="*/ 948690 w 4697730"/>
                <a:gd name="connsiteY2" fmla="*/ 2663191 h 3314701"/>
                <a:gd name="connsiteX3" fmla="*/ 1417320 w 4697730"/>
                <a:gd name="connsiteY3" fmla="*/ 3314701 h 3314701"/>
                <a:gd name="connsiteX4" fmla="*/ 1885950 w 4697730"/>
                <a:gd name="connsiteY4" fmla="*/ 2663191 h 3314701"/>
                <a:gd name="connsiteX5" fmla="*/ 2308860 w 4697730"/>
                <a:gd name="connsiteY5" fmla="*/ 1 h 3314701"/>
                <a:gd name="connsiteX6" fmla="*/ 2811780 w 4697730"/>
                <a:gd name="connsiteY6" fmla="*/ 2674621 h 3314701"/>
                <a:gd name="connsiteX7" fmla="*/ 3337560 w 4697730"/>
                <a:gd name="connsiteY7" fmla="*/ 3303271 h 3314701"/>
                <a:gd name="connsiteX8" fmla="*/ 3760470 w 4697730"/>
                <a:gd name="connsiteY8" fmla="*/ 2663191 h 3314701"/>
                <a:gd name="connsiteX9" fmla="*/ 4309110 w 4697730"/>
                <a:gd name="connsiteY9" fmla="*/ 2571751 h 3314701"/>
                <a:gd name="connsiteX10" fmla="*/ 4697730 w 4697730"/>
                <a:gd name="connsiteY10" fmla="*/ 2651761 h 3314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697730" h="3314701">
                  <a:moveTo>
                    <a:pt x="0" y="2674621"/>
                  </a:moveTo>
                  <a:cubicBezTo>
                    <a:pt x="166687" y="2618423"/>
                    <a:pt x="333375" y="2562226"/>
                    <a:pt x="491490" y="2560321"/>
                  </a:cubicBezTo>
                  <a:cubicBezTo>
                    <a:pt x="649605" y="2558416"/>
                    <a:pt x="794385" y="2537461"/>
                    <a:pt x="948690" y="2663191"/>
                  </a:cubicBezTo>
                  <a:cubicBezTo>
                    <a:pt x="1102995" y="2788921"/>
                    <a:pt x="1261110" y="3314701"/>
                    <a:pt x="1417320" y="3314701"/>
                  </a:cubicBezTo>
                  <a:cubicBezTo>
                    <a:pt x="1573530" y="3314701"/>
                    <a:pt x="1737360" y="3215641"/>
                    <a:pt x="1885950" y="2663191"/>
                  </a:cubicBezTo>
                  <a:cubicBezTo>
                    <a:pt x="2034540" y="2110741"/>
                    <a:pt x="2154555" y="-1904"/>
                    <a:pt x="2308860" y="1"/>
                  </a:cubicBezTo>
                  <a:cubicBezTo>
                    <a:pt x="2463165" y="1906"/>
                    <a:pt x="2640330" y="2124076"/>
                    <a:pt x="2811780" y="2674621"/>
                  </a:cubicBezTo>
                  <a:cubicBezTo>
                    <a:pt x="2983230" y="3225166"/>
                    <a:pt x="3179445" y="3305176"/>
                    <a:pt x="3337560" y="3303271"/>
                  </a:cubicBezTo>
                  <a:cubicBezTo>
                    <a:pt x="3495675" y="3301366"/>
                    <a:pt x="3598545" y="2785111"/>
                    <a:pt x="3760470" y="2663191"/>
                  </a:cubicBezTo>
                  <a:cubicBezTo>
                    <a:pt x="3922395" y="2541271"/>
                    <a:pt x="4152900" y="2573656"/>
                    <a:pt x="4309110" y="2571751"/>
                  </a:cubicBezTo>
                  <a:cubicBezTo>
                    <a:pt x="4465320" y="2569846"/>
                    <a:pt x="4581525" y="2610803"/>
                    <a:pt x="4697730" y="2651761"/>
                  </a:cubicBezTo>
                </a:path>
              </a:pathLst>
            </a:custGeom>
            <a:solidFill>
              <a:schemeClr val="accent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6313512" y="1054031"/>
              <a:ext cx="1438466" cy="1942478"/>
            </a:xfrm>
            <a:custGeom>
              <a:avLst/>
              <a:gdLst>
                <a:gd name="connsiteX0" fmla="*/ 0 w 4697730"/>
                <a:gd name="connsiteY0" fmla="*/ 2674621 h 3314701"/>
                <a:gd name="connsiteX1" fmla="*/ 491490 w 4697730"/>
                <a:gd name="connsiteY1" fmla="*/ 2560321 h 3314701"/>
                <a:gd name="connsiteX2" fmla="*/ 948690 w 4697730"/>
                <a:gd name="connsiteY2" fmla="*/ 2663191 h 3314701"/>
                <a:gd name="connsiteX3" fmla="*/ 1417320 w 4697730"/>
                <a:gd name="connsiteY3" fmla="*/ 3314701 h 3314701"/>
                <a:gd name="connsiteX4" fmla="*/ 1885950 w 4697730"/>
                <a:gd name="connsiteY4" fmla="*/ 2663191 h 3314701"/>
                <a:gd name="connsiteX5" fmla="*/ 2308860 w 4697730"/>
                <a:gd name="connsiteY5" fmla="*/ 1 h 3314701"/>
                <a:gd name="connsiteX6" fmla="*/ 2811780 w 4697730"/>
                <a:gd name="connsiteY6" fmla="*/ 2674621 h 3314701"/>
                <a:gd name="connsiteX7" fmla="*/ 3337560 w 4697730"/>
                <a:gd name="connsiteY7" fmla="*/ 3303271 h 3314701"/>
                <a:gd name="connsiteX8" fmla="*/ 3760470 w 4697730"/>
                <a:gd name="connsiteY8" fmla="*/ 2663191 h 3314701"/>
                <a:gd name="connsiteX9" fmla="*/ 4309110 w 4697730"/>
                <a:gd name="connsiteY9" fmla="*/ 2571751 h 3314701"/>
                <a:gd name="connsiteX10" fmla="*/ 4697730 w 4697730"/>
                <a:gd name="connsiteY10" fmla="*/ 2651761 h 3314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697730" h="3314701">
                  <a:moveTo>
                    <a:pt x="0" y="2674621"/>
                  </a:moveTo>
                  <a:cubicBezTo>
                    <a:pt x="166687" y="2618423"/>
                    <a:pt x="333375" y="2562226"/>
                    <a:pt x="491490" y="2560321"/>
                  </a:cubicBezTo>
                  <a:cubicBezTo>
                    <a:pt x="649605" y="2558416"/>
                    <a:pt x="794385" y="2537461"/>
                    <a:pt x="948690" y="2663191"/>
                  </a:cubicBezTo>
                  <a:cubicBezTo>
                    <a:pt x="1102995" y="2788921"/>
                    <a:pt x="1261110" y="3314701"/>
                    <a:pt x="1417320" y="3314701"/>
                  </a:cubicBezTo>
                  <a:cubicBezTo>
                    <a:pt x="1573530" y="3314701"/>
                    <a:pt x="1737360" y="3215641"/>
                    <a:pt x="1885950" y="2663191"/>
                  </a:cubicBezTo>
                  <a:cubicBezTo>
                    <a:pt x="2034540" y="2110741"/>
                    <a:pt x="2154555" y="-1904"/>
                    <a:pt x="2308860" y="1"/>
                  </a:cubicBezTo>
                  <a:cubicBezTo>
                    <a:pt x="2463165" y="1906"/>
                    <a:pt x="2640330" y="2124076"/>
                    <a:pt x="2811780" y="2674621"/>
                  </a:cubicBezTo>
                  <a:cubicBezTo>
                    <a:pt x="2983230" y="3225166"/>
                    <a:pt x="3179445" y="3305176"/>
                    <a:pt x="3337560" y="3303271"/>
                  </a:cubicBezTo>
                  <a:cubicBezTo>
                    <a:pt x="3495675" y="3301366"/>
                    <a:pt x="3598545" y="2785111"/>
                    <a:pt x="3760470" y="2663191"/>
                  </a:cubicBezTo>
                  <a:cubicBezTo>
                    <a:pt x="3922395" y="2541271"/>
                    <a:pt x="4152900" y="2573656"/>
                    <a:pt x="4309110" y="2571751"/>
                  </a:cubicBezTo>
                  <a:cubicBezTo>
                    <a:pt x="4465320" y="2569846"/>
                    <a:pt x="4581525" y="2610803"/>
                    <a:pt x="4697730" y="2651761"/>
                  </a:cubicBezTo>
                </a:path>
              </a:pathLst>
            </a:custGeom>
            <a:solidFill>
              <a:schemeClr val="accent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/>
            <p:cNvSpPr/>
            <p:nvPr/>
          </p:nvSpPr>
          <p:spPr>
            <a:xfrm>
              <a:off x="6471266" y="1054031"/>
              <a:ext cx="1438466" cy="1942478"/>
            </a:xfrm>
            <a:custGeom>
              <a:avLst/>
              <a:gdLst>
                <a:gd name="connsiteX0" fmla="*/ 0 w 4697730"/>
                <a:gd name="connsiteY0" fmla="*/ 2674621 h 3314701"/>
                <a:gd name="connsiteX1" fmla="*/ 491490 w 4697730"/>
                <a:gd name="connsiteY1" fmla="*/ 2560321 h 3314701"/>
                <a:gd name="connsiteX2" fmla="*/ 948690 w 4697730"/>
                <a:gd name="connsiteY2" fmla="*/ 2663191 h 3314701"/>
                <a:gd name="connsiteX3" fmla="*/ 1417320 w 4697730"/>
                <a:gd name="connsiteY3" fmla="*/ 3314701 h 3314701"/>
                <a:gd name="connsiteX4" fmla="*/ 1885950 w 4697730"/>
                <a:gd name="connsiteY4" fmla="*/ 2663191 h 3314701"/>
                <a:gd name="connsiteX5" fmla="*/ 2308860 w 4697730"/>
                <a:gd name="connsiteY5" fmla="*/ 1 h 3314701"/>
                <a:gd name="connsiteX6" fmla="*/ 2811780 w 4697730"/>
                <a:gd name="connsiteY6" fmla="*/ 2674621 h 3314701"/>
                <a:gd name="connsiteX7" fmla="*/ 3337560 w 4697730"/>
                <a:gd name="connsiteY7" fmla="*/ 3303271 h 3314701"/>
                <a:gd name="connsiteX8" fmla="*/ 3760470 w 4697730"/>
                <a:gd name="connsiteY8" fmla="*/ 2663191 h 3314701"/>
                <a:gd name="connsiteX9" fmla="*/ 4309110 w 4697730"/>
                <a:gd name="connsiteY9" fmla="*/ 2571751 h 3314701"/>
                <a:gd name="connsiteX10" fmla="*/ 4697730 w 4697730"/>
                <a:gd name="connsiteY10" fmla="*/ 2651761 h 3314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697730" h="3314701">
                  <a:moveTo>
                    <a:pt x="0" y="2674621"/>
                  </a:moveTo>
                  <a:cubicBezTo>
                    <a:pt x="166687" y="2618423"/>
                    <a:pt x="333375" y="2562226"/>
                    <a:pt x="491490" y="2560321"/>
                  </a:cubicBezTo>
                  <a:cubicBezTo>
                    <a:pt x="649605" y="2558416"/>
                    <a:pt x="794385" y="2537461"/>
                    <a:pt x="948690" y="2663191"/>
                  </a:cubicBezTo>
                  <a:cubicBezTo>
                    <a:pt x="1102995" y="2788921"/>
                    <a:pt x="1261110" y="3314701"/>
                    <a:pt x="1417320" y="3314701"/>
                  </a:cubicBezTo>
                  <a:cubicBezTo>
                    <a:pt x="1573530" y="3314701"/>
                    <a:pt x="1737360" y="3215641"/>
                    <a:pt x="1885950" y="2663191"/>
                  </a:cubicBezTo>
                  <a:cubicBezTo>
                    <a:pt x="2034540" y="2110741"/>
                    <a:pt x="2154555" y="-1904"/>
                    <a:pt x="2308860" y="1"/>
                  </a:cubicBezTo>
                  <a:cubicBezTo>
                    <a:pt x="2463165" y="1906"/>
                    <a:pt x="2640330" y="2124076"/>
                    <a:pt x="2811780" y="2674621"/>
                  </a:cubicBezTo>
                  <a:cubicBezTo>
                    <a:pt x="2983230" y="3225166"/>
                    <a:pt x="3179445" y="3305176"/>
                    <a:pt x="3337560" y="3303271"/>
                  </a:cubicBezTo>
                  <a:cubicBezTo>
                    <a:pt x="3495675" y="3301366"/>
                    <a:pt x="3598545" y="2785111"/>
                    <a:pt x="3760470" y="2663191"/>
                  </a:cubicBezTo>
                  <a:cubicBezTo>
                    <a:pt x="3922395" y="2541271"/>
                    <a:pt x="4152900" y="2573656"/>
                    <a:pt x="4309110" y="2571751"/>
                  </a:cubicBezTo>
                  <a:cubicBezTo>
                    <a:pt x="4465320" y="2569846"/>
                    <a:pt x="4581525" y="2610803"/>
                    <a:pt x="4697730" y="2651761"/>
                  </a:cubicBezTo>
                </a:path>
              </a:pathLst>
            </a:custGeom>
            <a:solidFill>
              <a:schemeClr val="accent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 30"/>
            <p:cNvSpPr/>
            <p:nvPr/>
          </p:nvSpPr>
          <p:spPr>
            <a:xfrm>
              <a:off x="6622330" y="1054027"/>
              <a:ext cx="1438466" cy="1942478"/>
            </a:xfrm>
            <a:custGeom>
              <a:avLst/>
              <a:gdLst>
                <a:gd name="connsiteX0" fmla="*/ 0 w 4697730"/>
                <a:gd name="connsiteY0" fmla="*/ 2674621 h 3314701"/>
                <a:gd name="connsiteX1" fmla="*/ 491490 w 4697730"/>
                <a:gd name="connsiteY1" fmla="*/ 2560321 h 3314701"/>
                <a:gd name="connsiteX2" fmla="*/ 948690 w 4697730"/>
                <a:gd name="connsiteY2" fmla="*/ 2663191 h 3314701"/>
                <a:gd name="connsiteX3" fmla="*/ 1417320 w 4697730"/>
                <a:gd name="connsiteY3" fmla="*/ 3314701 h 3314701"/>
                <a:gd name="connsiteX4" fmla="*/ 1885950 w 4697730"/>
                <a:gd name="connsiteY4" fmla="*/ 2663191 h 3314701"/>
                <a:gd name="connsiteX5" fmla="*/ 2308860 w 4697730"/>
                <a:gd name="connsiteY5" fmla="*/ 1 h 3314701"/>
                <a:gd name="connsiteX6" fmla="*/ 2811780 w 4697730"/>
                <a:gd name="connsiteY6" fmla="*/ 2674621 h 3314701"/>
                <a:gd name="connsiteX7" fmla="*/ 3337560 w 4697730"/>
                <a:gd name="connsiteY7" fmla="*/ 3303271 h 3314701"/>
                <a:gd name="connsiteX8" fmla="*/ 3760470 w 4697730"/>
                <a:gd name="connsiteY8" fmla="*/ 2663191 h 3314701"/>
                <a:gd name="connsiteX9" fmla="*/ 4309110 w 4697730"/>
                <a:gd name="connsiteY9" fmla="*/ 2571751 h 3314701"/>
                <a:gd name="connsiteX10" fmla="*/ 4697730 w 4697730"/>
                <a:gd name="connsiteY10" fmla="*/ 2651761 h 3314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697730" h="3314701">
                  <a:moveTo>
                    <a:pt x="0" y="2674621"/>
                  </a:moveTo>
                  <a:cubicBezTo>
                    <a:pt x="166687" y="2618423"/>
                    <a:pt x="333375" y="2562226"/>
                    <a:pt x="491490" y="2560321"/>
                  </a:cubicBezTo>
                  <a:cubicBezTo>
                    <a:pt x="649605" y="2558416"/>
                    <a:pt x="794385" y="2537461"/>
                    <a:pt x="948690" y="2663191"/>
                  </a:cubicBezTo>
                  <a:cubicBezTo>
                    <a:pt x="1102995" y="2788921"/>
                    <a:pt x="1261110" y="3314701"/>
                    <a:pt x="1417320" y="3314701"/>
                  </a:cubicBezTo>
                  <a:cubicBezTo>
                    <a:pt x="1573530" y="3314701"/>
                    <a:pt x="1737360" y="3215641"/>
                    <a:pt x="1885950" y="2663191"/>
                  </a:cubicBezTo>
                  <a:cubicBezTo>
                    <a:pt x="2034540" y="2110741"/>
                    <a:pt x="2154555" y="-1904"/>
                    <a:pt x="2308860" y="1"/>
                  </a:cubicBezTo>
                  <a:cubicBezTo>
                    <a:pt x="2463165" y="1906"/>
                    <a:pt x="2640330" y="2124076"/>
                    <a:pt x="2811780" y="2674621"/>
                  </a:cubicBezTo>
                  <a:cubicBezTo>
                    <a:pt x="2983230" y="3225166"/>
                    <a:pt x="3179445" y="3305176"/>
                    <a:pt x="3337560" y="3303271"/>
                  </a:cubicBezTo>
                  <a:cubicBezTo>
                    <a:pt x="3495675" y="3301366"/>
                    <a:pt x="3598545" y="2785111"/>
                    <a:pt x="3760470" y="2663191"/>
                  </a:cubicBezTo>
                  <a:cubicBezTo>
                    <a:pt x="3922395" y="2541271"/>
                    <a:pt x="4152900" y="2573656"/>
                    <a:pt x="4309110" y="2571751"/>
                  </a:cubicBezTo>
                  <a:cubicBezTo>
                    <a:pt x="4465320" y="2569846"/>
                    <a:pt x="4581525" y="2610803"/>
                    <a:pt x="4697730" y="2651761"/>
                  </a:cubicBezTo>
                </a:path>
              </a:pathLst>
            </a:custGeom>
            <a:solidFill>
              <a:schemeClr val="accent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 32"/>
            <p:cNvSpPr/>
            <p:nvPr/>
          </p:nvSpPr>
          <p:spPr>
            <a:xfrm>
              <a:off x="6771917" y="1054027"/>
              <a:ext cx="1438466" cy="1942478"/>
            </a:xfrm>
            <a:custGeom>
              <a:avLst/>
              <a:gdLst>
                <a:gd name="connsiteX0" fmla="*/ 0 w 4697730"/>
                <a:gd name="connsiteY0" fmla="*/ 2674621 h 3314701"/>
                <a:gd name="connsiteX1" fmla="*/ 491490 w 4697730"/>
                <a:gd name="connsiteY1" fmla="*/ 2560321 h 3314701"/>
                <a:gd name="connsiteX2" fmla="*/ 948690 w 4697730"/>
                <a:gd name="connsiteY2" fmla="*/ 2663191 h 3314701"/>
                <a:gd name="connsiteX3" fmla="*/ 1417320 w 4697730"/>
                <a:gd name="connsiteY3" fmla="*/ 3314701 h 3314701"/>
                <a:gd name="connsiteX4" fmla="*/ 1885950 w 4697730"/>
                <a:gd name="connsiteY4" fmla="*/ 2663191 h 3314701"/>
                <a:gd name="connsiteX5" fmla="*/ 2308860 w 4697730"/>
                <a:gd name="connsiteY5" fmla="*/ 1 h 3314701"/>
                <a:gd name="connsiteX6" fmla="*/ 2811780 w 4697730"/>
                <a:gd name="connsiteY6" fmla="*/ 2674621 h 3314701"/>
                <a:gd name="connsiteX7" fmla="*/ 3337560 w 4697730"/>
                <a:gd name="connsiteY7" fmla="*/ 3303271 h 3314701"/>
                <a:gd name="connsiteX8" fmla="*/ 3760470 w 4697730"/>
                <a:gd name="connsiteY8" fmla="*/ 2663191 h 3314701"/>
                <a:gd name="connsiteX9" fmla="*/ 4309110 w 4697730"/>
                <a:gd name="connsiteY9" fmla="*/ 2571751 h 3314701"/>
                <a:gd name="connsiteX10" fmla="*/ 4697730 w 4697730"/>
                <a:gd name="connsiteY10" fmla="*/ 2651761 h 3314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697730" h="3314701">
                  <a:moveTo>
                    <a:pt x="0" y="2674621"/>
                  </a:moveTo>
                  <a:cubicBezTo>
                    <a:pt x="166687" y="2618423"/>
                    <a:pt x="333375" y="2562226"/>
                    <a:pt x="491490" y="2560321"/>
                  </a:cubicBezTo>
                  <a:cubicBezTo>
                    <a:pt x="649605" y="2558416"/>
                    <a:pt x="794385" y="2537461"/>
                    <a:pt x="948690" y="2663191"/>
                  </a:cubicBezTo>
                  <a:cubicBezTo>
                    <a:pt x="1102995" y="2788921"/>
                    <a:pt x="1261110" y="3314701"/>
                    <a:pt x="1417320" y="3314701"/>
                  </a:cubicBezTo>
                  <a:cubicBezTo>
                    <a:pt x="1573530" y="3314701"/>
                    <a:pt x="1737360" y="3215641"/>
                    <a:pt x="1885950" y="2663191"/>
                  </a:cubicBezTo>
                  <a:cubicBezTo>
                    <a:pt x="2034540" y="2110741"/>
                    <a:pt x="2154555" y="-1904"/>
                    <a:pt x="2308860" y="1"/>
                  </a:cubicBezTo>
                  <a:cubicBezTo>
                    <a:pt x="2463165" y="1906"/>
                    <a:pt x="2640330" y="2124076"/>
                    <a:pt x="2811780" y="2674621"/>
                  </a:cubicBezTo>
                  <a:cubicBezTo>
                    <a:pt x="2983230" y="3225166"/>
                    <a:pt x="3179445" y="3305176"/>
                    <a:pt x="3337560" y="3303271"/>
                  </a:cubicBezTo>
                  <a:cubicBezTo>
                    <a:pt x="3495675" y="3301366"/>
                    <a:pt x="3598545" y="2785111"/>
                    <a:pt x="3760470" y="2663191"/>
                  </a:cubicBezTo>
                  <a:cubicBezTo>
                    <a:pt x="3922395" y="2541271"/>
                    <a:pt x="4152900" y="2573656"/>
                    <a:pt x="4309110" y="2571751"/>
                  </a:cubicBezTo>
                  <a:cubicBezTo>
                    <a:pt x="4465320" y="2569846"/>
                    <a:pt x="4581525" y="2610803"/>
                    <a:pt x="4697730" y="2651761"/>
                  </a:cubicBezTo>
                </a:path>
              </a:pathLst>
            </a:custGeom>
            <a:solidFill>
              <a:schemeClr val="accent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 34"/>
            <p:cNvSpPr/>
            <p:nvPr/>
          </p:nvSpPr>
          <p:spPr>
            <a:xfrm>
              <a:off x="6921504" y="1054027"/>
              <a:ext cx="1438466" cy="1942478"/>
            </a:xfrm>
            <a:custGeom>
              <a:avLst/>
              <a:gdLst>
                <a:gd name="connsiteX0" fmla="*/ 0 w 4697730"/>
                <a:gd name="connsiteY0" fmla="*/ 2674621 h 3314701"/>
                <a:gd name="connsiteX1" fmla="*/ 491490 w 4697730"/>
                <a:gd name="connsiteY1" fmla="*/ 2560321 h 3314701"/>
                <a:gd name="connsiteX2" fmla="*/ 948690 w 4697730"/>
                <a:gd name="connsiteY2" fmla="*/ 2663191 h 3314701"/>
                <a:gd name="connsiteX3" fmla="*/ 1417320 w 4697730"/>
                <a:gd name="connsiteY3" fmla="*/ 3314701 h 3314701"/>
                <a:gd name="connsiteX4" fmla="*/ 1885950 w 4697730"/>
                <a:gd name="connsiteY4" fmla="*/ 2663191 h 3314701"/>
                <a:gd name="connsiteX5" fmla="*/ 2308860 w 4697730"/>
                <a:gd name="connsiteY5" fmla="*/ 1 h 3314701"/>
                <a:gd name="connsiteX6" fmla="*/ 2811780 w 4697730"/>
                <a:gd name="connsiteY6" fmla="*/ 2674621 h 3314701"/>
                <a:gd name="connsiteX7" fmla="*/ 3337560 w 4697730"/>
                <a:gd name="connsiteY7" fmla="*/ 3303271 h 3314701"/>
                <a:gd name="connsiteX8" fmla="*/ 3760470 w 4697730"/>
                <a:gd name="connsiteY8" fmla="*/ 2663191 h 3314701"/>
                <a:gd name="connsiteX9" fmla="*/ 4309110 w 4697730"/>
                <a:gd name="connsiteY9" fmla="*/ 2571751 h 3314701"/>
                <a:gd name="connsiteX10" fmla="*/ 4697730 w 4697730"/>
                <a:gd name="connsiteY10" fmla="*/ 2651761 h 3314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697730" h="3314701">
                  <a:moveTo>
                    <a:pt x="0" y="2674621"/>
                  </a:moveTo>
                  <a:cubicBezTo>
                    <a:pt x="166687" y="2618423"/>
                    <a:pt x="333375" y="2562226"/>
                    <a:pt x="491490" y="2560321"/>
                  </a:cubicBezTo>
                  <a:cubicBezTo>
                    <a:pt x="649605" y="2558416"/>
                    <a:pt x="794385" y="2537461"/>
                    <a:pt x="948690" y="2663191"/>
                  </a:cubicBezTo>
                  <a:cubicBezTo>
                    <a:pt x="1102995" y="2788921"/>
                    <a:pt x="1261110" y="3314701"/>
                    <a:pt x="1417320" y="3314701"/>
                  </a:cubicBezTo>
                  <a:cubicBezTo>
                    <a:pt x="1573530" y="3314701"/>
                    <a:pt x="1737360" y="3215641"/>
                    <a:pt x="1885950" y="2663191"/>
                  </a:cubicBezTo>
                  <a:cubicBezTo>
                    <a:pt x="2034540" y="2110741"/>
                    <a:pt x="2154555" y="-1904"/>
                    <a:pt x="2308860" y="1"/>
                  </a:cubicBezTo>
                  <a:cubicBezTo>
                    <a:pt x="2463165" y="1906"/>
                    <a:pt x="2640330" y="2124076"/>
                    <a:pt x="2811780" y="2674621"/>
                  </a:cubicBezTo>
                  <a:cubicBezTo>
                    <a:pt x="2983230" y="3225166"/>
                    <a:pt x="3179445" y="3305176"/>
                    <a:pt x="3337560" y="3303271"/>
                  </a:cubicBezTo>
                  <a:cubicBezTo>
                    <a:pt x="3495675" y="3301366"/>
                    <a:pt x="3598545" y="2785111"/>
                    <a:pt x="3760470" y="2663191"/>
                  </a:cubicBezTo>
                  <a:cubicBezTo>
                    <a:pt x="3922395" y="2541271"/>
                    <a:pt x="4152900" y="2573656"/>
                    <a:pt x="4309110" y="2571751"/>
                  </a:cubicBezTo>
                  <a:cubicBezTo>
                    <a:pt x="4465320" y="2569846"/>
                    <a:pt x="4581525" y="2610803"/>
                    <a:pt x="4697730" y="2651761"/>
                  </a:cubicBezTo>
                </a:path>
              </a:pathLst>
            </a:custGeom>
            <a:solidFill>
              <a:schemeClr val="accent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5" name="Straight Arrow Connector 44"/>
          <p:cNvCxnSpPr/>
          <p:nvPr/>
        </p:nvCxnSpPr>
        <p:spPr>
          <a:xfrm flipV="1">
            <a:off x="4972051" y="1760220"/>
            <a:ext cx="0" cy="2468880"/>
          </a:xfrm>
          <a:prstGeom prst="straightConnector1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4972051" y="4240530"/>
            <a:ext cx="3497580" cy="0"/>
          </a:xfrm>
          <a:prstGeom prst="straightConnector1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8239807" y="4009697"/>
            <a:ext cx="7327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f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341643" y="1652955"/>
            <a:ext cx="7327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</a:p>
        </p:txBody>
      </p:sp>
      <p:sp>
        <p:nvSpPr>
          <p:cNvPr id="50" name="Freeform 49"/>
          <p:cNvSpPr/>
          <p:nvPr/>
        </p:nvSpPr>
        <p:spPr>
          <a:xfrm>
            <a:off x="5533935" y="2294853"/>
            <a:ext cx="2496098" cy="1971414"/>
          </a:xfrm>
          <a:custGeom>
            <a:avLst/>
            <a:gdLst>
              <a:gd name="connsiteX0" fmla="*/ 2199 w 2496098"/>
              <a:gd name="connsiteY0" fmla="*/ 1937124 h 1971414"/>
              <a:gd name="connsiteX1" fmla="*/ 2199 w 2496098"/>
              <a:gd name="connsiteY1" fmla="*/ 1285614 h 1971414"/>
              <a:gd name="connsiteX2" fmla="*/ 25059 w 2496098"/>
              <a:gd name="connsiteY2" fmla="*/ 1034154 h 1971414"/>
              <a:gd name="connsiteX3" fmla="*/ 25059 w 2496098"/>
              <a:gd name="connsiteY3" fmla="*/ 805554 h 1971414"/>
              <a:gd name="connsiteX4" fmla="*/ 105069 w 2496098"/>
              <a:gd name="connsiteY4" fmla="*/ 519804 h 1971414"/>
              <a:gd name="connsiteX5" fmla="*/ 196509 w 2496098"/>
              <a:gd name="connsiteY5" fmla="*/ 794124 h 1971414"/>
              <a:gd name="connsiteX6" fmla="*/ 196509 w 2496098"/>
              <a:gd name="connsiteY6" fmla="*/ 416934 h 1971414"/>
              <a:gd name="connsiteX7" fmla="*/ 276519 w 2496098"/>
              <a:gd name="connsiteY7" fmla="*/ 359784 h 1971414"/>
              <a:gd name="connsiteX8" fmla="*/ 322239 w 2496098"/>
              <a:gd name="connsiteY8" fmla="*/ 291204 h 1971414"/>
              <a:gd name="connsiteX9" fmla="*/ 333669 w 2496098"/>
              <a:gd name="connsiteY9" fmla="*/ 622674 h 1971414"/>
              <a:gd name="connsiteX10" fmla="*/ 402249 w 2496098"/>
              <a:gd name="connsiteY10" fmla="*/ 439794 h 1971414"/>
              <a:gd name="connsiteX11" fmla="*/ 413679 w 2496098"/>
              <a:gd name="connsiteY11" fmla="*/ 256914 h 1971414"/>
              <a:gd name="connsiteX12" fmla="*/ 527979 w 2496098"/>
              <a:gd name="connsiteY12" fmla="*/ 188334 h 1971414"/>
              <a:gd name="connsiteX13" fmla="*/ 562269 w 2496098"/>
              <a:gd name="connsiteY13" fmla="*/ 74034 h 1971414"/>
              <a:gd name="connsiteX14" fmla="*/ 653709 w 2496098"/>
              <a:gd name="connsiteY14" fmla="*/ 62604 h 1971414"/>
              <a:gd name="connsiteX15" fmla="*/ 710859 w 2496098"/>
              <a:gd name="connsiteY15" fmla="*/ 314064 h 1971414"/>
              <a:gd name="connsiteX16" fmla="*/ 813729 w 2496098"/>
              <a:gd name="connsiteY16" fmla="*/ 1502784 h 1971414"/>
              <a:gd name="connsiteX17" fmla="*/ 848019 w 2496098"/>
              <a:gd name="connsiteY17" fmla="*/ 679824 h 1971414"/>
              <a:gd name="connsiteX18" fmla="*/ 836589 w 2496098"/>
              <a:gd name="connsiteY18" fmla="*/ 28314 h 1971414"/>
              <a:gd name="connsiteX19" fmla="*/ 1065189 w 2496098"/>
              <a:gd name="connsiteY19" fmla="*/ 119754 h 1971414"/>
              <a:gd name="connsiteX20" fmla="*/ 1225209 w 2496098"/>
              <a:gd name="connsiteY20" fmla="*/ 142614 h 1971414"/>
              <a:gd name="connsiteX21" fmla="*/ 1339509 w 2496098"/>
              <a:gd name="connsiteY21" fmla="*/ 142614 h 1971414"/>
              <a:gd name="connsiteX22" fmla="*/ 1385229 w 2496098"/>
              <a:gd name="connsiteY22" fmla="*/ 302634 h 1971414"/>
              <a:gd name="connsiteX23" fmla="*/ 1476669 w 2496098"/>
              <a:gd name="connsiteY23" fmla="*/ 314064 h 1971414"/>
              <a:gd name="connsiteX24" fmla="*/ 1488099 w 2496098"/>
              <a:gd name="connsiteY24" fmla="*/ 165474 h 1971414"/>
              <a:gd name="connsiteX25" fmla="*/ 1533819 w 2496098"/>
              <a:gd name="connsiteY25" fmla="*/ 85464 h 1971414"/>
              <a:gd name="connsiteX26" fmla="*/ 1785279 w 2496098"/>
              <a:gd name="connsiteY26" fmla="*/ 85464 h 1971414"/>
              <a:gd name="connsiteX27" fmla="*/ 1808139 w 2496098"/>
              <a:gd name="connsiteY27" fmla="*/ 165474 h 1971414"/>
              <a:gd name="connsiteX28" fmla="*/ 1830999 w 2496098"/>
              <a:gd name="connsiteY28" fmla="*/ 279774 h 1971414"/>
              <a:gd name="connsiteX29" fmla="*/ 1865289 w 2496098"/>
              <a:gd name="connsiteY29" fmla="*/ 725544 h 1971414"/>
              <a:gd name="connsiteX30" fmla="*/ 1922439 w 2496098"/>
              <a:gd name="connsiteY30" fmla="*/ 1102734 h 1971414"/>
              <a:gd name="connsiteX31" fmla="*/ 1933869 w 2496098"/>
              <a:gd name="connsiteY31" fmla="*/ 714114 h 1971414"/>
              <a:gd name="connsiteX32" fmla="*/ 1933869 w 2496098"/>
              <a:gd name="connsiteY32" fmla="*/ 394074 h 1971414"/>
              <a:gd name="connsiteX33" fmla="*/ 1933869 w 2496098"/>
              <a:gd name="connsiteY33" fmla="*/ 199764 h 1971414"/>
              <a:gd name="connsiteX34" fmla="*/ 2025309 w 2496098"/>
              <a:gd name="connsiteY34" fmla="*/ 394074 h 1971414"/>
              <a:gd name="connsiteX35" fmla="*/ 2036739 w 2496098"/>
              <a:gd name="connsiteY35" fmla="*/ 919854 h 1971414"/>
              <a:gd name="connsiteX36" fmla="*/ 2139609 w 2496098"/>
              <a:gd name="connsiteY36" fmla="*/ 1617084 h 1971414"/>
              <a:gd name="connsiteX37" fmla="*/ 2139609 w 2496098"/>
              <a:gd name="connsiteY37" fmla="*/ 1034154 h 1971414"/>
              <a:gd name="connsiteX38" fmla="*/ 2116749 w 2496098"/>
              <a:gd name="connsiteY38" fmla="*/ 542664 h 1971414"/>
              <a:gd name="connsiteX39" fmla="*/ 2082459 w 2496098"/>
              <a:gd name="connsiteY39" fmla="*/ 211194 h 1971414"/>
              <a:gd name="connsiteX40" fmla="*/ 2162469 w 2496098"/>
              <a:gd name="connsiteY40" fmla="*/ 199764 h 1971414"/>
              <a:gd name="connsiteX41" fmla="*/ 2242479 w 2496098"/>
              <a:gd name="connsiteY41" fmla="*/ 325494 h 1971414"/>
              <a:gd name="connsiteX42" fmla="*/ 2299629 w 2496098"/>
              <a:gd name="connsiteY42" fmla="*/ 439794 h 1971414"/>
              <a:gd name="connsiteX43" fmla="*/ 2391069 w 2496098"/>
              <a:gd name="connsiteY43" fmla="*/ 622674 h 1971414"/>
              <a:gd name="connsiteX44" fmla="*/ 2482509 w 2496098"/>
              <a:gd name="connsiteY44" fmla="*/ 1114164 h 1971414"/>
              <a:gd name="connsiteX45" fmla="*/ 2493939 w 2496098"/>
              <a:gd name="connsiteY45" fmla="*/ 1971414 h 1971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2496098" h="1971414">
                <a:moveTo>
                  <a:pt x="2199" y="1937124"/>
                </a:moveTo>
                <a:cubicBezTo>
                  <a:pt x="294" y="1686616"/>
                  <a:pt x="-1611" y="1436109"/>
                  <a:pt x="2199" y="1285614"/>
                </a:cubicBezTo>
                <a:cubicBezTo>
                  <a:pt x="6009" y="1135119"/>
                  <a:pt x="21249" y="1114164"/>
                  <a:pt x="25059" y="1034154"/>
                </a:cubicBezTo>
                <a:cubicBezTo>
                  <a:pt x="28869" y="954144"/>
                  <a:pt x="11724" y="891279"/>
                  <a:pt x="25059" y="805554"/>
                </a:cubicBezTo>
                <a:cubicBezTo>
                  <a:pt x="38394" y="719829"/>
                  <a:pt x="76494" y="521709"/>
                  <a:pt x="105069" y="519804"/>
                </a:cubicBezTo>
                <a:cubicBezTo>
                  <a:pt x="133644" y="517899"/>
                  <a:pt x="181269" y="811269"/>
                  <a:pt x="196509" y="794124"/>
                </a:cubicBezTo>
                <a:cubicBezTo>
                  <a:pt x="211749" y="776979"/>
                  <a:pt x="183174" y="489324"/>
                  <a:pt x="196509" y="416934"/>
                </a:cubicBezTo>
                <a:cubicBezTo>
                  <a:pt x="209844" y="344544"/>
                  <a:pt x="255564" y="380739"/>
                  <a:pt x="276519" y="359784"/>
                </a:cubicBezTo>
                <a:cubicBezTo>
                  <a:pt x="297474" y="338829"/>
                  <a:pt x="312714" y="247389"/>
                  <a:pt x="322239" y="291204"/>
                </a:cubicBezTo>
                <a:cubicBezTo>
                  <a:pt x="331764" y="335019"/>
                  <a:pt x="320334" y="597909"/>
                  <a:pt x="333669" y="622674"/>
                </a:cubicBezTo>
                <a:cubicBezTo>
                  <a:pt x="347004" y="647439"/>
                  <a:pt x="388914" y="500754"/>
                  <a:pt x="402249" y="439794"/>
                </a:cubicBezTo>
                <a:cubicBezTo>
                  <a:pt x="415584" y="378834"/>
                  <a:pt x="392724" y="298824"/>
                  <a:pt x="413679" y="256914"/>
                </a:cubicBezTo>
                <a:cubicBezTo>
                  <a:pt x="434634" y="215004"/>
                  <a:pt x="503214" y="218814"/>
                  <a:pt x="527979" y="188334"/>
                </a:cubicBezTo>
                <a:cubicBezTo>
                  <a:pt x="552744" y="157854"/>
                  <a:pt x="541314" y="94989"/>
                  <a:pt x="562269" y="74034"/>
                </a:cubicBezTo>
                <a:cubicBezTo>
                  <a:pt x="583224" y="53079"/>
                  <a:pt x="628944" y="22599"/>
                  <a:pt x="653709" y="62604"/>
                </a:cubicBezTo>
                <a:cubicBezTo>
                  <a:pt x="678474" y="102609"/>
                  <a:pt x="684189" y="74034"/>
                  <a:pt x="710859" y="314064"/>
                </a:cubicBezTo>
                <a:cubicBezTo>
                  <a:pt x="737529" y="554094"/>
                  <a:pt x="790869" y="1441824"/>
                  <a:pt x="813729" y="1502784"/>
                </a:cubicBezTo>
                <a:cubicBezTo>
                  <a:pt x="836589" y="1563744"/>
                  <a:pt x="844209" y="925569"/>
                  <a:pt x="848019" y="679824"/>
                </a:cubicBezTo>
                <a:cubicBezTo>
                  <a:pt x="851829" y="434079"/>
                  <a:pt x="800394" y="121659"/>
                  <a:pt x="836589" y="28314"/>
                </a:cubicBezTo>
                <a:cubicBezTo>
                  <a:pt x="872784" y="-65031"/>
                  <a:pt x="1000419" y="100704"/>
                  <a:pt x="1065189" y="119754"/>
                </a:cubicBezTo>
                <a:cubicBezTo>
                  <a:pt x="1129959" y="138804"/>
                  <a:pt x="1179489" y="138804"/>
                  <a:pt x="1225209" y="142614"/>
                </a:cubicBezTo>
                <a:cubicBezTo>
                  <a:pt x="1270929" y="146424"/>
                  <a:pt x="1312839" y="115944"/>
                  <a:pt x="1339509" y="142614"/>
                </a:cubicBezTo>
                <a:cubicBezTo>
                  <a:pt x="1366179" y="169284"/>
                  <a:pt x="1362369" y="274059"/>
                  <a:pt x="1385229" y="302634"/>
                </a:cubicBezTo>
                <a:cubicBezTo>
                  <a:pt x="1408089" y="331209"/>
                  <a:pt x="1459524" y="336924"/>
                  <a:pt x="1476669" y="314064"/>
                </a:cubicBezTo>
                <a:cubicBezTo>
                  <a:pt x="1493814" y="291204"/>
                  <a:pt x="1478574" y="203574"/>
                  <a:pt x="1488099" y="165474"/>
                </a:cubicBezTo>
                <a:cubicBezTo>
                  <a:pt x="1497624" y="127374"/>
                  <a:pt x="1484289" y="98799"/>
                  <a:pt x="1533819" y="85464"/>
                </a:cubicBezTo>
                <a:cubicBezTo>
                  <a:pt x="1583349" y="72129"/>
                  <a:pt x="1739559" y="72129"/>
                  <a:pt x="1785279" y="85464"/>
                </a:cubicBezTo>
                <a:cubicBezTo>
                  <a:pt x="1830999" y="98799"/>
                  <a:pt x="1800519" y="133089"/>
                  <a:pt x="1808139" y="165474"/>
                </a:cubicBezTo>
                <a:cubicBezTo>
                  <a:pt x="1815759" y="197859"/>
                  <a:pt x="1821474" y="186429"/>
                  <a:pt x="1830999" y="279774"/>
                </a:cubicBezTo>
                <a:cubicBezTo>
                  <a:pt x="1840524" y="373119"/>
                  <a:pt x="1850049" y="588384"/>
                  <a:pt x="1865289" y="725544"/>
                </a:cubicBezTo>
                <a:cubicBezTo>
                  <a:pt x="1880529" y="862704"/>
                  <a:pt x="1911009" y="1104639"/>
                  <a:pt x="1922439" y="1102734"/>
                </a:cubicBezTo>
                <a:cubicBezTo>
                  <a:pt x="1933869" y="1100829"/>
                  <a:pt x="1931964" y="832224"/>
                  <a:pt x="1933869" y="714114"/>
                </a:cubicBezTo>
                <a:cubicBezTo>
                  <a:pt x="1935774" y="596004"/>
                  <a:pt x="1933869" y="394074"/>
                  <a:pt x="1933869" y="394074"/>
                </a:cubicBezTo>
                <a:cubicBezTo>
                  <a:pt x="1933869" y="308349"/>
                  <a:pt x="1918629" y="199764"/>
                  <a:pt x="1933869" y="199764"/>
                </a:cubicBezTo>
                <a:cubicBezTo>
                  <a:pt x="1949109" y="199764"/>
                  <a:pt x="2008164" y="274059"/>
                  <a:pt x="2025309" y="394074"/>
                </a:cubicBezTo>
                <a:cubicBezTo>
                  <a:pt x="2042454" y="514089"/>
                  <a:pt x="2017689" y="716019"/>
                  <a:pt x="2036739" y="919854"/>
                </a:cubicBezTo>
                <a:cubicBezTo>
                  <a:pt x="2055789" y="1123689"/>
                  <a:pt x="2122464" y="1598034"/>
                  <a:pt x="2139609" y="1617084"/>
                </a:cubicBezTo>
                <a:cubicBezTo>
                  <a:pt x="2156754" y="1636134"/>
                  <a:pt x="2143419" y="1213224"/>
                  <a:pt x="2139609" y="1034154"/>
                </a:cubicBezTo>
                <a:cubicBezTo>
                  <a:pt x="2135799" y="855084"/>
                  <a:pt x="2126274" y="679824"/>
                  <a:pt x="2116749" y="542664"/>
                </a:cubicBezTo>
                <a:cubicBezTo>
                  <a:pt x="2107224" y="405504"/>
                  <a:pt x="2074839" y="268344"/>
                  <a:pt x="2082459" y="211194"/>
                </a:cubicBezTo>
                <a:cubicBezTo>
                  <a:pt x="2090079" y="154044"/>
                  <a:pt x="2135799" y="180714"/>
                  <a:pt x="2162469" y="199764"/>
                </a:cubicBezTo>
                <a:cubicBezTo>
                  <a:pt x="2189139" y="218814"/>
                  <a:pt x="2219619" y="285489"/>
                  <a:pt x="2242479" y="325494"/>
                </a:cubicBezTo>
                <a:cubicBezTo>
                  <a:pt x="2265339" y="365499"/>
                  <a:pt x="2299629" y="439794"/>
                  <a:pt x="2299629" y="439794"/>
                </a:cubicBezTo>
                <a:cubicBezTo>
                  <a:pt x="2324394" y="489324"/>
                  <a:pt x="2360589" y="510279"/>
                  <a:pt x="2391069" y="622674"/>
                </a:cubicBezTo>
                <a:cubicBezTo>
                  <a:pt x="2421549" y="735069"/>
                  <a:pt x="2465364" y="889374"/>
                  <a:pt x="2482509" y="1114164"/>
                </a:cubicBezTo>
                <a:cubicBezTo>
                  <a:pt x="2499654" y="1338954"/>
                  <a:pt x="2496796" y="1655184"/>
                  <a:pt x="2493939" y="1971414"/>
                </a:cubicBezTo>
              </a:path>
            </a:pathLst>
          </a:custGeom>
          <a:noFill/>
          <a:ln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5836503" y="1156338"/>
            <a:ext cx="20369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OFDM</a:t>
            </a:r>
          </a:p>
        </p:txBody>
      </p:sp>
    </p:spTree>
    <p:extLst>
      <p:ext uri="{BB962C8B-B14F-4D97-AF65-F5344CB8AC3E}">
        <p14:creationId xmlns:p14="http://schemas.microsoft.com/office/powerpoint/2010/main" val="6703037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OFDM Block Diagram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dirty="0"/>
              <a:t>		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26</a:t>
            </a:fld>
            <a:endParaRPr lang="en-US" sz="1800" kern="0" dirty="0">
              <a:solidFill>
                <a:sysClr val="windowText" lastClr="000000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742950" y="1681538"/>
            <a:ext cx="1348740" cy="1137850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Error correction coding</a:t>
            </a:r>
          </a:p>
        </p:txBody>
      </p:sp>
      <p:sp>
        <p:nvSpPr>
          <p:cNvPr id="49" name="Rectangle 48"/>
          <p:cNvSpPr/>
          <p:nvPr/>
        </p:nvSpPr>
        <p:spPr>
          <a:xfrm>
            <a:off x="2438400" y="1681538"/>
            <a:ext cx="1348740" cy="1137850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Interleaving</a:t>
            </a:r>
          </a:p>
          <a:p>
            <a:pPr algn="ctr"/>
            <a:r>
              <a:rPr lang="en-US" dirty="0"/>
              <a:t>(serial to parallel)</a:t>
            </a:r>
          </a:p>
        </p:txBody>
      </p:sp>
      <p:sp>
        <p:nvSpPr>
          <p:cNvPr id="50" name="Rectangle 49"/>
          <p:cNvSpPr/>
          <p:nvPr/>
        </p:nvSpPr>
        <p:spPr>
          <a:xfrm>
            <a:off x="4133850" y="1681538"/>
            <a:ext cx="1348740" cy="1137850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Subcarrier modulation</a:t>
            </a:r>
          </a:p>
        </p:txBody>
      </p:sp>
      <p:sp>
        <p:nvSpPr>
          <p:cNvPr id="51" name="Rectangle 50"/>
          <p:cNvSpPr/>
          <p:nvPr/>
        </p:nvSpPr>
        <p:spPr>
          <a:xfrm>
            <a:off x="5829300" y="1681538"/>
            <a:ext cx="1348740" cy="1137850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IFFT</a:t>
            </a:r>
          </a:p>
        </p:txBody>
      </p:sp>
      <p:pic>
        <p:nvPicPr>
          <p:cNvPr id="52" name="Picture 2" descr="Image result for wireless sign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9527" y="1509880"/>
            <a:ext cx="501648" cy="343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" name="Bent-Up Arrow 52"/>
          <p:cNvSpPr/>
          <p:nvPr/>
        </p:nvSpPr>
        <p:spPr>
          <a:xfrm>
            <a:off x="8058150" y="1915820"/>
            <a:ext cx="509954" cy="441037"/>
          </a:xfrm>
          <a:prstGeom prst="bentUpArrow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7350891" y="1946098"/>
            <a:ext cx="534408" cy="608729"/>
            <a:chOff x="7523742" y="1915820"/>
            <a:chExt cx="340082" cy="608729"/>
          </a:xfrm>
        </p:grpSpPr>
        <p:pic>
          <p:nvPicPr>
            <p:cNvPr id="55" name="Picture 2" descr="Image result for sine wave"/>
            <p:cNvPicPr>
              <a:picLocks noChangeAspect="1" noChangeArrowheads="1"/>
            </p:cNvPicPr>
            <p:nvPr/>
          </p:nvPicPr>
          <p:blipFill rotWithShape="1">
            <a:blip r:embed="rId3">
              <a:biLevel thresh="75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029"/>
            <a:stretch/>
          </p:blipFill>
          <p:spPr bwMode="auto">
            <a:xfrm>
              <a:off x="7523742" y="1915820"/>
              <a:ext cx="90094" cy="6074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8" name="Picture 2" descr="Image result for sine wave"/>
            <p:cNvPicPr>
              <a:picLocks noChangeAspect="1" noChangeArrowheads="1"/>
            </p:cNvPicPr>
            <p:nvPr/>
          </p:nvPicPr>
          <p:blipFill rotWithShape="1">
            <a:blip r:embed="rId3">
              <a:biLevel thresh="75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029"/>
            <a:stretch/>
          </p:blipFill>
          <p:spPr bwMode="auto">
            <a:xfrm>
              <a:off x="7606970" y="1915820"/>
              <a:ext cx="90094" cy="6074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9" name="Picture 2" descr="Image result for sine wave"/>
            <p:cNvPicPr>
              <a:picLocks noChangeAspect="1" noChangeArrowheads="1"/>
            </p:cNvPicPr>
            <p:nvPr/>
          </p:nvPicPr>
          <p:blipFill rotWithShape="1">
            <a:blip r:embed="rId3">
              <a:biLevel thresh="75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029"/>
            <a:stretch/>
          </p:blipFill>
          <p:spPr bwMode="auto">
            <a:xfrm>
              <a:off x="7690502" y="1917144"/>
              <a:ext cx="90094" cy="6074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1" name="Picture 2" descr="Image result for sine wave"/>
            <p:cNvPicPr>
              <a:picLocks noChangeAspect="1" noChangeArrowheads="1"/>
            </p:cNvPicPr>
            <p:nvPr/>
          </p:nvPicPr>
          <p:blipFill rotWithShape="1">
            <a:blip r:embed="rId3">
              <a:biLevel thresh="75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029"/>
            <a:stretch/>
          </p:blipFill>
          <p:spPr bwMode="auto">
            <a:xfrm>
              <a:off x="7773730" y="1917144"/>
              <a:ext cx="90094" cy="6074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9" name="Straight Arrow Connector 8"/>
          <p:cNvCxnSpPr>
            <a:stCxn id="48" idx="3"/>
            <a:endCxn id="49" idx="1"/>
          </p:cNvCxnSpPr>
          <p:nvPr/>
        </p:nvCxnSpPr>
        <p:spPr>
          <a:xfrm>
            <a:off x="2091690" y="2250463"/>
            <a:ext cx="346710" cy="0"/>
          </a:xfrm>
          <a:prstGeom prst="straightConnector1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49" idx="3"/>
            <a:endCxn id="50" idx="1"/>
          </p:cNvCxnSpPr>
          <p:nvPr/>
        </p:nvCxnSpPr>
        <p:spPr>
          <a:xfrm>
            <a:off x="3787140" y="2250463"/>
            <a:ext cx="346710" cy="0"/>
          </a:xfrm>
          <a:prstGeom prst="straightConnector1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50" idx="3"/>
            <a:endCxn id="51" idx="1"/>
          </p:cNvCxnSpPr>
          <p:nvPr/>
        </p:nvCxnSpPr>
        <p:spPr>
          <a:xfrm>
            <a:off x="5482590" y="2250463"/>
            <a:ext cx="346710" cy="0"/>
          </a:xfrm>
          <a:prstGeom prst="straightConnector1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 62"/>
          <p:cNvSpPr/>
          <p:nvPr/>
        </p:nvSpPr>
        <p:spPr>
          <a:xfrm>
            <a:off x="2133014" y="4745472"/>
            <a:ext cx="1348740" cy="1137850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FFT</a:t>
            </a:r>
          </a:p>
        </p:txBody>
      </p:sp>
      <p:sp>
        <p:nvSpPr>
          <p:cNvPr id="64" name="Rectangle 63"/>
          <p:cNvSpPr/>
          <p:nvPr/>
        </p:nvSpPr>
        <p:spPr>
          <a:xfrm>
            <a:off x="3828464" y="4745472"/>
            <a:ext cx="1348740" cy="1137850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Subcarrier demodulation</a:t>
            </a:r>
          </a:p>
        </p:txBody>
      </p:sp>
      <p:sp>
        <p:nvSpPr>
          <p:cNvPr id="76" name="Rectangle 75"/>
          <p:cNvSpPr/>
          <p:nvPr/>
        </p:nvSpPr>
        <p:spPr>
          <a:xfrm>
            <a:off x="5523914" y="4745472"/>
            <a:ext cx="1348740" cy="1137850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Parallel to serial</a:t>
            </a:r>
          </a:p>
        </p:txBody>
      </p:sp>
      <p:sp>
        <p:nvSpPr>
          <p:cNvPr id="77" name="Rectangle 76"/>
          <p:cNvSpPr/>
          <p:nvPr/>
        </p:nvSpPr>
        <p:spPr>
          <a:xfrm>
            <a:off x="7219364" y="4745472"/>
            <a:ext cx="1348740" cy="1137850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Error correction decoding</a:t>
            </a:r>
          </a:p>
        </p:txBody>
      </p:sp>
      <p:cxnSp>
        <p:nvCxnSpPr>
          <p:cNvPr id="85" name="Straight Arrow Connector 84"/>
          <p:cNvCxnSpPr>
            <a:stCxn id="63" idx="3"/>
            <a:endCxn id="64" idx="1"/>
          </p:cNvCxnSpPr>
          <p:nvPr/>
        </p:nvCxnSpPr>
        <p:spPr>
          <a:xfrm>
            <a:off x="3481754" y="5314397"/>
            <a:ext cx="346710" cy="0"/>
          </a:xfrm>
          <a:prstGeom prst="straightConnector1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>
            <a:stCxn id="64" idx="3"/>
            <a:endCxn id="76" idx="1"/>
          </p:cNvCxnSpPr>
          <p:nvPr/>
        </p:nvCxnSpPr>
        <p:spPr>
          <a:xfrm>
            <a:off x="5177204" y="5314397"/>
            <a:ext cx="346710" cy="0"/>
          </a:xfrm>
          <a:prstGeom prst="straightConnector1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>
            <a:stCxn id="76" idx="3"/>
            <a:endCxn id="77" idx="1"/>
          </p:cNvCxnSpPr>
          <p:nvPr/>
        </p:nvCxnSpPr>
        <p:spPr>
          <a:xfrm>
            <a:off x="6872654" y="5314397"/>
            <a:ext cx="346710" cy="0"/>
          </a:xfrm>
          <a:prstGeom prst="straightConnector1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8" name="Group 87"/>
          <p:cNvGrpSpPr/>
          <p:nvPr/>
        </p:nvGrpSpPr>
        <p:grpSpPr>
          <a:xfrm>
            <a:off x="1417320" y="5010032"/>
            <a:ext cx="534408" cy="608729"/>
            <a:chOff x="7523742" y="1915820"/>
            <a:chExt cx="340082" cy="608729"/>
          </a:xfrm>
        </p:grpSpPr>
        <p:pic>
          <p:nvPicPr>
            <p:cNvPr id="89" name="Picture 2" descr="Image result for sine wave"/>
            <p:cNvPicPr>
              <a:picLocks noChangeAspect="1" noChangeArrowheads="1"/>
            </p:cNvPicPr>
            <p:nvPr/>
          </p:nvPicPr>
          <p:blipFill rotWithShape="1">
            <a:blip r:embed="rId3">
              <a:biLevel thresh="75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029"/>
            <a:stretch/>
          </p:blipFill>
          <p:spPr bwMode="auto">
            <a:xfrm>
              <a:off x="7523742" y="1915820"/>
              <a:ext cx="90094" cy="6074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0" name="Picture 2" descr="Image result for sine wave"/>
            <p:cNvPicPr>
              <a:picLocks noChangeAspect="1" noChangeArrowheads="1"/>
            </p:cNvPicPr>
            <p:nvPr/>
          </p:nvPicPr>
          <p:blipFill rotWithShape="1">
            <a:blip r:embed="rId3">
              <a:biLevel thresh="75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029"/>
            <a:stretch/>
          </p:blipFill>
          <p:spPr bwMode="auto">
            <a:xfrm>
              <a:off x="7606970" y="1915820"/>
              <a:ext cx="90094" cy="6074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1" name="Picture 2" descr="Image result for sine wave"/>
            <p:cNvPicPr>
              <a:picLocks noChangeAspect="1" noChangeArrowheads="1"/>
            </p:cNvPicPr>
            <p:nvPr/>
          </p:nvPicPr>
          <p:blipFill rotWithShape="1">
            <a:blip r:embed="rId3">
              <a:biLevel thresh="75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029"/>
            <a:stretch/>
          </p:blipFill>
          <p:spPr bwMode="auto">
            <a:xfrm>
              <a:off x="7690502" y="1917144"/>
              <a:ext cx="90094" cy="6074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2" name="Picture 2" descr="Image result for sine wave"/>
            <p:cNvPicPr>
              <a:picLocks noChangeAspect="1" noChangeArrowheads="1"/>
            </p:cNvPicPr>
            <p:nvPr/>
          </p:nvPicPr>
          <p:blipFill rotWithShape="1">
            <a:blip r:embed="rId3">
              <a:biLevel thresh="75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029"/>
            <a:stretch/>
          </p:blipFill>
          <p:spPr bwMode="auto">
            <a:xfrm>
              <a:off x="7773730" y="1917144"/>
              <a:ext cx="90094" cy="6074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93" name="Bent-Up Arrow 92"/>
          <p:cNvSpPr/>
          <p:nvPr/>
        </p:nvSpPr>
        <p:spPr>
          <a:xfrm rot="5400000">
            <a:off x="800104" y="4943555"/>
            <a:ext cx="509954" cy="441037"/>
          </a:xfrm>
          <a:prstGeom prst="bentUpArrow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4" name="Picture 2" descr="Image result for wireless sign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990" y="4402156"/>
            <a:ext cx="501648" cy="343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5" name="TextBox 94"/>
          <p:cNvSpPr txBox="1"/>
          <p:nvPr/>
        </p:nvSpPr>
        <p:spPr>
          <a:xfrm>
            <a:off x="3313574" y="1044028"/>
            <a:ext cx="20369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Transmitter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3313574" y="4065266"/>
            <a:ext cx="20369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Receiver</a:t>
            </a:r>
          </a:p>
        </p:txBody>
      </p:sp>
    </p:spTree>
    <p:extLst>
      <p:ext uri="{BB962C8B-B14F-4D97-AF65-F5344CB8AC3E}">
        <p14:creationId xmlns:p14="http://schemas.microsoft.com/office/powerpoint/2010/main" val="18979432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7" name="Picture 11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" y="936625"/>
            <a:ext cx="3656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285750"/>
            <a:ext cx="5334000" cy="8382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Parity checking</a:t>
            </a:r>
          </a:p>
        </p:txBody>
      </p:sp>
      <p:pic>
        <p:nvPicPr>
          <p:cNvPr id="62469" name="Picture 3" descr="522 Single Bit Parity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" y="2727325"/>
            <a:ext cx="260985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5" name="Text Box 4"/>
          <p:cNvSpPr txBox="1">
            <a:spLocks noChangeArrowheads="1"/>
          </p:cNvSpPr>
          <p:nvPr/>
        </p:nvSpPr>
        <p:spPr bwMode="auto">
          <a:xfrm>
            <a:off x="661988" y="1416050"/>
            <a:ext cx="28194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33363" indent="-233363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400" dirty="0">
                <a:solidFill>
                  <a:srgbClr val="CC0000"/>
                </a:solidFill>
                <a:latin typeface="Arial" charset="0"/>
                <a:cs typeface="+mn-cs"/>
              </a:rPr>
              <a:t>single bit parity:</a:t>
            </a:r>
            <a:r>
              <a:rPr lang="en-US" sz="2400" b="1" dirty="0">
                <a:solidFill>
                  <a:srgbClr val="CC0000"/>
                </a:solidFill>
                <a:latin typeface="Arial" charset="0"/>
                <a:cs typeface="+mn-cs"/>
              </a:rPr>
              <a:t> </a:t>
            </a:r>
          </a:p>
          <a:p>
            <a:pPr marL="342900" indent="-342900"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dirty="0">
                <a:latin typeface="Arial" charset="0"/>
                <a:cs typeface="+mn-cs"/>
              </a:rPr>
              <a:t>d</a:t>
            </a:r>
            <a:r>
              <a:rPr lang="en-US" sz="2000" i="0" dirty="0">
                <a:latin typeface="Arial" charset="0"/>
                <a:cs typeface="+mn-cs"/>
              </a:rPr>
              <a:t>etect single bit errors</a:t>
            </a:r>
          </a:p>
        </p:txBody>
      </p:sp>
      <p:pic>
        <p:nvPicPr>
          <p:cNvPr id="62471" name="Picture 5" descr="523 Double Bit Parity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0213" y="2327275"/>
            <a:ext cx="3751262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7" name="Text Box 6"/>
          <p:cNvSpPr txBox="1">
            <a:spLocks noChangeArrowheads="1"/>
          </p:cNvSpPr>
          <p:nvPr/>
        </p:nvSpPr>
        <p:spPr bwMode="auto">
          <a:xfrm>
            <a:off x="3825875" y="1409700"/>
            <a:ext cx="4484211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400" dirty="0">
                <a:solidFill>
                  <a:srgbClr val="CC0000"/>
                </a:solidFill>
                <a:latin typeface="Arial" charset="0"/>
                <a:cs typeface="+mn-cs"/>
              </a:rPr>
              <a:t>two-dimensional bit parity:</a:t>
            </a:r>
          </a:p>
          <a:p>
            <a:pPr marL="342900" indent="-342900"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i="0" dirty="0">
                <a:latin typeface="Arial" charset="0"/>
                <a:cs typeface="+mn-cs"/>
              </a:rPr>
              <a:t> detect and correct single bit errors</a:t>
            </a:r>
          </a:p>
        </p:txBody>
      </p:sp>
      <p:sp>
        <p:nvSpPr>
          <p:cNvPr id="12298" name="Oval 7"/>
          <p:cNvSpPr>
            <a:spLocks noChangeArrowheads="1"/>
          </p:cNvSpPr>
          <p:nvPr/>
        </p:nvSpPr>
        <p:spPr bwMode="auto">
          <a:xfrm>
            <a:off x="4572000" y="5338763"/>
            <a:ext cx="163513" cy="211137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2299" name="Oval 9"/>
          <p:cNvSpPr>
            <a:spLocks noChangeArrowheads="1"/>
          </p:cNvSpPr>
          <p:nvPr/>
        </p:nvSpPr>
        <p:spPr bwMode="auto">
          <a:xfrm>
            <a:off x="6248400" y="5334000"/>
            <a:ext cx="147638" cy="207963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62475" name="TextBox 1"/>
          <p:cNvSpPr txBox="1">
            <a:spLocks noChangeArrowheads="1"/>
          </p:cNvSpPr>
          <p:nvPr/>
        </p:nvSpPr>
        <p:spPr bwMode="auto">
          <a:xfrm>
            <a:off x="4503738" y="5241925"/>
            <a:ext cx="3079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600" i="0" dirty="0">
                <a:latin typeface="Courier New" charset="0"/>
                <a:cs typeface="Courier New" charset="0"/>
              </a:rPr>
              <a:t>0</a:t>
            </a:r>
          </a:p>
        </p:txBody>
      </p:sp>
      <p:sp>
        <p:nvSpPr>
          <p:cNvPr id="62476" name="TextBox 13"/>
          <p:cNvSpPr txBox="1">
            <a:spLocks noChangeArrowheads="1"/>
          </p:cNvSpPr>
          <p:nvPr/>
        </p:nvSpPr>
        <p:spPr bwMode="auto">
          <a:xfrm>
            <a:off x="6162675" y="5232400"/>
            <a:ext cx="3079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600" i="0" dirty="0">
                <a:latin typeface="Courier New" charset="0"/>
                <a:cs typeface="Courier New" charset="0"/>
              </a:rPr>
              <a:t>0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22365"/>
            <a:ext cx="548655" cy="272319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Tahoma" charset="0"/>
              </a:rPr>
              <a:t>6-</a:t>
            </a:r>
            <a:fld id="{8E8C6E93-DF5B-BC4B-80F9-500DED1EEDCC}" type="slidenum">
              <a:rPr lang="en-US" sz="1200">
                <a:latin typeface="Tahoma" charset="0"/>
              </a:rPr>
              <a:pPr/>
              <a:t>27</a:t>
            </a:fld>
            <a:endParaRPr lang="en-US" sz="1200" dirty="0">
              <a:latin typeface="Tahoma" charset="0"/>
            </a:endParaRPr>
          </a:p>
        </p:txBody>
      </p:sp>
      <p:sp>
        <p:nvSpPr>
          <p:cNvPr id="1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572125" y="6486525"/>
            <a:ext cx="28956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r"/>
            <a:r>
              <a:rPr lang="en-US"/>
              <a:t>Data Link Layer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F054BF92-B37E-4A1F-BD37-E489B15523C0}"/>
              </a:ext>
            </a:extLst>
          </p:cNvPr>
          <p:cNvGrpSpPr>
            <a:grpSpLocks/>
          </p:cNvGrpSpPr>
          <p:nvPr/>
        </p:nvGrpSpPr>
        <p:grpSpPr bwMode="auto">
          <a:xfrm>
            <a:off x="777439" y="4080434"/>
            <a:ext cx="3023830" cy="1383347"/>
            <a:chOff x="2882156" y="2404640"/>
            <a:chExt cx="3023830" cy="1374959"/>
          </a:xfrm>
        </p:grpSpPr>
        <p:sp>
          <p:nvSpPr>
            <p:cNvPr id="18" name="Rectangle: Rounded Corners 387">
              <a:extLst>
                <a:ext uri="{FF2B5EF4-FFF2-40B4-BE49-F238E27FC236}">
                  <a16:creationId xmlns:a16="http://schemas.microsoft.com/office/drawing/2014/main" id="{BA0BE275-3076-4A61-88E7-A3A642F30F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2156" y="2875170"/>
              <a:ext cx="3023830" cy="904429"/>
            </a:xfrm>
            <a:prstGeom prst="roundRect">
              <a:avLst>
                <a:gd name="adj" fmla="val 8792"/>
              </a:avLst>
            </a:prstGeom>
            <a:solidFill>
              <a:schemeClr val="bg1"/>
            </a:solidFill>
            <a:ln w="28575" algn="ctr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  <a:cs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  <a:cs typeface="Gill Sans MT" panose="020B0502020104020203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Gill Sans MT" panose="020B0502020104020203" pitchFamily="34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Gill Sans MT" panose="020B0502020104020203" pitchFamily="34" charset="0"/>
                  <a:cs typeface="Gill Sans MT" panose="020B0502020104020203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Any limitations of this method?</a:t>
              </a:r>
            </a:p>
          </p:txBody>
        </p:sp>
        <p:pic>
          <p:nvPicPr>
            <p:cNvPr id="19" name="Picture 25" descr="Related image">
              <a:extLst>
                <a:ext uri="{FF2B5EF4-FFF2-40B4-BE49-F238E27FC236}">
                  <a16:creationId xmlns:a16="http://schemas.microsoft.com/office/drawing/2014/main" id="{3D2B77D7-32DC-496B-8087-A2E8BF84C1A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8311" y="2404640"/>
              <a:ext cx="338138" cy="565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720426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Forward Error Correction (FEC)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/>
              <a:t>Wireless channel is inherently error prone</a:t>
            </a:r>
          </a:p>
          <a:p>
            <a:pPr lvl="1"/>
            <a:r>
              <a:rPr lang="en-US" sz="2400" dirty="0"/>
              <a:t>Bit errors are common</a:t>
            </a:r>
          </a:p>
          <a:p>
            <a:pPr lvl="1"/>
            <a:r>
              <a:rPr lang="en-US" sz="2400" dirty="0"/>
              <a:t>Can significantly reduce the achievable data rate</a:t>
            </a:r>
          </a:p>
          <a:p>
            <a:pPr lvl="1"/>
            <a:endParaRPr lang="en-US" sz="2400" dirty="0"/>
          </a:p>
          <a:p>
            <a:r>
              <a:rPr lang="en-US" sz="2800" dirty="0"/>
              <a:t>FEC</a:t>
            </a:r>
          </a:p>
          <a:p>
            <a:pPr lvl="1"/>
            <a:r>
              <a:rPr lang="en-US" sz="2400" dirty="0"/>
              <a:t>Receiver can detect (to some extent) which bits were corrupted and correct them</a:t>
            </a:r>
          </a:p>
          <a:p>
            <a:pPr lvl="1"/>
            <a:r>
              <a:rPr lang="en-US" sz="2400" dirty="0"/>
              <a:t>Additional parity bits are added to the data bits</a:t>
            </a:r>
          </a:p>
          <a:p>
            <a:pPr lvl="1"/>
            <a:r>
              <a:rPr lang="en-US" sz="2400" dirty="0"/>
              <a:t>Commonly used FEC in 802.11 – Convolution codes</a:t>
            </a:r>
          </a:p>
          <a:p>
            <a:pPr lvl="1"/>
            <a:endParaRPr lang="en-US" sz="2400" dirty="0"/>
          </a:p>
          <a:p>
            <a:r>
              <a:rPr lang="en-US" sz="2800" dirty="0"/>
              <a:t>Coding rate</a:t>
            </a:r>
          </a:p>
          <a:p>
            <a:pPr lvl="1"/>
            <a:r>
              <a:rPr lang="en-US" sz="2400" dirty="0"/>
              <a:t>No. of data bits / (no. of data bits + no. of parity bits)</a:t>
            </a:r>
          </a:p>
          <a:p>
            <a:pPr lvl="1"/>
            <a:r>
              <a:rPr lang="en-US" sz="2400" dirty="0"/>
              <a:t>Coding rate of 1/2 means 50% bits are additional parity bits for FEC</a:t>
            </a:r>
          </a:p>
          <a:p>
            <a:pPr lvl="1"/>
            <a:r>
              <a:rPr lang="en-US" sz="2400" dirty="0"/>
              <a:t>Coding rate of 3/4 means 25% bits are additional parity bits for FEC</a:t>
            </a:r>
          </a:p>
          <a:p>
            <a:pPr lvl="1"/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28</a:t>
            </a:fld>
            <a:endParaRPr lang="en-US" sz="1800" kern="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549732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OFDM in 802.11a PHY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Channel bandwidth – 20 MHz</a:t>
            </a:r>
          </a:p>
          <a:p>
            <a:endParaRPr lang="en-US" sz="3200" dirty="0"/>
          </a:p>
          <a:p>
            <a:r>
              <a:rPr lang="en-US" sz="3200" dirty="0"/>
              <a:t>Total number of OFDM subcarriers – 48</a:t>
            </a:r>
          </a:p>
          <a:p>
            <a:endParaRPr lang="en-US" sz="3200" dirty="0"/>
          </a:p>
          <a:p>
            <a:r>
              <a:rPr lang="en-US" sz="3200" dirty="0"/>
              <a:t>FEC applied first to the incoming data bits</a:t>
            </a:r>
          </a:p>
          <a:p>
            <a:pPr lvl="1"/>
            <a:r>
              <a:rPr lang="en-US" sz="2800" dirty="0"/>
              <a:t>Resultant </a:t>
            </a:r>
            <a:r>
              <a:rPr lang="en-US" sz="2800" dirty="0" err="1"/>
              <a:t>data+parity</a:t>
            </a:r>
            <a:r>
              <a:rPr lang="en-US" sz="2800" dirty="0"/>
              <a:t> bits are input to interleaving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29</a:t>
            </a:fld>
            <a:endParaRPr lang="en-US" sz="1800" kern="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0466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Wireless communication primer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Sine wave </a:t>
            </a:r>
          </a:p>
          <a:p>
            <a:pPr lvl="1"/>
            <a:r>
              <a:rPr lang="en-US" dirty="0"/>
              <a:t>Frequency, amplitude and phase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3</a:t>
            </a:fld>
            <a:endParaRPr lang="en-US" sz="1800" kern="0" dirty="0">
              <a:solidFill>
                <a:sysClr val="windowText" lastClr="000000"/>
              </a:solidFill>
            </a:endParaRPr>
          </a:p>
        </p:txBody>
      </p:sp>
      <p:pic>
        <p:nvPicPr>
          <p:cNvPr id="1026" name="Picture 2" descr="Image result for sine wave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0416" y="3492626"/>
            <a:ext cx="2795631" cy="2096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 flipV="1">
            <a:off x="3007131" y="3244365"/>
            <a:ext cx="0" cy="2239477"/>
          </a:xfrm>
          <a:prstGeom prst="straightConnector1">
            <a:avLst/>
          </a:prstGeom>
          <a:ln w="127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989386" y="5495196"/>
            <a:ext cx="4026877" cy="0"/>
          </a:xfrm>
          <a:prstGeom prst="straightConnector1">
            <a:avLst/>
          </a:prstGeom>
          <a:ln w="127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Image result for sine wav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34694"/>
          <a:stretch/>
        </p:blipFill>
        <p:spPr bwMode="auto">
          <a:xfrm>
            <a:off x="4627846" y="3492624"/>
            <a:ext cx="1825709" cy="2096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669124" y="2221995"/>
                <a:ext cx="180575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𝑆𝑖𝑛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(2</m:t>
                      </m:r>
                      <m:r>
                        <a:rPr lang="el-GR" i="1" smtClean="0">
                          <a:latin typeface="Cambria Math" panose="02040503050406030204" pitchFamily="18" charset="0"/>
                        </a:rPr>
                        <m:t>𝜋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𝜑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9124" y="2221995"/>
                <a:ext cx="1805751" cy="276999"/>
              </a:xfrm>
              <a:prstGeom prst="rect">
                <a:avLst/>
              </a:prstGeom>
              <a:blipFill>
                <a:blip r:embed="rId4"/>
                <a:stretch>
                  <a:fillRect l="-2703" t="-4444" r="-4392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3625785" y="5495196"/>
            <a:ext cx="489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0.5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490362" y="5498127"/>
            <a:ext cx="489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354937" y="5501057"/>
            <a:ext cx="489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1.5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01930" y="5503987"/>
            <a:ext cx="489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934460" y="5310530"/>
            <a:ext cx="1139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Time (t)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670538" y="2988853"/>
            <a:ext cx="1288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Amplitude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778792" y="5501057"/>
            <a:ext cx="489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518625" y="5002801"/>
            <a:ext cx="489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-1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526907" y="3696861"/>
            <a:ext cx="489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521045" y="4350423"/>
            <a:ext cx="489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691261" y="3213667"/>
            <a:ext cx="1288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 = 1</a:t>
            </a:r>
          </a:p>
        </p:txBody>
      </p:sp>
      <p:cxnSp>
        <p:nvCxnSpPr>
          <p:cNvPr id="26" name="Straight Arrow Connector 25"/>
          <p:cNvCxnSpPr>
            <a:stCxn id="25" idx="2"/>
          </p:cNvCxnSpPr>
          <p:nvPr/>
        </p:nvCxnSpPr>
        <p:spPr>
          <a:xfrm flipH="1">
            <a:off x="5169877" y="3582999"/>
            <a:ext cx="165502" cy="270108"/>
          </a:xfrm>
          <a:prstGeom prst="straightConnector1">
            <a:avLst/>
          </a:prstGeom>
          <a:ln w="127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3023300" y="3504289"/>
            <a:ext cx="1711570" cy="0"/>
          </a:xfrm>
          <a:prstGeom prst="straightConnector1">
            <a:avLst/>
          </a:prstGeom>
          <a:ln w="12700">
            <a:solidFill>
              <a:srgbClr val="00206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256327" y="3182032"/>
            <a:ext cx="1288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 = 1 Hz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1701150" y="4007455"/>
                <a:ext cx="128823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= 0</a:t>
                </a: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1150" y="4007455"/>
                <a:ext cx="1288236" cy="369332"/>
              </a:xfrm>
              <a:prstGeom prst="rect">
                <a:avLst/>
              </a:prstGeom>
              <a:blipFill>
                <a:blip r:embed="rId5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3" name="Straight Arrow Connector 32"/>
          <p:cNvCxnSpPr/>
          <p:nvPr/>
        </p:nvCxnSpPr>
        <p:spPr>
          <a:xfrm>
            <a:off x="2655277" y="4281854"/>
            <a:ext cx="255139" cy="175846"/>
          </a:xfrm>
          <a:prstGeom prst="straightConnector1">
            <a:avLst/>
          </a:prstGeom>
          <a:ln w="127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513907" y="1775719"/>
            <a:ext cx="26300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/>
              <a:t>WiFi</a:t>
            </a:r>
            <a:r>
              <a:rPr lang="en-US" sz="1600" dirty="0"/>
              <a:t> </a:t>
            </a:r>
          </a:p>
          <a:p>
            <a:pPr algn="ctr"/>
            <a:r>
              <a:rPr lang="en-US" sz="1600" dirty="0"/>
              <a:t>f = 20 MHz</a:t>
            </a:r>
          </a:p>
        </p:txBody>
      </p:sp>
    </p:spTree>
    <p:extLst>
      <p:ext uri="{BB962C8B-B14F-4D97-AF65-F5344CB8AC3E}">
        <p14:creationId xmlns:p14="http://schemas.microsoft.com/office/powerpoint/2010/main" val="240144595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OFDM Block Diagram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dirty="0"/>
              <a:t>		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30</a:t>
            </a:fld>
            <a:endParaRPr lang="en-US" sz="1800" kern="0" dirty="0">
              <a:solidFill>
                <a:sysClr val="windowText" lastClr="000000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742950" y="1681538"/>
            <a:ext cx="1348740" cy="1137850"/>
          </a:xfrm>
          <a:prstGeom prst="rect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Error correction coding</a:t>
            </a:r>
          </a:p>
        </p:txBody>
      </p:sp>
      <p:sp>
        <p:nvSpPr>
          <p:cNvPr id="49" name="Rectangle 48"/>
          <p:cNvSpPr/>
          <p:nvPr/>
        </p:nvSpPr>
        <p:spPr>
          <a:xfrm>
            <a:off x="2438400" y="1681538"/>
            <a:ext cx="1348740" cy="1137850"/>
          </a:xfrm>
          <a:prstGeom prst="rect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Interleaving</a:t>
            </a:r>
          </a:p>
          <a:p>
            <a:pPr algn="ctr"/>
            <a:r>
              <a:rPr lang="en-US" dirty="0"/>
              <a:t>(serial to parallel)</a:t>
            </a:r>
          </a:p>
        </p:txBody>
      </p:sp>
      <p:sp>
        <p:nvSpPr>
          <p:cNvPr id="50" name="Rectangle 49"/>
          <p:cNvSpPr/>
          <p:nvPr/>
        </p:nvSpPr>
        <p:spPr>
          <a:xfrm>
            <a:off x="4133850" y="1681538"/>
            <a:ext cx="1348740" cy="1137850"/>
          </a:xfrm>
          <a:prstGeom prst="rect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Subcarrier modulation</a:t>
            </a:r>
          </a:p>
        </p:txBody>
      </p:sp>
      <p:sp>
        <p:nvSpPr>
          <p:cNvPr id="51" name="Rectangle 50"/>
          <p:cNvSpPr/>
          <p:nvPr/>
        </p:nvSpPr>
        <p:spPr>
          <a:xfrm>
            <a:off x="5829300" y="1681538"/>
            <a:ext cx="1348740" cy="1137850"/>
          </a:xfrm>
          <a:prstGeom prst="rect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IFFT</a:t>
            </a:r>
          </a:p>
        </p:txBody>
      </p:sp>
      <p:pic>
        <p:nvPicPr>
          <p:cNvPr id="52" name="Picture 2" descr="Image result for wireless sign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9527" y="1509880"/>
            <a:ext cx="501648" cy="343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" name="Bent-Up Arrow 52"/>
          <p:cNvSpPr/>
          <p:nvPr/>
        </p:nvSpPr>
        <p:spPr>
          <a:xfrm>
            <a:off x="8058150" y="1915820"/>
            <a:ext cx="509954" cy="441037"/>
          </a:xfrm>
          <a:prstGeom prst="bentUpArrow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7350891" y="1946098"/>
            <a:ext cx="534408" cy="608729"/>
            <a:chOff x="7523742" y="1915820"/>
            <a:chExt cx="340082" cy="608729"/>
          </a:xfrm>
        </p:grpSpPr>
        <p:pic>
          <p:nvPicPr>
            <p:cNvPr id="55" name="Picture 2" descr="Image result for sine wave"/>
            <p:cNvPicPr>
              <a:picLocks noChangeAspect="1" noChangeArrowheads="1"/>
            </p:cNvPicPr>
            <p:nvPr/>
          </p:nvPicPr>
          <p:blipFill rotWithShape="1">
            <a:blip r:embed="rId3">
              <a:biLevel thresh="75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029"/>
            <a:stretch/>
          </p:blipFill>
          <p:spPr bwMode="auto">
            <a:xfrm>
              <a:off x="7523742" y="1915820"/>
              <a:ext cx="90094" cy="6074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8" name="Picture 2" descr="Image result for sine wave"/>
            <p:cNvPicPr>
              <a:picLocks noChangeAspect="1" noChangeArrowheads="1"/>
            </p:cNvPicPr>
            <p:nvPr/>
          </p:nvPicPr>
          <p:blipFill rotWithShape="1">
            <a:blip r:embed="rId3">
              <a:biLevel thresh="75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029"/>
            <a:stretch/>
          </p:blipFill>
          <p:spPr bwMode="auto">
            <a:xfrm>
              <a:off x="7606970" y="1915820"/>
              <a:ext cx="90094" cy="6074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9" name="Picture 2" descr="Image result for sine wave"/>
            <p:cNvPicPr>
              <a:picLocks noChangeAspect="1" noChangeArrowheads="1"/>
            </p:cNvPicPr>
            <p:nvPr/>
          </p:nvPicPr>
          <p:blipFill rotWithShape="1">
            <a:blip r:embed="rId3">
              <a:biLevel thresh="75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029"/>
            <a:stretch/>
          </p:blipFill>
          <p:spPr bwMode="auto">
            <a:xfrm>
              <a:off x="7690502" y="1917144"/>
              <a:ext cx="90094" cy="6074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1" name="Picture 2" descr="Image result for sine wave"/>
            <p:cNvPicPr>
              <a:picLocks noChangeAspect="1" noChangeArrowheads="1"/>
            </p:cNvPicPr>
            <p:nvPr/>
          </p:nvPicPr>
          <p:blipFill rotWithShape="1">
            <a:blip r:embed="rId3">
              <a:biLevel thresh="75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029"/>
            <a:stretch/>
          </p:blipFill>
          <p:spPr bwMode="auto">
            <a:xfrm>
              <a:off x="7773730" y="1917144"/>
              <a:ext cx="90094" cy="6074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9" name="Straight Arrow Connector 8"/>
          <p:cNvCxnSpPr>
            <a:stCxn id="48" idx="3"/>
            <a:endCxn id="49" idx="1"/>
          </p:cNvCxnSpPr>
          <p:nvPr/>
        </p:nvCxnSpPr>
        <p:spPr>
          <a:xfrm>
            <a:off x="2091690" y="2250463"/>
            <a:ext cx="346710" cy="0"/>
          </a:xfrm>
          <a:prstGeom prst="straightConnector1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49" idx="3"/>
            <a:endCxn id="50" idx="1"/>
          </p:cNvCxnSpPr>
          <p:nvPr/>
        </p:nvCxnSpPr>
        <p:spPr>
          <a:xfrm>
            <a:off x="3787140" y="2250463"/>
            <a:ext cx="346710" cy="0"/>
          </a:xfrm>
          <a:prstGeom prst="straightConnector1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50" idx="3"/>
            <a:endCxn id="51" idx="1"/>
          </p:cNvCxnSpPr>
          <p:nvPr/>
        </p:nvCxnSpPr>
        <p:spPr>
          <a:xfrm>
            <a:off x="5482590" y="2250463"/>
            <a:ext cx="346710" cy="0"/>
          </a:xfrm>
          <a:prstGeom prst="straightConnector1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 62"/>
          <p:cNvSpPr/>
          <p:nvPr/>
        </p:nvSpPr>
        <p:spPr>
          <a:xfrm>
            <a:off x="2133014" y="4745472"/>
            <a:ext cx="1348740" cy="1137850"/>
          </a:xfrm>
          <a:prstGeom prst="rect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FFT</a:t>
            </a:r>
          </a:p>
        </p:txBody>
      </p:sp>
      <p:sp>
        <p:nvSpPr>
          <p:cNvPr id="64" name="Rectangle 63"/>
          <p:cNvSpPr/>
          <p:nvPr/>
        </p:nvSpPr>
        <p:spPr>
          <a:xfrm>
            <a:off x="3828464" y="4745472"/>
            <a:ext cx="1348740" cy="1137850"/>
          </a:xfrm>
          <a:prstGeom prst="rect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Subcarrier demodulation</a:t>
            </a:r>
          </a:p>
        </p:txBody>
      </p:sp>
      <p:sp>
        <p:nvSpPr>
          <p:cNvPr id="76" name="Rectangle 75"/>
          <p:cNvSpPr/>
          <p:nvPr/>
        </p:nvSpPr>
        <p:spPr>
          <a:xfrm>
            <a:off x="5523914" y="4745472"/>
            <a:ext cx="1348740" cy="1137850"/>
          </a:xfrm>
          <a:prstGeom prst="rect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Parallel to serial</a:t>
            </a:r>
          </a:p>
        </p:txBody>
      </p:sp>
      <p:sp>
        <p:nvSpPr>
          <p:cNvPr id="77" name="Rectangle 76"/>
          <p:cNvSpPr/>
          <p:nvPr/>
        </p:nvSpPr>
        <p:spPr>
          <a:xfrm>
            <a:off x="7219364" y="4745472"/>
            <a:ext cx="1348740" cy="1137850"/>
          </a:xfrm>
          <a:prstGeom prst="rect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Error correction decoding</a:t>
            </a:r>
          </a:p>
        </p:txBody>
      </p:sp>
      <p:cxnSp>
        <p:nvCxnSpPr>
          <p:cNvPr id="85" name="Straight Arrow Connector 84"/>
          <p:cNvCxnSpPr>
            <a:stCxn id="63" idx="3"/>
            <a:endCxn id="64" idx="1"/>
          </p:cNvCxnSpPr>
          <p:nvPr/>
        </p:nvCxnSpPr>
        <p:spPr>
          <a:xfrm>
            <a:off x="3481754" y="5314397"/>
            <a:ext cx="346710" cy="0"/>
          </a:xfrm>
          <a:prstGeom prst="straightConnector1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>
            <a:stCxn id="64" idx="3"/>
            <a:endCxn id="76" idx="1"/>
          </p:cNvCxnSpPr>
          <p:nvPr/>
        </p:nvCxnSpPr>
        <p:spPr>
          <a:xfrm>
            <a:off x="5177204" y="5314397"/>
            <a:ext cx="346710" cy="0"/>
          </a:xfrm>
          <a:prstGeom prst="straightConnector1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>
            <a:stCxn id="76" idx="3"/>
            <a:endCxn id="77" idx="1"/>
          </p:cNvCxnSpPr>
          <p:nvPr/>
        </p:nvCxnSpPr>
        <p:spPr>
          <a:xfrm>
            <a:off x="6872654" y="5314397"/>
            <a:ext cx="346710" cy="0"/>
          </a:xfrm>
          <a:prstGeom prst="straightConnector1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8" name="Group 87"/>
          <p:cNvGrpSpPr/>
          <p:nvPr/>
        </p:nvGrpSpPr>
        <p:grpSpPr>
          <a:xfrm>
            <a:off x="1417320" y="5010032"/>
            <a:ext cx="534408" cy="608729"/>
            <a:chOff x="7523742" y="1915820"/>
            <a:chExt cx="340082" cy="608729"/>
          </a:xfrm>
        </p:grpSpPr>
        <p:pic>
          <p:nvPicPr>
            <p:cNvPr id="89" name="Picture 2" descr="Image result for sine wave"/>
            <p:cNvPicPr>
              <a:picLocks noChangeAspect="1" noChangeArrowheads="1"/>
            </p:cNvPicPr>
            <p:nvPr/>
          </p:nvPicPr>
          <p:blipFill rotWithShape="1">
            <a:blip r:embed="rId3">
              <a:biLevel thresh="75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029"/>
            <a:stretch/>
          </p:blipFill>
          <p:spPr bwMode="auto">
            <a:xfrm>
              <a:off x="7523742" y="1915820"/>
              <a:ext cx="90094" cy="6074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0" name="Picture 2" descr="Image result for sine wave"/>
            <p:cNvPicPr>
              <a:picLocks noChangeAspect="1" noChangeArrowheads="1"/>
            </p:cNvPicPr>
            <p:nvPr/>
          </p:nvPicPr>
          <p:blipFill rotWithShape="1">
            <a:blip r:embed="rId3">
              <a:biLevel thresh="75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029"/>
            <a:stretch/>
          </p:blipFill>
          <p:spPr bwMode="auto">
            <a:xfrm>
              <a:off x="7606970" y="1915820"/>
              <a:ext cx="90094" cy="6074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1" name="Picture 2" descr="Image result for sine wave"/>
            <p:cNvPicPr>
              <a:picLocks noChangeAspect="1" noChangeArrowheads="1"/>
            </p:cNvPicPr>
            <p:nvPr/>
          </p:nvPicPr>
          <p:blipFill rotWithShape="1">
            <a:blip r:embed="rId3">
              <a:biLevel thresh="75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029"/>
            <a:stretch/>
          </p:blipFill>
          <p:spPr bwMode="auto">
            <a:xfrm>
              <a:off x="7690502" y="1917144"/>
              <a:ext cx="90094" cy="6074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2" name="Picture 2" descr="Image result for sine wave"/>
            <p:cNvPicPr>
              <a:picLocks noChangeAspect="1" noChangeArrowheads="1"/>
            </p:cNvPicPr>
            <p:nvPr/>
          </p:nvPicPr>
          <p:blipFill rotWithShape="1">
            <a:blip r:embed="rId3">
              <a:biLevel thresh="75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029"/>
            <a:stretch/>
          </p:blipFill>
          <p:spPr bwMode="auto">
            <a:xfrm>
              <a:off x="7773730" y="1917144"/>
              <a:ext cx="90094" cy="6074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93" name="Bent-Up Arrow 92"/>
          <p:cNvSpPr/>
          <p:nvPr/>
        </p:nvSpPr>
        <p:spPr>
          <a:xfrm rot="5400000">
            <a:off x="800104" y="4943555"/>
            <a:ext cx="509954" cy="441037"/>
          </a:xfrm>
          <a:prstGeom prst="bentUpArrow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4" name="Picture 2" descr="Image result for wireless sign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990" y="4402156"/>
            <a:ext cx="501648" cy="343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5" name="TextBox 94"/>
          <p:cNvSpPr txBox="1"/>
          <p:nvPr/>
        </p:nvSpPr>
        <p:spPr>
          <a:xfrm>
            <a:off x="3313574" y="1044028"/>
            <a:ext cx="20369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Transmitter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3313574" y="4065266"/>
            <a:ext cx="20369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Receiver</a:t>
            </a:r>
          </a:p>
        </p:txBody>
      </p:sp>
    </p:spTree>
    <p:extLst>
      <p:ext uri="{BB962C8B-B14F-4D97-AF65-F5344CB8AC3E}">
        <p14:creationId xmlns:p14="http://schemas.microsoft.com/office/powerpoint/2010/main" val="61292430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Interleaving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Process of mapping the incoming data bits to subcarriers</a:t>
            </a:r>
          </a:p>
          <a:p>
            <a:pPr lvl="1"/>
            <a:r>
              <a:rPr lang="en-US" dirty="0"/>
              <a:t>In practice, serial to parallel interleaving is not round-robin</a:t>
            </a:r>
          </a:p>
          <a:p>
            <a:endParaRPr lang="en-US" dirty="0"/>
          </a:p>
          <a:p>
            <a:r>
              <a:rPr lang="en-US" dirty="0"/>
              <a:t>General rule</a:t>
            </a:r>
          </a:p>
          <a:p>
            <a:pPr lvl="1"/>
            <a:r>
              <a:rPr lang="en-US" dirty="0"/>
              <a:t>Map the consecutive bits to subcarriers far away from each other</a:t>
            </a:r>
          </a:p>
          <a:p>
            <a:pPr lvl="1"/>
            <a:r>
              <a:rPr lang="en-US" dirty="0"/>
              <a:t>Reduces the probability of consecutive bits being dropped due to fading in nearby subcarriers – improves FEC performance</a:t>
            </a:r>
          </a:p>
          <a:p>
            <a:pPr marL="914400" lvl="1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31</a:t>
            </a:fld>
            <a:endParaRPr lang="en-US" sz="1800" kern="0" dirty="0">
              <a:solidFill>
                <a:sysClr val="windowText" lastClr="00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08331" y="4367398"/>
            <a:ext cx="22635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0 1 0 0 1 1 0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2435122" y="4164985"/>
            <a:ext cx="4891507" cy="2447907"/>
            <a:chOff x="5840251" y="1054027"/>
            <a:chExt cx="2519719" cy="1942484"/>
          </a:xfrm>
        </p:grpSpPr>
        <p:sp>
          <p:nvSpPr>
            <p:cNvPr id="42" name="Freeform 41"/>
            <p:cNvSpPr/>
            <p:nvPr/>
          </p:nvSpPr>
          <p:spPr>
            <a:xfrm>
              <a:off x="5840251" y="1054033"/>
              <a:ext cx="1438466" cy="1942478"/>
            </a:xfrm>
            <a:custGeom>
              <a:avLst/>
              <a:gdLst>
                <a:gd name="connsiteX0" fmla="*/ 0 w 4697730"/>
                <a:gd name="connsiteY0" fmla="*/ 2674621 h 3314701"/>
                <a:gd name="connsiteX1" fmla="*/ 491490 w 4697730"/>
                <a:gd name="connsiteY1" fmla="*/ 2560321 h 3314701"/>
                <a:gd name="connsiteX2" fmla="*/ 948690 w 4697730"/>
                <a:gd name="connsiteY2" fmla="*/ 2663191 h 3314701"/>
                <a:gd name="connsiteX3" fmla="*/ 1417320 w 4697730"/>
                <a:gd name="connsiteY3" fmla="*/ 3314701 h 3314701"/>
                <a:gd name="connsiteX4" fmla="*/ 1885950 w 4697730"/>
                <a:gd name="connsiteY4" fmla="*/ 2663191 h 3314701"/>
                <a:gd name="connsiteX5" fmla="*/ 2308860 w 4697730"/>
                <a:gd name="connsiteY5" fmla="*/ 1 h 3314701"/>
                <a:gd name="connsiteX6" fmla="*/ 2811780 w 4697730"/>
                <a:gd name="connsiteY6" fmla="*/ 2674621 h 3314701"/>
                <a:gd name="connsiteX7" fmla="*/ 3337560 w 4697730"/>
                <a:gd name="connsiteY7" fmla="*/ 3303271 h 3314701"/>
                <a:gd name="connsiteX8" fmla="*/ 3760470 w 4697730"/>
                <a:gd name="connsiteY8" fmla="*/ 2663191 h 3314701"/>
                <a:gd name="connsiteX9" fmla="*/ 4309110 w 4697730"/>
                <a:gd name="connsiteY9" fmla="*/ 2571751 h 3314701"/>
                <a:gd name="connsiteX10" fmla="*/ 4697730 w 4697730"/>
                <a:gd name="connsiteY10" fmla="*/ 2651761 h 3314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697730" h="3314701">
                  <a:moveTo>
                    <a:pt x="0" y="2674621"/>
                  </a:moveTo>
                  <a:cubicBezTo>
                    <a:pt x="166687" y="2618423"/>
                    <a:pt x="333375" y="2562226"/>
                    <a:pt x="491490" y="2560321"/>
                  </a:cubicBezTo>
                  <a:cubicBezTo>
                    <a:pt x="649605" y="2558416"/>
                    <a:pt x="794385" y="2537461"/>
                    <a:pt x="948690" y="2663191"/>
                  </a:cubicBezTo>
                  <a:cubicBezTo>
                    <a:pt x="1102995" y="2788921"/>
                    <a:pt x="1261110" y="3314701"/>
                    <a:pt x="1417320" y="3314701"/>
                  </a:cubicBezTo>
                  <a:cubicBezTo>
                    <a:pt x="1573530" y="3314701"/>
                    <a:pt x="1737360" y="3215641"/>
                    <a:pt x="1885950" y="2663191"/>
                  </a:cubicBezTo>
                  <a:cubicBezTo>
                    <a:pt x="2034540" y="2110741"/>
                    <a:pt x="2154555" y="-1904"/>
                    <a:pt x="2308860" y="1"/>
                  </a:cubicBezTo>
                  <a:cubicBezTo>
                    <a:pt x="2463165" y="1906"/>
                    <a:pt x="2640330" y="2124076"/>
                    <a:pt x="2811780" y="2674621"/>
                  </a:cubicBezTo>
                  <a:cubicBezTo>
                    <a:pt x="2983230" y="3225166"/>
                    <a:pt x="3179445" y="3305176"/>
                    <a:pt x="3337560" y="3303271"/>
                  </a:cubicBezTo>
                  <a:cubicBezTo>
                    <a:pt x="3495675" y="3301366"/>
                    <a:pt x="3598545" y="2785111"/>
                    <a:pt x="3760470" y="2663191"/>
                  </a:cubicBezTo>
                  <a:cubicBezTo>
                    <a:pt x="3922395" y="2541271"/>
                    <a:pt x="4152900" y="2573656"/>
                    <a:pt x="4309110" y="2571751"/>
                  </a:cubicBezTo>
                  <a:cubicBezTo>
                    <a:pt x="4465320" y="2569846"/>
                    <a:pt x="4581525" y="2610803"/>
                    <a:pt x="4697730" y="2651761"/>
                  </a:cubicBezTo>
                </a:path>
              </a:pathLst>
            </a:custGeom>
            <a:solidFill>
              <a:schemeClr val="accent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 42"/>
            <p:cNvSpPr/>
            <p:nvPr/>
          </p:nvSpPr>
          <p:spPr>
            <a:xfrm>
              <a:off x="5998005" y="1054032"/>
              <a:ext cx="1438466" cy="1942478"/>
            </a:xfrm>
            <a:custGeom>
              <a:avLst/>
              <a:gdLst>
                <a:gd name="connsiteX0" fmla="*/ 0 w 4697730"/>
                <a:gd name="connsiteY0" fmla="*/ 2674621 h 3314701"/>
                <a:gd name="connsiteX1" fmla="*/ 491490 w 4697730"/>
                <a:gd name="connsiteY1" fmla="*/ 2560321 h 3314701"/>
                <a:gd name="connsiteX2" fmla="*/ 948690 w 4697730"/>
                <a:gd name="connsiteY2" fmla="*/ 2663191 h 3314701"/>
                <a:gd name="connsiteX3" fmla="*/ 1417320 w 4697730"/>
                <a:gd name="connsiteY3" fmla="*/ 3314701 h 3314701"/>
                <a:gd name="connsiteX4" fmla="*/ 1885950 w 4697730"/>
                <a:gd name="connsiteY4" fmla="*/ 2663191 h 3314701"/>
                <a:gd name="connsiteX5" fmla="*/ 2308860 w 4697730"/>
                <a:gd name="connsiteY5" fmla="*/ 1 h 3314701"/>
                <a:gd name="connsiteX6" fmla="*/ 2811780 w 4697730"/>
                <a:gd name="connsiteY6" fmla="*/ 2674621 h 3314701"/>
                <a:gd name="connsiteX7" fmla="*/ 3337560 w 4697730"/>
                <a:gd name="connsiteY7" fmla="*/ 3303271 h 3314701"/>
                <a:gd name="connsiteX8" fmla="*/ 3760470 w 4697730"/>
                <a:gd name="connsiteY8" fmla="*/ 2663191 h 3314701"/>
                <a:gd name="connsiteX9" fmla="*/ 4309110 w 4697730"/>
                <a:gd name="connsiteY9" fmla="*/ 2571751 h 3314701"/>
                <a:gd name="connsiteX10" fmla="*/ 4697730 w 4697730"/>
                <a:gd name="connsiteY10" fmla="*/ 2651761 h 3314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697730" h="3314701">
                  <a:moveTo>
                    <a:pt x="0" y="2674621"/>
                  </a:moveTo>
                  <a:cubicBezTo>
                    <a:pt x="166687" y="2618423"/>
                    <a:pt x="333375" y="2562226"/>
                    <a:pt x="491490" y="2560321"/>
                  </a:cubicBezTo>
                  <a:cubicBezTo>
                    <a:pt x="649605" y="2558416"/>
                    <a:pt x="794385" y="2537461"/>
                    <a:pt x="948690" y="2663191"/>
                  </a:cubicBezTo>
                  <a:cubicBezTo>
                    <a:pt x="1102995" y="2788921"/>
                    <a:pt x="1261110" y="3314701"/>
                    <a:pt x="1417320" y="3314701"/>
                  </a:cubicBezTo>
                  <a:cubicBezTo>
                    <a:pt x="1573530" y="3314701"/>
                    <a:pt x="1737360" y="3215641"/>
                    <a:pt x="1885950" y="2663191"/>
                  </a:cubicBezTo>
                  <a:cubicBezTo>
                    <a:pt x="2034540" y="2110741"/>
                    <a:pt x="2154555" y="-1904"/>
                    <a:pt x="2308860" y="1"/>
                  </a:cubicBezTo>
                  <a:cubicBezTo>
                    <a:pt x="2463165" y="1906"/>
                    <a:pt x="2640330" y="2124076"/>
                    <a:pt x="2811780" y="2674621"/>
                  </a:cubicBezTo>
                  <a:cubicBezTo>
                    <a:pt x="2983230" y="3225166"/>
                    <a:pt x="3179445" y="3305176"/>
                    <a:pt x="3337560" y="3303271"/>
                  </a:cubicBezTo>
                  <a:cubicBezTo>
                    <a:pt x="3495675" y="3301366"/>
                    <a:pt x="3598545" y="2785111"/>
                    <a:pt x="3760470" y="2663191"/>
                  </a:cubicBezTo>
                  <a:cubicBezTo>
                    <a:pt x="3922395" y="2541271"/>
                    <a:pt x="4152900" y="2573656"/>
                    <a:pt x="4309110" y="2571751"/>
                  </a:cubicBezTo>
                  <a:cubicBezTo>
                    <a:pt x="4465320" y="2569846"/>
                    <a:pt x="4581525" y="2610803"/>
                    <a:pt x="4697730" y="2651761"/>
                  </a:cubicBezTo>
                </a:path>
              </a:pathLst>
            </a:custGeom>
            <a:solidFill>
              <a:schemeClr val="accent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 43"/>
            <p:cNvSpPr/>
            <p:nvPr/>
          </p:nvSpPr>
          <p:spPr>
            <a:xfrm>
              <a:off x="6155758" y="1054031"/>
              <a:ext cx="1438466" cy="1942478"/>
            </a:xfrm>
            <a:custGeom>
              <a:avLst/>
              <a:gdLst>
                <a:gd name="connsiteX0" fmla="*/ 0 w 4697730"/>
                <a:gd name="connsiteY0" fmla="*/ 2674621 h 3314701"/>
                <a:gd name="connsiteX1" fmla="*/ 491490 w 4697730"/>
                <a:gd name="connsiteY1" fmla="*/ 2560321 h 3314701"/>
                <a:gd name="connsiteX2" fmla="*/ 948690 w 4697730"/>
                <a:gd name="connsiteY2" fmla="*/ 2663191 h 3314701"/>
                <a:gd name="connsiteX3" fmla="*/ 1417320 w 4697730"/>
                <a:gd name="connsiteY3" fmla="*/ 3314701 h 3314701"/>
                <a:gd name="connsiteX4" fmla="*/ 1885950 w 4697730"/>
                <a:gd name="connsiteY4" fmla="*/ 2663191 h 3314701"/>
                <a:gd name="connsiteX5" fmla="*/ 2308860 w 4697730"/>
                <a:gd name="connsiteY5" fmla="*/ 1 h 3314701"/>
                <a:gd name="connsiteX6" fmla="*/ 2811780 w 4697730"/>
                <a:gd name="connsiteY6" fmla="*/ 2674621 h 3314701"/>
                <a:gd name="connsiteX7" fmla="*/ 3337560 w 4697730"/>
                <a:gd name="connsiteY7" fmla="*/ 3303271 h 3314701"/>
                <a:gd name="connsiteX8" fmla="*/ 3760470 w 4697730"/>
                <a:gd name="connsiteY8" fmla="*/ 2663191 h 3314701"/>
                <a:gd name="connsiteX9" fmla="*/ 4309110 w 4697730"/>
                <a:gd name="connsiteY9" fmla="*/ 2571751 h 3314701"/>
                <a:gd name="connsiteX10" fmla="*/ 4697730 w 4697730"/>
                <a:gd name="connsiteY10" fmla="*/ 2651761 h 3314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697730" h="3314701">
                  <a:moveTo>
                    <a:pt x="0" y="2674621"/>
                  </a:moveTo>
                  <a:cubicBezTo>
                    <a:pt x="166687" y="2618423"/>
                    <a:pt x="333375" y="2562226"/>
                    <a:pt x="491490" y="2560321"/>
                  </a:cubicBezTo>
                  <a:cubicBezTo>
                    <a:pt x="649605" y="2558416"/>
                    <a:pt x="794385" y="2537461"/>
                    <a:pt x="948690" y="2663191"/>
                  </a:cubicBezTo>
                  <a:cubicBezTo>
                    <a:pt x="1102995" y="2788921"/>
                    <a:pt x="1261110" y="3314701"/>
                    <a:pt x="1417320" y="3314701"/>
                  </a:cubicBezTo>
                  <a:cubicBezTo>
                    <a:pt x="1573530" y="3314701"/>
                    <a:pt x="1737360" y="3215641"/>
                    <a:pt x="1885950" y="2663191"/>
                  </a:cubicBezTo>
                  <a:cubicBezTo>
                    <a:pt x="2034540" y="2110741"/>
                    <a:pt x="2154555" y="-1904"/>
                    <a:pt x="2308860" y="1"/>
                  </a:cubicBezTo>
                  <a:cubicBezTo>
                    <a:pt x="2463165" y="1906"/>
                    <a:pt x="2640330" y="2124076"/>
                    <a:pt x="2811780" y="2674621"/>
                  </a:cubicBezTo>
                  <a:cubicBezTo>
                    <a:pt x="2983230" y="3225166"/>
                    <a:pt x="3179445" y="3305176"/>
                    <a:pt x="3337560" y="3303271"/>
                  </a:cubicBezTo>
                  <a:cubicBezTo>
                    <a:pt x="3495675" y="3301366"/>
                    <a:pt x="3598545" y="2785111"/>
                    <a:pt x="3760470" y="2663191"/>
                  </a:cubicBezTo>
                  <a:cubicBezTo>
                    <a:pt x="3922395" y="2541271"/>
                    <a:pt x="4152900" y="2573656"/>
                    <a:pt x="4309110" y="2571751"/>
                  </a:cubicBezTo>
                  <a:cubicBezTo>
                    <a:pt x="4465320" y="2569846"/>
                    <a:pt x="4581525" y="2610803"/>
                    <a:pt x="4697730" y="2651761"/>
                  </a:cubicBezTo>
                </a:path>
              </a:pathLst>
            </a:custGeom>
            <a:solidFill>
              <a:schemeClr val="accent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6313512" y="1054031"/>
              <a:ext cx="1438466" cy="1942478"/>
            </a:xfrm>
            <a:custGeom>
              <a:avLst/>
              <a:gdLst>
                <a:gd name="connsiteX0" fmla="*/ 0 w 4697730"/>
                <a:gd name="connsiteY0" fmla="*/ 2674621 h 3314701"/>
                <a:gd name="connsiteX1" fmla="*/ 491490 w 4697730"/>
                <a:gd name="connsiteY1" fmla="*/ 2560321 h 3314701"/>
                <a:gd name="connsiteX2" fmla="*/ 948690 w 4697730"/>
                <a:gd name="connsiteY2" fmla="*/ 2663191 h 3314701"/>
                <a:gd name="connsiteX3" fmla="*/ 1417320 w 4697730"/>
                <a:gd name="connsiteY3" fmla="*/ 3314701 h 3314701"/>
                <a:gd name="connsiteX4" fmla="*/ 1885950 w 4697730"/>
                <a:gd name="connsiteY4" fmla="*/ 2663191 h 3314701"/>
                <a:gd name="connsiteX5" fmla="*/ 2308860 w 4697730"/>
                <a:gd name="connsiteY5" fmla="*/ 1 h 3314701"/>
                <a:gd name="connsiteX6" fmla="*/ 2811780 w 4697730"/>
                <a:gd name="connsiteY6" fmla="*/ 2674621 h 3314701"/>
                <a:gd name="connsiteX7" fmla="*/ 3337560 w 4697730"/>
                <a:gd name="connsiteY7" fmla="*/ 3303271 h 3314701"/>
                <a:gd name="connsiteX8" fmla="*/ 3760470 w 4697730"/>
                <a:gd name="connsiteY8" fmla="*/ 2663191 h 3314701"/>
                <a:gd name="connsiteX9" fmla="*/ 4309110 w 4697730"/>
                <a:gd name="connsiteY9" fmla="*/ 2571751 h 3314701"/>
                <a:gd name="connsiteX10" fmla="*/ 4697730 w 4697730"/>
                <a:gd name="connsiteY10" fmla="*/ 2651761 h 3314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697730" h="3314701">
                  <a:moveTo>
                    <a:pt x="0" y="2674621"/>
                  </a:moveTo>
                  <a:cubicBezTo>
                    <a:pt x="166687" y="2618423"/>
                    <a:pt x="333375" y="2562226"/>
                    <a:pt x="491490" y="2560321"/>
                  </a:cubicBezTo>
                  <a:cubicBezTo>
                    <a:pt x="649605" y="2558416"/>
                    <a:pt x="794385" y="2537461"/>
                    <a:pt x="948690" y="2663191"/>
                  </a:cubicBezTo>
                  <a:cubicBezTo>
                    <a:pt x="1102995" y="2788921"/>
                    <a:pt x="1261110" y="3314701"/>
                    <a:pt x="1417320" y="3314701"/>
                  </a:cubicBezTo>
                  <a:cubicBezTo>
                    <a:pt x="1573530" y="3314701"/>
                    <a:pt x="1737360" y="3215641"/>
                    <a:pt x="1885950" y="2663191"/>
                  </a:cubicBezTo>
                  <a:cubicBezTo>
                    <a:pt x="2034540" y="2110741"/>
                    <a:pt x="2154555" y="-1904"/>
                    <a:pt x="2308860" y="1"/>
                  </a:cubicBezTo>
                  <a:cubicBezTo>
                    <a:pt x="2463165" y="1906"/>
                    <a:pt x="2640330" y="2124076"/>
                    <a:pt x="2811780" y="2674621"/>
                  </a:cubicBezTo>
                  <a:cubicBezTo>
                    <a:pt x="2983230" y="3225166"/>
                    <a:pt x="3179445" y="3305176"/>
                    <a:pt x="3337560" y="3303271"/>
                  </a:cubicBezTo>
                  <a:cubicBezTo>
                    <a:pt x="3495675" y="3301366"/>
                    <a:pt x="3598545" y="2785111"/>
                    <a:pt x="3760470" y="2663191"/>
                  </a:cubicBezTo>
                  <a:cubicBezTo>
                    <a:pt x="3922395" y="2541271"/>
                    <a:pt x="4152900" y="2573656"/>
                    <a:pt x="4309110" y="2571751"/>
                  </a:cubicBezTo>
                  <a:cubicBezTo>
                    <a:pt x="4465320" y="2569846"/>
                    <a:pt x="4581525" y="2610803"/>
                    <a:pt x="4697730" y="2651761"/>
                  </a:cubicBezTo>
                </a:path>
              </a:pathLst>
            </a:custGeom>
            <a:solidFill>
              <a:schemeClr val="accent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6471266" y="1054031"/>
              <a:ext cx="1438466" cy="1942478"/>
            </a:xfrm>
            <a:custGeom>
              <a:avLst/>
              <a:gdLst>
                <a:gd name="connsiteX0" fmla="*/ 0 w 4697730"/>
                <a:gd name="connsiteY0" fmla="*/ 2674621 h 3314701"/>
                <a:gd name="connsiteX1" fmla="*/ 491490 w 4697730"/>
                <a:gd name="connsiteY1" fmla="*/ 2560321 h 3314701"/>
                <a:gd name="connsiteX2" fmla="*/ 948690 w 4697730"/>
                <a:gd name="connsiteY2" fmla="*/ 2663191 h 3314701"/>
                <a:gd name="connsiteX3" fmla="*/ 1417320 w 4697730"/>
                <a:gd name="connsiteY3" fmla="*/ 3314701 h 3314701"/>
                <a:gd name="connsiteX4" fmla="*/ 1885950 w 4697730"/>
                <a:gd name="connsiteY4" fmla="*/ 2663191 h 3314701"/>
                <a:gd name="connsiteX5" fmla="*/ 2308860 w 4697730"/>
                <a:gd name="connsiteY5" fmla="*/ 1 h 3314701"/>
                <a:gd name="connsiteX6" fmla="*/ 2811780 w 4697730"/>
                <a:gd name="connsiteY6" fmla="*/ 2674621 h 3314701"/>
                <a:gd name="connsiteX7" fmla="*/ 3337560 w 4697730"/>
                <a:gd name="connsiteY7" fmla="*/ 3303271 h 3314701"/>
                <a:gd name="connsiteX8" fmla="*/ 3760470 w 4697730"/>
                <a:gd name="connsiteY8" fmla="*/ 2663191 h 3314701"/>
                <a:gd name="connsiteX9" fmla="*/ 4309110 w 4697730"/>
                <a:gd name="connsiteY9" fmla="*/ 2571751 h 3314701"/>
                <a:gd name="connsiteX10" fmla="*/ 4697730 w 4697730"/>
                <a:gd name="connsiteY10" fmla="*/ 2651761 h 3314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697730" h="3314701">
                  <a:moveTo>
                    <a:pt x="0" y="2674621"/>
                  </a:moveTo>
                  <a:cubicBezTo>
                    <a:pt x="166687" y="2618423"/>
                    <a:pt x="333375" y="2562226"/>
                    <a:pt x="491490" y="2560321"/>
                  </a:cubicBezTo>
                  <a:cubicBezTo>
                    <a:pt x="649605" y="2558416"/>
                    <a:pt x="794385" y="2537461"/>
                    <a:pt x="948690" y="2663191"/>
                  </a:cubicBezTo>
                  <a:cubicBezTo>
                    <a:pt x="1102995" y="2788921"/>
                    <a:pt x="1261110" y="3314701"/>
                    <a:pt x="1417320" y="3314701"/>
                  </a:cubicBezTo>
                  <a:cubicBezTo>
                    <a:pt x="1573530" y="3314701"/>
                    <a:pt x="1737360" y="3215641"/>
                    <a:pt x="1885950" y="2663191"/>
                  </a:cubicBezTo>
                  <a:cubicBezTo>
                    <a:pt x="2034540" y="2110741"/>
                    <a:pt x="2154555" y="-1904"/>
                    <a:pt x="2308860" y="1"/>
                  </a:cubicBezTo>
                  <a:cubicBezTo>
                    <a:pt x="2463165" y="1906"/>
                    <a:pt x="2640330" y="2124076"/>
                    <a:pt x="2811780" y="2674621"/>
                  </a:cubicBezTo>
                  <a:cubicBezTo>
                    <a:pt x="2983230" y="3225166"/>
                    <a:pt x="3179445" y="3305176"/>
                    <a:pt x="3337560" y="3303271"/>
                  </a:cubicBezTo>
                  <a:cubicBezTo>
                    <a:pt x="3495675" y="3301366"/>
                    <a:pt x="3598545" y="2785111"/>
                    <a:pt x="3760470" y="2663191"/>
                  </a:cubicBezTo>
                  <a:cubicBezTo>
                    <a:pt x="3922395" y="2541271"/>
                    <a:pt x="4152900" y="2573656"/>
                    <a:pt x="4309110" y="2571751"/>
                  </a:cubicBezTo>
                  <a:cubicBezTo>
                    <a:pt x="4465320" y="2569846"/>
                    <a:pt x="4581525" y="2610803"/>
                    <a:pt x="4697730" y="2651761"/>
                  </a:cubicBezTo>
                </a:path>
              </a:pathLst>
            </a:custGeom>
            <a:solidFill>
              <a:schemeClr val="accent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6622330" y="1054027"/>
              <a:ext cx="1438466" cy="1942478"/>
            </a:xfrm>
            <a:custGeom>
              <a:avLst/>
              <a:gdLst>
                <a:gd name="connsiteX0" fmla="*/ 0 w 4697730"/>
                <a:gd name="connsiteY0" fmla="*/ 2674621 h 3314701"/>
                <a:gd name="connsiteX1" fmla="*/ 491490 w 4697730"/>
                <a:gd name="connsiteY1" fmla="*/ 2560321 h 3314701"/>
                <a:gd name="connsiteX2" fmla="*/ 948690 w 4697730"/>
                <a:gd name="connsiteY2" fmla="*/ 2663191 h 3314701"/>
                <a:gd name="connsiteX3" fmla="*/ 1417320 w 4697730"/>
                <a:gd name="connsiteY3" fmla="*/ 3314701 h 3314701"/>
                <a:gd name="connsiteX4" fmla="*/ 1885950 w 4697730"/>
                <a:gd name="connsiteY4" fmla="*/ 2663191 h 3314701"/>
                <a:gd name="connsiteX5" fmla="*/ 2308860 w 4697730"/>
                <a:gd name="connsiteY5" fmla="*/ 1 h 3314701"/>
                <a:gd name="connsiteX6" fmla="*/ 2811780 w 4697730"/>
                <a:gd name="connsiteY6" fmla="*/ 2674621 h 3314701"/>
                <a:gd name="connsiteX7" fmla="*/ 3337560 w 4697730"/>
                <a:gd name="connsiteY7" fmla="*/ 3303271 h 3314701"/>
                <a:gd name="connsiteX8" fmla="*/ 3760470 w 4697730"/>
                <a:gd name="connsiteY8" fmla="*/ 2663191 h 3314701"/>
                <a:gd name="connsiteX9" fmla="*/ 4309110 w 4697730"/>
                <a:gd name="connsiteY9" fmla="*/ 2571751 h 3314701"/>
                <a:gd name="connsiteX10" fmla="*/ 4697730 w 4697730"/>
                <a:gd name="connsiteY10" fmla="*/ 2651761 h 3314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697730" h="3314701">
                  <a:moveTo>
                    <a:pt x="0" y="2674621"/>
                  </a:moveTo>
                  <a:cubicBezTo>
                    <a:pt x="166687" y="2618423"/>
                    <a:pt x="333375" y="2562226"/>
                    <a:pt x="491490" y="2560321"/>
                  </a:cubicBezTo>
                  <a:cubicBezTo>
                    <a:pt x="649605" y="2558416"/>
                    <a:pt x="794385" y="2537461"/>
                    <a:pt x="948690" y="2663191"/>
                  </a:cubicBezTo>
                  <a:cubicBezTo>
                    <a:pt x="1102995" y="2788921"/>
                    <a:pt x="1261110" y="3314701"/>
                    <a:pt x="1417320" y="3314701"/>
                  </a:cubicBezTo>
                  <a:cubicBezTo>
                    <a:pt x="1573530" y="3314701"/>
                    <a:pt x="1737360" y="3215641"/>
                    <a:pt x="1885950" y="2663191"/>
                  </a:cubicBezTo>
                  <a:cubicBezTo>
                    <a:pt x="2034540" y="2110741"/>
                    <a:pt x="2154555" y="-1904"/>
                    <a:pt x="2308860" y="1"/>
                  </a:cubicBezTo>
                  <a:cubicBezTo>
                    <a:pt x="2463165" y="1906"/>
                    <a:pt x="2640330" y="2124076"/>
                    <a:pt x="2811780" y="2674621"/>
                  </a:cubicBezTo>
                  <a:cubicBezTo>
                    <a:pt x="2983230" y="3225166"/>
                    <a:pt x="3179445" y="3305176"/>
                    <a:pt x="3337560" y="3303271"/>
                  </a:cubicBezTo>
                  <a:cubicBezTo>
                    <a:pt x="3495675" y="3301366"/>
                    <a:pt x="3598545" y="2785111"/>
                    <a:pt x="3760470" y="2663191"/>
                  </a:cubicBezTo>
                  <a:cubicBezTo>
                    <a:pt x="3922395" y="2541271"/>
                    <a:pt x="4152900" y="2573656"/>
                    <a:pt x="4309110" y="2571751"/>
                  </a:cubicBezTo>
                  <a:cubicBezTo>
                    <a:pt x="4465320" y="2569846"/>
                    <a:pt x="4581525" y="2610803"/>
                    <a:pt x="4697730" y="2651761"/>
                  </a:cubicBezTo>
                </a:path>
              </a:pathLst>
            </a:custGeom>
            <a:solidFill>
              <a:schemeClr val="accent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6771917" y="1054027"/>
              <a:ext cx="1438466" cy="1942478"/>
            </a:xfrm>
            <a:custGeom>
              <a:avLst/>
              <a:gdLst>
                <a:gd name="connsiteX0" fmla="*/ 0 w 4697730"/>
                <a:gd name="connsiteY0" fmla="*/ 2674621 h 3314701"/>
                <a:gd name="connsiteX1" fmla="*/ 491490 w 4697730"/>
                <a:gd name="connsiteY1" fmla="*/ 2560321 h 3314701"/>
                <a:gd name="connsiteX2" fmla="*/ 948690 w 4697730"/>
                <a:gd name="connsiteY2" fmla="*/ 2663191 h 3314701"/>
                <a:gd name="connsiteX3" fmla="*/ 1417320 w 4697730"/>
                <a:gd name="connsiteY3" fmla="*/ 3314701 h 3314701"/>
                <a:gd name="connsiteX4" fmla="*/ 1885950 w 4697730"/>
                <a:gd name="connsiteY4" fmla="*/ 2663191 h 3314701"/>
                <a:gd name="connsiteX5" fmla="*/ 2308860 w 4697730"/>
                <a:gd name="connsiteY5" fmla="*/ 1 h 3314701"/>
                <a:gd name="connsiteX6" fmla="*/ 2811780 w 4697730"/>
                <a:gd name="connsiteY6" fmla="*/ 2674621 h 3314701"/>
                <a:gd name="connsiteX7" fmla="*/ 3337560 w 4697730"/>
                <a:gd name="connsiteY7" fmla="*/ 3303271 h 3314701"/>
                <a:gd name="connsiteX8" fmla="*/ 3760470 w 4697730"/>
                <a:gd name="connsiteY8" fmla="*/ 2663191 h 3314701"/>
                <a:gd name="connsiteX9" fmla="*/ 4309110 w 4697730"/>
                <a:gd name="connsiteY9" fmla="*/ 2571751 h 3314701"/>
                <a:gd name="connsiteX10" fmla="*/ 4697730 w 4697730"/>
                <a:gd name="connsiteY10" fmla="*/ 2651761 h 3314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697730" h="3314701">
                  <a:moveTo>
                    <a:pt x="0" y="2674621"/>
                  </a:moveTo>
                  <a:cubicBezTo>
                    <a:pt x="166687" y="2618423"/>
                    <a:pt x="333375" y="2562226"/>
                    <a:pt x="491490" y="2560321"/>
                  </a:cubicBezTo>
                  <a:cubicBezTo>
                    <a:pt x="649605" y="2558416"/>
                    <a:pt x="794385" y="2537461"/>
                    <a:pt x="948690" y="2663191"/>
                  </a:cubicBezTo>
                  <a:cubicBezTo>
                    <a:pt x="1102995" y="2788921"/>
                    <a:pt x="1261110" y="3314701"/>
                    <a:pt x="1417320" y="3314701"/>
                  </a:cubicBezTo>
                  <a:cubicBezTo>
                    <a:pt x="1573530" y="3314701"/>
                    <a:pt x="1737360" y="3215641"/>
                    <a:pt x="1885950" y="2663191"/>
                  </a:cubicBezTo>
                  <a:cubicBezTo>
                    <a:pt x="2034540" y="2110741"/>
                    <a:pt x="2154555" y="-1904"/>
                    <a:pt x="2308860" y="1"/>
                  </a:cubicBezTo>
                  <a:cubicBezTo>
                    <a:pt x="2463165" y="1906"/>
                    <a:pt x="2640330" y="2124076"/>
                    <a:pt x="2811780" y="2674621"/>
                  </a:cubicBezTo>
                  <a:cubicBezTo>
                    <a:pt x="2983230" y="3225166"/>
                    <a:pt x="3179445" y="3305176"/>
                    <a:pt x="3337560" y="3303271"/>
                  </a:cubicBezTo>
                  <a:cubicBezTo>
                    <a:pt x="3495675" y="3301366"/>
                    <a:pt x="3598545" y="2785111"/>
                    <a:pt x="3760470" y="2663191"/>
                  </a:cubicBezTo>
                  <a:cubicBezTo>
                    <a:pt x="3922395" y="2541271"/>
                    <a:pt x="4152900" y="2573656"/>
                    <a:pt x="4309110" y="2571751"/>
                  </a:cubicBezTo>
                  <a:cubicBezTo>
                    <a:pt x="4465320" y="2569846"/>
                    <a:pt x="4581525" y="2610803"/>
                    <a:pt x="4697730" y="2651761"/>
                  </a:cubicBezTo>
                </a:path>
              </a:pathLst>
            </a:custGeom>
            <a:solidFill>
              <a:schemeClr val="accent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6921504" y="1054027"/>
              <a:ext cx="1438466" cy="1942478"/>
            </a:xfrm>
            <a:custGeom>
              <a:avLst/>
              <a:gdLst>
                <a:gd name="connsiteX0" fmla="*/ 0 w 4697730"/>
                <a:gd name="connsiteY0" fmla="*/ 2674621 h 3314701"/>
                <a:gd name="connsiteX1" fmla="*/ 491490 w 4697730"/>
                <a:gd name="connsiteY1" fmla="*/ 2560321 h 3314701"/>
                <a:gd name="connsiteX2" fmla="*/ 948690 w 4697730"/>
                <a:gd name="connsiteY2" fmla="*/ 2663191 h 3314701"/>
                <a:gd name="connsiteX3" fmla="*/ 1417320 w 4697730"/>
                <a:gd name="connsiteY3" fmla="*/ 3314701 h 3314701"/>
                <a:gd name="connsiteX4" fmla="*/ 1885950 w 4697730"/>
                <a:gd name="connsiteY4" fmla="*/ 2663191 h 3314701"/>
                <a:gd name="connsiteX5" fmla="*/ 2308860 w 4697730"/>
                <a:gd name="connsiteY5" fmla="*/ 1 h 3314701"/>
                <a:gd name="connsiteX6" fmla="*/ 2811780 w 4697730"/>
                <a:gd name="connsiteY6" fmla="*/ 2674621 h 3314701"/>
                <a:gd name="connsiteX7" fmla="*/ 3337560 w 4697730"/>
                <a:gd name="connsiteY7" fmla="*/ 3303271 h 3314701"/>
                <a:gd name="connsiteX8" fmla="*/ 3760470 w 4697730"/>
                <a:gd name="connsiteY8" fmla="*/ 2663191 h 3314701"/>
                <a:gd name="connsiteX9" fmla="*/ 4309110 w 4697730"/>
                <a:gd name="connsiteY9" fmla="*/ 2571751 h 3314701"/>
                <a:gd name="connsiteX10" fmla="*/ 4697730 w 4697730"/>
                <a:gd name="connsiteY10" fmla="*/ 2651761 h 3314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697730" h="3314701">
                  <a:moveTo>
                    <a:pt x="0" y="2674621"/>
                  </a:moveTo>
                  <a:cubicBezTo>
                    <a:pt x="166687" y="2618423"/>
                    <a:pt x="333375" y="2562226"/>
                    <a:pt x="491490" y="2560321"/>
                  </a:cubicBezTo>
                  <a:cubicBezTo>
                    <a:pt x="649605" y="2558416"/>
                    <a:pt x="794385" y="2537461"/>
                    <a:pt x="948690" y="2663191"/>
                  </a:cubicBezTo>
                  <a:cubicBezTo>
                    <a:pt x="1102995" y="2788921"/>
                    <a:pt x="1261110" y="3314701"/>
                    <a:pt x="1417320" y="3314701"/>
                  </a:cubicBezTo>
                  <a:cubicBezTo>
                    <a:pt x="1573530" y="3314701"/>
                    <a:pt x="1737360" y="3215641"/>
                    <a:pt x="1885950" y="2663191"/>
                  </a:cubicBezTo>
                  <a:cubicBezTo>
                    <a:pt x="2034540" y="2110741"/>
                    <a:pt x="2154555" y="-1904"/>
                    <a:pt x="2308860" y="1"/>
                  </a:cubicBezTo>
                  <a:cubicBezTo>
                    <a:pt x="2463165" y="1906"/>
                    <a:pt x="2640330" y="2124076"/>
                    <a:pt x="2811780" y="2674621"/>
                  </a:cubicBezTo>
                  <a:cubicBezTo>
                    <a:pt x="2983230" y="3225166"/>
                    <a:pt x="3179445" y="3305176"/>
                    <a:pt x="3337560" y="3303271"/>
                  </a:cubicBezTo>
                  <a:cubicBezTo>
                    <a:pt x="3495675" y="3301366"/>
                    <a:pt x="3598545" y="2785111"/>
                    <a:pt x="3760470" y="2663191"/>
                  </a:cubicBezTo>
                  <a:cubicBezTo>
                    <a:pt x="3922395" y="2541271"/>
                    <a:pt x="4152900" y="2573656"/>
                    <a:pt x="4309110" y="2571751"/>
                  </a:cubicBezTo>
                  <a:cubicBezTo>
                    <a:pt x="4465320" y="2569846"/>
                    <a:pt x="4581525" y="2610803"/>
                    <a:pt x="4697730" y="2651761"/>
                  </a:cubicBezTo>
                </a:path>
              </a:pathLst>
            </a:custGeom>
            <a:solidFill>
              <a:schemeClr val="accent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0" name="Straight Arrow Connector 49"/>
          <p:cNvCxnSpPr/>
          <p:nvPr/>
        </p:nvCxnSpPr>
        <p:spPr>
          <a:xfrm flipV="1">
            <a:off x="3028951" y="3703320"/>
            <a:ext cx="0" cy="2468880"/>
          </a:xfrm>
          <a:prstGeom prst="straightConnector1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3028951" y="6183630"/>
            <a:ext cx="3497580" cy="0"/>
          </a:xfrm>
          <a:prstGeom prst="straightConnector1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6296707" y="5952797"/>
            <a:ext cx="7327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f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398543" y="3596055"/>
            <a:ext cx="7327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</a:p>
        </p:txBody>
      </p:sp>
      <p:sp>
        <p:nvSpPr>
          <p:cNvPr id="54" name="Freeform 53"/>
          <p:cNvSpPr/>
          <p:nvPr/>
        </p:nvSpPr>
        <p:spPr>
          <a:xfrm>
            <a:off x="3590835" y="4237953"/>
            <a:ext cx="2496098" cy="1971414"/>
          </a:xfrm>
          <a:custGeom>
            <a:avLst/>
            <a:gdLst>
              <a:gd name="connsiteX0" fmla="*/ 2199 w 2496098"/>
              <a:gd name="connsiteY0" fmla="*/ 1937124 h 1971414"/>
              <a:gd name="connsiteX1" fmla="*/ 2199 w 2496098"/>
              <a:gd name="connsiteY1" fmla="*/ 1285614 h 1971414"/>
              <a:gd name="connsiteX2" fmla="*/ 25059 w 2496098"/>
              <a:gd name="connsiteY2" fmla="*/ 1034154 h 1971414"/>
              <a:gd name="connsiteX3" fmla="*/ 25059 w 2496098"/>
              <a:gd name="connsiteY3" fmla="*/ 805554 h 1971414"/>
              <a:gd name="connsiteX4" fmla="*/ 105069 w 2496098"/>
              <a:gd name="connsiteY4" fmla="*/ 519804 h 1971414"/>
              <a:gd name="connsiteX5" fmla="*/ 196509 w 2496098"/>
              <a:gd name="connsiteY5" fmla="*/ 794124 h 1971414"/>
              <a:gd name="connsiteX6" fmla="*/ 196509 w 2496098"/>
              <a:gd name="connsiteY6" fmla="*/ 416934 h 1971414"/>
              <a:gd name="connsiteX7" fmla="*/ 276519 w 2496098"/>
              <a:gd name="connsiteY7" fmla="*/ 359784 h 1971414"/>
              <a:gd name="connsiteX8" fmla="*/ 322239 w 2496098"/>
              <a:gd name="connsiteY8" fmla="*/ 291204 h 1971414"/>
              <a:gd name="connsiteX9" fmla="*/ 333669 w 2496098"/>
              <a:gd name="connsiteY9" fmla="*/ 622674 h 1971414"/>
              <a:gd name="connsiteX10" fmla="*/ 402249 w 2496098"/>
              <a:gd name="connsiteY10" fmla="*/ 439794 h 1971414"/>
              <a:gd name="connsiteX11" fmla="*/ 413679 w 2496098"/>
              <a:gd name="connsiteY11" fmla="*/ 256914 h 1971414"/>
              <a:gd name="connsiteX12" fmla="*/ 527979 w 2496098"/>
              <a:gd name="connsiteY12" fmla="*/ 188334 h 1971414"/>
              <a:gd name="connsiteX13" fmla="*/ 562269 w 2496098"/>
              <a:gd name="connsiteY13" fmla="*/ 74034 h 1971414"/>
              <a:gd name="connsiteX14" fmla="*/ 653709 w 2496098"/>
              <a:gd name="connsiteY14" fmla="*/ 62604 h 1971414"/>
              <a:gd name="connsiteX15" fmla="*/ 710859 w 2496098"/>
              <a:gd name="connsiteY15" fmla="*/ 314064 h 1971414"/>
              <a:gd name="connsiteX16" fmla="*/ 813729 w 2496098"/>
              <a:gd name="connsiteY16" fmla="*/ 1502784 h 1971414"/>
              <a:gd name="connsiteX17" fmla="*/ 848019 w 2496098"/>
              <a:gd name="connsiteY17" fmla="*/ 679824 h 1971414"/>
              <a:gd name="connsiteX18" fmla="*/ 836589 w 2496098"/>
              <a:gd name="connsiteY18" fmla="*/ 28314 h 1971414"/>
              <a:gd name="connsiteX19" fmla="*/ 1065189 w 2496098"/>
              <a:gd name="connsiteY19" fmla="*/ 119754 h 1971414"/>
              <a:gd name="connsiteX20" fmla="*/ 1225209 w 2496098"/>
              <a:gd name="connsiteY20" fmla="*/ 142614 h 1971414"/>
              <a:gd name="connsiteX21" fmla="*/ 1339509 w 2496098"/>
              <a:gd name="connsiteY21" fmla="*/ 142614 h 1971414"/>
              <a:gd name="connsiteX22" fmla="*/ 1385229 w 2496098"/>
              <a:gd name="connsiteY22" fmla="*/ 302634 h 1971414"/>
              <a:gd name="connsiteX23" fmla="*/ 1476669 w 2496098"/>
              <a:gd name="connsiteY23" fmla="*/ 314064 h 1971414"/>
              <a:gd name="connsiteX24" fmla="*/ 1488099 w 2496098"/>
              <a:gd name="connsiteY24" fmla="*/ 165474 h 1971414"/>
              <a:gd name="connsiteX25" fmla="*/ 1533819 w 2496098"/>
              <a:gd name="connsiteY25" fmla="*/ 85464 h 1971414"/>
              <a:gd name="connsiteX26" fmla="*/ 1785279 w 2496098"/>
              <a:gd name="connsiteY26" fmla="*/ 85464 h 1971414"/>
              <a:gd name="connsiteX27" fmla="*/ 1808139 w 2496098"/>
              <a:gd name="connsiteY27" fmla="*/ 165474 h 1971414"/>
              <a:gd name="connsiteX28" fmla="*/ 1830999 w 2496098"/>
              <a:gd name="connsiteY28" fmla="*/ 279774 h 1971414"/>
              <a:gd name="connsiteX29" fmla="*/ 1865289 w 2496098"/>
              <a:gd name="connsiteY29" fmla="*/ 725544 h 1971414"/>
              <a:gd name="connsiteX30" fmla="*/ 1922439 w 2496098"/>
              <a:gd name="connsiteY30" fmla="*/ 1102734 h 1971414"/>
              <a:gd name="connsiteX31" fmla="*/ 1933869 w 2496098"/>
              <a:gd name="connsiteY31" fmla="*/ 714114 h 1971414"/>
              <a:gd name="connsiteX32" fmla="*/ 1933869 w 2496098"/>
              <a:gd name="connsiteY32" fmla="*/ 394074 h 1971414"/>
              <a:gd name="connsiteX33" fmla="*/ 1933869 w 2496098"/>
              <a:gd name="connsiteY33" fmla="*/ 199764 h 1971414"/>
              <a:gd name="connsiteX34" fmla="*/ 2025309 w 2496098"/>
              <a:gd name="connsiteY34" fmla="*/ 394074 h 1971414"/>
              <a:gd name="connsiteX35" fmla="*/ 2036739 w 2496098"/>
              <a:gd name="connsiteY35" fmla="*/ 919854 h 1971414"/>
              <a:gd name="connsiteX36" fmla="*/ 2139609 w 2496098"/>
              <a:gd name="connsiteY36" fmla="*/ 1617084 h 1971414"/>
              <a:gd name="connsiteX37" fmla="*/ 2139609 w 2496098"/>
              <a:gd name="connsiteY37" fmla="*/ 1034154 h 1971414"/>
              <a:gd name="connsiteX38" fmla="*/ 2116749 w 2496098"/>
              <a:gd name="connsiteY38" fmla="*/ 542664 h 1971414"/>
              <a:gd name="connsiteX39" fmla="*/ 2082459 w 2496098"/>
              <a:gd name="connsiteY39" fmla="*/ 211194 h 1971414"/>
              <a:gd name="connsiteX40" fmla="*/ 2162469 w 2496098"/>
              <a:gd name="connsiteY40" fmla="*/ 199764 h 1971414"/>
              <a:gd name="connsiteX41" fmla="*/ 2242479 w 2496098"/>
              <a:gd name="connsiteY41" fmla="*/ 325494 h 1971414"/>
              <a:gd name="connsiteX42" fmla="*/ 2299629 w 2496098"/>
              <a:gd name="connsiteY42" fmla="*/ 439794 h 1971414"/>
              <a:gd name="connsiteX43" fmla="*/ 2391069 w 2496098"/>
              <a:gd name="connsiteY43" fmla="*/ 622674 h 1971414"/>
              <a:gd name="connsiteX44" fmla="*/ 2482509 w 2496098"/>
              <a:gd name="connsiteY44" fmla="*/ 1114164 h 1971414"/>
              <a:gd name="connsiteX45" fmla="*/ 2493939 w 2496098"/>
              <a:gd name="connsiteY45" fmla="*/ 1971414 h 1971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2496098" h="1971414">
                <a:moveTo>
                  <a:pt x="2199" y="1937124"/>
                </a:moveTo>
                <a:cubicBezTo>
                  <a:pt x="294" y="1686616"/>
                  <a:pt x="-1611" y="1436109"/>
                  <a:pt x="2199" y="1285614"/>
                </a:cubicBezTo>
                <a:cubicBezTo>
                  <a:pt x="6009" y="1135119"/>
                  <a:pt x="21249" y="1114164"/>
                  <a:pt x="25059" y="1034154"/>
                </a:cubicBezTo>
                <a:cubicBezTo>
                  <a:pt x="28869" y="954144"/>
                  <a:pt x="11724" y="891279"/>
                  <a:pt x="25059" y="805554"/>
                </a:cubicBezTo>
                <a:cubicBezTo>
                  <a:pt x="38394" y="719829"/>
                  <a:pt x="76494" y="521709"/>
                  <a:pt x="105069" y="519804"/>
                </a:cubicBezTo>
                <a:cubicBezTo>
                  <a:pt x="133644" y="517899"/>
                  <a:pt x="181269" y="811269"/>
                  <a:pt x="196509" y="794124"/>
                </a:cubicBezTo>
                <a:cubicBezTo>
                  <a:pt x="211749" y="776979"/>
                  <a:pt x="183174" y="489324"/>
                  <a:pt x="196509" y="416934"/>
                </a:cubicBezTo>
                <a:cubicBezTo>
                  <a:pt x="209844" y="344544"/>
                  <a:pt x="255564" y="380739"/>
                  <a:pt x="276519" y="359784"/>
                </a:cubicBezTo>
                <a:cubicBezTo>
                  <a:pt x="297474" y="338829"/>
                  <a:pt x="312714" y="247389"/>
                  <a:pt x="322239" y="291204"/>
                </a:cubicBezTo>
                <a:cubicBezTo>
                  <a:pt x="331764" y="335019"/>
                  <a:pt x="320334" y="597909"/>
                  <a:pt x="333669" y="622674"/>
                </a:cubicBezTo>
                <a:cubicBezTo>
                  <a:pt x="347004" y="647439"/>
                  <a:pt x="388914" y="500754"/>
                  <a:pt x="402249" y="439794"/>
                </a:cubicBezTo>
                <a:cubicBezTo>
                  <a:pt x="415584" y="378834"/>
                  <a:pt x="392724" y="298824"/>
                  <a:pt x="413679" y="256914"/>
                </a:cubicBezTo>
                <a:cubicBezTo>
                  <a:pt x="434634" y="215004"/>
                  <a:pt x="503214" y="218814"/>
                  <a:pt x="527979" y="188334"/>
                </a:cubicBezTo>
                <a:cubicBezTo>
                  <a:pt x="552744" y="157854"/>
                  <a:pt x="541314" y="94989"/>
                  <a:pt x="562269" y="74034"/>
                </a:cubicBezTo>
                <a:cubicBezTo>
                  <a:pt x="583224" y="53079"/>
                  <a:pt x="628944" y="22599"/>
                  <a:pt x="653709" y="62604"/>
                </a:cubicBezTo>
                <a:cubicBezTo>
                  <a:pt x="678474" y="102609"/>
                  <a:pt x="684189" y="74034"/>
                  <a:pt x="710859" y="314064"/>
                </a:cubicBezTo>
                <a:cubicBezTo>
                  <a:pt x="737529" y="554094"/>
                  <a:pt x="790869" y="1441824"/>
                  <a:pt x="813729" y="1502784"/>
                </a:cubicBezTo>
                <a:cubicBezTo>
                  <a:pt x="836589" y="1563744"/>
                  <a:pt x="844209" y="925569"/>
                  <a:pt x="848019" y="679824"/>
                </a:cubicBezTo>
                <a:cubicBezTo>
                  <a:pt x="851829" y="434079"/>
                  <a:pt x="800394" y="121659"/>
                  <a:pt x="836589" y="28314"/>
                </a:cubicBezTo>
                <a:cubicBezTo>
                  <a:pt x="872784" y="-65031"/>
                  <a:pt x="1000419" y="100704"/>
                  <a:pt x="1065189" y="119754"/>
                </a:cubicBezTo>
                <a:cubicBezTo>
                  <a:pt x="1129959" y="138804"/>
                  <a:pt x="1179489" y="138804"/>
                  <a:pt x="1225209" y="142614"/>
                </a:cubicBezTo>
                <a:cubicBezTo>
                  <a:pt x="1270929" y="146424"/>
                  <a:pt x="1312839" y="115944"/>
                  <a:pt x="1339509" y="142614"/>
                </a:cubicBezTo>
                <a:cubicBezTo>
                  <a:pt x="1366179" y="169284"/>
                  <a:pt x="1362369" y="274059"/>
                  <a:pt x="1385229" y="302634"/>
                </a:cubicBezTo>
                <a:cubicBezTo>
                  <a:pt x="1408089" y="331209"/>
                  <a:pt x="1459524" y="336924"/>
                  <a:pt x="1476669" y="314064"/>
                </a:cubicBezTo>
                <a:cubicBezTo>
                  <a:pt x="1493814" y="291204"/>
                  <a:pt x="1478574" y="203574"/>
                  <a:pt x="1488099" y="165474"/>
                </a:cubicBezTo>
                <a:cubicBezTo>
                  <a:pt x="1497624" y="127374"/>
                  <a:pt x="1484289" y="98799"/>
                  <a:pt x="1533819" y="85464"/>
                </a:cubicBezTo>
                <a:cubicBezTo>
                  <a:pt x="1583349" y="72129"/>
                  <a:pt x="1739559" y="72129"/>
                  <a:pt x="1785279" y="85464"/>
                </a:cubicBezTo>
                <a:cubicBezTo>
                  <a:pt x="1830999" y="98799"/>
                  <a:pt x="1800519" y="133089"/>
                  <a:pt x="1808139" y="165474"/>
                </a:cubicBezTo>
                <a:cubicBezTo>
                  <a:pt x="1815759" y="197859"/>
                  <a:pt x="1821474" y="186429"/>
                  <a:pt x="1830999" y="279774"/>
                </a:cubicBezTo>
                <a:cubicBezTo>
                  <a:pt x="1840524" y="373119"/>
                  <a:pt x="1850049" y="588384"/>
                  <a:pt x="1865289" y="725544"/>
                </a:cubicBezTo>
                <a:cubicBezTo>
                  <a:pt x="1880529" y="862704"/>
                  <a:pt x="1911009" y="1104639"/>
                  <a:pt x="1922439" y="1102734"/>
                </a:cubicBezTo>
                <a:cubicBezTo>
                  <a:pt x="1933869" y="1100829"/>
                  <a:pt x="1931964" y="832224"/>
                  <a:pt x="1933869" y="714114"/>
                </a:cubicBezTo>
                <a:cubicBezTo>
                  <a:pt x="1935774" y="596004"/>
                  <a:pt x="1933869" y="394074"/>
                  <a:pt x="1933869" y="394074"/>
                </a:cubicBezTo>
                <a:cubicBezTo>
                  <a:pt x="1933869" y="308349"/>
                  <a:pt x="1918629" y="199764"/>
                  <a:pt x="1933869" y="199764"/>
                </a:cubicBezTo>
                <a:cubicBezTo>
                  <a:pt x="1949109" y="199764"/>
                  <a:pt x="2008164" y="274059"/>
                  <a:pt x="2025309" y="394074"/>
                </a:cubicBezTo>
                <a:cubicBezTo>
                  <a:pt x="2042454" y="514089"/>
                  <a:pt x="2017689" y="716019"/>
                  <a:pt x="2036739" y="919854"/>
                </a:cubicBezTo>
                <a:cubicBezTo>
                  <a:pt x="2055789" y="1123689"/>
                  <a:pt x="2122464" y="1598034"/>
                  <a:pt x="2139609" y="1617084"/>
                </a:cubicBezTo>
                <a:cubicBezTo>
                  <a:pt x="2156754" y="1636134"/>
                  <a:pt x="2143419" y="1213224"/>
                  <a:pt x="2139609" y="1034154"/>
                </a:cubicBezTo>
                <a:cubicBezTo>
                  <a:pt x="2135799" y="855084"/>
                  <a:pt x="2126274" y="679824"/>
                  <a:pt x="2116749" y="542664"/>
                </a:cubicBezTo>
                <a:cubicBezTo>
                  <a:pt x="2107224" y="405504"/>
                  <a:pt x="2074839" y="268344"/>
                  <a:pt x="2082459" y="211194"/>
                </a:cubicBezTo>
                <a:cubicBezTo>
                  <a:pt x="2090079" y="154044"/>
                  <a:pt x="2135799" y="180714"/>
                  <a:pt x="2162469" y="199764"/>
                </a:cubicBezTo>
                <a:cubicBezTo>
                  <a:pt x="2189139" y="218814"/>
                  <a:pt x="2219619" y="285489"/>
                  <a:pt x="2242479" y="325494"/>
                </a:cubicBezTo>
                <a:cubicBezTo>
                  <a:pt x="2265339" y="365499"/>
                  <a:pt x="2299629" y="439794"/>
                  <a:pt x="2299629" y="439794"/>
                </a:cubicBezTo>
                <a:cubicBezTo>
                  <a:pt x="2324394" y="489324"/>
                  <a:pt x="2360589" y="510279"/>
                  <a:pt x="2391069" y="622674"/>
                </a:cubicBezTo>
                <a:cubicBezTo>
                  <a:pt x="2421549" y="735069"/>
                  <a:pt x="2465364" y="889374"/>
                  <a:pt x="2482509" y="1114164"/>
                </a:cubicBezTo>
                <a:cubicBezTo>
                  <a:pt x="2499654" y="1338954"/>
                  <a:pt x="2496796" y="1655184"/>
                  <a:pt x="2493939" y="1971414"/>
                </a:cubicBezTo>
              </a:path>
            </a:pathLst>
          </a:custGeom>
          <a:noFill/>
          <a:ln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31488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802.11a supports following modulation schemes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32</a:t>
            </a:fld>
            <a:endParaRPr lang="en-US" sz="1800" kern="0" dirty="0">
              <a:solidFill>
                <a:sysClr val="windowText" lastClr="00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1160983"/>
              </p:ext>
            </p:extLst>
          </p:nvPr>
        </p:nvGraphicFramePr>
        <p:xfrm>
          <a:off x="2385060" y="2655523"/>
          <a:ext cx="4373880" cy="18542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186940">
                  <a:extLst>
                    <a:ext uri="{9D8B030D-6E8A-4147-A177-3AD203B41FA5}">
                      <a16:colId xmlns:a16="http://schemas.microsoft.com/office/drawing/2014/main" val="1947624181"/>
                    </a:ext>
                  </a:extLst>
                </a:gridCol>
                <a:gridCol w="2186940">
                  <a:extLst>
                    <a:ext uri="{9D8B030D-6E8A-4147-A177-3AD203B41FA5}">
                      <a16:colId xmlns:a16="http://schemas.microsoft.com/office/drawing/2014/main" val="22835055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Modulation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Bits per symbol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01154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BPSK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33940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QPSK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64931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16-QAM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34415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64-QAM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31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551972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Block Interleaving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802.11a example</a:t>
            </a:r>
          </a:p>
          <a:p>
            <a:pPr lvl="1"/>
            <a:r>
              <a:rPr lang="en-US" dirty="0"/>
              <a:t>48 subcarriers</a:t>
            </a:r>
          </a:p>
          <a:p>
            <a:pPr lvl="1"/>
            <a:r>
              <a:rPr lang="en-US" dirty="0"/>
              <a:t>Modulation chosen - 64 QAM (6 bits per symbol)</a:t>
            </a:r>
          </a:p>
          <a:p>
            <a:pPr lvl="1"/>
            <a:endParaRPr lang="en-US" dirty="0"/>
          </a:p>
          <a:p>
            <a:r>
              <a:rPr lang="en-US" dirty="0" err="1"/>
              <a:t>Interleaver</a:t>
            </a:r>
            <a:r>
              <a:rPr lang="en-US" dirty="0"/>
              <a:t> buffer size = 48 x 6 = 288 bits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33</a:t>
            </a:fld>
            <a:endParaRPr lang="en-US" sz="1800" kern="0" dirty="0">
              <a:solidFill>
                <a:sysClr val="windowText" lastClr="0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42021" y="4312592"/>
            <a:ext cx="264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</a:t>
            </a:r>
            <a:r>
              <a:rPr lang="en-US" sz="2400" baseline="-25000" dirty="0"/>
              <a:t>1</a:t>
            </a:r>
            <a:r>
              <a:rPr lang="en-US" sz="2400" dirty="0"/>
              <a:t>, b</a:t>
            </a:r>
            <a:r>
              <a:rPr lang="en-US" sz="2400" baseline="-25000" dirty="0"/>
              <a:t>2</a:t>
            </a:r>
            <a:r>
              <a:rPr lang="en-US" sz="2400" dirty="0"/>
              <a:t>, b</a:t>
            </a:r>
            <a:r>
              <a:rPr lang="en-US" sz="2400" baseline="-25000" dirty="0"/>
              <a:t>3</a:t>
            </a:r>
            <a:r>
              <a:rPr lang="en-US" sz="2400" dirty="0"/>
              <a:t>, … , b</a:t>
            </a:r>
            <a:r>
              <a:rPr lang="en-US" sz="2400" baseline="-25000" dirty="0"/>
              <a:t>288</a:t>
            </a:r>
            <a:r>
              <a:rPr lang="en-US" sz="2400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3222381" y="3211512"/>
            <a:ext cx="4686300" cy="2219014"/>
          </a:xfrm>
          <a:prstGeom prst="rect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4686300" y="5845168"/>
            <a:ext cx="2356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Subcarrier no.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359541" y="5375538"/>
            <a:ext cx="4800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</a:t>
            </a:r>
            <a:r>
              <a:rPr lang="en-US" sz="2400" baseline="-25000" dirty="0"/>
              <a:t>1</a:t>
            </a:r>
            <a:endParaRPr lang="en-US" sz="2400" dirty="0"/>
          </a:p>
        </p:txBody>
      </p:sp>
      <p:sp>
        <p:nvSpPr>
          <p:cNvPr id="24" name="TextBox 23"/>
          <p:cNvSpPr txBox="1"/>
          <p:nvPr/>
        </p:nvSpPr>
        <p:spPr>
          <a:xfrm>
            <a:off x="7349783" y="5351084"/>
            <a:ext cx="6286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</a:t>
            </a:r>
            <a:r>
              <a:rPr lang="en-US" sz="2400" baseline="-25000" dirty="0"/>
              <a:t>48</a:t>
            </a:r>
            <a:endParaRPr lang="en-US" sz="24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0998698"/>
              </p:ext>
            </p:extLst>
          </p:nvPr>
        </p:nvGraphicFramePr>
        <p:xfrm>
          <a:off x="3244362" y="3211512"/>
          <a:ext cx="1128346" cy="219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4173">
                  <a:extLst>
                    <a:ext uri="{9D8B030D-6E8A-4147-A177-3AD203B41FA5}">
                      <a16:colId xmlns:a16="http://schemas.microsoft.com/office/drawing/2014/main" val="2344727967"/>
                    </a:ext>
                  </a:extLst>
                </a:gridCol>
                <a:gridCol w="564173">
                  <a:extLst>
                    <a:ext uri="{9D8B030D-6E8A-4147-A177-3AD203B41FA5}">
                      <a16:colId xmlns:a16="http://schemas.microsoft.com/office/drawing/2014/main" val="121625686"/>
                    </a:ext>
                  </a:extLst>
                </a:gridCol>
              </a:tblGrid>
              <a:tr h="2914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241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242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520067"/>
                  </a:ext>
                </a:extLst>
              </a:tr>
              <a:tr h="2914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193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194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8992275"/>
                  </a:ext>
                </a:extLst>
              </a:tr>
              <a:tr h="2914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145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146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1663507"/>
                  </a:ext>
                </a:extLst>
              </a:tr>
              <a:tr h="2914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97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98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719640"/>
                  </a:ext>
                </a:extLst>
              </a:tr>
              <a:tr h="291465">
                <a:tc>
                  <a:txBody>
                    <a:bodyPr/>
                    <a:lstStyle/>
                    <a:p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50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6287194"/>
                  </a:ext>
                </a:extLst>
              </a:tr>
              <a:tr h="291465">
                <a:tc>
                  <a:txBody>
                    <a:bodyPr/>
                    <a:lstStyle/>
                    <a:p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4305778"/>
                  </a:ext>
                </a:extLst>
              </a:tr>
            </a:tbl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3861582" y="5365198"/>
            <a:ext cx="4800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</a:t>
            </a:r>
            <a:r>
              <a:rPr lang="en-US" sz="2400" baseline="-25000" dirty="0"/>
              <a:t>2</a:t>
            </a:r>
            <a:endParaRPr lang="en-US" sz="2400" dirty="0"/>
          </a:p>
        </p:txBody>
      </p:sp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2201655"/>
              </p:ext>
            </p:extLst>
          </p:nvPr>
        </p:nvGraphicFramePr>
        <p:xfrm>
          <a:off x="7349783" y="3211512"/>
          <a:ext cx="564173" cy="219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4173">
                  <a:extLst>
                    <a:ext uri="{9D8B030D-6E8A-4147-A177-3AD203B41FA5}">
                      <a16:colId xmlns:a16="http://schemas.microsoft.com/office/drawing/2014/main" val="559530369"/>
                    </a:ext>
                  </a:extLst>
                </a:gridCol>
              </a:tblGrid>
              <a:tr h="291465">
                <a:tc>
                  <a:txBody>
                    <a:bodyPr/>
                    <a:lstStyle/>
                    <a:p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288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520067"/>
                  </a:ext>
                </a:extLst>
              </a:tr>
              <a:tr h="2914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240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8992275"/>
                  </a:ext>
                </a:extLst>
              </a:tr>
              <a:tr h="2914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192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1663507"/>
                  </a:ext>
                </a:extLst>
              </a:tr>
              <a:tr h="2914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144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719640"/>
                  </a:ext>
                </a:extLst>
              </a:tr>
              <a:tr h="291465">
                <a:tc>
                  <a:txBody>
                    <a:bodyPr/>
                    <a:lstStyle/>
                    <a:p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96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6287194"/>
                  </a:ext>
                </a:extLst>
              </a:tr>
              <a:tr h="291465">
                <a:tc>
                  <a:txBody>
                    <a:bodyPr/>
                    <a:lstStyle/>
                    <a:p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48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4305778"/>
                  </a:ext>
                </a:extLst>
              </a:tr>
            </a:tbl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5572014" y="4230358"/>
            <a:ext cx="644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…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435749" y="4230359"/>
            <a:ext cx="644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…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704285" y="4230358"/>
            <a:ext cx="644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…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666386" y="5332024"/>
            <a:ext cx="644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…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17254" y="3675082"/>
            <a:ext cx="20158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0,   1,   0, … ,  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11375" y="1273055"/>
            <a:ext cx="28326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More complex versions of block </a:t>
            </a:r>
            <a:r>
              <a:rPr lang="en-US" sz="2000" dirty="0" err="1"/>
              <a:t>interleavers</a:t>
            </a:r>
            <a:r>
              <a:rPr lang="en-US" sz="2000" dirty="0"/>
              <a:t> used</a:t>
            </a:r>
          </a:p>
        </p:txBody>
      </p:sp>
      <p:cxnSp>
        <p:nvCxnSpPr>
          <p:cNvPr id="8" name="Straight Arrow Connector 7"/>
          <p:cNvCxnSpPr>
            <a:stCxn id="18" idx="2"/>
          </p:cNvCxnSpPr>
          <p:nvPr/>
        </p:nvCxnSpPr>
        <p:spPr>
          <a:xfrm flipH="1">
            <a:off x="7349784" y="1980941"/>
            <a:ext cx="377904" cy="1089637"/>
          </a:xfrm>
          <a:prstGeom prst="straightConnector1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000744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Subcarrier Modulation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Subcarrier symbol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34</a:t>
            </a:fld>
            <a:endParaRPr lang="en-US" sz="1800" kern="0" dirty="0">
              <a:solidFill>
                <a:sysClr val="windowText" lastClr="0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42021" y="2506652"/>
            <a:ext cx="264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</a:t>
            </a:r>
            <a:r>
              <a:rPr lang="en-US" sz="2400" baseline="-25000" dirty="0"/>
              <a:t>1</a:t>
            </a:r>
            <a:r>
              <a:rPr lang="en-US" sz="2400" dirty="0"/>
              <a:t>, b</a:t>
            </a:r>
            <a:r>
              <a:rPr lang="en-US" sz="2400" baseline="-25000" dirty="0"/>
              <a:t>2</a:t>
            </a:r>
            <a:r>
              <a:rPr lang="en-US" sz="2400" dirty="0"/>
              <a:t>, b</a:t>
            </a:r>
            <a:r>
              <a:rPr lang="en-US" sz="2400" baseline="-25000" dirty="0"/>
              <a:t>3</a:t>
            </a:r>
            <a:r>
              <a:rPr lang="en-US" sz="2400" dirty="0"/>
              <a:t>, … , b</a:t>
            </a:r>
            <a:r>
              <a:rPr lang="en-US" sz="2400" baseline="-25000" dirty="0"/>
              <a:t>288</a:t>
            </a:r>
            <a:r>
              <a:rPr lang="en-US" sz="2400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3222381" y="1405572"/>
            <a:ext cx="4686300" cy="2219014"/>
          </a:xfrm>
          <a:prstGeom prst="rect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359541" y="3569598"/>
            <a:ext cx="4800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</a:t>
            </a:r>
            <a:r>
              <a:rPr lang="en-US" sz="2400" baseline="-25000" dirty="0"/>
              <a:t>1</a:t>
            </a:r>
            <a:endParaRPr lang="en-US" sz="2400" dirty="0"/>
          </a:p>
        </p:txBody>
      </p:sp>
      <p:sp>
        <p:nvSpPr>
          <p:cNvPr id="24" name="TextBox 23"/>
          <p:cNvSpPr txBox="1"/>
          <p:nvPr/>
        </p:nvSpPr>
        <p:spPr>
          <a:xfrm>
            <a:off x="7349783" y="3545144"/>
            <a:ext cx="6286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</a:t>
            </a:r>
            <a:r>
              <a:rPr lang="en-US" sz="2400" baseline="-25000" dirty="0"/>
              <a:t>48</a:t>
            </a:r>
            <a:endParaRPr lang="en-US" sz="24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5539254"/>
              </p:ext>
            </p:extLst>
          </p:nvPr>
        </p:nvGraphicFramePr>
        <p:xfrm>
          <a:off x="3244362" y="1405572"/>
          <a:ext cx="1128346" cy="219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4173">
                  <a:extLst>
                    <a:ext uri="{9D8B030D-6E8A-4147-A177-3AD203B41FA5}">
                      <a16:colId xmlns:a16="http://schemas.microsoft.com/office/drawing/2014/main" val="2344727967"/>
                    </a:ext>
                  </a:extLst>
                </a:gridCol>
                <a:gridCol w="564173">
                  <a:extLst>
                    <a:ext uri="{9D8B030D-6E8A-4147-A177-3AD203B41FA5}">
                      <a16:colId xmlns:a16="http://schemas.microsoft.com/office/drawing/2014/main" val="121625686"/>
                    </a:ext>
                  </a:extLst>
                </a:gridCol>
              </a:tblGrid>
              <a:tr h="2914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241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242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520067"/>
                  </a:ext>
                </a:extLst>
              </a:tr>
              <a:tr h="2914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193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194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8992275"/>
                  </a:ext>
                </a:extLst>
              </a:tr>
              <a:tr h="2914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145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146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1663507"/>
                  </a:ext>
                </a:extLst>
              </a:tr>
              <a:tr h="2914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97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98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719640"/>
                  </a:ext>
                </a:extLst>
              </a:tr>
              <a:tr h="291465">
                <a:tc>
                  <a:txBody>
                    <a:bodyPr/>
                    <a:lstStyle/>
                    <a:p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50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6287194"/>
                  </a:ext>
                </a:extLst>
              </a:tr>
              <a:tr h="291465">
                <a:tc>
                  <a:txBody>
                    <a:bodyPr/>
                    <a:lstStyle/>
                    <a:p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4305778"/>
                  </a:ext>
                </a:extLst>
              </a:tr>
            </a:tbl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3861582" y="3559258"/>
            <a:ext cx="4800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</a:t>
            </a:r>
            <a:r>
              <a:rPr lang="en-US" sz="2400" baseline="-25000" dirty="0"/>
              <a:t>2</a:t>
            </a:r>
            <a:endParaRPr lang="en-US" sz="2400" dirty="0"/>
          </a:p>
        </p:txBody>
      </p:sp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2234970"/>
              </p:ext>
            </p:extLst>
          </p:nvPr>
        </p:nvGraphicFramePr>
        <p:xfrm>
          <a:off x="7349783" y="1405572"/>
          <a:ext cx="564173" cy="219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4173">
                  <a:extLst>
                    <a:ext uri="{9D8B030D-6E8A-4147-A177-3AD203B41FA5}">
                      <a16:colId xmlns:a16="http://schemas.microsoft.com/office/drawing/2014/main" val="559530369"/>
                    </a:ext>
                  </a:extLst>
                </a:gridCol>
              </a:tblGrid>
              <a:tr h="291465">
                <a:tc>
                  <a:txBody>
                    <a:bodyPr/>
                    <a:lstStyle/>
                    <a:p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288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520067"/>
                  </a:ext>
                </a:extLst>
              </a:tr>
              <a:tr h="2914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240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8992275"/>
                  </a:ext>
                </a:extLst>
              </a:tr>
              <a:tr h="2914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192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1663507"/>
                  </a:ext>
                </a:extLst>
              </a:tr>
              <a:tr h="2914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144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719640"/>
                  </a:ext>
                </a:extLst>
              </a:tr>
              <a:tr h="291465">
                <a:tc>
                  <a:txBody>
                    <a:bodyPr/>
                    <a:lstStyle/>
                    <a:p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96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6287194"/>
                  </a:ext>
                </a:extLst>
              </a:tr>
              <a:tr h="291465">
                <a:tc>
                  <a:txBody>
                    <a:bodyPr/>
                    <a:lstStyle/>
                    <a:p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48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4305778"/>
                  </a:ext>
                </a:extLst>
              </a:tr>
            </a:tbl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5572014" y="2424418"/>
            <a:ext cx="644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…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435749" y="2424419"/>
            <a:ext cx="644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…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704285" y="2424418"/>
            <a:ext cx="644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…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666386" y="3526084"/>
            <a:ext cx="644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…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17254" y="1869142"/>
            <a:ext cx="20158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0,   1,   0, … ,  1</a:t>
            </a:r>
          </a:p>
        </p:txBody>
      </p:sp>
      <p:sp>
        <p:nvSpPr>
          <p:cNvPr id="6" name="Oval 5"/>
          <p:cNvSpPr/>
          <p:nvPr/>
        </p:nvSpPr>
        <p:spPr>
          <a:xfrm>
            <a:off x="3241358" y="1137484"/>
            <a:ext cx="530577" cy="2573867"/>
          </a:xfrm>
          <a:prstGeom prst="ellipse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Image result for 64 qam"/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183" t="31500" r="7016" b="9500"/>
          <a:stretch/>
        </p:blipFill>
        <p:spPr bwMode="auto">
          <a:xfrm>
            <a:off x="2972996" y="4577222"/>
            <a:ext cx="1135034" cy="1080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Down Arrow 7"/>
          <p:cNvSpPr/>
          <p:nvPr/>
        </p:nvSpPr>
        <p:spPr>
          <a:xfrm>
            <a:off x="3466960" y="4156431"/>
            <a:ext cx="147105" cy="408849"/>
          </a:xfrm>
          <a:prstGeom prst="downArrow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" descr="Image result for 64 qam"/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183" t="31500" r="7016" b="9500"/>
          <a:stretch/>
        </p:blipFill>
        <p:spPr bwMode="auto">
          <a:xfrm>
            <a:off x="7080738" y="4577222"/>
            <a:ext cx="1135034" cy="1080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Down Arrow 24"/>
          <p:cNvSpPr/>
          <p:nvPr/>
        </p:nvSpPr>
        <p:spPr>
          <a:xfrm>
            <a:off x="7574702" y="4156431"/>
            <a:ext cx="147105" cy="408849"/>
          </a:xfrm>
          <a:prstGeom prst="downArrow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228023" y="4823460"/>
            <a:ext cx="52387" cy="5334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7335267" y="5282923"/>
            <a:ext cx="52387" cy="5334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73280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IFFT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Combine subcarriers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35</a:t>
            </a:fld>
            <a:endParaRPr lang="en-US" sz="1800" kern="0" dirty="0">
              <a:solidFill>
                <a:sysClr val="windowText" lastClr="0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42021" y="2506652"/>
            <a:ext cx="264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</a:t>
            </a:r>
            <a:r>
              <a:rPr lang="en-US" sz="2400" baseline="-25000" dirty="0"/>
              <a:t>1</a:t>
            </a:r>
            <a:r>
              <a:rPr lang="en-US" sz="2400" dirty="0"/>
              <a:t>, b</a:t>
            </a:r>
            <a:r>
              <a:rPr lang="en-US" sz="2400" baseline="-25000" dirty="0"/>
              <a:t>2</a:t>
            </a:r>
            <a:r>
              <a:rPr lang="en-US" sz="2400" dirty="0"/>
              <a:t>, b</a:t>
            </a:r>
            <a:r>
              <a:rPr lang="en-US" sz="2400" baseline="-25000" dirty="0"/>
              <a:t>3</a:t>
            </a:r>
            <a:r>
              <a:rPr lang="en-US" sz="2400" dirty="0"/>
              <a:t>, … , b</a:t>
            </a:r>
            <a:r>
              <a:rPr lang="en-US" sz="2400" baseline="-25000" dirty="0"/>
              <a:t>288</a:t>
            </a:r>
            <a:r>
              <a:rPr lang="en-US" sz="2400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3222381" y="1405572"/>
            <a:ext cx="4686300" cy="2219014"/>
          </a:xfrm>
          <a:prstGeom prst="rect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359541" y="3569598"/>
            <a:ext cx="4800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</a:t>
            </a:r>
            <a:r>
              <a:rPr lang="en-US" sz="2400" baseline="-25000" dirty="0"/>
              <a:t>1</a:t>
            </a:r>
            <a:endParaRPr lang="en-US" sz="2400" dirty="0"/>
          </a:p>
        </p:txBody>
      </p:sp>
      <p:sp>
        <p:nvSpPr>
          <p:cNvPr id="24" name="TextBox 23"/>
          <p:cNvSpPr txBox="1"/>
          <p:nvPr/>
        </p:nvSpPr>
        <p:spPr>
          <a:xfrm>
            <a:off x="7349783" y="3545144"/>
            <a:ext cx="6286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</a:t>
            </a:r>
            <a:r>
              <a:rPr lang="en-US" sz="2400" baseline="-25000" dirty="0"/>
              <a:t>48</a:t>
            </a:r>
            <a:endParaRPr lang="en-US" sz="24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244362" y="1405572"/>
          <a:ext cx="1128346" cy="219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4173">
                  <a:extLst>
                    <a:ext uri="{9D8B030D-6E8A-4147-A177-3AD203B41FA5}">
                      <a16:colId xmlns:a16="http://schemas.microsoft.com/office/drawing/2014/main" val="2344727967"/>
                    </a:ext>
                  </a:extLst>
                </a:gridCol>
                <a:gridCol w="564173">
                  <a:extLst>
                    <a:ext uri="{9D8B030D-6E8A-4147-A177-3AD203B41FA5}">
                      <a16:colId xmlns:a16="http://schemas.microsoft.com/office/drawing/2014/main" val="121625686"/>
                    </a:ext>
                  </a:extLst>
                </a:gridCol>
              </a:tblGrid>
              <a:tr h="2914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241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242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520067"/>
                  </a:ext>
                </a:extLst>
              </a:tr>
              <a:tr h="2914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193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194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8992275"/>
                  </a:ext>
                </a:extLst>
              </a:tr>
              <a:tr h="2914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145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146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1663507"/>
                  </a:ext>
                </a:extLst>
              </a:tr>
              <a:tr h="2914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97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98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719640"/>
                  </a:ext>
                </a:extLst>
              </a:tr>
              <a:tr h="291465">
                <a:tc>
                  <a:txBody>
                    <a:bodyPr/>
                    <a:lstStyle/>
                    <a:p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50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6287194"/>
                  </a:ext>
                </a:extLst>
              </a:tr>
              <a:tr h="291465">
                <a:tc>
                  <a:txBody>
                    <a:bodyPr/>
                    <a:lstStyle/>
                    <a:p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4305778"/>
                  </a:ext>
                </a:extLst>
              </a:tr>
            </a:tbl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3861582" y="3559258"/>
            <a:ext cx="4800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</a:t>
            </a:r>
            <a:r>
              <a:rPr lang="en-US" sz="2400" baseline="-25000" dirty="0"/>
              <a:t>2</a:t>
            </a:r>
            <a:endParaRPr lang="en-US" sz="2400" dirty="0"/>
          </a:p>
        </p:txBody>
      </p:sp>
      <p:graphicFrame>
        <p:nvGraphicFramePr>
          <p:cNvPr id="32" name="Table 31"/>
          <p:cNvGraphicFramePr>
            <a:graphicFrameLocks noGrp="1"/>
          </p:cNvGraphicFramePr>
          <p:nvPr/>
        </p:nvGraphicFramePr>
        <p:xfrm>
          <a:off x="7349783" y="1405572"/>
          <a:ext cx="564173" cy="219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4173">
                  <a:extLst>
                    <a:ext uri="{9D8B030D-6E8A-4147-A177-3AD203B41FA5}">
                      <a16:colId xmlns:a16="http://schemas.microsoft.com/office/drawing/2014/main" val="559530369"/>
                    </a:ext>
                  </a:extLst>
                </a:gridCol>
              </a:tblGrid>
              <a:tr h="291465">
                <a:tc>
                  <a:txBody>
                    <a:bodyPr/>
                    <a:lstStyle/>
                    <a:p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288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520067"/>
                  </a:ext>
                </a:extLst>
              </a:tr>
              <a:tr h="2914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240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8992275"/>
                  </a:ext>
                </a:extLst>
              </a:tr>
              <a:tr h="2914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192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1663507"/>
                  </a:ext>
                </a:extLst>
              </a:tr>
              <a:tr h="2914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144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719640"/>
                  </a:ext>
                </a:extLst>
              </a:tr>
              <a:tr h="291465">
                <a:tc>
                  <a:txBody>
                    <a:bodyPr/>
                    <a:lstStyle/>
                    <a:p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96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6287194"/>
                  </a:ext>
                </a:extLst>
              </a:tr>
              <a:tr h="291465">
                <a:tc>
                  <a:txBody>
                    <a:bodyPr/>
                    <a:lstStyle/>
                    <a:p>
                      <a:r>
                        <a:rPr lang="en-US" sz="1800" dirty="0"/>
                        <a:t>b</a:t>
                      </a:r>
                      <a:r>
                        <a:rPr lang="en-US" sz="1800" baseline="-25000" dirty="0"/>
                        <a:t>48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4305778"/>
                  </a:ext>
                </a:extLst>
              </a:tr>
            </a:tbl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5572014" y="2424418"/>
            <a:ext cx="644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…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435749" y="2424419"/>
            <a:ext cx="644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…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704285" y="2424418"/>
            <a:ext cx="644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…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666386" y="3526084"/>
            <a:ext cx="644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…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17254" y="1869142"/>
            <a:ext cx="20158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0,   1,   0, … ,  1</a:t>
            </a:r>
          </a:p>
        </p:txBody>
      </p:sp>
      <p:sp>
        <p:nvSpPr>
          <p:cNvPr id="6" name="Oval 5"/>
          <p:cNvSpPr/>
          <p:nvPr/>
        </p:nvSpPr>
        <p:spPr>
          <a:xfrm>
            <a:off x="3241358" y="1137484"/>
            <a:ext cx="530577" cy="2573867"/>
          </a:xfrm>
          <a:prstGeom prst="ellipse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Image result for 64 qam"/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183" t="31500" r="7016" b="9500"/>
          <a:stretch/>
        </p:blipFill>
        <p:spPr bwMode="auto">
          <a:xfrm>
            <a:off x="2972996" y="4577222"/>
            <a:ext cx="1135034" cy="1080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Down Arrow 7"/>
          <p:cNvSpPr/>
          <p:nvPr/>
        </p:nvSpPr>
        <p:spPr>
          <a:xfrm>
            <a:off x="3466960" y="4156431"/>
            <a:ext cx="147105" cy="408849"/>
          </a:xfrm>
          <a:prstGeom prst="downArrow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" descr="Image result for 64 qam"/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183" t="31500" r="7016" b="9500"/>
          <a:stretch/>
        </p:blipFill>
        <p:spPr bwMode="auto">
          <a:xfrm>
            <a:off x="7080738" y="4577222"/>
            <a:ext cx="1135034" cy="1080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Down Arrow 24"/>
          <p:cNvSpPr/>
          <p:nvPr/>
        </p:nvSpPr>
        <p:spPr>
          <a:xfrm>
            <a:off x="7574702" y="4156431"/>
            <a:ext cx="147105" cy="408849"/>
          </a:xfrm>
          <a:prstGeom prst="downArrow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228023" y="4823460"/>
            <a:ext cx="52387" cy="5334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7335267" y="5282923"/>
            <a:ext cx="52387" cy="5334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210566" y="6075350"/>
            <a:ext cx="1348740" cy="644141"/>
          </a:xfrm>
          <a:prstGeom prst="rect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IFFT</a:t>
            </a:r>
          </a:p>
        </p:txBody>
      </p:sp>
      <p:cxnSp>
        <p:nvCxnSpPr>
          <p:cNvPr id="28" name="Straight Connector 27"/>
          <p:cNvCxnSpPr/>
          <p:nvPr/>
        </p:nvCxnSpPr>
        <p:spPr>
          <a:xfrm flipH="1" flipV="1">
            <a:off x="3526043" y="5831104"/>
            <a:ext cx="4145381" cy="1"/>
          </a:xfrm>
          <a:prstGeom prst="line">
            <a:avLst/>
          </a:prstGeom>
          <a:ln w="19050">
            <a:solidFill>
              <a:srgbClr val="002060"/>
            </a:solidFill>
            <a:headEnd type="none" w="sm" len="sm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>
            <a:off x="7561554" y="5730999"/>
            <a:ext cx="219741" cy="0"/>
          </a:xfrm>
          <a:prstGeom prst="line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>
            <a:off x="5698812" y="5730999"/>
            <a:ext cx="219741" cy="0"/>
          </a:xfrm>
          <a:prstGeom prst="line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5400000">
            <a:off x="5341404" y="5721233"/>
            <a:ext cx="219741" cy="0"/>
          </a:xfrm>
          <a:prstGeom prst="line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5400000">
            <a:off x="4971161" y="5730999"/>
            <a:ext cx="219741" cy="0"/>
          </a:xfrm>
          <a:prstGeom prst="line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5400000">
            <a:off x="4601591" y="5730999"/>
            <a:ext cx="219741" cy="0"/>
          </a:xfrm>
          <a:prstGeom prst="line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5400000">
            <a:off x="4203554" y="5721233"/>
            <a:ext cx="219741" cy="0"/>
          </a:xfrm>
          <a:prstGeom prst="line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5400000">
            <a:off x="3822554" y="5721233"/>
            <a:ext cx="219741" cy="0"/>
          </a:xfrm>
          <a:prstGeom prst="line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5400000">
            <a:off x="3416172" y="5721233"/>
            <a:ext cx="219741" cy="0"/>
          </a:xfrm>
          <a:prstGeom prst="line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5400000">
            <a:off x="4775066" y="5940974"/>
            <a:ext cx="219741" cy="0"/>
          </a:xfrm>
          <a:prstGeom prst="line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5559306" y="6351254"/>
            <a:ext cx="514350" cy="0"/>
          </a:xfrm>
          <a:prstGeom prst="line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912796" y="6054200"/>
            <a:ext cx="20795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Resultant OFDM symbol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266629" y="5380529"/>
            <a:ext cx="644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41834096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802.11a OFDM PHY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36</a:t>
            </a:fld>
            <a:endParaRPr lang="en-US" sz="1800" kern="0" dirty="0">
              <a:solidFill>
                <a:sysClr val="windowText" lastClr="00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9429093"/>
              </p:ext>
            </p:extLst>
          </p:nvPr>
        </p:nvGraphicFramePr>
        <p:xfrm>
          <a:off x="158262" y="1062537"/>
          <a:ext cx="8827476" cy="5221224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471246">
                  <a:extLst>
                    <a:ext uri="{9D8B030D-6E8A-4147-A177-3AD203B41FA5}">
                      <a16:colId xmlns:a16="http://schemas.microsoft.com/office/drawing/2014/main" val="1947624181"/>
                    </a:ext>
                  </a:extLst>
                </a:gridCol>
                <a:gridCol w="1471246">
                  <a:extLst>
                    <a:ext uri="{9D8B030D-6E8A-4147-A177-3AD203B41FA5}">
                      <a16:colId xmlns:a16="http://schemas.microsoft.com/office/drawing/2014/main" val="2431328159"/>
                    </a:ext>
                  </a:extLst>
                </a:gridCol>
                <a:gridCol w="1584135">
                  <a:extLst>
                    <a:ext uri="{9D8B030D-6E8A-4147-A177-3AD203B41FA5}">
                      <a16:colId xmlns:a16="http://schemas.microsoft.com/office/drawing/2014/main" val="2201911419"/>
                    </a:ext>
                  </a:extLst>
                </a:gridCol>
                <a:gridCol w="1358357">
                  <a:extLst>
                    <a:ext uri="{9D8B030D-6E8A-4147-A177-3AD203B41FA5}">
                      <a16:colId xmlns:a16="http://schemas.microsoft.com/office/drawing/2014/main" val="3865293625"/>
                    </a:ext>
                  </a:extLst>
                </a:gridCol>
                <a:gridCol w="1471246">
                  <a:extLst>
                    <a:ext uri="{9D8B030D-6E8A-4147-A177-3AD203B41FA5}">
                      <a16:colId xmlns:a16="http://schemas.microsoft.com/office/drawing/2014/main" val="907124780"/>
                    </a:ext>
                  </a:extLst>
                </a:gridCol>
                <a:gridCol w="1471246">
                  <a:extLst>
                    <a:ext uri="{9D8B030D-6E8A-4147-A177-3AD203B41FA5}">
                      <a16:colId xmlns:a16="http://schemas.microsoft.com/office/drawing/2014/main" val="3938748191"/>
                    </a:ext>
                  </a:extLst>
                </a:gridCol>
              </a:tblGrid>
              <a:tr h="78868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Modulation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Coding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Coded bits per subcarrier</a:t>
                      </a:r>
                      <a:r>
                        <a:rPr lang="en-US" sz="1600" baseline="0" dirty="0"/>
                        <a:t> symbol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Coded</a:t>
                      </a:r>
                      <a:r>
                        <a:rPr lang="en-US" sz="1600" baseline="0" dirty="0"/>
                        <a:t> bits per OFDM symbol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Data bits per OFDM symbol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Data</a:t>
                      </a:r>
                      <a:r>
                        <a:rPr lang="en-US" sz="1600" baseline="0" dirty="0"/>
                        <a:t> rate (Mbps)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0115430"/>
                  </a:ext>
                </a:extLst>
              </a:tr>
              <a:tr h="54978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BPSK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3394015"/>
                  </a:ext>
                </a:extLst>
              </a:tr>
              <a:tr h="54978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BPSK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6493126"/>
                  </a:ext>
                </a:extLst>
              </a:tr>
              <a:tr h="54978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QPSK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3441514"/>
                  </a:ext>
                </a:extLst>
              </a:tr>
              <a:tr h="54978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QPSK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3/4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3110006"/>
                  </a:ext>
                </a:extLst>
              </a:tr>
              <a:tr h="54978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16-QAM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1/2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6078732"/>
                  </a:ext>
                </a:extLst>
              </a:tr>
              <a:tr h="54978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16-QAM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3/4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1314"/>
                  </a:ext>
                </a:extLst>
              </a:tr>
              <a:tr h="54978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64-QAM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2/3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6592411"/>
                  </a:ext>
                </a:extLst>
              </a:tr>
              <a:tr h="54978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64-QAM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65759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490571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802.11a OFDM PHY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37</a:t>
            </a:fld>
            <a:endParaRPr lang="en-US" sz="1800" kern="0" dirty="0">
              <a:solidFill>
                <a:sysClr val="windowText" lastClr="00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7675188"/>
              </p:ext>
            </p:extLst>
          </p:nvPr>
        </p:nvGraphicFramePr>
        <p:xfrm>
          <a:off x="158262" y="1062537"/>
          <a:ext cx="8827476" cy="5221224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471246">
                  <a:extLst>
                    <a:ext uri="{9D8B030D-6E8A-4147-A177-3AD203B41FA5}">
                      <a16:colId xmlns:a16="http://schemas.microsoft.com/office/drawing/2014/main" val="1947624181"/>
                    </a:ext>
                  </a:extLst>
                </a:gridCol>
                <a:gridCol w="1471246">
                  <a:extLst>
                    <a:ext uri="{9D8B030D-6E8A-4147-A177-3AD203B41FA5}">
                      <a16:colId xmlns:a16="http://schemas.microsoft.com/office/drawing/2014/main" val="2431328159"/>
                    </a:ext>
                  </a:extLst>
                </a:gridCol>
                <a:gridCol w="1584135">
                  <a:extLst>
                    <a:ext uri="{9D8B030D-6E8A-4147-A177-3AD203B41FA5}">
                      <a16:colId xmlns:a16="http://schemas.microsoft.com/office/drawing/2014/main" val="2201911419"/>
                    </a:ext>
                  </a:extLst>
                </a:gridCol>
                <a:gridCol w="1358357">
                  <a:extLst>
                    <a:ext uri="{9D8B030D-6E8A-4147-A177-3AD203B41FA5}">
                      <a16:colId xmlns:a16="http://schemas.microsoft.com/office/drawing/2014/main" val="3865293625"/>
                    </a:ext>
                  </a:extLst>
                </a:gridCol>
                <a:gridCol w="1471246">
                  <a:extLst>
                    <a:ext uri="{9D8B030D-6E8A-4147-A177-3AD203B41FA5}">
                      <a16:colId xmlns:a16="http://schemas.microsoft.com/office/drawing/2014/main" val="907124780"/>
                    </a:ext>
                  </a:extLst>
                </a:gridCol>
                <a:gridCol w="1471246">
                  <a:extLst>
                    <a:ext uri="{9D8B030D-6E8A-4147-A177-3AD203B41FA5}">
                      <a16:colId xmlns:a16="http://schemas.microsoft.com/office/drawing/2014/main" val="3938748191"/>
                    </a:ext>
                  </a:extLst>
                </a:gridCol>
              </a:tblGrid>
              <a:tr h="78868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Modulation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Coding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Coded bits per subcarrier</a:t>
                      </a:r>
                      <a:r>
                        <a:rPr lang="en-US" sz="1600" baseline="0" dirty="0"/>
                        <a:t> symbol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Coded</a:t>
                      </a:r>
                      <a:r>
                        <a:rPr lang="en-US" sz="1600" baseline="0" dirty="0"/>
                        <a:t> bits per OFDM symbol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Data bits per OFDM symbol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Data</a:t>
                      </a:r>
                      <a:r>
                        <a:rPr lang="en-US" sz="1600" baseline="0" dirty="0"/>
                        <a:t> rate (Mbps)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0115430"/>
                  </a:ext>
                </a:extLst>
              </a:tr>
              <a:tr h="54978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BPSK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3394015"/>
                  </a:ext>
                </a:extLst>
              </a:tr>
              <a:tr h="54978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BPSK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6493126"/>
                  </a:ext>
                </a:extLst>
              </a:tr>
              <a:tr h="54978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QPSK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3441514"/>
                  </a:ext>
                </a:extLst>
              </a:tr>
              <a:tr h="54978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QPSK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3/4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3110006"/>
                  </a:ext>
                </a:extLst>
              </a:tr>
              <a:tr h="54978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16-QAM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1/2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6078732"/>
                  </a:ext>
                </a:extLst>
              </a:tr>
              <a:tr h="54978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16-QAM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3/4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1314"/>
                  </a:ext>
                </a:extLst>
              </a:tr>
              <a:tr h="54978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64-QAM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2/3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6592411"/>
                  </a:ext>
                </a:extLst>
              </a:tr>
              <a:tr h="54978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64-QAM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65759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253046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802.11a OFDM PHY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38</a:t>
            </a:fld>
            <a:endParaRPr lang="en-US" sz="1800" kern="0" dirty="0">
              <a:solidFill>
                <a:sysClr val="windowText" lastClr="00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8695726"/>
              </p:ext>
            </p:extLst>
          </p:nvPr>
        </p:nvGraphicFramePr>
        <p:xfrm>
          <a:off x="158262" y="1062537"/>
          <a:ext cx="8827476" cy="5221224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471246">
                  <a:extLst>
                    <a:ext uri="{9D8B030D-6E8A-4147-A177-3AD203B41FA5}">
                      <a16:colId xmlns:a16="http://schemas.microsoft.com/office/drawing/2014/main" val="1947624181"/>
                    </a:ext>
                  </a:extLst>
                </a:gridCol>
                <a:gridCol w="1471246">
                  <a:extLst>
                    <a:ext uri="{9D8B030D-6E8A-4147-A177-3AD203B41FA5}">
                      <a16:colId xmlns:a16="http://schemas.microsoft.com/office/drawing/2014/main" val="2431328159"/>
                    </a:ext>
                  </a:extLst>
                </a:gridCol>
                <a:gridCol w="1584135">
                  <a:extLst>
                    <a:ext uri="{9D8B030D-6E8A-4147-A177-3AD203B41FA5}">
                      <a16:colId xmlns:a16="http://schemas.microsoft.com/office/drawing/2014/main" val="2201911419"/>
                    </a:ext>
                  </a:extLst>
                </a:gridCol>
                <a:gridCol w="1358357">
                  <a:extLst>
                    <a:ext uri="{9D8B030D-6E8A-4147-A177-3AD203B41FA5}">
                      <a16:colId xmlns:a16="http://schemas.microsoft.com/office/drawing/2014/main" val="3865293625"/>
                    </a:ext>
                  </a:extLst>
                </a:gridCol>
                <a:gridCol w="1471246">
                  <a:extLst>
                    <a:ext uri="{9D8B030D-6E8A-4147-A177-3AD203B41FA5}">
                      <a16:colId xmlns:a16="http://schemas.microsoft.com/office/drawing/2014/main" val="907124780"/>
                    </a:ext>
                  </a:extLst>
                </a:gridCol>
                <a:gridCol w="1471246">
                  <a:extLst>
                    <a:ext uri="{9D8B030D-6E8A-4147-A177-3AD203B41FA5}">
                      <a16:colId xmlns:a16="http://schemas.microsoft.com/office/drawing/2014/main" val="3938748191"/>
                    </a:ext>
                  </a:extLst>
                </a:gridCol>
              </a:tblGrid>
              <a:tr h="78868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Modulation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Coding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Coded bits per subcarrier</a:t>
                      </a:r>
                      <a:r>
                        <a:rPr lang="en-US" sz="1600" baseline="0" dirty="0"/>
                        <a:t> symbol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Coded</a:t>
                      </a:r>
                      <a:r>
                        <a:rPr lang="en-US" sz="1600" baseline="0" dirty="0"/>
                        <a:t> bits per OFDM symbol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Data bits per OFDM symbol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Data</a:t>
                      </a:r>
                      <a:r>
                        <a:rPr lang="en-US" sz="1600" baseline="0" dirty="0"/>
                        <a:t> rate (Mbps)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0115430"/>
                  </a:ext>
                </a:extLst>
              </a:tr>
              <a:tr h="54978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BPSK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3394015"/>
                  </a:ext>
                </a:extLst>
              </a:tr>
              <a:tr h="54978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BPSK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6493126"/>
                  </a:ext>
                </a:extLst>
              </a:tr>
              <a:tr h="54978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QPSK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3441514"/>
                  </a:ext>
                </a:extLst>
              </a:tr>
              <a:tr h="54978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QPSK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3/4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3110006"/>
                  </a:ext>
                </a:extLst>
              </a:tr>
              <a:tr h="54978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16-QAM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1/2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6078732"/>
                  </a:ext>
                </a:extLst>
              </a:tr>
              <a:tr h="54978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16-QAM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3/4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1314"/>
                  </a:ext>
                </a:extLst>
              </a:tr>
              <a:tr h="54978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64-QAM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2/3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6592411"/>
                  </a:ext>
                </a:extLst>
              </a:tr>
              <a:tr h="54978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64-QAM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65759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231461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802.11a OFDM PHY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39</a:t>
            </a:fld>
            <a:endParaRPr lang="en-US" sz="1800" kern="0" dirty="0">
              <a:solidFill>
                <a:sysClr val="windowText" lastClr="00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1012594"/>
              </p:ext>
            </p:extLst>
          </p:nvPr>
        </p:nvGraphicFramePr>
        <p:xfrm>
          <a:off x="158262" y="1062537"/>
          <a:ext cx="8827476" cy="5221224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471246">
                  <a:extLst>
                    <a:ext uri="{9D8B030D-6E8A-4147-A177-3AD203B41FA5}">
                      <a16:colId xmlns:a16="http://schemas.microsoft.com/office/drawing/2014/main" val="1947624181"/>
                    </a:ext>
                  </a:extLst>
                </a:gridCol>
                <a:gridCol w="1471246">
                  <a:extLst>
                    <a:ext uri="{9D8B030D-6E8A-4147-A177-3AD203B41FA5}">
                      <a16:colId xmlns:a16="http://schemas.microsoft.com/office/drawing/2014/main" val="2431328159"/>
                    </a:ext>
                  </a:extLst>
                </a:gridCol>
                <a:gridCol w="1584135">
                  <a:extLst>
                    <a:ext uri="{9D8B030D-6E8A-4147-A177-3AD203B41FA5}">
                      <a16:colId xmlns:a16="http://schemas.microsoft.com/office/drawing/2014/main" val="2201911419"/>
                    </a:ext>
                  </a:extLst>
                </a:gridCol>
                <a:gridCol w="1358357">
                  <a:extLst>
                    <a:ext uri="{9D8B030D-6E8A-4147-A177-3AD203B41FA5}">
                      <a16:colId xmlns:a16="http://schemas.microsoft.com/office/drawing/2014/main" val="3865293625"/>
                    </a:ext>
                  </a:extLst>
                </a:gridCol>
                <a:gridCol w="1471246">
                  <a:extLst>
                    <a:ext uri="{9D8B030D-6E8A-4147-A177-3AD203B41FA5}">
                      <a16:colId xmlns:a16="http://schemas.microsoft.com/office/drawing/2014/main" val="907124780"/>
                    </a:ext>
                  </a:extLst>
                </a:gridCol>
                <a:gridCol w="1471246">
                  <a:extLst>
                    <a:ext uri="{9D8B030D-6E8A-4147-A177-3AD203B41FA5}">
                      <a16:colId xmlns:a16="http://schemas.microsoft.com/office/drawing/2014/main" val="3938748191"/>
                    </a:ext>
                  </a:extLst>
                </a:gridCol>
              </a:tblGrid>
              <a:tr h="78868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Modulation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Coding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Coded bits per subcarrier</a:t>
                      </a:r>
                      <a:r>
                        <a:rPr lang="en-US" sz="1600" baseline="0" dirty="0"/>
                        <a:t> symbol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Coded</a:t>
                      </a:r>
                      <a:r>
                        <a:rPr lang="en-US" sz="1600" baseline="0" dirty="0"/>
                        <a:t> bits per OFDM symbol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Data bits per OFDM symbol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Data</a:t>
                      </a:r>
                      <a:r>
                        <a:rPr lang="en-US" sz="1600" baseline="0" dirty="0"/>
                        <a:t> rate (Mbps)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0115430"/>
                  </a:ext>
                </a:extLst>
              </a:tr>
              <a:tr h="54978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BPSK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3394015"/>
                  </a:ext>
                </a:extLst>
              </a:tr>
              <a:tr h="54978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BPSK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6493126"/>
                  </a:ext>
                </a:extLst>
              </a:tr>
              <a:tr h="54978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QPSK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3441514"/>
                  </a:ext>
                </a:extLst>
              </a:tr>
              <a:tr h="54978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QPSK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3/4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3110006"/>
                  </a:ext>
                </a:extLst>
              </a:tr>
              <a:tr h="54978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16-QAM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1/2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6078732"/>
                  </a:ext>
                </a:extLst>
              </a:tr>
              <a:tr h="54978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16-QAM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3/4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1314"/>
                  </a:ext>
                </a:extLst>
              </a:tr>
              <a:tr h="54978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64-QAM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2/3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6592411"/>
                  </a:ext>
                </a:extLst>
              </a:tr>
              <a:tr h="54978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64-QAM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65759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0097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RF signal to represent bits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Amplitude, frequency and/or phase can be modulated 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4</a:t>
            </a:fld>
            <a:endParaRPr lang="en-US" sz="1800" kern="0" dirty="0">
              <a:solidFill>
                <a:sysClr val="windowText" lastClr="0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708031" y="2635233"/>
                <a:ext cx="3349869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𝑆𝑖𝑛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(2</m:t>
                      </m:r>
                      <m:r>
                        <a:rPr lang="el-GR" sz="2800" i="1" smtClean="0">
                          <a:latin typeface="Cambria Math" panose="02040503050406030204" pitchFamily="18" charset="0"/>
                        </a:rPr>
                        <m:t>𝜋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𝑓𝑡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𝜑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8031" y="2635233"/>
                <a:ext cx="3349869" cy="4308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/>
          <p:cNvSpPr txBox="1"/>
          <p:nvPr/>
        </p:nvSpPr>
        <p:spPr>
          <a:xfrm>
            <a:off x="1204546" y="3668441"/>
            <a:ext cx="12882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Amplitude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642946" y="4068551"/>
            <a:ext cx="12882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Frequency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057900" y="3653052"/>
            <a:ext cx="12882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Phase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2365131" y="3066120"/>
            <a:ext cx="624254" cy="586932"/>
          </a:xfrm>
          <a:prstGeom prst="straightConnector1">
            <a:avLst/>
          </a:prstGeom>
          <a:ln w="127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4418298" y="3165231"/>
            <a:ext cx="153702" cy="887931"/>
          </a:xfrm>
          <a:prstGeom prst="straightConnector1">
            <a:avLst/>
          </a:prstGeom>
          <a:ln w="127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 flipV="1">
            <a:off x="5561297" y="3123370"/>
            <a:ext cx="993206" cy="529682"/>
          </a:xfrm>
          <a:prstGeom prst="straightConnector1">
            <a:avLst/>
          </a:prstGeom>
          <a:ln w="127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688357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802.11a OFDM PHY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40</a:t>
            </a:fld>
            <a:endParaRPr lang="en-US" sz="1800" kern="0" dirty="0">
              <a:solidFill>
                <a:sysClr val="windowText" lastClr="00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4602820"/>
              </p:ext>
            </p:extLst>
          </p:nvPr>
        </p:nvGraphicFramePr>
        <p:xfrm>
          <a:off x="158262" y="1062537"/>
          <a:ext cx="8827476" cy="5221224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471246">
                  <a:extLst>
                    <a:ext uri="{9D8B030D-6E8A-4147-A177-3AD203B41FA5}">
                      <a16:colId xmlns:a16="http://schemas.microsoft.com/office/drawing/2014/main" val="1947624181"/>
                    </a:ext>
                  </a:extLst>
                </a:gridCol>
                <a:gridCol w="1471246">
                  <a:extLst>
                    <a:ext uri="{9D8B030D-6E8A-4147-A177-3AD203B41FA5}">
                      <a16:colId xmlns:a16="http://schemas.microsoft.com/office/drawing/2014/main" val="2431328159"/>
                    </a:ext>
                  </a:extLst>
                </a:gridCol>
                <a:gridCol w="1584135">
                  <a:extLst>
                    <a:ext uri="{9D8B030D-6E8A-4147-A177-3AD203B41FA5}">
                      <a16:colId xmlns:a16="http://schemas.microsoft.com/office/drawing/2014/main" val="2201911419"/>
                    </a:ext>
                  </a:extLst>
                </a:gridCol>
                <a:gridCol w="1358357">
                  <a:extLst>
                    <a:ext uri="{9D8B030D-6E8A-4147-A177-3AD203B41FA5}">
                      <a16:colId xmlns:a16="http://schemas.microsoft.com/office/drawing/2014/main" val="3865293625"/>
                    </a:ext>
                  </a:extLst>
                </a:gridCol>
                <a:gridCol w="1471246">
                  <a:extLst>
                    <a:ext uri="{9D8B030D-6E8A-4147-A177-3AD203B41FA5}">
                      <a16:colId xmlns:a16="http://schemas.microsoft.com/office/drawing/2014/main" val="907124780"/>
                    </a:ext>
                  </a:extLst>
                </a:gridCol>
                <a:gridCol w="1471246">
                  <a:extLst>
                    <a:ext uri="{9D8B030D-6E8A-4147-A177-3AD203B41FA5}">
                      <a16:colId xmlns:a16="http://schemas.microsoft.com/office/drawing/2014/main" val="3938748191"/>
                    </a:ext>
                  </a:extLst>
                </a:gridCol>
              </a:tblGrid>
              <a:tr h="78868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Modulation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Coding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Coded bits per subcarrier</a:t>
                      </a:r>
                      <a:r>
                        <a:rPr lang="en-US" sz="1600" baseline="0" dirty="0"/>
                        <a:t> symbol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Coded</a:t>
                      </a:r>
                      <a:r>
                        <a:rPr lang="en-US" sz="1600" baseline="0" dirty="0"/>
                        <a:t> bits per OFDM symbol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Data bits per OFDM symbol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Data</a:t>
                      </a:r>
                      <a:r>
                        <a:rPr lang="en-US" sz="1600" baseline="0" dirty="0"/>
                        <a:t> rate (Mbps)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0115430"/>
                  </a:ext>
                </a:extLst>
              </a:tr>
              <a:tr h="54978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BPSK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3394015"/>
                  </a:ext>
                </a:extLst>
              </a:tr>
              <a:tr h="54978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BPSK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6493126"/>
                  </a:ext>
                </a:extLst>
              </a:tr>
              <a:tr h="54978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QPSK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3441514"/>
                  </a:ext>
                </a:extLst>
              </a:tr>
              <a:tr h="54978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QPSK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3/4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3110006"/>
                  </a:ext>
                </a:extLst>
              </a:tr>
              <a:tr h="54978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16-QAM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1/2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6078732"/>
                  </a:ext>
                </a:extLst>
              </a:tr>
              <a:tr h="54978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16-QAM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3/4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1314"/>
                  </a:ext>
                </a:extLst>
              </a:tr>
              <a:tr h="54978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64-QAM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2/3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6592411"/>
                  </a:ext>
                </a:extLst>
              </a:tr>
              <a:tr h="54978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64-QAM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54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65759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878178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OFDM Block Diagram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dirty="0"/>
              <a:t>		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41</a:t>
            </a:fld>
            <a:endParaRPr lang="en-US" sz="1800" kern="0" dirty="0">
              <a:solidFill>
                <a:sysClr val="windowText" lastClr="000000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742950" y="1681538"/>
            <a:ext cx="1348740" cy="1137850"/>
          </a:xfrm>
          <a:prstGeom prst="rect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Error correction coding</a:t>
            </a:r>
          </a:p>
        </p:txBody>
      </p:sp>
      <p:sp>
        <p:nvSpPr>
          <p:cNvPr id="49" name="Rectangle 48"/>
          <p:cNvSpPr/>
          <p:nvPr/>
        </p:nvSpPr>
        <p:spPr>
          <a:xfrm>
            <a:off x="2438400" y="1681538"/>
            <a:ext cx="1348740" cy="1137850"/>
          </a:xfrm>
          <a:prstGeom prst="rect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Interleaving</a:t>
            </a:r>
          </a:p>
          <a:p>
            <a:pPr algn="ctr"/>
            <a:r>
              <a:rPr lang="en-US" dirty="0"/>
              <a:t>(serial to parallel)</a:t>
            </a:r>
          </a:p>
        </p:txBody>
      </p:sp>
      <p:sp>
        <p:nvSpPr>
          <p:cNvPr id="50" name="Rectangle 49"/>
          <p:cNvSpPr/>
          <p:nvPr/>
        </p:nvSpPr>
        <p:spPr>
          <a:xfrm>
            <a:off x="4133850" y="1681538"/>
            <a:ext cx="1348740" cy="1137850"/>
          </a:xfrm>
          <a:prstGeom prst="rect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Subcarrier modulation</a:t>
            </a:r>
          </a:p>
        </p:txBody>
      </p:sp>
      <p:sp>
        <p:nvSpPr>
          <p:cNvPr id="51" name="Rectangle 50"/>
          <p:cNvSpPr/>
          <p:nvPr/>
        </p:nvSpPr>
        <p:spPr>
          <a:xfrm>
            <a:off x="5829300" y="1681538"/>
            <a:ext cx="1348740" cy="1137850"/>
          </a:xfrm>
          <a:prstGeom prst="rect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IFFT</a:t>
            </a:r>
          </a:p>
        </p:txBody>
      </p:sp>
      <p:pic>
        <p:nvPicPr>
          <p:cNvPr id="52" name="Picture 2" descr="Image result for wireless sign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9527" y="1509880"/>
            <a:ext cx="501648" cy="343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" name="Bent-Up Arrow 52"/>
          <p:cNvSpPr/>
          <p:nvPr/>
        </p:nvSpPr>
        <p:spPr>
          <a:xfrm>
            <a:off x="8058150" y="1915820"/>
            <a:ext cx="509954" cy="441037"/>
          </a:xfrm>
          <a:prstGeom prst="bentUpArrow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7350891" y="1946098"/>
            <a:ext cx="534408" cy="608729"/>
            <a:chOff x="7523742" y="1915820"/>
            <a:chExt cx="340082" cy="608729"/>
          </a:xfrm>
        </p:grpSpPr>
        <p:pic>
          <p:nvPicPr>
            <p:cNvPr id="55" name="Picture 2" descr="Image result for sine wave"/>
            <p:cNvPicPr>
              <a:picLocks noChangeAspect="1" noChangeArrowheads="1"/>
            </p:cNvPicPr>
            <p:nvPr/>
          </p:nvPicPr>
          <p:blipFill rotWithShape="1">
            <a:blip r:embed="rId3">
              <a:biLevel thresh="75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029"/>
            <a:stretch/>
          </p:blipFill>
          <p:spPr bwMode="auto">
            <a:xfrm>
              <a:off x="7523742" y="1915820"/>
              <a:ext cx="90094" cy="6074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8" name="Picture 2" descr="Image result for sine wave"/>
            <p:cNvPicPr>
              <a:picLocks noChangeAspect="1" noChangeArrowheads="1"/>
            </p:cNvPicPr>
            <p:nvPr/>
          </p:nvPicPr>
          <p:blipFill rotWithShape="1">
            <a:blip r:embed="rId3">
              <a:biLevel thresh="75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029"/>
            <a:stretch/>
          </p:blipFill>
          <p:spPr bwMode="auto">
            <a:xfrm>
              <a:off x="7606970" y="1915820"/>
              <a:ext cx="90094" cy="6074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9" name="Picture 2" descr="Image result for sine wave"/>
            <p:cNvPicPr>
              <a:picLocks noChangeAspect="1" noChangeArrowheads="1"/>
            </p:cNvPicPr>
            <p:nvPr/>
          </p:nvPicPr>
          <p:blipFill rotWithShape="1">
            <a:blip r:embed="rId3">
              <a:biLevel thresh="75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029"/>
            <a:stretch/>
          </p:blipFill>
          <p:spPr bwMode="auto">
            <a:xfrm>
              <a:off x="7690502" y="1917144"/>
              <a:ext cx="90094" cy="6074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1" name="Picture 2" descr="Image result for sine wave"/>
            <p:cNvPicPr>
              <a:picLocks noChangeAspect="1" noChangeArrowheads="1"/>
            </p:cNvPicPr>
            <p:nvPr/>
          </p:nvPicPr>
          <p:blipFill rotWithShape="1">
            <a:blip r:embed="rId3">
              <a:biLevel thresh="75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029"/>
            <a:stretch/>
          </p:blipFill>
          <p:spPr bwMode="auto">
            <a:xfrm>
              <a:off x="7773730" y="1917144"/>
              <a:ext cx="90094" cy="6074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9" name="Straight Arrow Connector 8"/>
          <p:cNvCxnSpPr>
            <a:stCxn id="48" idx="3"/>
            <a:endCxn id="49" idx="1"/>
          </p:cNvCxnSpPr>
          <p:nvPr/>
        </p:nvCxnSpPr>
        <p:spPr>
          <a:xfrm>
            <a:off x="2091690" y="2250463"/>
            <a:ext cx="346710" cy="0"/>
          </a:xfrm>
          <a:prstGeom prst="straightConnector1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49" idx="3"/>
            <a:endCxn id="50" idx="1"/>
          </p:cNvCxnSpPr>
          <p:nvPr/>
        </p:nvCxnSpPr>
        <p:spPr>
          <a:xfrm>
            <a:off x="3787140" y="2250463"/>
            <a:ext cx="346710" cy="0"/>
          </a:xfrm>
          <a:prstGeom prst="straightConnector1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50" idx="3"/>
            <a:endCxn id="51" idx="1"/>
          </p:cNvCxnSpPr>
          <p:nvPr/>
        </p:nvCxnSpPr>
        <p:spPr>
          <a:xfrm>
            <a:off x="5482590" y="2250463"/>
            <a:ext cx="346710" cy="0"/>
          </a:xfrm>
          <a:prstGeom prst="straightConnector1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 62"/>
          <p:cNvSpPr/>
          <p:nvPr/>
        </p:nvSpPr>
        <p:spPr>
          <a:xfrm>
            <a:off x="2133014" y="4745472"/>
            <a:ext cx="1348740" cy="1137850"/>
          </a:xfrm>
          <a:prstGeom prst="rect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FFT</a:t>
            </a:r>
          </a:p>
        </p:txBody>
      </p:sp>
      <p:sp>
        <p:nvSpPr>
          <p:cNvPr id="64" name="Rectangle 63"/>
          <p:cNvSpPr/>
          <p:nvPr/>
        </p:nvSpPr>
        <p:spPr>
          <a:xfrm>
            <a:off x="3828464" y="4745472"/>
            <a:ext cx="1348740" cy="1137850"/>
          </a:xfrm>
          <a:prstGeom prst="rect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Subcarrier demodulation</a:t>
            </a:r>
          </a:p>
        </p:txBody>
      </p:sp>
      <p:sp>
        <p:nvSpPr>
          <p:cNvPr id="76" name="Rectangle 75"/>
          <p:cNvSpPr/>
          <p:nvPr/>
        </p:nvSpPr>
        <p:spPr>
          <a:xfrm>
            <a:off x="5523914" y="4745472"/>
            <a:ext cx="1348740" cy="1137850"/>
          </a:xfrm>
          <a:prstGeom prst="rect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Parallel to serial</a:t>
            </a:r>
          </a:p>
        </p:txBody>
      </p:sp>
      <p:sp>
        <p:nvSpPr>
          <p:cNvPr id="77" name="Rectangle 76"/>
          <p:cNvSpPr/>
          <p:nvPr/>
        </p:nvSpPr>
        <p:spPr>
          <a:xfrm>
            <a:off x="7219364" y="4745472"/>
            <a:ext cx="1348740" cy="1137850"/>
          </a:xfrm>
          <a:prstGeom prst="rect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Error correction decoding</a:t>
            </a:r>
          </a:p>
        </p:txBody>
      </p:sp>
      <p:cxnSp>
        <p:nvCxnSpPr>
          <p:cNvPr id="85" name="Straight Arrow Connector 84"/>
          <p:cNvCxnSpPr>
            <a:stCxn id="63" idx="3"/>
            <a:endCxn id="64" idx="1"/>
          </p:cNvCxnSpPr>
          <p:nvPr/>
        </p:nvCxnSpPr>
        <p:spPr>
          <a:xfrm>
            <a:off x="3481754" y="5314397"/>
            <a:ext cx="346710" cy="0"/>
          </a:xfrm>
          <a:prstGeom prst="straightConnector1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>
            <a:stCxn id="64" idx="3"/>
            <a:endCxn id="76" idx="1"/>
          </p:cNvCxnSpPr>
          <p:nvPr/>
        </p:nvCxnSpPr>
        <p:spPr>
          <a:xfrm>
            <a:off x="5177204" y="5314397"/>
            <a:ext cx="346710" cy="0"/>
          </a:xfrm>
          <a:prstGeom prst="straightConnector1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>
            <a:stCxn id="76" idx="3"/>
            <a:endCxn id="77" idx="1"/>
          </p:cNvCxnSpPr>
          <p:nvPr/>
        </p:nvCxnSpPr>
        <p:spPr>
          <a:xfrm>
            <a:off x="6872654" y="5314397"/>
            <a:ext cx="346710" cy="0"/>
          </a:xfrm>
          <a:prstGeom prst="straightConnector1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8" name="Group 87"/>
          <p:cNvGrpSpPr/>
          <p:nvPr/>
        </p:nvGrpSpPr>
        <p:grpSpPr>
          <a:xfrm>
            <a:off x="1417320" y="5010032"/>
            <a:ext cx="534408" cy="608729"/>
            <a:chOff x="7523742" y="1915820"/>
            <a:chExt cx="340082" cy="608729"/>
          </a:xfrm>
        </p:grpSpPr>
        <p:pic>
          <p:nvPicPr>
            <p:cNvPr id="89" name="Picture 2" descr="Image result for sine wave"/>
            <p:cNvPicPr>
              <a:picLocks noChangeAspect="1" noChangeArrowheads="1"/>
            </p:cNvPicPr>
            <p:nvPr/>
          </p:nvPicPr>
          <p:blipFill rotWithShape="1">
            <a:blip r:embed="rId3">
              <a:biLevel thresh="75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029"/>
            <a:stretch/>
          </p:blipFill>
          <p:spPr bwMode="auto">
            <a:xfrm>
              <a:off x="7523742" y="1915820"/>
              <a:ext cx="90094" cy="6074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0" name="Picture 2" descr="Image result for sine wave"/>
            <p:cNvPicPr>
              <a:picLocks noChangeAspect="1" noChangeArrowheads="1"/>
            </p:cNvPicPr>
            <p:nvPr/>
          </p:nvPicPr>
          <p:blipFill rotWithShape="1">
            <a:blip r:embed="rId3">
              <a:biLevel thresh="75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029"/>
            <a:stretch/>
          </p:blipFill>
          <p:spPr bwMode="auto">
            <a:xfrm>
              <a:off x="7606970" y="1915820"/>
              <a:ext cx="90094" cy="6074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1" name="Picture 2" descr="Image result for sine wave"/>
            <p:cNvPicPr>
              <a:picLocks noChangeAspect="1" noChangeArrowheads="1"/>
            </p:cNvPicPr>
            <p:nvPr/>
          </p:nvPicPr>
          <p:blipFill rotWithShape="1">
            <a:blip r:embed="rId3">
              <a:biLevel thresh="75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029"/>
            <a:stretch/>
          </p:blipFill>
          <p:spPr bwMode="auto">
            <a:xfrm>
              <a:off x="7690502" y="1917144"/>
              <a:ext cx="90094" cy="6074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2" name="Picture 2" descr="Image result for sine wave"/>
            <p:cNvPicPr>
              <a:picLocks noChangeAspect="1" noChangeArrowheads="1"/>
            </p:cNvPicPr>
            <p:nvPr/>
          </p:nvPicPr>
          <p:blipFill rotWithShape="1">
            <a:blip r:embed="rId3">
              <a:biLevel thresh="75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029"/>
            <a:stretch/>
          </p:blipFill>
          <p:spPr bwMode="auto">
            <a:xfrm>
              <a:off x="7773730" y="1917144"/>
              <a:ext cx="90094" cy="6074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93" name="Bent-Up Arrow 92"/>
          <p:cNvSpPr/>
          <p:nvPr/>
        </p:nvSpPr>
        <p:spPr>
          <a:xfrm rot="5400000">
            <a:off x="800104" y="4943555"/>
            <a:ext cx="509954" cy="441037"/>
          </a:xfrm>
          <a:prstGeom prst="bentUpArrow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4" name="Picture 2" descr="Image result for wireless sign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990" y="4402156"/>
            <a:ext cx="501648" cy="343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5" name="TextBox 94"/>
          <p:cNvSpPr txBox="1"/>
          <p:nvPr/>
        </p:nvSpPr>
        <p:spPr>
          <a:xfrm>
            <a:off x="3313574" y="1044028"/>
            <a:ext cx="20369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Transmitter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3313574" y="4065266"/>
            <a:ext cx="20369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Receiver</a:t>
            </a:r>
          </a:p>
        </p:txBody>
      </p:sp>
      <p:sp>
        <p:nvSpPr>
          <p:cNvPr id="6" name="Rectangle 5"/>
          <p:cNvSpPr/>
          <p:nvPr/>
        </p:nvSpPr>
        <p:spPr>
          <a:xfrm>
            <a:off x="276577" y="3769459"/>
            <a:ext cx="8590845" cy="2415823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58866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Demodulation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Received symbols depend on channel variations</a:t>
            </a:r>
          </a:p>
          <a:p>
            <a:pPr lvl="1"/>
            <a:r>
              <a:rPr lang="en-US" dirty="0"/>
              <a:t>Multi-path – common reason behind amplitude and phase changes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42</a:t>
            </a:fld>
            <a:endParaRPr lang="en-US" sz="1800" kern="0" dirty="0">
              <a:solidFill>
                <a:sysClr val="windowText" lastClr="000000"/>
              </a:solidFill>
            </a:endParaRPr>
          </a:p>
        </p:txBody>
      </p:sp>
      <p:pic>
        <p:nvPicPr>
          <p:cNvPr id="77" name="Picture 7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42" t="20972" r="9764" b="26844"/>
          <a:stretch/>
        </p:blipFill>
        <p:spPr>
          <a:xfrm>
            <a:off x="4826001" y="2156177"/>
            <a:ext cx="3172178" cy="3160889"/>
          </a:xfrm>
          <a:prstGeom prst="rect">
            <a:avLst/>
          </a:prstGeom>
        </p:spPr>
      </p:pic>
      <p:grpSp>
        <p:nvGrpSpPr>
          <p:cNvPr id="113" name="Group 112"/>
          <p:cNvGrpSpPr/>
          <p:nvPr/>
        </p:nvGrpSpPr>
        <p:grpSpPr>
          <a:xfrm>
            <a:off x="575733" y="2314222"/>
            <a:ext cx="3070578" cy="2844797"/>
            <a:chOff x="519289" y="2246492"/>
            <a:chExt cx="3330222" cy="3127022"/>
          </a:xfrm>
        </p:grpSpPr>
        <p:cxnSp>
          <p:nvCxnSpPr>
            <p:cNvPr id="78" name="Straight Connector 77"/>
            <p:cNvCxnSpPr/>
            <p:nvPr/>
          </p:nvCxnSpPr>
          <p:spPr>
            <a:xfrm flipV="1">
              <a:off x="2133600" y="2246492"/>
              <a:ext cx="0" cy="3127022"/>
            </a:xfrm>
            <a:prstGeom prst="line">
              <a:avLst/>
            </a:prstGeom>
            <a:ln w="19050">
              <a:solidFill>
                <a:srgbClr val="002060"/>
              </a:solidFill>
              <a:headEnd type="none" w="sm" len="sm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519289" y="3793070"/>
              <a:ext cx="3330222" cy="0"/>
            </a:xfrm>
            <a:prstGeom prst="line">
              <a:avLst/>
            </a:prstGeom>
            <a:ln w="19050">
              <a:solidFill>
                <a:srgbClr val="002060"/>
              </a:solidFill>
              <a:headEnd type="none" w="sm" len="sm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Oval 79"/>
            <p:cNvSpPr/>
            <p:nvPr/>
          </p:nvSpPr>
          <p:spPr>
            <a:xfrm>
              <a:off x="2497015" y="2539569"/>
              <a:ext cx="140677" cy="134815"/>
            </a:xfrm>
            <a:prstGeom prst="ellipse">
              <a:avLst/>
            </a:prstGeom>
            <a:solidFill>
              <a:srgbClr val="4472C4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>
            <a:xfrm>
              <a:off x="3339557" y="2539569"/>
              <a:ext cx="140677" cy="134815"/>
            </a:xfrm>
            <a:prstGeom prst="ellipse">
              <a:avLst/>
            </a:prstGeom>
            <a:solidFill>
              <a:srgbClr val="4472C4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>
            <a:xfrm>
              <a:off x="3340968" y="3365177"/>
              <a:ext cx="140677" cy="134815"/>
            </a:xfrm>
            <a:prstGeom prst="ellipse">
              <a:avLst/>
            </a:prstGeom>
            <a:solidFill>
              <a:srgbClr val="4472C4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>
            <a:xfrm>
              <a:off x="2497015" y="3373971"/>
              <a:ext cx="140677" cy="134815"/>
            </a:xfrm>
            <a:prstGeom prst="ellipse">
              <a:avLst/>
            </a:prstGeom>
            <a:solidFill>
              <a:srgbClr val="4472C4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>
            <a:xfrm>
              <a:off x="785556" y="2539569"/>
              <a:ext cx="140677" cy="134815"/>
            </a:xfrm>
            <a:prstGeom prst="ellipse">
              <a:avLst/>
            </a:prstGeom>
            <a:solidFill>
              <a:srgbClr val="4472C4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>
            <a:xfrm>
              <a:off x="1628098" y="2539569"/>
              <a:ext cx="140677" cy="134815"/>
            </a:xfrm>
            <a:prstGeom prst="ellipse">
              <a:avLst/>
            </a:prstGeom>
            <a:solidFill>
              <a:srgbClr val="4472C4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>
            <a:xfrm>
              <a:off x="1629509" y="3365177"/>
              <a:ext cx="140677" cy="134815"/>
            </a:xfrm>
            <a:prstGeom prst="ellipse">
              <a:avLst/>
            </a:prstGeom>
            <a:solidFill>
              <a:srgbClr val="4472C4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>
            <a:xfrm>
              <a:off x="785556" y="3373971"/>
              <a:ext cx="140677" cy="134815"/>
            </a:xfrm>
            <a:prstGeom prst="ellipse">
              <a:avLst/>
            </a:prstGeom>
            <a:solidFill>
              <a:srgbClr val="4472C4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/>
            <p:nvPr/>
          </p:nvSpPr>
          <p:spPr>
            <a:xfrm>
              <a:off x="2497015" y="4098684"/>
              <a:ext cx="140677" cy="134815"/>
            </a:xfrm>
            <a:prstGeom prst="ellipse">
              <a:avLst/>
            </a:prstGeom>
            <a:solidFill>
              <a:srgbClr val="4472C4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>
            <a:xfrm>
              <a:off x="3339557" y="4098684"/>
              <a:ext cx="140677" cy="134815"/>
            </a:xfrm>
            <a:prstGeom prst="ellipse">
              <a:avLst/>
            </a:prstGeom>
            <a:solidFill>
              <a:srgbClr val="4472C4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>
            <a:xfrm>
              <a:off x="3340968" y="4924292"/>
              <a:ext cx="140677" cy="134815"/>
            </a:xfrm>
            <a:prstGeom prst="ellipse">
              <a:avLst/>
            </a:prstGeom>
            <a:solidFill>
              <a:srgbClr val="4472C4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>
            <a:xfrm>
              <a:off x="2497015" y="4933086"/>
              <a:ext cx="140677" cy="134815"/>
            </a:xfrm>
            <a:prstGeom prst="ellipse">
              <a:avLst/>
            </a:prstGeom>
            <a:solidFill>
              <a:srgbClr val="4472C4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785556" y="4098684"/>
              <a:ext cx="140677" cy="134815"/>
            </a:xfrm>
            <a:prstGeom prst="ellipse">
              <a:avLst/>
            </a:prstGeom>
            <a:solidFill>
              <a:srgbClr val="4472C4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>
            <a:xfrm>
              <a:off x="1628098" y="4098684"/>
              <a:ext cx="140677" cy="134815"/>
            </a:xfrm>
            <a:prstGeom prst="ellipse">
              <a:avLst/>
            </a:prstGeom>
            <a:solidFill>
              <a:srgbClr val="4472C4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>
            <a:xfrm>
              <a:off x="1629509" y="4924292"/>
              <a:ext cx="140677" cy="134815"/>
            </a:xfrm>
            <a:prstGeom prst="ellipse">
              <a:avLst/>
            </a:prstGeom>
            <a:solidFill>
              <a:srgbClr val="4472C4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/>
            <p:nvPr/>
          </p:nvSpPr>
          <p:spPr>
            <a:xfrm>
              <a:off x="785556" y="4933086"/>
              <a:ext cx="140677" cy="134815"/>
            </a:xfrm>
            <a:prstGeom prst="ellipse">
              <a:avLst/>
            </a:prstGeom>
            <a:solidFill>
              <a:srgbClr val="4472C4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4" name="TextBox 113"/>
          <p:cNvSpPr txBox="1"/>
          <p:nvPr/>
        </p:nvSpPr>
        <p:spPr>
          <a:xfrm>
            <a:off x="4346222" y="5749621"/>
            <a:ext cx="46395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err="1"/>
              <a:t>Mathworks</a:t>
            </a:r>
            <a:r>
              <a:rPr lang="en-US" sz="1100" dirty="0"/>
              <a:t> - digital modulation with Matlab http://www.mathworks.com/help/comm/ug/digital-modulation_ja_JP.html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833228" y="5249824"/>
            <a:ext cx="24763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Transmitter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5173894" y="5302511"/>
            <a:ext cx="24763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Receiver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4361779" y="1820712"/>
            <a:ext cx="41006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Inter-symbol interference</a:t>
            </a:r>
          </a:p>
        </p:txBody>
      </p:sp>
    </p:spTree>
    <p:extLst>
      <p:ext uri="{BB962C8B-B14F-4D97-AF65-F5344CB8AC3E}">
        <p14:creationId xmlns:p14="http://schemas.microsoft.com/office/powerpoint/2010/main" val="31259405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Demodulation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Hard decision</a:t>
            </a:r>
          </a:p>
          <a:p>
            <a:pPr lvl="1"/>
            <a:r>
              <a:rPr lang="en-US" dirty="0"/>
              <a:t>Calculate the distance to the constellation points, pick the one with the lowest distance </a:t>
            </a:r>
          </a:p>
          <a:p>
            <a:pPr lvl="1"/>
            <a:r>
              <a:rPr lang="en-US" dirty="0"/>
              <a:t>Can be overly conservative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43</a:t>
            </a:fld>
            <a:endParaRPr lang="en-US" sz="1800" kern="0" dirty="0">
              <a:solidFill>
                <a:sysClr val="windowText" lastClr="000000"/>
              </a:solidFill>
            </a:endParaRPr>
          </a:p>
        </p:txBody>
      </p:sp>
      <p:grpSp>
        <p:nvGrpSpPr>
          <p:cNvPr id="113" name="Group 112"/>
          <p:cNvGrpSpPr/>
          <p:nvPr/>
        </p:nvGrpSpPr>
        <p:grpSpPr>
          <a:xfrm>
            <a:off x="3226335" y="2920954"/>
            <a:ext cx="3070578" cy="2844797"/>
            <a:chOff x="519289" y="2246492"/>
            <a:chExt cx="3330222" cy="3127022"/>
          </a:xfrm>
        </p:grpSpPr>
        <p:cxnSp>
          <p:nvCxnSpPr>
            <p:cNvPr id="78" name="Straight Connector 77"/>
            <p:cNvCxnSpPr/>
            <p:nvPr/>
          </p:nvCxnSpPr>
          <p:spPr>
            <a:xfrm flipV="1">
              <a:off x="2133600" y="2246492"/>
              <a:ext cx="0" cy="3127022"/>
            </a:xfrm>
            <a:prstGeom prst="line">
              <a:avLst/>
            </a:prstGeom>
            <a:ln w="19050">
              <a:solidFill>
                <a:srgbClr val="002060"/>
              </a:solidFill>
              <a:headEnd type="none" w="sm" len="sm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519289" y="3793070"/>
              <a:ext cx="3330222" cy="0"/>
            </a:xfrm>
            <a:prstGeom prst="line">
              <a:avLst/>
            </a:prstGeom>
            <a:ln w="19050">
              <a:solidFill>
                <a:srgbClr val="002060"/>
              </a:solidFill>
              <a:headEnd type="none" w="sm" len="sm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Oval 79"/>
            <p:cNvSpPr/>
            <p:nvPr/>
          </p:nvSpPr>
          <p:spPr>
            <a:xfrm>
              <a:off x="2497015" y="2539569"/>
              <a:ext cx="140677" cy="134815"/>
            </a:xfrm>
            <a:prstGeom prst="ellipse">
              <a:avLst/>
            </a:prstGeom>
            <a:solidFill>
              <a:srgbClr val="4472C4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>
            <a:xfrm>
              <a:off x="3339557" y="2539569"/>
              <a:ext cx="140677" cy="134815"/>
            </a:xfrm>
            <a:prstGeom prst="ellipse">
              <a:avLst/>
            </a:prstGeom>
            <a:solidFill>
              <a:srgbClr val="4472C4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>
            <a:xfrm>
              <a:off x="3340968" y="3365177"/>
              <a:ext cx="140677" cy="134815"/>
            </a:xfrm>
            <a:prstGeom prst="ellipse">
              <a:avLst/>
            </a:prstGeom>
            <a:solidFill>
              <a:srgbClr val="4472C4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>
            <a:xfrm>
              <a:off x="2497015" y="3373971"/>
              <a:ext cx="140677" cy="134815"/>
            </a:xfrm>
            <a:prstGeom prst="ellipse">
              <a:avLst/>
            </a:prstGeom>
            <a:solidFill>
              <a:srgbClr val="4472C4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>
            <a:xfrm>
              <a:off x="785556" y="2539569"/>
              <a:ext cx="140677" cy="134815"/>
            </a:xfrm>
            <a:prstGeom prst="ellipse">
              <a:avLst/>
            </a:prstGeom>
            <a:solidFill>
              <a:srgbClr val="4472C4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>
            <a:xfrm>
              <a:off x="1628098" y="2539569"/>
              <a:ext cx="140677" cy="134815"/>
            </a:xfrm>
            <a:prstGeom prst="ellipse">
              <a:avLst/>
            </a:prstGeom>
            <a:solidFill>
              <a:srgbClr val="4472C4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>
            <a:xfrm>
              <a:off x="1629509" y="3365177"/>
              <a:ext cx="140677" cy="134815"/>
            </a:xfrm>
            <a:prstGeom prst="ellipse">
              <a:avLst/>
            </a:prstGeom>
            <a:solidFill>
              <a:srgbClr val="4472C4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>
            <a:xfrm>
              <a:off x="785556" y="3373971"/>
              <a:ext cx="140677" cy="134815"/>
            </a:xfrm>
            <a:prstGeom prst="ellipse">
              <a:avLst/>
            </a:prstGeom>
            <a:solidFill>
              <a:srgbClr val="4472C4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/>
            <p:nvPr/>
          </p:nvSpPr>
          <p:spPr>
            <a:xfrm>
              <a:off x="2497015" y="4098684"/>
              <a:ext cx="140677" cy="134815"/>
            </a:xfrm>
            <a:prstGeom prst="ellipse">
              <a:avLst/>
            </a:prstGeom>
            <a:solidFill>
              <a:srgbClr val="4472C4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>
            <a:xfrm>
              <a:off x="3339557" y="4098684"/>
              <a:ext cx="140677" cy="134815"/>
            </a:xfrm>
            <a:prstGeom prst="ellipse">
              <a:avLst/>
            </a:prstGeom>
            <a:solidFill>
              <a:srgbClr val="4472C4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>
            <a:xfrm>
              <a:off x="3340968" y="4924292"/>
              <a:ext cx="140677" cy="134815"/>
            </a:xfrm>
            <a:prstGeom prst="ellipse">
              <a:avLst/>
            </a:prstGeom>
            <a:solidFill>
              <a:srgbClr val="4472C4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>
            <a:xfrm>
              <a:off x="2497015" y="4933086"/>
              <a:ext cx="140677" cy="134815"/>
            </a:xfrm>
            <a:prstGeom prst="ellipse">
              <a:avLst/>
            </a:prstGeom>
            <a:solidFill>
              <a:srgbClr val="4472C4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785556" y="4098684"/>
              <a:ext cx="140677" cy="134815"/>
            </a:xfrm>
            <a:prstGeom prst="ellipse">
              <a:avLst/>
            </a:prstGeom>
            <a:solidFill>
              <a:srgbClr val="4472C4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>
            <a:xfrm>
              <a:off x="1628098" y="4098684"/>
              <a:ext cx="140677" cy="134815"/>
            </a:xfrm>
            <a:prstGeom prst="ellipse">
              <a:avLst/>
            </a:prstGeom>
            <a:solidFill>
              <a:srgbClr val="4472C4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>
            <a:xfrm>
              <a:off x="1629509" y="4924292"/>
              <a:ext cx="140677" cy="134815"/>
            </a:xfrm>
            <a:prstGeom prst="ellipse">
              <a:avLst/>
            </a:prstGeom>
            <a:solidFill>
              <a:srgbClr val="4472C4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/>
            <p:nvPr/>
          </p:nvSpPr>
          <p:spPr>
            <a:xfrm>
              <a:off x="785556" y="4933086"/>
              <a:ext cx="140677" cy="134815"/>
            </a:xfrm>
            <a:prstGeom prst="ellipse">
              <a:avLst/>
            </a:prstGeom>
            <a:solidFill>
              <a:srgbClr val="4472C4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8" name="TextBox 117"/>
          <p:cNvSpPr txBox="1"/>
          <p:nvPr/>
        </p:nvSpPr>
        <p:spPr>
          <a:xfrm>
            <a:off x="3471842" y="5894688"/>
            <a:ext cx="24763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Receiver</a:t>
            </a:r>
          </a:p>
        </p:txBody>
      </p:sp>
      <p:sp>
        <p:nvSpPr>
          <p:cNvPr id="28" name="Oval 27"/>
          <p:cNvSpPr/>
          <p:nvPr/>
        </p:nvSpPr>
        <p:spPr>
          <a:xfrm>
            <a:off x="3903384" y="3467302"/>
            <a:ext cx="129709" cy="12264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>
            <a:endCxn id="85" idx="3"/>
          </p:cNvCxnSpPr>
          <p:nvPr/>
        </p:nvCxnSpPr>
        <p:spPr>
          <a:xfrm flipV="1">
            <a:off x="4047345" y="3292266"/>
            <a:ext cx="220345" cy="175034"/>
          </a:xfrm>
          <a:prstGeom prst="straightConnector1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endCxn id="84" idx="5"/>
          </p:cNvCxnSpPr>
          <p:nvPr/>
        </p:nvCxnSpPr>
        <p:spPr>
          <a:xfrm flipH="1" flipV="1">
            <a:off x="3582556" y="3292266"/>
            <a:ext cx="320828" cy="188910"/>
          </a:xfrm>
          <a:prstGeom prst="straightConnector1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endCxn id="87" idx="7"/>
          </p:cNvCxnSpPr>
          <p:nvPr/>
        </p:nvCxnSpPr>
        <p:spPr>
          <a:xfrm flipH="1">
            <a:off x="3582556" y="3597109"/>
            <a:ext cx="320828" cy="367526"/>
          </a:xfrm>
          <a:prstGeom prst="straightConnector1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endCxn id="86" idx="1"/>
          </p:cNvCxnSpPr>
          <p:nvPr/>
        </p:nvCxnSpPr>
        <p:spPr>
          <a:xfrm>
            <a:off x="4014098" y="3605109"/>
            <a:ext cx="254893" cy="351526"/>
          </a:xfrm>
          <a:prstGeom prst="straightConnector1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601158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Demodulation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Soft decision</a:t>
            </a:r>
          </a:p>
          <a:p>
            <a:pPr lvl="1"/>
            <a:r>
              <a:rPr lang="en-US" dirty="0"/>
              <a:t>For the received symbol, calculate its distance to the nearby constellation points</a:t>
            </a:r>
          </a:p>
          <a:p>
            <a:pPr lvl="1"/>
            <a:r>
              <a:rPr lang="en-US" dirty="0"/>
              <a:t>Use the distance to associate a probability to the constellation point</a:t>
            </a:r>
          </a:p>
          <a:p>
            <a:pPr lvl="1"/>
            <a:r>
              <a:rPr lang="en-US" dirty="0"/>
              <a:t>Combine the probabilities with FEC decoding to minimize errors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44</a:t>
            </a:fld>
            <a:endParaRPr lang="en-US" sz="1800" kern="0" dirty="0">
              <a:solidFill>
                <a:sysClr val="windowText" lastClr="000000"/>
              </a:solidFill>
            </a:endParaRPr>
          </a:p>
        </p:txBody>
      </p:sp>
      <p:grpSp>
        <p:nvGrpSpPr>
          <p:cNvPr id="113" name="Group 112"/>
          <p:cNvGrpSpPr/>
          <p:nvPr/>
        </p:nvGrpSpPr>
        <p:grpSpPr>
          <a:xfrm>
            <a:off x="3226335" y="2920954"/>
            <a:ext cx="3070578" cy="2844797"/>
            <a:chOff x="519289" y="2246492"/>
            <a:chExt cx="3330222" cy="3127022"/>
          </a:xfrm>
        </p:grpSpPr>
        <p:cxnSp>
          <p:nvCxnSpPr>
            <p:cNvPr id="78" name="Straight Connector 77"/>
            <p:cNvCxnSpPr/>
            <p:nvPr/>
          </p:nvCxnSpPr>
          <p:spPr>
            <a:xfrm flipV="1">
              <a:off x="2133600" y="2246492"/>
              <a:ext cx="0" cy="3127022"/>
            </a:xfrm>
            <a:prstGeom prst="line">
              <a:avLst/>
            </a:prstGeom>
            <a:ln w="19050">
              <a:solidFill>
                <a:srgbClr val="002060"/>
              </a:solidFill>
              <a:headEnd type="none" w="sm" len="sm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519289" y="3793070"/>
              <a:ext cx="3330222" cy="0"/>
            </a:xfrm>
            <a:prstGeom prst="line">
              <a:avLst/>
            </a:prstGeom>
            <a:ln w="19050">
              <a:solidFill>
                <a:srgbClr val="002060"/>
              </a:solidFill>
              <a:headEnd type="none" w="sm" len="sm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Oval 79"/>
            <p:cNvSpPr/>
            <p:nvPr/>
          </p:nvSpPr>
          <p:spPr>
            <a:xfrm>
              <a:off x="2497015" y="2539569"/>
              <a:ext cx="140677" cy="134815"/>
            </a:xfrm>
            <a:prstGeom prst="ellipse">
              <a:avLst/>
            </a:prstGeom>
            <a:solidFill>
              <a:srgbClr val="4472C4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>
            <a:xfrm>
              <a:off x="3339557" y="2539569"/>
              <a:ext cx="140677" cy="134815"/>
            </a:xfrm>
            <a:prstGeom prst="ellipse">
              <a:avLst/>
            </a:prstGeom>
            <a:solidFill>
              <a:srgbClr val="4472C4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>
            <a:xfrm>
              <a:off x="3340968" y="3365177"/>
              <a:ext cx="140677" cy="134815"/>
            </a:xfrm>
            <a:prstGeom prst="ellipse">
              <a:avLst/>
            </a:prstGeom>
            <a:solidFill>
              <a:srgbClr val="4472C4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>
            <a:xfrm>
              <a:off x="2497015" y="3373971"/>
              <a:ext cx="140677" cy="134815"/>
            </a:xfrm>
            <a:prstGeom prst="ellipse">
              <a:avLst/>
            </a:prstGeom>
            <a:solidFill>
              <a:srgbClr val="4472C4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>
            <a:xfrm>
              <a:off x="785556" y="2539569"/>
              <a:ext cx="140677" cy="134815"/>
            </a:xfrm>
            <a:prstGeom prst="ellipse">
              <a:avLst/>
            </a:prstGeom>
            <a:solidFill>
              <a:srgbClr val="4472C4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>
            <a:xfrm>
              <a:off x="1628098" y="2539569"/>
              <a:ext cx="140677" cy="134815"/>
            </a:xfrm>
            <a:prstGeom prst="ellipse">
              <a:avLst/>
            </a:prstGeom>
            <a:solidFill>
              <a:srgbClr val="4472C4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>
            <a:xfrm>
              <a:off x="1629509" y="3365177"/>
              <a:ext cx="140677" cy="134815"/>
            </a:xfrm>
            <a:prstGeom prst="ellipse">
              <a:avLst/>
            </a:prstGeom>
            <a:solidFill>
              <a:srgbClr val="4472C4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>
            <a:xfrm>
              <a:off x="785556" y="3373971"/>
              <a:ext cx="140677" cy="134815"/>
            </a:xfrm>
            <a:prstGeom prst="ellipse">
              <a:avLst/>
            </a:prstGeom>
            <a:solidFill>
              <a:srgbClr val="4472C4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/>
            <p:nvPr/>
          </p:nvSpPr>
          <p:spPr>
            <a:xfrm>
              <a:off x="2497015" y="4098684"/>
              <a:ext cx="140677" cy="134815"/>
            </a:xfrm>
            <a:prstGeom prst="ellipse">
              <a:avLst/>
            </a:prstGeom>
            <a:solidFill>
              <a:srgbClr val="4472C4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>
            <a:xfrm>
              <a:off x="3339557" y="4098684"/>
              <a:ext cx="140677" cy="134815"/>
            </a:xfrm>
            <a:prstGeom prst="ellipse">
              <a:avLst/>
            </a:prstGeom>
            <a:solidFill>
              <a:srgbClr val="4472C4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>
            <a:xfrm>
              <a:off x="3340968" y="4924292"/>
              <a:ext cx="140677" cy="134815"/>
            </a:xfrm>
            <a:prstGeom prst="ellipse">
              <a:avLst/>
            </a:prstGeom>
            <a:solidFill>
              <a:srgbClr val="4472C4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>
            <a:xfrm>
              <a:off x="2497015" y="4933086"/>
              <a:ext cx="140677" cy="134815"/>
            </a:xfrm>
            <a:prstGeom prst="ellipse">
              <a:avLst/>
            </a:prstGeom>
            <a:solidFill>
              <a:srgbClr val="4472C4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785556" y="4098684"/>
              <a:ext cx="140677" cy="134815"/>
            </a:xfrm>
            <a:prstGeom prst="ellipse">
              <a:avLst/>
            </a:prstGeom>
            <a:solidFill>
              <a:srgbClr val="4472C4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>
            <a:xfrm>
              <a:off x="1628098" y="4098684"/>
              <a:ext cx="140677" cy="134815"/>
            </a:xfrm>
            <a:prstGeom prst="ellipse">
              <a:avLst/>
            </a:prstGeom>
            <a:solidFill>
              <a:srgbClr val="4472C4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>
            <a:xfrm>
              <a:off x="1629509" y="4924292"/>
              <a:ext cx="140677" cy="134815"/>
            </a:xfrm>
            <a:prstGeom prst="ellipse">
              <a:avLst/>
            </a:prstGeom>
            <a:solidFill>
              <a:srgbClr val="4472C4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/>
            <p:nvPr/>
          </p:nvSpPr>
          <p:spPr>
            <a:xfrm>
              <a:off x="785556" y="4933086"/>
              <a:ext cx="140677" cy="134815"/>
            </a:xfrm>
            <a:prstGeom prst="ellipse">
              <a:avLst/>
            </a:prstGeom>
            <a:solidFill>
              <a:srgbClr val="4472C4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8" name="TextBox 117"/>
          <p:cNvSpPr txBox="1"/>
          <p:nvPr/>
        </p:nvSpPr>
        <p:spPr>
          <a:xfrm>
            <a:off x="3471842" y="5894688"/>
            <a:ext cx="24763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Receiver</a:t>
            </a:r>
          </a:p>
        </p:txBody>
      </p:sp>
      <p:sp>
        <p:nvSpPr>
          <p:cNvPr id="28" name="Oval 27"/>
          <p:cNvSpPr/>
          <p:nvPr/>
        </p:nvSpPr>
        <p:spPr>
          <a:xfrm>
            <a:off x="3903384" y="3467302"/>
            <a:ext cx="129709" cy="12264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>
            <a:endCxn id="85" idx="3"/>
          </p:cNvCxnSpPr>
          <p:nvPr/>
        </p:nvCxnSpPr>
        <p:spPr>
          <a:xfrm flipV="1">
            <a:off x="4047345" y="3292266"/>
            <a:ext cx="220345" cy="175034"/>
          </a:xfrm>
          <a:prstGeom prst="straightConnector1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endCxn id="84" idx="5"/>
          </p:cNvCxnSpPr>
          <p:nvPr/>
        </p:nvCxnSpPr>
        <p:spPr>
          <a:xfrm flipH="1" flipV="1">
            <a:off x="3582556" y="3292266"/>
            <a:ext cx="320828" cy="188910"/>
          </a:xfrm>
          <a:prstGeom prst="straightConnector1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endCxn id="87" idx="7"/>
          </p:cNvCxnSpPr>
          <p:nvPr/>
        </p:nvCxnSpPr>
        <p:spPr>
          <a:xfrm flipH="1">
            <a:off x="3582556" y="3597109"/>
            <a:ext cx="320828" cy="367526"/>
          </a:xfrm>
          <a:prstGeom prst="straightConnector1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endCxn id="86" idx="1"/>
          </p:cNvCxnSpPr>
          <p:nvPr/>
        </p:nvCxnSpPr>
        <p:spPr>
          <a:xfrm>
            <a:off x="4014098" y="3605109"/>
            <a:ext cx="254893" cy="351526"/>
          </a:xfrm>
          <a:prstGeom prst="straightConnector1">
            <a:avLst/>
          </a:prstGeom>
          <a:ln w="19050">
            <a:solidFill>
              <a:srgbClr val="002060"/>
            </a:solidFill>
            <a:headEnd type="none" w="sm" len="sm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325660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Bit to symbol mapping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Natural vs. gray mapping in 16 QAM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Gray mapping: adjacent constellation points only differ in 1 bit</a:t>
            </a:r>
          </a:p>
          <a:p>
            <a:pPr lvl="1"/>
            <a:r>
              <a:rPr lang="en-US" dirty="0"/>
              <a:t>Reduces bit error compared to natural mapping where adjacent points can have multiple bits different from each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45</a:t>
            </a:fld>
            <a:endParaRPr lang="en-US" sz="1800" kern="0" dirty="0">
              <a:solidFill>
                <a:sysClr val="windowText" lastClr="000000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2133600" y="1828800"/>
            <a:ext cx="0" cy="3127022"/>
          </a:xfrm>
          <a:prstGeom prst="line">
            <a:avLst/>
          </a:prstGeom>
          <a:ln w="19050">
            <a:solidFill>
              <a:srgbClr val="002060"/>
            </a:solidFill>
            <a:headEnd type="none" w="sm" len="sm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19289" y="3375378"/>
            <a:ext cx="3330222" cy="0"/>
          </a:xfrm>
          <a:prstGeom prst="line">
            <a:avLst/>
          </a:prstGeom>
          <a:ln w="19050">
            <a:solidFill>
              <a:srgbClr val="002060"/>
            </a:solidFill>
            <a:headEnd type="none" w="sm" len="sm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2497015" y="2121877"/>
            <a:ext cx="140677" cy="134815"/>
          </a:xfrm>
          <a:prstGeom prst="ellipse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3339557" y="2121877"/>
            <a:ext cx="140677" cy="134815"/>
          </a:xfrm>
          <a:prstGeom prst="ellipse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3340968" y="2947485"/>
            <a:ext cx="140677" cy="134815"/>
          </a:xfrm>
          <a:prstGeom prst="ellipse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2497015" y="2956279"/>
            <a:ext cx="140677" cy="134815"/>
          </a:xfrm>
          <a:prstGeom prst="ellipse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785556" y="2121877"/>
            <a:ext cx="140677" cy="134815"/>
          </a:xfrm>
          <a:prstGeom prst="ellipse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1628098" y="2121877"/>
            <a:ext cx="140677" cy="134815"/>
          </a:xfrm>
          <a:prstGeom prst="ellipse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1629509" y="2947485"/>
            <a:ext cx="140677" cy="134815"/>
          </a:xfrm>
          <a:prstGeom prst="ellipse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785556" y="2956279"/>
            <a:ext cx="140677" cy="134815"/>
          </a:xfrm>
          <a:prstGeom prst="ellipse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2497015" y="3680992"/>
            <a:ext cx="140677" cy="134815"/>
          </a:xfrm>
          <a:prstGeom prst="ellipse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3339557" y="3680992"/>
            <a:ext cx="140677" cy="134815"/>
          </a:xfrm>
          <a:prstGeom prst="ellipse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3340968" y="4506600"/>
            <a:ext cx="140677" cy="134815"/>
          </a:xfrm>
          <a:prstGeom prst="ellipse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2497015" y="4515394"/>
            <a:ext cx="140677" cy="134815"/>
          </a:xfrm>
          <a:prstGeom prst="ellipse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785556" y="3680992"/>
            <a:ext cx="140677" cy="134815"/>
          </a:xfrm>
          <a:prstGeom prst="ellipse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1628098" y="3680992"/>
            <a:ext cx="140677" cy="134815"/>
          </a:xfrm>
          <a:prstGeom prst="ellipse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1629509" y="4506600"/>
            <a:ext cx="140677" cy="134815"/>
          </a:xfrm>
          <a:prstGeom prst="ellipse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785556" y="4515394"/>
            <a:ext cx="140677" cy="134815"/>
          </a:xfrm>
          <a:prstGeom prst="ellipse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435491" y="1766445"/>
            <a:ext cx="8909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3 (0011)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1252959" y="1766443"/>
            <a:ext cx="8909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2 (0010)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417690" y="2608931"/>
            <a:ext cx="8909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7 (0111)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1242646" y="2608931"/>
            <a:ext cx="8909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6 (0110)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2158674" y="1773852"/>
            <a:ext cx="8909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 (0001)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2976142" y="1773850"/>
            <a:ext cx="8909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0 (0000)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2140873" y="2616338"/>
            <a:ext cx="8909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5 (0101)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2965829" y="2616338"/>
            <a:ext cx="8909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4 (0100)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322385" y="3358996"/>
            <a:ext cx="10040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11(1011)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1195754" y="3358994"/>
            <a:ext cx="9481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10(1010)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322385" y="4201482"/>
            <a:ext cx="9862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15(1111)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1195754" y="4201482"/>
            <a:ext cx="9378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14(1110)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2133221" y="3362532"/>
            <a:ext cx="8909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9 (1001)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2950689" y="3362530"/>
            <a:ext cx="8909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8 (1000)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2072871" y="4205018"/>
            <a:ext cx="9589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13(1101)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2940376" y="4205018"/>
            <a:ext cx="9267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12(1100)</a:t>
            </a:r>
          </a:p>
        </p:txBody>
      </p:sp>
      <p:cxnSp>
        <p:nvCxnSpPr>
          <p:cNvPr id="87" name="Straight Connector 86"/>
          <p:cNvCxnSpPr/>
          <p:nvPr/>
        </p:nvCxnSpPr>
        <p:spPr>
          <a:xfrm flipV="1">
            <a:off x="6237119" y="1845732"/>
            <a:ext cx="0" cy="3127022"/>
          </a:xfrm>
          <a:prstGeom prst="line">
            <a:avLst/>
          </a:prstGeom>
          <a:ln w="19050">
            <a:solidFill>
              <a:srgbClr val="002060"/>
            </a:solidFill>
            <a:headEnd type="none" w="sm" len="sm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4622808" y="3392310"/>
            <a:ext cx="3330222" cy="0"/>
          </a:xfrm>
          <a:prstGeom prst="line">
            <a:avLst/>
          </a:prstGeom>
          <a:ln w="19050">
            <a:solidFill>
              <a:srgbClr val="002060"/>
            </a:solidFill>
            <a:headEnd type="none" w="sm" len="sm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Oval 88"/>
          <p:cNvSpPr/>
          <p:nvPr/>
        </p:nvSpPr>
        <p:spPr>
          <a:xfrm>
            <a:off x="6600534" y="2138809"/>
            <a:ext cx="140677" cy="134815"/>
          </a:xfrm>
          <a:prstGeom prst="ellipse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val 89"/>
          <p:cNvSpPr/>
          <p:nvPr/>
        </p:nvSpPr>
        <p:spPr>
          <a:xfrm>
            <a:off x="7443076" y="2138809"/>
            <a:ext cx="140677" cy="134815"/>
          </a:xfrm>
          <a:prstGeom prst="ellipse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Oval 90"/>
          <p:cNvSpPr/>
          <p:nvPr/>
        </p:nvSpPr>
        <p:spPr>
          <a:xfrm>
            <a:off x="7444487" y="2964417"/>
            <a:ext cx="140677" cy="134815"/>
          </a:xfrm>
          <a:prstGeom prst="ellipse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/>
          <p:cNvSpPr/>
          <p:nvPr/>
        </p:nvSpPr>
        <p:spPr>
          <a:xfrm>
            <a:off x="6600534" y="2973211"/>
            <a:ext cx="140677" cy="134815"/>
          </a:xfrm>
          <a:prstGeom prst="ellipse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Oval 92"/>
          <p:cNvSpPr/>
          <p:nvPr/>
        </p:nvSpPr>
        <p:spPr>
          <a:xfrm>
            <a:off x="4889075" y="2138809"/>
            <a:ext cx="140677" cy="134815"/>
          </a:xfrm>
          <a:prstGeom prst="ellipse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Oval 93"/>
          <p:cNvSpPr/>
          <p:nvPr/>
        </p:nvSpPr>
        <p:spPr>
          <a:xfrm>
            <a:off x="5731617" y="2138809"/>
            <a:ext cx="140677" cy="134815"/>
          </a:xfrm>
          <a:prstGeom prst="ellipse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val 94"/>
          <p:cNvSpPr/>
          <p:nvPr/>
        </p:nvSpPr>
        <p:spPr>
          <a:xfrm>
            <a:off x="5733028" y="2964417"/>
            <a:ext cx="140677" cy="134815"/>
          </a:xfrm>
          <a:prstGeom prst="ellipse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val 95"/>
          <p:cNvSpPr/>
          <p:nvPr/>
        </p:nvSpPr>
        <p:spPr>
          <a:xfrm>
            <a:off x="4889075" y="2973211"/>
            <a:ext cx="140677" cy="134815"/>
          </a:xfrm>
          <a:prstGeom prst="ellipse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/>
          <p:nvPr/>
        </p:nvSpPr>
        <p:spPr>
          <a:xfrm>
            <a:off x="6600534" y="3697924"/>
            <a:ext cx="140677" cy="134815"/>
          </a:xfrm>
          <a:prstGeom prst="ellipse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/>
          <p:nvPr/>
        </p:nvSpPr>
        <p:spPr>
          <a:xfrm>
            <a:off x="7443076" y="3697924"/>
            <a:ext cx="140677" cy="134815"/>
          </a:xfrm>
          <a:prstGeom prst="ellipse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/>
          <p:nvPr/>
        </p:nvSpPr>
        <p:spPr>
          <a:xfrm>
            <a:off x="7444487" y="4523532"/>
            <a:ext cx="140677" cy="134815"/>
          </a:xfrm>
          <a:prstGeom prst="ellipse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/>
          <p:nvPr/>
        </p:nvSpPr>
        <p:spPr>
          <a:xfrm>
            <a:off x="6600534" y="4532326"/>
            <a:ext cx="140677" cy="134815"/>
          </a:xfrm>
          <a:prstGeom prst="ellipse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>
            <a:off x="4889075" y="3697924"/>
            <a:ext cx="140677" cy="134815"/>
          </a:xfrm>
          <a:prstGeom prst="ellipse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>
            <a:off x="5731617" y="3697924"/>
            <a:ext cx="140677" cy="134815"/>
          </a:xfrm>
          <a:prstGeom prst="ellipse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>
            <a:off x="5733028" y="4523532"/>
            <a:ext cx="140677" cy="134815"/>
          </a:xfrm>
          <a:prstGeom prst="ellipse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>
            <a:off x="4889075" y="4532326"/>
            <a:ext cx="140677" cy="134815"/>
          </a:xfrm>
          <a:prstGeom prst="ellipse">
            <a:avLst/>
          </a:prstGeom>
          <a:solidFill>
            <a:srgbClr val="4472C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TextBox 104"/>
          <p:cNvSpPr txBox="1"/>
          <p:nvPr/>
        </p:nvSpPr>
        <p:spPr>
          <a:xfrm>
            <a:off x="4539010" y="1783377"/>
            <a:ext cx="8909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2 (0010)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5356478" y="1783375"/>
            <a:ext cx="8909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6 (0110)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4521209" y="2625863"/>
            <a:ext cx="8909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3(0011)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5346165" y="2625863"/>
            <a:ext cx="8909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7(0111)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6235708" y="1790784"/>
            <a:ext cx="9392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14(1110)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7079661" y="1790782"/>
            <a:ext cx="9745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 10(1010)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6244391" y="2633270"/>
            <a:ext cx="9305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15(1111)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7069348" y="2633270"/>
            <a:ext cx="10557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11(1011)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4425904" y="3375928"/>
            <a:ext cx="10040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1(0001)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5299273" y="3375926"/>
            <a:ext cx="9481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5(0101)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4425904" y="4218414"/>
            <a:ext cx="9862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0(0000)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5299273" y="4218414"/>
            <a:ext cx="9378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4(0100)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6173947" y="3379464"/>
            <a:ext cx="9537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13(1101)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7054208" y="3379462"/>
            <a:ext cx="8909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9(1001)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6176390" y="4221950"/>
            <a:ext cx="9589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12(1100)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7043895" y="4221950"/>
            <a:ext cx="9267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8 (1000)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902677" y="4960456"/>
            <a:ext cx="24763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Natural mapping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4997512" y="4968084"/>
            <a:ext cx="24763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Gray mapping</a:t>
            </a:r>
          </a:p>
        </p:txBody>
      </p:sp>
    </p:spTree>
    <p:extLst>
      <p:ext uri="{BB962C8B-B14F-4D97-AF65-F5344CB8AC3E}">
        <p14:creationId xmlns:p14="http://schemas.microsoft.com/office/powerpoint/2010/main" val="163322115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OFDM in 802.11n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802.11n uses 20 and 40 MHz channel widths</a:t>
            </a:r>
          </a:p>
          <a:p>
            <a:pPr lvl="1"/>
            <a:r>
              <a:rPr lang="en-US" dirty="0"/>
              <a:t>Following data rates refer to 20 MHz channels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46</a:t>
            </a:fld>
            <a:endParaRPr lang="en-US" sz="1800" kern="0" dirty="0">
              <a:solidFill>
                <a:sysClr val="windowText" lastClr="00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713706"/>
              </p:ext>
            </p:extLst>
          </p:nvPr>
        </p:nvGraphicFramePr>
        <p:xfrm>
          <a:off x="2241262" y="2333757"/>
          <a:ext cx="4072452" cy="3348008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357484">
                  <a:extLst>
                    <a:ext uri="{9D8B030D-6E8A-4147-A177-3AD203B41FA5}">
                      <a16:colId xmlns:a16="http://schemas.microsoft.com/office/drawing/2014/main" val="1201745405"/>
                    </a:ext>
                  </a:extLst>
                </a:gridCol>
                <a:gridCol w="1357484">
                  <a:extLst>
                    <a:ext uri="{9D8B030D-6E8A-4147-A177-3AD203B41FA5}">
                      <a16:colId xmlns:a16="http://schemas.microsoft.com/office/drawing/2014/main" val="2529207593"/>
                    </a:ext>
                  </a:extLst>
                </a:gridCol>
                <a:gridCol w="1357484">
                  <a:extLst>
                    <a:ext uri="{9D8B030D-6E8A-4147-A177-3AD203B41FA5}">
                      <a16:colId xmlns:a16="http://schemas.microsoft.com/office/drawing/2014/main" val="1401791588"/>
                    </a:ext>
                  </a:extLst>
                </a:gridCol>
              </a:tblGrid>
              <a:tr h="56450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Modulation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Coding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Data</a:t>
                      </a:r>
                      <a:r>
                        <a:rPr lang="en-US" sz="1600" baseline="0" dirty="0"/>
                        <a:t> rate (Mbps)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7300380"/>
                  </a:ext>
                </a:extLst>
              </a:tr>
              <a:tr h="34611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BPSK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5133713"/>
                  </a:ext>
                </a:extLst>
              </a:tr>
              <a:tr h="34611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QPSK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940291"/>
                  </a:ext>
                </a:extLst>
              </a:tr>
              <a:tr h="34611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QPSK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19.5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0319119"/>
                  </a:ext>
                </a:extLst>
              </a:tr>
              <a:tr h="34611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16-QAM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1029591"/>
                  </a:ext>
                </a:extLst>
              </a:tr>
              <a:tr h="34611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16-QAM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4515119"/>
                  </a:ext>
                </a:extLst>
              </a:tr>
              <a:tr h="34611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64-QAM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2/3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637845"/>
                  </a:ext>
                </a:extLst>
              </a:tr>
              <a:tr h="34611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64-QAM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3/4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58.5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1775894"/>
                  </a:ext>
                </a:extLst>
              </a:tr>
              <a:tr h="34611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64-QAM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5/6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03421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558983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OFDM in 802.11ac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802.11ac uses wider channel widths</a:t>
            </a:r>
          </a:p>
          <a:p>
            <a:pPr lvl="1"/>
            <a:r>
              <a:rPr lang="en-US" dirty="0"/>
              <a:t>20, 40, 80 and 160 MHz</a:t>
            </a:r>
          </a:p>
          <a:p>
            <a:pPr lvl="1"/>
            <a:r>
              <a:rPr lang="en-US" dirty="0"/>
              <a:t>More subcarriers for OFDM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For higher data rates, 160 MHz channel width and 256 QAM modulation can be used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47</a:t>
            </a:fld>
            <a:endParaRPr lang="en-US" sz="1800" kern="0" dirty="0">
              <a:solidFill>
                <a:sysClr val="windowText" lastClr="000000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4965518"/>
              </p:ext>
            </p:extLst>
          </p:nvPr>
        </p:nvGraphicFramePr>
        <p:xfrm>
          <a:off x="3397677" y="2493013"/>
          <a:ext cx="2645826" cy="1963564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322913">
                  <a:extLst>
                    <a:ext uri="{9D8B030D-6E8A-4147-A177-3AD203B41FA5}">
                      <a16:colId xmlns:a16="http://schemas.microsoft.com/office/drawing/2014/main" val="4201468297"/>
                    </a:ext>
                  </a:extLst>
                </a:gridCol>
                <a:gridCol w="1322913">
                  <a:extLst>
                    <a:ext uri="{9D8B030D-6E8A-4147-A177-3AD203B41FA5}">
                      <a16:colId xmlns:a16="http://schemas.microsoft.com/office/drawing/2014/main" val="1201745405"/>
                    </a:ext>
                  </a:extLst>
                </a:gridCol>
              </a:tblGrid>
              <a:tr h="56450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Channel width</a:t>
                      </a:r>
                      <a:r>
                        <a:rPr lang="en-US" sz="1600" baseline="0" dirty="0"/>
                        <a:t> (MHz)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OFDM subcarriers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7300380"/>
                  </a:ext>
                </a:extLst>
              </a:tr>
              <a:tr h="34611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5133713"/>
                  </a:ext>
                </a:extLst>
              </a:tr>
              <a:tr h="34611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940291"/>
                  </a:ext>
                </a:extLst>
              </a:tr>
              <a:tr h="34611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0319119"/>
                  </a:ext>
                </a:extLst>
              </a:tr>
              <a:tr h="34611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468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10295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7368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5</a:t>
            </a:fld>
            <a:endParaRPr lang="en-US" sz="1800" kern="0" dirty="0">
              <a:solidFill>
                <a:sysClr val="windowText" lastClr="000000"/>
              </a:solidFill>
            </a:endParaRPr>
          </a:p>
        </p:txBody>
      </p:sp>
      <p:pic>
        <p:nvPicPr>
          <p:cNvPr id="13" name="Picture 2" descr="Image result for sine wav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34589"/>
          <a:stretch/>
        </p:blipFill>
        <p:spPr bwMode="auto">
          <a:xfrm>
            <a:off x="791474" y="1470391"/>
            <a:ext cx="1837425" cy="2096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Straight Arrow Connector 13"/>
          <p:cNvCxnSpPr/>
          <p:nvPr/>
        </p:nvCxnSpPr>
        <p:spPr>
          <a:xfrm flipV="1">
            <a:off x="888189" y="1222130"/>
            <a:ext cx="0" cy="2239477"/>
          </a:xfrm>
          <a:prstGeom prst="straightConnector1">
            <a:avLst/>
          </a:prstGeom>
          <a:ln w="127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870444" y="3472961"/>
            <a:ext cx="3798272" cy="0"/>
          </a:xfrm>
          <a:prstGeom prst="straightConnector1">
            <a:avLst/>
          </a:prstGeom>
          <a:ln w="127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2" descr="Image result for sine wav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34694"/>
          <a:stretch/>
        </p:blipFill>
        <p:spPr bwMode="auto">
          <a:xfrm>
            <a:off x="2503311" y="1960684"/>
            <a:ext cx="1824185" cy="1099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4554416" y="3288295"/>
            <a:ext cx="1139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Time (t)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99683" y="2980566"/>
            <a:ext cx="489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-1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07965" y="1674626"/>
            <a:ext cx="489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02103" y="2328188"/>
            <a:ext cx="489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07965" y="2003499"/>
            <a:ext cx="489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0.5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16524" y="2651693"/>
            <a:ext cx="572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-0.5</a:t>
            </a:r>
          </a:p>
        </p:txBody>
      </p:sp>
      <p:cxnSp>
        <p:nvCxnSpPr>
          <p:cNvPr id="42" name="Straight Connector 41"/>
          <p:cNvCxnSpPr>
            <a:stCxn id="26" idx="3"/>
          </p:cNvCxnSpPr>
          <p:nvPr/>
        </p:nvCxnSpPr>
        <p:spPr>
          <a:xfrm flipV="1">
            <a:off x="896981" y="1855177"/>
            <a:ext cx="3657435" cy="4115"/>
          </a:xfrm>
          <a:prstGeom prst="line">
            <a:avLst/>
          </a:prstGeom>
          <a:ln w="3175">
            <a:solidFill>
              <a:srgbClr val="002060">
                <a:alpha val="68000"/>
              </a:srgb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888189" y="2174111"/>
            <a:ext cx="3657435" cy="4115"/>
          </a:xfrm>
          <a:prstGeom prst="line">
            <a:avLst/>
          </a:prstGeom>
          <a:ln w="3175">
            <a:solidFill>
              <a:srgbClr val="002060">
                <a:alpha val="68000"/>
              </a:srgb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879398" y="2493045"/>
            <a:ext cx="3657435" cy="4115"/>
          </a:xfrm>
          <a:prstGeom prst="line">
            <a:avLst/>
          </a:prstGeom>
          <a:ln w="3175">
            <a:solidFill>
              <a:srgbClr val="002060">
                <a:alpha val="68000"/>
              </a:srgb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879398" y="2830978"/>
            <a:ext cx="3657435" cy="4115"/>
          </a:xfrm>
          <a:prstGeom prst="line">
            <a:avLst/>
          </a:prstGeom>
          <a:ln w="3175">
            <a:solidFill>
              <a:srgbClr val="002060">
                <a:alpha val="68000"/>
              </a:srgb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888189" y="3157845"/>
            <a:ext cx="3657435" cy="4115"/>
          </a:xfrm>
          <a:prstGeom prst="line">
            <a:avLst/>
          </a:prstGeom>
          <a:ln w="3175">
            <a:solidFill>
              <a:srgbClr val="002060">
                <a:alpha val="68000"/>
              </a:srgb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1446666" y="1285485"/>
            <a:ext cx="6149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Bit 0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279779" y="1377398"/>
            <a:ext cx="6149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Bit 1</a:t>
            </a:r>
          </a:p>
        </p:txBody>
      </p:sp>
      <p:cxnSp>
        <p:nvCxnSpPr>
          <p:cNvPr id="50" name="Straight Arrow Connector 49"/>
          <p:cNvCxnSpPr/>
          <p:nvPr/>
        </p:nvCxnSpPr>
        <p:spPr>
          <a:xfrm>
            <a:off x="887680" y="1674626"/>
            <a:ext cx="1741220" cy="0"/>
          </a:xfrm>
          <a:prstGeom prst="straightConnector1">
            <a:avLst/>
          </a:prstGeom>
          <a:ln w="12700">
            <a:solidFill>
              <a:srgbClr val="00206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2586276" y="1765480"/>
            <a:ext cx="1741220" cy="0"/>
          </a:xfrm>
          <a:prstGeom prst="straightConnector1">
            <a:avLst/>
          </a:prstGeom>
          <a:ln w="12700">
            <a:solidFill>
              <a:srgbClr val="00206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2" name="Picture 2" descr="Image result for sine wav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34589"/>
          <a:stretch/>
        </p:blipFill>
        <p:spPr bwMode="auto">
          <a:xfrm>
            <a:off x="3388135" y="4409952"/>
            <a:ext cx="1828634" cy="2096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3" name="Straight Arrow Connector 52"/>
          <p:cNvCxnSpPr/>
          <p:nvPr/>
        </p:nvCxnSpPr>
        <p:spPr>
          <a:xfrm flipV="1">
            <a:off x="3484849" y="4161691"/>
            <a:ext cx="0" cy="2239477"/>
          </a:xfrm>
          <a:prstGeom prst="straightConnector1">
            <a:avLst/>
          </a:prstGeom>
          <a:ln w="127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3467104" y="6412522"/>
            <a:ext cx="3798272" cy="0"/>
          </a:xfrm>
          <a:prstGeom prst="straightConnector1">
            <a:avLst/>
          </a:prstGeom>
          <a:ln w="127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7151076" y="6227856"/>
            <a:ext cx="1139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Time (t)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2996343" y="5920127"/>
            <a:ext cx="489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-1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004625" y="4614187"/>
            <a:ext cx="489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2998763" y="5267749"/>
            <a:ext cx="489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3004625" y="4943060"/>
            <a:ext cx="489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0.5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2913184" y="5591254"/>
            <a:ext cx="572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-0.5</a:t>
            </a:r>
          </a:p>
        </p:txBody>
      </p:sp>
      <p:cxnSp>
        <p:nvCxnSpPr>
          <p:cNvPr id="62" name="Straight Connector 61"/>
          <p:cNvCxnSpPr>
            <a:stCxn id="58" idx="3"/>
          </p:cNvCxnSpPr>
          <p:nvPr/>
        </p:nvCxnSpPr>
        <p:spPr>
          <a:xfrm flipV="1">
            <a:off x="3493641" y="4794738"/>
            <a:ext cx="3657435" cy="4115"/>
          </a:xfrm>
          <a:prstGeom prst="line">
            <a:avLst/>
          </a:prstGeom>
          <a:ln w="3175">
            <a:solidFill>
              <a:srgbClr val="002060">
                <a:alpha val="68000"/>
              </a:srgb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3484849" y="5113672"/>
            <a:ext cx="3657435" cy="4115"/>
          </a:xfrm>
          <a:prstGeom prst="line">
            <a:avLst/>
          </a:prstGeom>
          <a:ln w="3175">
            <a:solidFill>
              <a:srgbClr val="002060">
                <a:alpha val="68000"/>
              </a:srgb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V="1">
            <a:off x="3476058" y="5432606"/>
            <a:ext cx="3657435" cy="4115"/>
          </a:xfrm>
          <a:prstGeom prst="line">
            <a:avLst/>
          </a:prstGeom>
          <a:ln w="3175">
            <a:solidFill>
              <a:srgbClr val="002060">
                <a:alpha val="68000"/>
              </a:srgb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V="1">
            <a:off x="3476058" y="5770539"/>
            <a:ext cx="3657435" cy="4115"/>
          </a:xfrm>
          <a:prstGeom prst="line">
            <a:avLst/>
          </a:prstGeom>
          <a:ln w="3175">
            <a:solidFill>
              <a:srgbClr val="002060">
                <a:alpha val="68000"/>
              </a:srgb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V="1">
            <a:off x="3484849" y="6097406"/>
            <a:ext cx="3657435" cy="4115"/>
          </a:xfrm>
          <a:prstGeom prst="line">
            <a:avLst/>
          </a:prstGeom>
          <a:ln w="3175">
            <a:solidFill>
              <a:srgbClr val="002060">
                <a:alpha val="68000"/>
              </a:srgb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4043326" y="4225046"/>
            <a:ext cx="6149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Bit 0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5286557" y="4327982"/>
            <a:ext cx="6149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Bit 1</a:t>
            </a:r>
          </a:p>
        </p:txBody>
      </p:sp>
      <p:cxnSp>
        <p:nvCxnSpPr>
          <p:cNvPr id="69" name="Straight Arrow Connector 68"/>
          <p:cNvCxnSpPr/>
          <p:nvPr/>
        </p:nvCxnSpPr>
        <p:spPr>
          <a:xfrm>
            <a:off x="3484340" y="4614187"/>
            <a:ext cx="1741220" cy="0"/>
          </a:xfrm>
          <a:prstGeom prst="straightConnector1">
            <a:avLst/>
          </a:prstGeom>
          <a:ln w="12700">
            <a:solidFill>
              <a:srgbClr val="00206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>
            <a:off x="5182936" y="4705041"/>
            <a:ext cx="822210" cy="0"/>
          </a:xfrm>
          <a:prstGeom prst="straightConnector1">
            <a:avLst/>
          </a:prstGeom>
          <a:ln w="12700">
            <a:solidFill>
              <a:srgbClr val="00206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1" name="Picture 2" descr="Image result for sine wav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34589"/>
          <a:stretch/>
        </p:blipFill>
        <p:spPr bwMode="auto">
          <a:xfrm>
            <a:off x="5151782" y="4409952"/>
            <a:ext cx="853363" cy="2096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TextBox 72"/>
          <p:cNvSpPr txBox="1"/>
          <p:nvPr/>
        </p:nvSpPr>
        <p:spPr>
          <a:xfrm>
            <a:off x="6033555" y="2110093"/>
            <a:ext cx="14926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Amplitude</a:t>
            </a:r>
          </a:p>
          <a:p>
            <a:pPr algn="ctr"/>
            <a:r>
              <a:rPr lang="en-US" sz="2000" dirty="0"/>
              <a:t>Modulation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911670" y="4958449"/>
            <a:ext cx="14926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Frequency</a:t>
            </a:r>
          </a:p>
          <a:p>
            <a:pPr algn="ctr"/>
            <a:r>
              <a:rPr lang="en-US" sz="2000" dirty="0"/>
              <a:t>Modulation</a:t>
            </a:r>
          </a:p>
        </p:txBody>
      </p:sp>
    </p:spTree>
    <p:extLst>
      <p:ext uri="{BB962C8B-B14F-4D97-AF65-F5344CB8AC3E}">
        <p14:creationId xmlns:p14="http://schemas.microsoft.com/office/powerpoint/2010/main" val="3948375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7" grpId="0"/>
      <p:bldP spid="58" grpId="0"/>
      <p:bldP spid="59" grpId="0"/>
      <p:bldP spid="60" grpId="0"/>
      <p:bldP spid="61" grpId="0"/>
      <p:bldP spid="67" grpId="0"/>
      <p:bldP spid="68" grpId="0"/>
      <p:bldP spid="7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 modulation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Binary Phase Shift Keying</a:t>
                </a:r>
              </a:p>
              <a:p>
                <a:pPr lvl="2"/>
                <a:r>
                  <a:rPr lang="en-US" dirty="0"/>
                  <a:t>Bit 1: phase </a:t>
                </a:r>
                <a14:m>
                  <m:oMath xmlns:m="http://schemas.openxmlformats.org/officeDocument/2006/math">
                    <m:r>
                      <a:rPr lang="el-GR" i="1">
                        <a:latin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US" dirty="0"/>
                  <a:t>, Bit 0: phase 0</a:t>
                </a:r>
              </a:p>
              <a:p>
                <a:pPr lvl="1"/>
                <a:r>
                  <a:rPr lang="en-US" dirty="0"/>
                  <a:t>Differential BPSK</a:t>
                </a:r>
              </a:p>
              <a:p>
                <a:pPr lvl="2"/>
                <a:r>
                  <a:rPr lang="en-US" dirty="0"/>
                  <a:t>Bit 0 : no change in phase compared to previous bit</a:t>
                </a:r>
              </a:p>
              <a:p>
                <a:pPr lvl="2"/>
                <a:r>
                  <a:rPr lang="en-US" dirty="0"/>
                  <a:t>Bit 1 : phase changes by </a:t>
                </a:r>
                <a14:m>
                  <m:oMath xmlns:m="http://schemas.openxmlformats.org/officeDocument/2006/math">
                    <m:r>
                      <a:rPr lang="el-GR" i="1">
                        <a:latin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US" dirty="0"/>
                  <a:t> compared to previous bit </a:t>
                </a:r>
              </a:p>
              <a:p>
                <a:pPr marL="457200" lvl="1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67" t="-14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6</a:t>
            </a:fld>
            <a:endParaRPr lang="en-US" sz="1800" kern="0" dirty="0">
              <a:solidFill>
                <a:sysClr val="windowText" lastClr="000000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094882" y="4640682"/>
            <a:ext cx="4588140" cy="1719755"/>
            <a:chOff x="1857816" y="3162691"/>
            <a:chExt cx="6143184" cy="2572535"/>
          </a:xfrm>
        </p:grpSpPr>
        <p:cxnSp>
          <p:nvCxnSpPr>
            <p:cNvPr id="6" name="Straight Arrow Connector 5"/>
            <p:cNvCxnSpPr/>
            <p:nvPr/>
          </p:nvCxnSpPr>
          <p:spPr>
            <a:xfrm flipV="1">
              <a:off x="1875561" y="3484395"/>
              <a:ext cx="0" cy="2239477"/>
            </a:xfrm>
            <a:prstGeom prst="straightConnector1">
              <a:avLst/>
            </a:prstGeom>
            <a:ln w="1270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>
              <a:off x="1857816" y="5735226"/>
              <a:ext cx="6143184" cy="0"/>
            </a:xfrm>
            <a:prstGeom prst="straightConnector1">
              <a:avLst/>
            </a:prstGeom>
            <a:ln w="12700"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>
              <a:off x="1914590" y="3618589"/>
              <a:ext cx="1711570" cy="0"/>
            </a:xfrm>
            <a:prstGeom prst="straightConnector1">
              <a:avLst/>
            </a:prstGeom>
            <a:ln w="12700">
              <a:solidFill>
                <a:srgbClr val="00206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2138688" y="3192224"/>
              <a:ext cx="1288236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0</a:t>
              </a:r>
            </a:p>
          </p:txBody>
        </p:sp>
        <p:cxnSp>
          <p:nvCxnSpPr>
            <p:cNvPr id="29" name="Straight Arrow Connector 28"/>
            <p:cNvCxnSpPr/>
            <p:nvPr/>
          </p:nvCxnSpPr>
          <p:spPr>
            <a:xfrm>
              <a:off x="3690050" y="3622399"/>
              <a:ext cx="1711570" cy="0"/>
            </a:xfrm>
            <a:prstGeom prst="straightConnector1">
              <a:avLst/>
            </a:prstGeom>
            <a:ln w="12700">
              <a:solidFill>
                <a:srgbClr val="00206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3933050" y="3162691"/>
              <a:ext cx="12882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1</a:t>
              </a:r>
            </a:p>
          </p:txBody>
        </p:sp>
        <p:cxnSp>
          <p:nvCxnSpPr>
            <p:cNvPr id="31" name="Straight Arrow Connector 30"/>
            <p:cNvCxnSpPr/>
            <p:nvPr/>
          </p:nvCxnSpPr>
          <p:spPr>
            <a:xfrm>
              <a:off x="5495990" y="3622399"/>
              <a:ext cx="1711570" cy="0"/>
            </a:xfrm>
            <a:prstGeom prst="straightConnector1">
              <a:avLst/>
            </a:prstGeom>
            <a:ln w="12700">
              <a:solidFill>
                <a:srgbClr val="00206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5730369" y="3176917"/>
              <a:ext cx="12882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0</a:t>
              </a:r>
            </a:p>
          </p:txBody>
        </p:sp>
      </p:grpSp>
      <p:pic>
        <p:nvPicPr>
          <p:cNvPr id="24" name="Picture 2" descr="Image result for sine wav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4029"/>
          <a:stretch/>
        </p:blipFill>
        <p:spPr bwMode="auto">
          <a:xfrm>
            <a:off x="3466478" y="3231421"/>
            <a:ext cx="718274" cy="1401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3" name="Straight Arrow Connector 32"/>
          <p:cNvCxnSpPr/>
          <p:nvPr/>
        </p:nvCxnSpPr>
        <p:spPr>
          <a:xfrm flipV="1">
            <a:off x="2126411" y="3065457"/>
            <a:ext cx="0" cy="1497104"/>
          </a:xfrm>
          <a:prstGeom prst="straightConnector1">
            <a:avLst/>
          </a:prstGeom>
          <a:ln w="127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2113158" y="4570151"/>
            <a:ext cx="4588140" cy="0"/>
          </a:xfrm>
          <a:prstGeom prst="straightConnector1">
            <a:avLst/>
          </a:prstGeom>
          <a:ln w="127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Picture 2" descr="Image result for sine wav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34694"/>
          <a:stretch/>
        </p:blipFill>
        <p:spPr bwMode="auto">
          <a:xfrm>
            <a:off x="2082324" y="3231421"/>
            <a:ext cx="718274" cy="1401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2" descr="Image result for sine wav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4029"/>
          <a:stretch/>
        </p:blipFill>
        <p:spPr bwMode="auto">
          <a:xfrm>
            <a:off x="4142714" y="3231421"/>
            <a:ext cx="718274" cy="1401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2" descr="Image result for sine wav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34694"/>
          <a:stretch/>
        </p:blipFill>
        <p:spPr bwMode="auto">
          <a:xfrm>
            <a:off x="2754397" y="3231420"/>
            <a:ext cx="718274" cy="1401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0" name="Straight Arrow Connector 39"/>
          <p:cNvCxnSpPr/>
          <p:nvPr/>
        </p:nvCxnSpPr>
        <p:spPr>
          <a:xfrm>
            <a:off x="2155561" y="3155167"/>
            <a:ext cx="1278315" cy="0"/>
          </a:xfrm>
          <a:prstGeom prst="straightConnector1">
            <a:avLst/>
          </a:prstGeom>
          <a:ln w="12700">
            <a:solidFill>
              <a:srgbClr val="00206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2322932" y="2870139"/>
            <a:ext cx="962141" cy="2469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3481593" y="3157714"/>
            <a:ext cx="1278315" cy="0"/>
          </a:xfrm>
          <a:prstGeom prst="straightConnector1">
            <a:avLst/>
          </a:prstGeom>
          <a:ln w="12700">
            <a:solidFill>
              <a:srgbClr val="00206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3663081" y="2850396"/>
            <a:ext cx="962141" cy="2469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4830389" y="3157714"/>
            <a:ext cx="1278315" cy="0"/>
          </a:xfrm>
          <a:prstGeom prst="straightConnector1">
            <a:avLst/>
          </a:prstGeom>
          <a:ln w="12700">
            <a:solidFill>
              <a:srgbClr val="00206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005439" y="2859906"/>
            <a:ext cx="962141" cy="2469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854360" y="3653052"/>
            <a:ext cx="1492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BPSK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774780" y="5322431"/>
            <a:ext cx="14926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Differential PSK</a:t>
            </a:r>
          </a:p>
        </p:txBody>
      </p:sp>
      <p:pic>
        <p:nvPicPr>
          <p:cNvPr id="38" name="Picture 2" descr="Image result for sine wav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34694"/>
          <a:stretch/>
        </p:blipFill>
        <p:spPr bwMode="auto">
          <a:xfrm>
            <a:off x="4787424" y="3231421"/>
            <a:ext cx="718274" cy="1401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2" descr="Image result for sine wav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34694"/>
          <a:stretch/>
        </p:blipFill>
        <p:spPr bwMode="auto">
          <a:xfrm>
            <a:off x="5459497" y="3231420"/>
            <a:ext cx="718274" cy="1401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2" descr="Image result for sine wav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34694"/>
          <a:stretch/>
        </p:blipFill>
        <p:spPr bwMode="auto">
          <a:xfrm>
            <a:off x="2133124" y="5022121"/>
            <a:ext cx="718274" cy="1401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2" descr="Image result for sine wav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34694"/>
          <a:stretch/>
        </p:blipFill>
        <p:spPr bwMode="auto">
          <a:xfrm>
            <a:off x="2805197" y="5022120"/>
            <a:ext cx="718274" cy="1401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2" descr="Image result for sine wav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4029"/>
          <a:stretch/>
        </p:blipFill>
        <p:spPr bwMode="auto">
          <a:xfrm>
            <a:off x="3504578" y="5022121"/>
            <a:ext cx="718274" cy="1401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2" descr="Image result for sine wav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4029"/>
          <a:stretch/>
        </p:blipFill>
        <p:spPr bwMode="auto">
          <a:xfrm>
            <a:off x="4180814" y="5022121"/>
            <a:ext cx="718274" cy="1401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2" descr="Image result for sine wav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4029"/>
          <a:stretch/>
        </p:blipFill>
        <p:spPr bwMode="auto">
          <a:xfrm>
            <a:off x="4850778" y="5022121"/>
            <a:ext cx="718274" cy="1401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2" descr="Image result for sine wav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4029"/>
          <a:stretch/>
        </p:blipFill>
        <p:spPr bwMode="auto">
          <a:xfrm>
            <a:off x="5527014" y="5022121"/>
            <a:ext cx="718274" cy="1401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88195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 modulation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Polar representation of phase shift keying schemes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7</a:t>
            </a:fld>
            <a:endParaRPr lang="en-US" sz="1800" kern="0" dirty="0">
              <a:solidFill>
                <a:sysClr val="windowText" lastClr="00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2240280" y="2444827"/>
            <a:ext cx="0" cy="2287193"/>
          </a:xfrm>
          <a:prstGeom prst="line">
            <a:avLst/>
          </a:prstGeom>
          <a:ln w="19050">
            <a:solidFill>
              <a:srgbClr val="00206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051560" y="3564967"/>
            <a:ext cx="2377440" cy="0"/>
          </a:xfrm>
          <a:prstGeom prst="line">
            <a:avLst/>
          </a:prstGeom>
          <a:ln w="19050">
            <a:solidFill>
              <a:srgbClr val="00206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3152271" y="3519247"/>
            <a:ext cx="111499" cy="12001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1231022" y="3512508"/>
            <a:ext cx="111499" cy="12001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Connector 31"/>
          <p:cNvCxnSpPr/>
          <p:nvPr/>
        </p:nvCxnSpPr>
        <p:spPr>
          <a:xfrm>
            <a:off x="6176010" y="2448637"/>
            <a:ext cx="0" cy="2287193"/>
          </a:xfrm>
          <a:prstGeom prst="line">
            <a:avLst/>
          </a:prstGeom>
          <a:ln w="19050">
            <a:solidFill>
              <a:srgbClr val="00206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4987290" y="3568777"/>
            <a:ext cx="2377440" cy="0"/>
          </a:xfrm>
          <a:prstGeom prst="line">
            <a:avLst/>
          </a:prstGeom>
          <a:ln w="19050">
            <a:solidFill>
              <a:srgbClr val="00206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34"/>
          <p:cNvSpPr/>
          <p:nvPr/>
        </p:nvSpPr>
        <p:spPr>
          <a:xfrm>
            <a:off x="5166752" y="2739078"/>
            <a:ext cx="111499" cy="12001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5181992" y="4297368"/>
            <a:ext cx="111499" cy="12001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7113662" y="2754318"/>
            <a:ext cx="111499" cy="12001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7128902" y="4312608"/>
            <a:ext cx="111499" cy="12001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635651" y="3019790"/>
            <a:ext cx="12882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1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525293" y="2226323"/>
            <a:ext cx="12882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00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569248" y="2189490"/>
            <a:ext cx="12882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01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563749" y="3050843"/>
            <a:ext cx="12882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0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593623" y="4452629"/>
            <a:ext cx="12882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11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572495" y="4432621"/>
            <a:ext cx="12882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10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5504396" y="2867550"/>
                <a:ext cx="358175" cy="5761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396" y="2867550"/>
                <a:ext cx="358175" cy="57618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6412195" y="2869820"/>
                <a:ext cx="215508" cy="5229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2195" y="2869820"/>
                <a:ext cx="215508" cy="52296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5463689" y="3702281"/>
                <a:ext cx="358175" cy="58246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3689" y="3702281"/>
                <a:ext cx="358175" cy="58246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6361448" y="3721185"/>
                <a:ext cx="358175" cy="57419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1448" y="3721185"/>
                <a:ext cx="358175" cy="57419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TextBox 49"/>
          <p:cNvSpPr txBox="1"/>
          <p:nvPr/>
        </p:nvSpPr>
        <p:spPr>
          <a:xfrm>
            <a:off x="1493950" y="5144274"/>
            <a:ext cx="1492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BPSK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463689" y="5134623"/>
            <a:ext cx="14926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Quadrature PSK (QPSK)</a:t>
            </a:r>
          </a:p>
        </p:txBody>
      </p:sp>
    </p:spTree>
    <p:extLst>
      <p:ext uri="{BB962C8B-B14F-4D97-AF65-F5344CB8AC3E}">
        <p14:creationId xmlns:p14="http://schemas.microsoft.com/office/powerpoint/2010/main" val="1111346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37" grpId="0" animBg="1"/>
      <p:bldP spid="38" grpId="0" animBg="1"/>
      <p:bldP spid="40" grpId="0"/>
      <p:bldP spid="42" grpId="0"/>
      <p:bldP spid="44" grpId="0"/>
      <p:bldP spid="45" grpId="0"/>
      <p:bldP spid="46" grpId="0"/>
      <p:bldP spid="47" grpId="0"/>
      <p:bldP spid="48" grpId="0"/>
      <p:bldP spid="49" grpId="0"/>
      <p:bldP spid="5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QAM modulation schemes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310" y="984738"/>
            <a:ext cx="8791428" cy="5736738"/>
          </a:xfrm>
        </p:spPr>
        <p:txBody>
          <a:bodyPr/>
          <a:lstStyle/>
          <a:p>
            <a:r>
              <a:rPr lang="en-US" dirty="0"/>
              <a:t>Quadrature Amplitude and Phase Modulation (QAM)</a:t>
            </a:r>
          </a:p>
          <a:p>
            <a:pPr lvl="1"/>
            <a:r>
              <a:rPr lang="en-US" dirty="0"/>
              <a:t>Modulates both phase and amplitude of the signal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Commonly used in wired and wireless communications</a:t>
            </a:r>
          </a:p>
          <a:p>
            <a:pPr lvl="1"/>
            <a:r>
              <a:rPr lang="en-US" dirty="0"/>
              <a:t>Most current 802.11 standards utilize QAM of different orders</a:t>
            </a:r>
          </a:p>
          <a:p>
            <a:pPr lvl="1"/>
            <a:r>
              <a:rPr lang="en-US" dirty="0"/>
              <a:t>Also used in Long Term Evolution (LTE) 4G cellular networks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8</a:t>
            </a:fld>
            <a:endParaRPr lang="en-US" sz="1800" kern="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2824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I/Q representation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Instantaneous state of a sine wave can be represented using polar coordinate system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E27EB-3160-4CD9-8D87-5A6A393A4E22}" type="slidenum">
              <a:rPr lang="en-US" sz="1800" kern="0" smtClean="0">
                <a:solidFill>
                  <a:sysClr val="windowText" lastClr="000000"/>
                </a:solidFill>
              </a:rPr>
              <a:pPr>
                <a:defRPr/>
              </a:pPr>
              <a:t>9</a:t>
            </a:fld>
            <a:endParaRPr lang="en-US" sz="1800" kern="0" dirty="0">
              <a:solidFill>
                <a:sysClr val="windowText" lastClr="00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469130" y="2308860"/>
            <a:ext cx="0" cy="3783330"/>
          </a:xfrm>
          <a:prstGeom prst="line">
            <a:avLst/>
          </a:prstGeom>
          <a:ln w="19050">
            <a:solidFill>
              <a:srgbClr val="00206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274570" y="4091940"/>
            <a:ext cx="4640580" cy="0"/>
          </a:xfrm>
          <a:prstGeom prst="line">
            <a:avLst/>
          </a:prstGeom>
          <a:ln w="19050">
            <a:solidFill>
              <a:srgbClr val="00206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4469130" y="3028950"/>
            <a:ext cx="1154430" cy="106299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5602101" y="2949821"/>
            <a:ext cx="111499" cy="12001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c 15"/>
          <p:cNvSpPr/>
          <p:nvPr/>
        </p:nvSpPr>
        <p:spPr>
          <a:xfrm>
            <a:off x="4526280" y="3634741"/>
            <a:ext cx="914400" cy="914400"/>
          </a:xfrm>
          <a:prstGeom prst="arc">
            <a:avLst>
              <a:gd name="adj1" fmla="val 16200000"/>
              <a:gd name="adj2" fmla="val 21520064"/>
            </a:avLst>
          </a:prstGeom>
          <a:ln w="12700">
            <a:solidFill>
              <a:srgbClr val="00206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5222614" y="3403906"/>
                <a:ext cx="550429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𝜑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phase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2614" y="3403906"/>
                <a:ext cx="550429" cy="461665"/>
              </a:xfrm>
              <a:prstGeom prst="rect">
                <a:avLst/>
              </a:prstGeom>
              <a:blipFill>
                <a:blip r:embed="rId2"/>
                <a:stretch>
                  <a:fillRect l="-3333" r="-180000"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 rot="19087278">
            <a:off x="4338956" y="3147180"/>
            <a:ext cx="1288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Amplitude</a:t>
            </a:r>
          </a:p>
        </p:txBody>
      </p:sp>
    </p:spTree>
    <p:extLst>
      <p:ext uri="{BB962C8B-B14F-4D97-AF65-F5344CB8AC3E}">
        <p14:creationId xmlns:p14="http://schemas.microsoft.com/office/powerpoint/2010/main" val="109691091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4472C4">
            <a:alpha val="50000"/>
          </a:srgb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rgbClr val="002060"/>
          </a:solidFill>
          <a:headEnd type="none" w="sm" len="sm"/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8113</TotalTime>
  <Words>2159</Words>
  <Application>Microsoft Office PowerPoint</Application>
  <PresentationFormat>On-screen Show (4:3)</PresentationFormat>
  <Paragraphs>945</Paragraphs>
  <Slides>47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8" baseType="lpstr">
      <vt:lpstr>Arial</vt:lpstr>
      <vt:lpstr>Calibri</vt:lpstr>
      <vt:lpstr>Calibri Light</vt:lpstr>
      <vt:lpstr>Cambria Math</vt:lpstr>
      <vt:lpstr>Courier New</vt:lpstr>
      <vt:lpstr>Gill Sans MT</vt:lpstr>
      <vt:lpstr>MJXc-TeX-math-I</vt:lpstr>
      <vt:lpstr>Tahoma</vt:lpstr>
      <vt:lpstr>Times New Roman</vt:lpstr>
      <vt:lpstr>Wingdings</vt:lpstr>
      <vt:lpstr>2_Office Theme</vt:lpstr>
      <vt:lpstr>PowerPoint Presentation</vt:lpstr>
      <vt:lpstr>802.11 PHY and MAC</vt:lpstr>
      <vt:lpstr>Wireless communication primer</vt:lpstr>
      <vt:lpstr>Modulation</vt:lpstr>
      <vt:lpstr>Modulation</vt:lpstr>
      <vt:lpstr>Phase modulation</vt:lpstr>
      <vt:lpstr>Phase modulation</vt:lpstr>
      <vt:lpstr>QAM modulation schemes</vt:lpstr>
      <vt:lpstr>I/Q representation</vt:lpstr>
      <vt:lpstr>I/Q representation</vt:lpstr>
      <vt:lpstr>I/Q example</vt:lpstr>
      <vt:lpstr>QAM schemes</vt:lpstr>
      <vt:lpstr>OFDM</vt:lpstr>
      <vt:lpstr>OFDM vs FDM</vt:lpstr>
      <vt:lpstr>OFDM subcarriers</vt:lpstr>
      <vt:lpstr>OFDM subcarriers</vt:lpstr>
      <vt:lpstr>PowerPoint Presentation</vt:lpstr>
      <vt:lpstr>OFDM</vt:lpstr>
      <vt:lpstr>OFDM</vt:lpstr>
      <vt:lpstr>OFDM</vt:lpstr>
      <vt:lpstr>OFDM</vt:lpstr>
      <vt:lpstr>OFDM</vt:lpstr>
      <vt:lpstr>Why OFDM?</vt:lpstr>
      <vt:lpstr>Why OFDM?</vt:lpstr>
      <vt:lpstr>Why OFDM?</vt:lpstr>
      <vt:lpstr>OFDM Block Diagram</vt:lpstr>
      <vt:lpstr>Parity checking</vt:lpstr>
      <vt:lpstr>Forward Error Correction (FEC)</vt:lpstr>
      <vt:lpstr>OFDM in 802.11a PHY</vt:lpstr>
      <vt:lpstr>OFDM Block Diagram</vt:lpstr>
      <vt:lpstr>Interleaving</vt:lpstr>
      <vt:lpstr>Modulation</vt:lpstr>
      <vt:lpstr>Block Interleaving</vt:lpstr>
      <vt:lpstr>Subcarrier Modulation</vt:lpstr>
      <vt:lpstr>IFFT</vt:lpstr>
      <vt:lpstr>802.11a OFDM PHY</vt:lpstr>
      <vt:lpstr>802.11a OFDM PHY</vt:lpstr>
      <vt:lpstr>802.11a OFDM PHY</vt:lpstr>
      <vt:lpstr>802.11a OFDM PHY</vt:lpstr>
      <vt:lpstr>802.11a OFDM PHY</vt:lpstr>
      <vt:lpstr>OFDM Block Diagram</vt:lpstr>
      <vt:lpstr>Demodulation</vt:lpstr>
      <vt:lpstr>Demodulation</vt:lpstr>
      <vt:lpstr>Demodulation</vt:lpstr>
      <vt:lpstr>Bit to symbol mapping</vt:lpstr>
      <vt:lpstr>OFDM in 802.11n</vt:lpstr>
      <vt:lpstr>OFDM in 802.11ac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phpathak</dc:creator>
  <cp:lastModifiedBy>Vahid</cp:lastModifiedBy>
  <cp:revision>354</cp:revision>
  <dcterms:created xsi:type="dcterms:W3CDTF">2016-09-05T21:38:47Z</dcterms:created>
  <dcterms:modified xsi:type="dcterms:W3CDTF">2023-04-16T09:46:00Z</dcterms:modified>
</cp:coreProperties>
</file>