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ink/ink1.xml" ContentType="application/inkml+xml"/>
  <Override PartName="/ppt/ink/ink2.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51"/>
  </p:notesMasterIdLst>
  <p:sldIdLst>
    <p:sldId id="263" r:id="rId2"/>
    <p:sldId id="321" r:id="rId3"/>
    <p:sldId id="323" r:id="rId4"/>
    <p:sldId id="324" r:id="rId5"/>
    <p:sldId id="325" r:id="rId6"/>
    <p:sldId id="326" r:id="rId7"/>
    <p:sldId id="327" r:id="rId8"/>
    <p:sldId id="328" r:id="rId9"/>
    <p:sldId id="329" r:id="rId10"/>
    <p:sldId id="330" r:id="rId11"/>
    <p:sldId id="331" r:id="rId12"/>
    <p:sldId id="397" r:id="rId13"/>
    <p:sldId id="332" r:id="rId14"/>
    <p:sldId id="405" r:id="rId15"/>
    <p:sldId id="333" r:id="rId16"/>
    <p:sldId id="398" r:id="rId17"/>
    <p:sldId id="406" r:id="rId18"/>
    <p:sldId id="334" r:id="rId19"/>
    <p:sldId id="399" r:id="rId20"/>
    <p:sldId id="336" r:id="rId21"/>
    <p:sldId id="343" r:id="rId22"/>
    <p:sldId id="400" r:id="rId23"/>
    <p:sldId id="401" r:id="rId24"/>
    <p:sldId id="402" r:id="rId25"/>
    <p:sldId id="403" r:id="rId26"/>
    <p:sldId id="404" r:id="rId27"/>
    <p:sldId id="411" r:id="rId28"/>
    <p:sldId id="412" r:id="rId29"/>
    <p:sldId id="413" r:id="rId30"/>
    <p:sldId id="414" r:id="rId31"/>
    <p:sldId id="415" r:id="rId32"/>
    <p:sldId id="416" r:id="rId33"/>
    <p:sldId id="417" r:id="rId34"/>
    <p:sldId id="419" r:id="rId35"/>
    <p:sldId id="420" r:id="rId36"/>
    <p:sldId id="421" r:id="rId37"/>
    <p:sldId id="422" r:id="rId38"/>
    <p:sldId id="427" r:id="rId39"/>
    <p:sldId id="483" r:id="rId40"/>
    <p:sldId id="485" r:id="rId41"/>
    <p:sldId id="486" r:id="rId42"/>
    <p:sldId id="487" r:id="rId43"/>
    <p:sldId id="488" r:id="rId44"/>
    <p:sldId id="489" r:id="rId45"/>
    <p:sldId id="490" r:id="rId46"/>
    <p:sldId id="491" r:id="rId47"/>
    <p:sldId id="492" r:id="rId48"/>
    <p:sldId id="493" r:id="rId49"/>
    <p:sldId id="494" r:id="rId50"/>
  </p:sldIdLst>
  <p:sldSz cx="12192000" cy="6858000"/>
  <p:notesSz cx="6858000" cy="9144000"/>
  <p:embeddedFontLst>
    <p:embeddedFont>
      <p:font typeface="Arial Black" panose="020B0A04020102020204" pitchFamily="34" charset="0"/>
      <p:bold r:id="rId52"/>
    </p:embeddedFont>
    <p:embeddedFont>
      <p:font typeface="Calibri" panose="020F0502020204030204" pitchFamily="34" charset="0"/>
      <p:regular r:id="rId53"/>
      <p:bold r:id="rId54"/>
      <p:italic r:id="rId55"/>
      <p:boldItalic r:id="rId56"/>
    </p:embeddedFont>
    <p:embeddedFont>
      <p:font typeface="Comic Sans MS" panose="030F0702030302020204" pitchFamily="66" charset="0"/>
      <p:regular r:id="rId57"/>
      <p:bold r:id="rId58"/>
      <p:italic r:id="rId59"/>
      <p:boldItalic r:id="rId60"/>
    </p:embeddedFont>
    <p:embeddedFont>
      <p:font typeface="Gill Sans MT" panose="020B0502020104020203" pitchFamily="34" charset="0"/>
      <p:regular r:id="rId61"/>
      <p:bold r:id="rId62"/>
      <p:italic r:id="rId63"/>
      <p:boldItalic r:id="rId64"/>
    </p:embeddedFont>
    <p:embeddedFont>
      <p:font typeface="Microsoft Sans Serif" panose="020B0604020202020204" pitchFamily="34" charset="0"/>
      <p:regular r:id="rId65"/>
    </p:embeddedFont>
    <p:embeddedFont>
      <p:font typeface="Tw Cen MT" panose="020B0602020104020603" pitchFamily="34" charset="0"/>
      <p:regular r:id="rId66"/>
      <p:bold r:id="rId67"/>
      <p:italic r:id="rId68"/>
      <p:boldItalic r:id="rId69"/>
    </p:embeddedFont>
    <p:embeddedFont>
      <p:font typeface="Verdana" panose="020B0604030504040204" pitchFamily="34" charset="0"/>
      <p:regular r:id="rId70"/>
      <p:bold r:id="rId71"/>
      <p:italic r:id="rId72"/>
      <p:boldItalic r:id="rId73"/>
    </p:embeddedFont>
    <p:embeddedFont>
      <p:font typeface="Wingdings 2" panose="05020102010507070707" pitchFamily="18" charset="2"/>
      <p:regular r:id="rId74"/>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CC"/>
    <a:srgbClr val="005426"/>
    <a:srgbClr val="5BF374"/>
    <a:srgbClr val="FEFE98"/>
    <a:srgbClr val="5DFFA6"/>
    <a:srgbClr val="75DBFF"/>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81" d="100"/>
          <a:sy n="81" d="100"/>
        </p:scale>
        <p:origin x="330" y="48"/>
      </p:cViewPr>
      <p:guideLst/>
    </p:cSldViewPr>
  </p:slideViewPr>
  <p:notesTextViewPr>
    <p:cViewPr>
      <p:scale>
        <a:sx n="1" d="1"/>
        <a:sy n="1" d="1"/>
      </p:scale>
      <p:origin x="0" y="0"/>
    </p:cViewPr>
  </p:notesTextViewPr>
  <p:sorterViewPr>
    <p:cViewPr>
      <p:scale>
        <a:sx n="100" d="100"/>
        <a:sy n="100" d="100"/>
      </p:scale>
      <p:origin x="0" y="-12052"/>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font" Target="fonts/font12.fntdata"/><Relationship Id="rId68" Type="http://schemas.openxmlformats.org/officeDocument/2006/relationships/font" Target="fonts/font17.fntdata"/><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2.fntdata"/><Relationship Id="rId58" Type="http://schemas.openxmlformats.org/officeDocument/2006/relationships/font" Target="fonts/font7.fntdata"/><Relationship Id="rId66" Type="http://schemas.openxmlformats.org/officeDocument/2006/relationships/font" Target="fonts/font15.fntdata"/><Relationship Id="rId74" Type="http://schemas.openxmlformats.org/officeDocument/2006/relationships/font" Target="fonts/font23.fntdata"/><Relationship Id="rId5" Type="http://schemas.openxmlformats.org/officeDocument/2006/relationships/slide" Target="slides/slide4.xml"/><Relationship Id="rId61" Type="http://schemas.openxmlformats.org/officeDocument/2006/relationships/font" Target="fonts/font10.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5.fntdata"/><Relationship Id="rId64" Type="http://schemas.openxmlformats.org/officeDocument/2006/relationships/font" Target="fonts/font13.fntdata"/><Relationship Id="rId69" Type="http://schemas.openxmlformats.org/officeDocument/2006/relationships/font" Target="fonts/font18.fntdata"/><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notesMaster" Target="notesMasters/notesMaster1.xml"/><Relationship Id="rId72" Type="http://schemas.openxmlformats.org/officeDocument/2006/relationships/font" Target="fonts/font21.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8.fntdata"/><Relationship Id="rId67" Type="http://schemas.openxmlformats.org/officeDocument/2006/relationships/font" Target="fonts/font16.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3.fntdata"/><Relationship Id="rId62" Type="http://schemas.openxmlformats.org/officeDocument/2006/relationships/font" Target="fonts/font11.fntdata"/><Relationship Id="rId70" Type="http://schemas.openxmlformats.org/officeDocument/2006/relationships/font" Target="fonts/font19.fntdata"/><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6.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1.fntdata"/><Relationship Id="rId60" Type="http://schemas.openxmlformats.org/officeDocument/2006/relationships/font" Target="fonts/font9.fntdata"/><Relationship Id="rId65" Type="http://schemas.openxmlformats.org/officeDocument/2006/relationships/font" Target="fonts/font14.fntdata"/><Relationship Id="rId73" Type="http://schemas.openxmlformats.org/officeDocument/2006/relationships/font" Target="fonts/font22.fntdata"/><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font" Target="fonts/font4.fntdata"/><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font" Target="fonts/font20.fntdata"/><Relationship Id="rId2" Type="http://schemas.openxmlformats.org/officeDocument/2006/relationships/slide" Target="slides/slide1.xml"/><Relationship Id="rId29" Type="http://schemas.openxmlformats.org/officeDocument/2006/relationships/slide" Target="slides/slide28.xml"/></Relationships>
</file>

<file path=ppt/ink/ink1.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36.22641" units="1/cm"/>
          <inkml:channelProperty channel="Y" name="resolution" value="37.24138" units="1/cm"/>
          <inkml:channelProperty channel="T" name="resolution" value="1" units="1/dev"/>
        </inkml:channelProperties>
      </inkml:inkSource>
      <inkml:timestamp xml:id="ts0" timeString="2022-04-11T09:33:52.092"/>
    </inkml:context>
    <inkml:brush xml:id="br0">
      <inkml:brushProperty name="width" value="0.05292" units="cm"/>
      <inkml:brushProperty name="height" value="0.05292" units="cm"/>
      <inkml:brushProperty name="color" value="#FF0000"/>
    </inkml:brush>
  </inkml:definitions>
  <inkml:trace contextRef="#ctx0" brushRef="#br0">19579 14623 0,'18'0'219,"17"0"-204,-17 0-15,-1 0 16,-17-18-1,18 18 1,0-18 62,-1 18-47,19-17-31,-1 17 16,-35-18 15,17 18 47,19-18-62,-19 18 0,1 0-1,17 0 1,-35-17-16,18 17 16,0-18-1,-1 18 1,1 0-1,-1-17 1,1 17 0,0 0 15,-1-18-15,1 0-1,0 18-15,-1-17 16,1-1 15,0 18-15,17-18-1,-17 1 1,-1-1 0,1 0-16,17 1 31,-35-1 0,18 1-15,-1-1-1,1 0 1,0-17 0,-1 0 15,1 17 0,-18 0-15,18 1-1,-18-1 1,17 0 15,1 1-15,-18-18-1,17 17 32,-17 0-47,0 1 16,18-19 15,0 19-15,-18-1-1,17 0 1,1-17 15,-18 18-15,18-1 0,-18 0-1,17 1-15,1-19 16,-18 19-1,18 17 1,-1-18 0,-17 0-1,0 1 1,18-1 0,-18 0-1,18 1 1,-1-1-1,-17-17 1,18 17 0,-1 1-1,-17-1 1,0 0 0,18 1-1,0-19-15,-18 19 31,17-1-15,-17 1 0,0-1-16,0 0 31,0 1-31,0-1 16,0 0-1,0 1 1,18-1-1,-18 0 1,0 1 0,0-1-16,0-17 31,18 17 16,-18 1-32,0-1 1,0 0 453,17 18-454,1-17 17,0 17-1,-1 0-15,1-18-1,-1 18 1,19-18-1,-19 18 17,1-17-17,-18-1-15,35 18 16,-17-35 0,17 35-1,-17-18 16,-1 18-15,19-17 15,-19-1-15,1 18 0,0-18-1,-1 1-15,19 17 16,-19-18 15,1 18-15,-1-18-1,19 1 17,-19-1-17,1 0-15,0 18 16,-1-17-1,1-1 1,0 18 0,-1-17-1,19-1 1,-1-17 0,-18 17 15,19 18-16,-36-18-15,35 1 16,-17-1 0,-1 0-1,1 18 1,0 0-16,-1-17 16,18-1 15,-17-17-16,0 35 1,-1-35 0,1 35-1,0-18 1,-1 18 0,1-18-1,0 1 1,17-1-1,-17 0 1,-1 1 0,1 17-1,-1-18 1,1 0 0,0-17 15,-1 35-16,1-35 1,0 17 0,-1 1-1,19-1 1,-36 0 0,35 1-16,-35-1 15,17 18 1,1-18-1,0 1 1,-1-1 0,1 1-1,0-1 1,-1 0 0,19 1-1,-36-19 1,35 36-1,-18-35 1,1 35 0,0-18-1,-1 1 1,1-18 0,0 35-1,17-36-15,-17 36 16,-1-35-1,1 35-15,17-35 16,-17 17 0,-1 18-16,-17-18 15,18 18 1,17-17 31,-17-1-32,0-17 1,17 35-16,-35-18 16,18 1-1,-1 17 1,18-36 0,-17 19 15,0 17 0,-1-18-15,-17 0-1,36 1 1,-19-1 0,1 18-1,-18-18 16,18 18-15,-18-17 0,17-1 93,18 1-93,-17-1-16,0 18 15,-1-18 579,1 18-578,17-17-1,-17-1 1,0 18 375,-18 18-376,0-1 1,0 1 312,0 0-297,0-1-15,0 1-1,0 17 1,0-17 0,0-1-1,0 1-15,0 17 47,0-17-16,0 17-15,0-17 0,0 0-1,0-1-15,0 1 16,0-1-16,0 19 16,0-19-1,0 19 1,0-19-16,0 19 15,0-19 1,0 18 0,0-17-16,0 17 15,0-17-15,0 0 16,17-1-16,-17 1 16,0 0-16,0-1 15,18 18-15,-18-17 16,0 35-1,0-35-15,0-1 16,0 1-16,0 0 16,0-1-16,0 18 15,0 1-15,0-19 16,0 1-16,0 17 16,0-17-16,18 0 15,-18 17-15,17-17 16,-17-1-16,0 1 15,0 17-15,0 0 16,0 1 0,18-19-16,-1 19 15,-17-19 1,0 1-16,18-1 16,-18 19-16,18-19 15,-18 19-15,0-19 16,0 19-1,0-1-15,0-17 16,0-1-16,17 36 16,-17-35-16,18 17 15,-18-17-15,0 35 16,0-36-16,18 36 16,-18-35-1,0-1-15,17 36 16,1 0-1,-18-35-15,0 17 16,18 18-16,-18-35 16,0 17-16,0-17 15,0 87 1,0-52-16,0 0 16,0-17-16,0 34 15,0-35-15,0 1 16,0-1-16,0 18 15,0-18-15,0 0 16,0 18-16,0 0 16,0-17-16,0-19 15,0 18-15,0 1 16,-18 34 0,18-17-16,-18-35 15,18 17-15,-17-17 16,17-1-16,0 1 0,0 0 15,0-1 1,0 1-16,0 0 16,0 17-1,-18-18 1,18 19 0,0-1-1,-18-35 95,18-18 15,18 18-110,-18-17 48,18 17-48,-1 0 1,19 0 15,-19 0 16,1-18-31,-1 0-1,19 18 1,-36-17 0,17 17-1,19-18 16,-1 18-15,-17-17-16,-1 17 16,18 0-1,-35-18 1,18 0-16,0 18 16,-1-17 15,19-19 0,-19 36-15,1-35-16,0 35 15,17-35 1,-18 17-16,1 1 16,0-1-1,-1 0 1,1 1-16,17-1 15,-35 0 1,36 18-16,-36-17 16,17 17-1,19-36 1,-1 1 15,-18 35-31,1-35 16,0 35-1,-1-35 1,1 35 0,0-18-1,-1-17 1,1 35 0,-18-36-1,35 19 1,-35-19-16,0 19 15,18 17-15,-18-35 16,0 17 0,17 18-16,1-35 31,-18 17-31,0 0 0,18 1 16,-18-1-1,0 0-15,0 1 16,17-1-1,1-17 1,-18 17 0,0 1-16,0-19 15,18 19-15,-1-1 32,-17 0-17,0-17-15,18 17 31,-18 1 1,18-1-17,-18-17 1,0 17 0,0 1 15,17 17-16,-17-36 1,0 19 0,0-1-1,0 0 1,0-17 15,0 18 0,0-19 1,0 19-17,0-19 17,0 19-17,0-1 1,18 0-1,-18 1 1,0-1-16,0 1 16,0-1-1,0 0 1,0 1 0,0-1-1,0 0 1,0 1-1,18-1 1,-18 0 0,0 1-1,0-1 17,17 18 514,1 0-186,17-17-313,-35-1-32,35 0 1,-35 1 0,18-1-1,0 0 1,17-17-1,-17 0 17,-1 17-17,1 0 1,-1 1 0,1-1-16,0-17 15,-1 35 1,19-35-1,-19 17 1,1 18-16,0-18 16,-1 1-16,1-1 15,-1 18 1,19-18 0,-19 1-16,1 17 0,0-18 15,-1 18 1,19-17-16,-19-1 15,1 18-15,-1-18 16,1 1-16,0 17 16,-1 0-1,1-18 1,0 0-16,17 1 16,-17-1-16,-1 18 15,1-18-15,0 18 16,-1-17-16,1-1 15,-1 0 1,1 1-16,0 17 16,17-18-16,-17-17 31,17 35-31,18-35 16,-36 17-16,-17 0 15,18 1-15,17-1 16,-35 0-16,36 1 15,-1-1 1,-35 1 0,35-1-1,-17 0 1,0-17 0,-1 17-1,18 1 1,-35-1-16,36 0 15,-19 1 1,1-1 0,0 1-16,-18-1 15,35 18 1,-17-35 0,-1 35-1,1-36 16,-1 19-31,1-1 16,0 0 0,17 1-1,-35-1 1,18 1 0,17-1-1,-17 0 1,-18 1-1,17 17 1,-17-36 0,35 36-1,-35-35 1,18 17 15,-18 1 0,18 17 1,-18-18-17,17 18 1,-17-18 0,18 1 15,-18 52 609,0 0-624,0 1 0,0 17-16,0-18 15,0 0-15,18 18 16,-18-35 0,0 17-16,0-17 15,0-1-15,0 1 16,0 0-16,0 17 15,17-18-15,-17 1 16,0 0-16,0-1 16,0 1-16,0 0 15,0-1-15,0 19 16,0-1 0,0-18-16,0 1 15,0 17-15,0 1 16,0-1-16,0 0 15,0 18-15,0 0 16,0-18-16,0 1 16,0-1-1,0 18 1,0-18 0,0 0-1,0-17-15,0 0 16,0-1-16,0 1 15,0 0 1,0-1-16,0 18 0,0-17 16,0 0-16,0-1 15,0 1 1,0 17-16,0-17 16,0 17-16,0 1 0,0-19 15,0 18-15,0-17 16,0 17-16,0 1 15,0-19 1,0 19-16,0-1 16,0 0-16,0-17 15,0 17-15,0 0 16,0-17-16,0 0 16,0-1-16,0 18 15,0-17-15,0 0 16,0 35-1,0-18-15,0-17 16,0 17 0,0-18-1,0 1-15,0 0 16,0-1-16,0 1 16,0 0-16,0-1 15,0 1 1,0 0-16,0 17 15,0-17 1,0 17 0,0-18-1,0 19 1,0-1 0,0-17-1,18-1-15,-18 1 16,0 0-16,0-1 31,0 18-15,0-17 15,0 35 0,0-18-15,0-17-16,0 0 15,0-1 1,0 1-16,0 0 16,0-1-1,0 1-15,0-1 16,0 1 0,0 0-16,0 35 31,0-18-31,0 0 15,0-17 1,0 17-16,0 0 16,0-17 15,0 0 0,0-1-15,0 1-1,0 0 1,0 17 31</inkml:trace>
</inkml:ink>
</file>

<file path=ppt/ink/ink2.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36.22641" units="1/cm"/>
          <inkml:channelProperty channel="Y" name="resolution" value="37.24138" units="1/cm"/>
          <inkml:channelProperty channel="T" name="resolution" value="1" units="1/dev"/>
        </inkml:channelProperties>
      </inkml:inkSource>
      <inkml:timestamp xml:id="ts0" timeString="2022-04-11T09:35:04.387"/>
    </inkml:context>
    <inkml:brush xml:id="br0">
      <inkml:brushProperty name="width" value="0.05292" units="cm"/>
      <inkml:brushProperty name="height" value="0.05292" units="cm"/>
      <inkml:brushProperty name="color" value="#FF0000"/>
    </inkml:brush>
  </inkml:definitions>
  <inkml:trace contextRef="#ctx0" brushRef="#br0">15628 12577 0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fa-IR"/>
          </a:p>
        </p:txBody>
      </p:sp>
      <p:sp>
        <p:nvSpPr>
          <p:cNvPr id="3" name="Date Placeholder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CCC618E9-1AC9-4581-97C8-70CF3E5C6B2A}" type="datetimeFigureOut">
              <a:rPr lang="fa-IR" smtClean="0"/>
              <a:t>02/11/1444</a:t>
            </a:fld>
            <a:endParaRPr lang="fa-I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fa-I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6" name="Footer Placeholder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fa-IR"/>
          </a:p>
        </p:txBody>
      </p:sp>
      <p:sp>
        <p:nvSpPr>
          <p:cNvPr id="7" name="Slide Number Placeholder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DB52386D-709A-42B5-AA6F-CD55E4196A2E}" type="slidenum">
              <a:rPr lang="fa-IR" smtClean="0"/>
              <a:t>‹#›</a:t>
            </a:fld>
            <a:endParaRPr lang="fa-IR"/>
          </a:p>
        </p:txBody>
      </p:sp>
    </p:spTree>
    <p:extLst>
      <p:ext uri="{BB962C8B-B14F-4D97-AF65-F5344CB8AC3E}">
        <p14:creationId xmlns:p14="http://schemas.microsoft.com/office/powerpoint/2010/main" val="3919376296"/>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b="1">
                <a:solidFill>
                  <a:srgbClr val="000000"/>
                </a:solidFill>
                <a:latin typeface="Times New Roman" panose="02020603050405020304" pitchFamily="18" charset="0"/>
                <a:cs typeface="Arial" panose="020B0604020202020204" pitchFamily="34" charset="0"/>
              </a:defRPr>
            </a:lvl1pPr>
            <a:lvl2pPr marL="742950" indent="-285750" eaLnBrk="0" hangingPunct="0">
              <a:defRPr sz="1200" b="1">
                <a:solidFill>
                  <a:srgbClr val="000000"/>
                </a:solidFill>
                <a:latin typeface="Times New Roman" panose="02020603050405020304" pitchFamily="18" charset="0"/>
                <a:cs typeface="Arial" panose="020B0604020202020204" pitchFamily="34" charset="0"/>
              </a:defRPr>
            </a:lvl2pPr>
            <a:lvl3pPr marL="1143000" indent="-228600" eaLnBrk="0" hangingPunct="0">
              <a:defRPr sz="1200" b="1">
                <a:solidFill>
                  <a:srgbClr val="000000"/>
                </a:solidFill>
                <a:latin typeface="Times New Roman" panose="02020603050405020304" pitchFamily="18" charset="0"/>
                <a:cs typeface="Arial" panose="020B0604020202020204" pitchFamily="34" charset="0"/>
              </a:defRPr>
            </a:lvl3pPr>
            <a:lvl4pPr marL="1600200" indent="-228600" eaLnBrk="0" hangingPunct="0">
              <a:defRPr sz="1200" b="1">
                <a:solidFill>
                  <a:srgbClr val="000000"/>
                </a:solidFill>
                <a:latin typeface="Times New Roman" panose="02020603050405020304" pitchFamily="18" charset="0"/>
                <a:cs typeface="Arial" panose="020B0604020202020204" pitchFamily="34" charset="0"/>
              </a:defRPr>
            </a:lvl4pPr>
            <a:lvl5pPr marL="2057400" indent="-228600" eaLnBrk="0" hangingPunct="0">
              <a:defRPr sz="1200" b="1">
                <a:solidFill>
                  <a:srgbClr val="000000"/>
                </a:solidFill>
                <a:latin typeface="Times New Roman" panose="02020603050405020304" pitchFamily="18" charset="0"/>
                <a:cs typeface="Arial" panose="020B0604020202020204" pitchFamily="34" charset="0"/>
              </a:defRPr>
            </a:lvl5pPr>
            <a:lvl6pPr marL="2514600" indent="-228600" algn="ctr" eaLnBrk="0" fontAlgn="base" hangingPunct="0">
              <a:spcBef>
                <a:spcPct val="0"/>
              </a:spcBef>
              <a:spcAft>
                <a:spcPct val="0"/>
              </a:spcAft>
              <a:defRPr sz="1200" b="1">
                <a:solidFill>
                  <a:srgbClr val="000000"/>
                </a:solidFill>
                <a:latin typeface="Times New Roman" panose="02020603050405020304" pitchFamily="18" charset="0"/>
                <a:cs typeface="Arial" panose="020B0604020202020204" pitchFamily="34" charset="0"/>
              </a:defRPr>
            </a:lvl6pPr>
            <a:lvl7pPr marL="2971800" indent="-228600" algn="ctr" eaLnBrk="0" fontAlgn="base" hangingPunct="0">
              <a:spcBef>
                <a:spcPct val="0"/>
              </a:spcBef>
              <a:spcAft>
                <a:spcPct val="0"/>
              </a:spcAft>
              <a:defRPr sz="1200" b="1">
                <a:solidFill>
                  <a:srgbClr val="000000"/>
                </a:solidFill>
                <a:latin typeface="Times New Roman" panose="02020603050405020304" pitchFamily="18" charset="0"/>
                <a:cs typeface="Arial" panose="020B0604020202020204" pitchFamily="34" charset="0"/>
              </a:defRPr>
            </a:lvl7pPr>
            <a:lvl8pPr marL="3429000" indent="-228600" algn="ctr" eaLnBrk="0" fontAlgn="base" hangingPunct="0">
              <a:spcBef>
                <a:spcPct val="0"/>
              </a:spcBef>
              <a:spcAft>
                <a:spcPct val="0"/>
              </a:spcAft>
              <a:defRPr sz="1200" b="1">
                <a:solidFill>
                  <a:srgbClr val="000000"/>
                </a:solidFill>
                <a:latin typeface="Times New Roman" panose="02020603050405020304" pitchFamily="18" charset="0"/>
                <a:cs typeface="Arial" panose="020B0604020202020204" pitchFamily="34" charset="0"/>
              </a:defRPr>
            </a:lvl8pPr>
            <a:lvl9pPr marL="3886200" indent="-228600" algn="ctr" eaLnBrk="0" fontAlgn="base" hangingPunct="0">
              <a:spcBef>
                <a:spcPct val="0"/>
              </a:spcBef>
              <a:spcAft>
                <a:spcPct val="0"/>
              </a:spcAft>
              <a:defRPr sz="1200" b="1">
                <a:solidFill>
                  <a:srgbClr val="000000"/>
                </a:solidFill>
                <a:latin typeface="Times New Roman" panose="02020603050405020304" pitchFamily="18" charset="0"/>
                <a:cs typeface="Arial" panose="020B0604020202020204" pitchFamily="34" charset="0"/>
              </a:defRPr>
            </a:lvl9pPr>
          </a:lstStyle>
          <a:p>
            <a:pPr eaLnBrk="1" hangingPunct="1"/>
            <a:fld id="{A56BA968-547C-42F1-BFDA-1D53348653F6}" type="slidenum">
              <a:rPr lang="ar-SA" altLang="en-US" b="0">
                <a:solidFill>
                  <a:schemeClr val="tx1"/>
                </a:solidFill>
                <a:latin typeface="Arial" panose="020B0604020202020204" pitchFamily="34" charset="0"/>
              </a:rPr>
              <a:pPr eaLnBrk="1" hangingPunct="1"/>
              <a:t>2</a:t>
            </a:fld>
            <a:endParaRPr lang="en-US" altLang="en-US" b="0">
              <a:solidFill>
                <a:schemeClr val="tx1"/>
              </a:solidFill>
              <a:latin typeface="Arial" panose="020B0604020202020204" pitchFamily="34" charset="0"/>
            </a:endParaRPr>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768852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F8B9BDF-3C33-4DF9-9ED0-F790BC93B928}" type="slidenum">
              <a:rPr lang="en-US" altLang="en-US">
                <a:latin typeface="Calibri" panose="020F0502020204030204" pitchFamily="34" charset="0"/>
              </a:rPr>
              <a:pPr eaLnBrk="1" hangingPunct="1"/>
              <a:t>30</a:t>
            </a:fld>
            <a:endParaRPr lang="en-US" altLang="en-US">
              <a:latin typeface="Calibri" panose="020F0502020204030204" pitchFamily="34" charset="0"/>
            </a:endParaRPr>
          </a:p>
        </p:txBody>
      </p:sp>
      <p:sp>
        <p:nvSpPr>
          <p:cNvPr id="9113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4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Tree>
    <p:extLst>
      <p:ext uri="{BB962C8B-B14F-4D97-AF65-F5344CB8AC3E}">
        <p14:creationId xmlns:p14="http://schemas.microsoft.com/office/powerpoint/2010/main" val="26454948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8EC880B9-D313-4E2F-A2A8-94B0B500A3C6}" type="slidenum">
              <a:rPr lang="en-US" altLang="en-US">
                <a:latin typeface="Calibri" panose="020F0502020204030204" pitchFamily="34" charset="0"/>
              </a:rPr>
              <a:pPr eaLnBrk="1" hangingPunct="1"/>
              <a:t>31</a:t>
            </a:fld>
            <a:endParaRPr lang="en-US" altLang="en-US">
              <a:latin typeface="Calibri" panose="020F0502020204030204" pitchFamily="34" charset="0"/>
            </a:endParaRPr>
          </a:p>
        </p:txBody>
      </p:sp>
      <p:sp>
        <p:nvSpPr>
          <p:cNvPr id="9216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Tree>
    <p:extLst>
      <p:ext uri="{BB962C8B-B14F-4D97-AF65-F5344CB8AC3E}">
        <p14:creationId xmlns:p14="http://schemas.microsoft.com/office/powerpoint/2010/main" val="30225939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48F6036-3937-4D85-A104-D451CAF2B9C9}" type="slidenum">
              <a:rPr lang="en-US" altLang="en-US">
                <a:latin typeface="Calibri" panose="020F0502020204030204" pitchFamily="34" charset="0"/>
              </a:rPr>
              <a:pPr eaLnBrk="1" hangingPunct="1"/>
              <a:t>32</a:t>
            </a:fld>
            <a:endParaRPr lang="en-US" altLang="en-US">
              <a:latin typeface="Calibri" panose="020F0502020204030204" pitchFamily="34" charset="0"/>
            </a:endParaRPr>
          </a:p>
        </p:txBody>
      </p:sp>
      <p:sp>
        <p:nvSpPr>
          <p:cNvPr id="9318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Tree>
    <p:extLst>
      <p:ext uri="{BB962C8B-B14F-4D97-AF65-F5344CB8AC3E}">
        <p14:creationId xmlns:p14="http://schemas.microsoft.com/office/powerpoint/2010/main" val="5838877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48132"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5A2B49F-000A-4BB5-A688-95C29EFB3105}" type="slidenum">
              <a:rPr lang="en-US" altLang="en-US">
                <a:latin typeface="Calibri" panose="020F0502020204030204" pitchFamily="34" charset="0"/>
              </a:rPr>
              <a:pPr eaLnBrk="1" hangingPunct="1"/>
              <a:t>34</a:t>
            </a:fld>
            <a:endParaRPr lang="en-US" altLang="en-US">
              <a:latin typeface="Calibri" panose="020F0502020204030204" pitchFamily="34" charset="0"/>
            </a:endParaRPr>
          </a:p>
        </p:txBody>
      </p:sp>
    </p:spTree>
    <p:extLst>
      <p:ext uri="{BB962C8B-B14F-4D97-AF65-F5344CB8AC3E}">
        <p14:creationId xmlns:p14="http://schemas.microsoft.com/office/powerpoint/2010/main" val="8721617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4DE80D0-BBC6-47C2-AA3F-B32621B7119A}" type="slidenum">
              <a:rPr lang="en-US"/>
              <a:pPr/>
              <a:t>12</a:t>
            </a:fld>
            <a:endParaRPr lang="en-US"/>
          </a:p>
        </p:txBody>
      </p:sp>
      <p:sp>
        <p:nvSpPr>
          <p:cNvPr id="663554" name="Rectangle 2"/>
          <p:cNvSpPr>
            <a:spLocks noGrp="1" noRot="1" noChangeAspect="1" noChangeArrowheads="1" noTextEdit="1"/>
          </p:cNvSpPr>
          <p:nvPr>
            <p:ph type="sldImg"/>
          </p:nvPr>
        </p:nvSpPr>
        <p:spPr>
          <a:ln/>
        </p:spPr>
      </p:sp>
      <p:sp>
        <p:nvSpPr>
          <p:cNvPr id="66355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7142329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A068C31-0294-47BB-936C-1FEB1C71E0DD}" type="slidenum">
              <a:rPr lang="en-US"/>
              <a:pPr/>
              <a:t>19</a:t>
            </a:fld>
            <a:endParaRPr lang="en-US"/>
          </a:p>
        </p:txBody>
      </p:sp>
      <p:sp>
        <p:nvSpPr>
          <p:cNvPr id="671746" name="Rectangle 2"/>
          <p:cNvSpPr>
            <a:spLocks noGrp="1" noRot="1" noChangeAspect="1" noChangeArrowheads="1" noTextEdit="1"/>
          </p:cNvSpPr>
          <p:nvPr>
            <p:ph type="sldImg"/>
          </p:nvPr>
        </p:nvSpPr>
        <p:spPr>
          <a:ln/>
        </p:spPr>
      </p:sp>
      <p:sp>
        <p:nvSpPr>
          <p:cNvPr id="67174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6156923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7D94663-E366-43AA-BC90-00D6B84E8C04}" type="slidenum">
              <a:rPr lang="en-US"/>
              <a:pPr/>
              <a:t>23</a:t>
            </a:fld>
            <a:endParaRPr lang="en-US"/>
          </a:p>
        </p:txBody>
      </p:sp>
      <p:sp>
        <p:nvSpPr>
          <p:cNvPr id="673794" name="Rectangle 2"/>
          <p:cNvSpPr>
            <a:spLocks noGrp="1" noRot="1" noChangeAspect="1" noChangeArrowheads="1" noTextEdit="1"/>
          </p:cNvSpPr>
          <p:nvPr>
            <p:ph type="sldImg"/>
          </p:nvPr>
        </p:nvSpPr>
        <p:spPr>
          <a:ln/>
        </p:spPr>
      </p:sp>
      <p:sp>
        <p:nvSpPr>
          <p:cNvPr id="67379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583893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0B25028-F571-4BEC-B2E8-17C782D8A09A}" type="slidenum">
              <a:rPr lang="en-US"/>
              <a:pPr/>
              <a:t>24</a:t>
            </a:fld>
            <a:endParaRPr lang="en-US"/>
          </a:p>
        </p:txBody>
      </p:sp>
      <p:sp>
        <p:nvSpPr>
          <p:cNvPr id="675842" name="Rectangle 2"/>
          <p:cNvSpPr>
            <a:spLocks noGrp="1" noRot="1" noChangeAspect="1" noChangeArrowheads="1" noTextEdit="1"/>
          </p:cNvSpPr>
          <p:nvPr>
            <p:ph type="sldImg"/>
          </p:nvPr>
        </p:nvSpPr>
        <p:spPr>
          <a:ln/>
        </p:spPr>
      </p:sp>
      <p:sp>
        <p:nvSpPr>
          <p:cNvPr id="67584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0599589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0890347-DD95-4B3D-93DE-51DD859E6659}" type="slidenum">
              <a:rPr lang="en-US"/>
              <a:pPr/>
              <a:t>25</a:t>
            </a:fld>
            <a:endParaRPr lang="en-US"/>
          </a:p>
        </p:txBody>
      </p:sp>
      <p:sp>
        <p:nvSpPr>
          <p:cNvPr id="677890" name="Rectangle 2"/>
          <p:cNvSpPr>
            <a:spLocks noGrp="1" noRot="1" noChangeAspect="1" noChangeArrowheads="1" noTextEdit="1"/>
          </p:cNvSpPr>
          <p:nvPr>
            <p:ph type="sldImg"/>
          </p:nvPr>
        </p:nvSpPr>
        <p:spPr>
          <a:ln/>
        </p:spPr>
      </p:sp>
      <p:sp>
        <p:nvSpPr>
          <p:cNvPr id="67789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675622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E946D5E-84BB-4172-8A1E-80F6C7AEBD4D}" type="slidenum">
              <a:rPr lang="en-US" altLang="en-US">
                <a:latin typeface="Calibri" panose="020F0502020204030204" pitchFamily="34" charset="0"/>
              </a:rPr>
              <a:pPr eaLnBrk="1" hangingPunct="1"/>
              <a:t>27</a:t>
            </a:fld>
            <a:endParaRPr lang="en-US" altLang="en-US">
              <a:latin typeface="Calibri" panose="020F0502020204030204" pitchFamily="34" charset="0"/>
            </a:endParaRPr>
          </a:p>
        </p:txBody>
      </p:sp>
      <p:sp>
        <p:nvSpPr>
          <p:cNvPr id="8499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Tree>
    <p:extLst>
      <p:ext uri="{BB962C8B-B14F-4D97-AF65-F5344CB8AC3E}">
        <p14:creationId xmlns:p14="http://schemas.microsoft.com/office/powerpoint/2010/main" val="24109129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964973D-1051-4829-ABD1-2251685F0393}" type="slidenum">
              <a:rPr lang="en-US" altLang="en-US">
                <a:latin typeface="Calibri" panose="020F0502020204030204" pitchFamily="34" charset="0"/>
              </a:rPr>
              <a:pPr eaLnBrk="1" hangingPunct="1"/>
              <a:t>28</a:t>
            </a:fld>
            <a:endParaRPr lang="en-US" altLang="en-US">
              <a:latin typeface="Calibri" panose="020F0502020204030204" pitchFamily="34" charset="0"/>
            </a:endParaRPr>
          </a:p>
        </p:txBody>
      </p:sp>
      <p:sp>
        <p:nvSpPr>
          <p:cNvPr id="8601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2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Tree>
    <p:extLst>
      <p:ext uri="{BB962C8B-B14F-4D97-AF65-F5344CB8AC3E}">
        <p14:creationId xmlns:p14="http://schemas.microsoft.com/office/powerpoint/2010/main" val="17531329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BB24DE8-D3C1-461D-8BE5-D5F05F228D21}" type="slidenum">
              <a:rPr lang="en-US" altLang="en-US">
                <a:latin typeface="Calibri" panose="020F0502020204030204" pitchFamily="34" charset="0"/>
              </a:rPr>
              <a:pPr eaLnBrk="1" hangingPunct="1"/>
              <a:t>29</a:t>
            </a:fld>
            <a:endParaRPr lang="en-US" altLang="en-US">
              <a:latin typeface="Calibri" panose="020F0502020204030204" pitchFamily="34" charset="0"/>
            </a:endParaRPr>
          </a:p>
        </p:txBody>
      </p:sp>
      <p:sp>
        <p:nvSpPr>
          <p:cNvPr id="8704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Tree>
    <p:extLst>
      <p:ext uri="{BB962C8B-B14F-4D97-AF65-F5344CB8AC3E}">
        <p14:creationId xmlns:p14="http://schemas.microsoft.com/office/powerpoint/2010/main" val="8747756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r" rtl="1">
              <a:defRPr sz="6600">
                <a:cs typeface="B Mitra" panose="00000400000000000000" pitchFamily="2" charset="-78"/>
              </a:defRPr>
            </a:lvl1pPr>
          </a:lstStyle>
          <a:p>
            <a:r>
              <a:rPr lang="en-US"/>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r" rtl="1">
              <a:buNone/>
              <a:defRPr sz="1800" b="0" cap="all" baseline="0">
                <a:solidFill>
                  <a:schemeClr val="tx1"/>
                </a:solidFill>
                <a:cs typeface="B Mitra" panose="00000400000000000000" pitchFamily="2" charset="-78"/>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C173169-8928-42D3-BDFB-4DBE16809CF2}" type="datetime1">
              <a:rPr lang="en-US" smtClean="0"/>
              <a:t>5/21/2023</a:t>
            </a:fld>
            <a:endParaRPr lang="en-US" dirty="0"/>
          </a:p>
        </p:txBody>
      </p:sp>
      <p:sp>
        <p:nvSpPr>
          <p:cNvPr id="5" name="Footer Placeholder 4"/>
          <p:cNvSpPr>
            <a:spLocks noGrp="1"/>
          </p:cNvSpPr>
          <p:nvPr>
            <p:ph type="ftr" sz="quarter" idx="11"/>
          </p:nvPr>
        </p:nvSpPr>
        <p:spPr>
          <a:xfrm>
            <a:off x="2416500" y="329307"/>
            <a:ext cx="4973915" cy="309201"/>
          </a:xfrm>
        </p:spPr>
        <p:txBody>
          <a:bodyPr/>
          <a:lstStyle/>
          <a:p>
            <a:endParaRPr lang="en-US" dirty="0"/>
          </a:p>
        </p:txBody>
      </p:sp>
      <p:sp>
        <p:nvSpPr>
          <p:cNvPr id="6" name="Slide Number Placeholder 5"/>
          <p:cNvSpPr>
            <a:spLocks noGrp="1"/>
          </p:cNvSpPr>
          <p:nvPr>
            <p:ph type="sldNum" sz="quarter" idx="12"/>
          </p:nvPr>
        </p:nvSpPr>
        <p:spPr>
          <a:xfrm>
            <a:off x="1437664" y="798973"/>
            <a:ext cx="811019" cy="503578"/>
          </a:xfrm>
        </p:spPr>
        <p:txBody>
          <a:bodyPr/>
          <a:lstStyle/>
          <a:p>
            <a:fld id="{6D22F896-40B5-4ADD-8801-0D06FADFA095}" type="slidenum">
              <a:rPr lang="en-US" dirty="0"/>
              <a:t>‹#›</a:t>
            </a:fld>
            <a:endParaRPr lang="en-US" dirty="0"/>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EA82BADC-1320-4CF3-8DE5-F30DD25D334C}" type="datetime1">
              <a:rPr lang="en-US" smtClean="0"/>
              <a:t>5/21/2023</a:t>
            </a:fld>
            <a:endParaRPr lang="en-US" dirty="0"/>
          </a:p>
        </p:txBody>
      </p:sp>
      <p:sp>
        <p:nvSpPr>
          <p:cNvPr id="6" name="Footer Placeholder 5"/>
          <p:cNvSpPr>
            <a:spLocks noGrp="1"/>
          </p:cNvSpPr>
          <p:nvPr>
            <p:ph type="ftr" sz="quarter" idx="11"/>
          </p:nvPr>
        </p:nvSpPr>
        <p:spPr>
          <a:xfrm>
            <a:off x="1447382" y="318640"/>
            <a:ext cx="5541004" cy="320931"/>
          </a:xfrm>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2CF8EC5-CF41-4B9A-9FE2-814983FDB97A}" type="datetime1">
              <a:rPr lang="en-US" smtClean="0"/>
              <a:t>5/21/2023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0B94CED-845E-4EDA-BB62-126D3243C2DE}" type="datetime1">
              <a:rPr lang="en-US" smtClean="0"/>
              <a:t>5/21/2023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68BAD21C-DDA0-4596-A1D1-F23E999A4BD6}" type="slidenum">
              <a:rPr lang="ar-SA" altLang="en-US"/>
              <a:pPr/>
              <a:t>‹#›</a:t>
            </a:fld>
            <a:endParaRPr lang="en-US" altLang="en-US"/>
          </a:p>
        </p:txBody>
      </p:sp>
    </p:spTree>
    <p:extLst>
      <p:ext uri="{BB962C8B-B14F-4D97-AF65-F5344CB8AC3E}">
        <p14:creationId xmlns:p14="http://schemas.microsoft.com/office/powerpoint/2010/main" val="15096106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0"/>
            <a:ext cx="10972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09600" y="3938589"/>
            <a:ext cx="10972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2BAEE0EC-77EE-4B56-A806-2799919DCD47}" type="slidenum">
              <a:rPr lang="ar-SA" altLang="en-US"/>
              <a:pPr/>
              <a:t>‹#›</a:t>
            </a:fld>
            <a:endParaRPr lang="en-US" altLang="en-US"/>
          </a:p>
        </p:txBody>
      </p:sp>
    </p:spTree>
    <p:extLst>
      <p:ext uri="{BB962C8B-B14F-4D97-AF65-F5344CB8AC3E}">
        <p14:creationId xmlns:p14="http://schemas.microsoft.com/office/powerpoint/2010/main" val="20582117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_FA">
    <p:spTree>
      <p:nvGrpSpPr>
        <p:cNvPr id="1" name=""/>
        <p:cNvGrpSpPr/>
        <p:nvPr/>
      </p:nvGrpSpPr>
      <p:grpSpPr>
        <a:xfrm>
          <a:off x="0" y="0"/>
          <a:ext cx="0" cy="0"/>
          <a:chOff x="0" y="0"/>
          <a:chExt cx="0" cy="0"/>
        </a:xfrm>
      </p:grpSpPr>
      <p:sp>
        <p:nvSpPr>
          <p:cNvPr id="2" name="Title 1"/>
          <p:cNvSpPr>
            <a:spLocks noGrp="1"/>
          </p:cNvSpPr>
          <p:nvPr>
            <p:ph type="title"/>
          </p:nvPr>
        </p:nvSpPr>
        <p:spPr>
          <a:xfrm>
            <a:off x="1304365" y="137438"/>
            <a:ext cx="10748373" cy="836274"/>
          </a:xfrm>
        </p:spPr>
        <p:txBody>
          <a:bodyPr/>
          <a:lstStyle>
            <a:lvl1pPr algn="r" rtl="1">
              <a:defRPr>
                <a:solidFill>
                  <a:schemeClr val="accent4">
                    <a:lumMod val="50000"/>
                  </a:schemeClr>
                </a:solidFill>
                <a:effectLst>
                  <a:outerShdw blurRad="38100" dist="38100" dir="2700000" algn="tl">
                    <a:srgbClr val="000000">
                      <a:alpha val="43137"/>
                    </a:srgbClr>
                  </a:outerShdw>
                </a:effectLst>
                <a:cs typeface="B Yekan" panose="00000400000000000000" pitchFamily="2" charset="-78"/>
              </a:defRPr>
            </a:lvl1pPr>
          </a:lstStyle>
          <a:p>
            <a:r>
              <a:rPr lang="en-US"/>
              <a:t>Click to edit Master title style</a:t>
            </a:r>
            <a:endParaRPr lang="en-US" dirty="0"/>
          </a:p>
        </p:txBody>
      </p:sp>
      <p:sp>
        <p:nvSpPr>
          <p:cNvPr id="3" name="Content Placeholder 2"/>
          <p:cNvSpPr>
            <a:spLocks noGrp="1"/>
          </p:cNvSpPr>
          <p:nvPr>
            <p:ph idx="1"/>
          </p:nvPr>
        </p:nvSpPr>
        <p:spPr>
          <a:xfrm>
            <a:off x="110191" y="1168088"/>
            <a:ext cx="11942547" cy="4877112"/>
          </a:xfrm>
        </p:spPr>
        <p:txBody>
          <a:bodyPr anchor="t"/>
          <a:lstStyle>
            <a:lvl1pPr marL="228600" indent="-228600" algn="r" rtl="1">
              <a:lnSpc>
                <a:spcPct val="150000"/>
              </a:lnSpc>
              <a:buFont typeface="Wingdings" panose="05000000000000000000" pitchFamily="2" charset="2"/>
              <a:buChar char="q"/>
              <a:defRPr>
                <a:cs typeface="B Yekan" panose="00000400000000000000" pitchFamily="2" charset="-78"/>
              </a:defRPr>
            </a:lvl1pPr>
            <a:lvl2pPr marL="685800" indent="-228600" algn="r" rtl="1">
              <a:lnSpc>
                <a:spcPct val="150000"/>
              </a:lnSpc>
              <a:buFont typeface="Wingdings" panose="05000000000000000000" pitchFamily="2" charset="2"/>
              <a:buChar char="q"/>
              <a:defRPr>
                <a:cs typeface="B Yekan" panose="00000400000000000000" pitchFamily="2" charset="-78"/>
              </a:defRPr>
            </a:lvl2pPr>
            <a:lvl3pPr marL="1143000" indent="-228600" algn="r" rtl="1">
              <a:lnSpc>
                <a:spcPct val="150000"/>
              </a:lnSpc>
              <a:buFont typeface="Wingdings" panose="05000000000000000000" pitchFamily="2" charset="2"/>
              <a:buChar char="q"/>
              <a:defRPr>
                <a:cs typeface="B Yekan" panose="00000400000000000000" pitchFamily="2" charset="-78"/>
              </a:defRPr>
            </a:lvl3pPr>
            <a:lvl4pPr marL="1600200" indent="-228600" algn="r" rtl="1">
              <a:lnSpc>
                <a:spcPct val="150000"/>
              </a:lnSpc>
              <a:buFont typeface="Wingdings" panose="05000000000000000000" pitchFamily="2" charset="2"/>
              <a:buChar char="q"/>
              <a:defRPr>
                <a:cs typeface="B Yekan" panose="00000400000000000000" pitchFamily="2" charset="-78"/>
              </a:defRPr>
            </a:lvl4pPr>
            <a:lvl5pPr marL="2057400" indent="-228600" algn="r" rtl="1">
              <a:lnSpc>
                <a:spcPct val="150000"/>
              </a:lnSpc>
              <a:buFont typeface="Wingdings" panose="05000000000000000000" pitchFamily="2" charset="2"/>
              <a:buChar char="q"/>
              <a:defRPr>
                <a:cs typeface="B Yekan" panose="00000400000000000000" pitchFamily="2" charset="-78"/>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461291" y="6421284"/>
            <a:ext cx="3500715" cy="309201"/>
          </a:xfrm>
        </p:spPr>
        <p:txBody>
          <a:bodyPr/>
          <a:lstStyle/>
          <a:p>
            <a:fld id="{7732729A-4AD9-44C4-B5D6-87B464917598}" type="datetime1">
              <a:rPr lang="en-US" smtClean="0"/>
              <a:t>5/21/2023</a:t>
            </a:fld>
            <a:endParaRPr lang="en-US" dirty="0"/>
          </a:p>
        </p:txBody>
      </p:sp>
      <p:sp>
        <p:nvSpPr>
          <p:cNvPr id="5" name="Footer Placeholder 4"/>
          <p:cNvSpPr>
            <a:spLocks noGrp="1"/>
          </p:cNvSpPr>
          <p:nvPr>
            <p:ph type="ftr" sz="quarter" idx="11"/>
          </p:nvPr>
        </p:nvSpPr>
        <p:spPr>
          <a:xfrm>
            <a:off x="921210" y="6436442"/>
            <a:ext cx="5938836" cy="309201"/>
          </a:xfrm>
        </p:spPr>
        <p:txBody>
          <a:bodyPr/>
          <a:lstStyle/>
          <a:p>
            <a:endParaRPr lang="en-US" dirty="0"/>
          </a:p>
        </p:txBody>
      </p:sp>
      <p:sp>
        <p:nvSpPr>
          <p:cNvPr id="6" name="Slide Number Placeholder 5"/>
          <p:cNvSpPr>
            <a:spLocks noGrp="1"/>
          </p:cNvSpPr>
          <p:nvPr>
            <p:ph type="sldNum" sz="quarter" idx="12"/>
          </p:nvPr>
        </p:nvSpPr>
        <p:spPr>
          <a:xfrm>
            <a:off x="110191" y="6242066"/>
            <a:ext cx="811019" cy="503578"/>
          </a:xfrm>
        </p:spPr>
        <p:txBody>
          <a:bodyPr/>
          <a:lstStyle>
            <a:lvl1pPr algn="l" rtl="1">
              <a:defRPr baseline="0">
                <a:cs typeface="B Nazanin" panose="00000400000000000000" pitchFamily="2" charset="-78"/>
              </a:defRPr>
            </a:lvl1pPr>
          </a:lstStyle>
          <a:p>
            <a:fld id="{6D22F896-40B5-4ADD-8801-0D06FADFA095}" type="slidenum">
              <a:rPr lang="en-US" smtClean="0"/>
              <a:pPr/>
              <a:t>‹#›</a:t>
            </a:fld>
            <a:endParaRPr lang="en-US" dirty="0"/>
          </a:p>
        </p:txBody>
      </p:sp>
      <p:cxnSp>
        <p:nvCxnSpPr>
          <p:cNvPr id="33" name="Straight Connector 32"/>
          <p:cNvCxnSpPr/>
          <p:nvPr/>
        </p:nvCxnSpPr>
        <p:spPr>
          <a:xfrm flipV="1">
            <a:off x="110191" y="1050930"/>
            <a:ext cx="11942547" cy="536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_E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0191" y="134948"/>
            <a:ext cx="10748373" cy="836274"/>
          </a:xfrm>
        </p:spPr>
        <p:txBody>
          <a:bodyPr>
            <a:normAutofit/>
          </a:bodyPr>
          <a:lstStyle>
            <a:lvl1pPr algn="l" rtl="0">
              <a:defRPr sz="3600" b="1" cap="none">
                <a:solidFill>
                  <a:schemeClr val="accent4">
                    <a:lumMod val="50000"/>
                  </a:schemeClr>
                </a:solidFill>
                <a:effectLst>
                  <a:outerShdw blurRad="38100" dist="38100" dir="2700000" algn="tl">
                    <a:srgbClr val="000000">
                      <a:alpha val="43137"/>
                    </a:srgbClr>
                  </a:outerShdw>
                </a:effectLst>
                <a:cs typeface="B Mitra" panose="00000400000000000000" pitchFamily="2" charset="-78"/>
              </a:defRPr>
            </a:lvl1pPr>
          </a:lstStyle>
          <a:p>
            <a:r>
              <a:rPr lang="en-US" dirty="0"/>
              <a:t>Click to edit master title style</a:t>
            </a:r>
          </a:p>
        </p:txBody>
      </p:sp>
      <p:sp>
        <p:nvSpPr>
          <p:cNvPr id="3" name="Content Placeholder 2"/>
          <p:cNvSpPr>
            <a:spLocks noGrp="1"/>
          </p:cNvSpPr>
          <p:nvPr>
            <p:ph idx="1"/>
          </p:nvPr>
        </p:nvSpPr>
        <p:spPr>
          <a:xfrm>
            <a:off x="110191" y="1168088"/>
            <a:ext cx="11942547" cy="4877112"/>
          </a:xfrm>
        </p:spPr>
        <p:txBody>
          <a:bodyPr anchor="t"/>
          <a:lstStyle>
            <a:lvl1pPr marL="228600" indent="-228600" algn="l" rtl="0">
              <a:buFont typeface="Wingdings" panose="05000000000000000000" pitchFamily="2" charset="2"/>
              <a:buChar char="q"/>
              <a:defRPr>
                <a:cs typeface="B Mitra" panose="00000400000000000000" pitchFamily="2" charset="-78"/>
              </a:defRPr>
            </a:lvl1pPr>
            <a:lvl2pPr marL="685800" indent="-228600" algn="l" rtl="0">
              <a:buFont typeface="Wingdings" panose="05000000000000000000" pitchFamily="2" charset="2"/>
              <a:buChar char="q"/>
              <a:defRPr>
                <a:cs typeface="B Mitra" panose="00000400000000000000" pitchFamily="2" charset="-78"/>
              </a:defRPr>
            </a:lvl2pPr>
            <a:lvl3pPr marL="1143000" indent="-228600" algn="l" rtl="0">
              <a:buFont typeface="Wingdings" panose="05000000000000000000" pitchFamily="2" charset="2"/>
              <a:buChar char="q"/>
              <a:defRPr>
                <a:cs typeface="B Mitra" panose="00000400000000000000" pitchFamily="2" charset="-78"/>
              </a:defRPr>
            </a:lvl3pPr>
            <a:lvl4pPr marL="1600200" indent="-228600" algn="l" rtl="0">
              <a:buFont typeface="Wingdings" panose="05000000000000000000" pitchFamily="2" charset="2"/>
              <a:buChar char="q"/>
              <a:defRPr>
                <a:cs typeface="B Mitra" panose="00000400000000000000" pitchFamily="2" charset="-78"/>
              </a:defRPr>
            </a:lvl4pPr>
            <a:lvl5pPr marL="2057400" indent="-228600" algn="l" rtl="0">
              <a:buFont typeface="Wingdings" panose="05000000000000000000" pitchFamily="2" charset="2"/>
              <a:buChar char="q"/>
              <a:defRPr>
                <a:cs typeface="B Mitra" panose="00000400000000000000" pitchFamily="2" charset="-78"/>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8461291" y="6421284"/>
            <a:ext cx="3500715" cy="309201"/>
          </a:xfrm>
        </p:spPr>
        <p:txBody>
          <a:bodyPr/>
          <a:lstStyle/>
          <a:p>
            <a:fld id="{7732729A-4AD9-44C4-B5D6-87B464917598}" type="datetime1">
              <a:rPr lang="en-US" smtClean="0"/>
              <a:t>5/21/2023</a:t>
            </a:fld>
            <a:endParaRPr lang="en-US" dirty="0"/>
          </a:p>
        </p:txBody>
      </p:sp>
      <p:sp>
        <p:nvSpPr>
          <p:cNvPr id="5" name="Footer Placeholder 4"/>
          <p:cNvSpPr>
            <a:spLocks noGrp="1"/>
          </p:cNvSpPr>
          <p:nvPr>
            <p:ph type="ftr" sz="quarter" idx="11"/>
          </p:nvPr>
        </p:nvSpPr>
        <p:spPr>
          <a:xfrm>
            <a:off x="921210" y="6436442"/>
            <a:ext cx="5938836" cy="309201"/>
          </a:xfrm>
        </p:spPr>
        <p:txBody>
          <a:bodyPr/>
          <a:lstStyle/>
          <a:p>
            <a:endParaRPr lang="en-US" dirty="0"/>
          </a:p>
        </p:txBody>
      </p:sp>
      <p:sp>
        <p:nvSpPr>
          <p:cNvPr id="6" name="Slide Number Placeholder 5"/>
          <p:cNvSpPr>
            <a:spLocks noGrp="1"/>
          </p:cNvSpPr>
          <p:nvPr>
            <p:ph type="sldNum" sz="quarter" idx="12"/>
          </p:nvPr>
        </p:nvSpPr>
        <p:spPr>
          <a:xfrm>
            <a:off x="110191" y="6242066"/>
            <a:ext cx="811019" cy="503578"/>
          </a:xfrm>
        </p:spPr>
        <p:txBody>
          <a:bodyPr/>
          <a:lstStyle>
            <a:lvl1pPr algn="l" rtl="1">
              <a:defRPr baseline="0">
                <a:cs typeface="B Nazanin" panose="00000400000000000000" pitchFamily="2" charset="-78"/>
              </a:defRPr>
            </a:lvl1pPr>
          </a:lstStyle>
          <a:p>
            <a:fld id="{6D22F896-40B5-4ADD-8801-0D06FADFA095}" type="slidenum">
              <a:rPr lang="en-US" smtClean="0"/>
              <a:pPr/>
              <a:t>‹#›</a:t>
            </a:fld>
            <a:endParaRPr lang="en-US" dirty="0"/>
          </a:p>
        </p:txBody>
      </p:sp>
      <p:cxnSp>
        <p:nvCxnSpPr>
          <p:cNvPr id="33" name="Straight Connector 32"/>
          <p:cNvCxnSpPr/>
          <p:nvPr/>
        </p:nvCxnSpPr>
        <p:spPr>
          <a:xfrm flipV="1">
            <a:off x="110191" y="1050930"/>
            <a:ext cx="11942547" cy="536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5034986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9B66A34-B724-4F26-8F58-E77AA37CF71A}" type="datetime1">
              <a:rPr lang="en-US" smtClean="0"/>
              <a:t>5/21/2023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300A250-C32C-4097-9E2C-4A7AC553BBF4}" type="datetime1">
              <a:rPr lang="en-US" smtClean="0"/>
              <a:t>5/21/2023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CB4FD06-7B63-4823-BEC9-FE2927DD1CA8}" type="datetime1">
              <a:rPr lang="en-US" smtClean="0"/>
              <a:t>5/21/2023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F6A32EA-B4FA-4538-929F-88E2899EEDE0}" type="datetime1">
              <a:rPr lang="en-US" smtClean="0"/>
              <a:t>5/21/2023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1567FA-4B24-45BC-BF41-7FE8F519EB09}" type="datetime1">
              <a:rPr lang="en-US" smtClean="0"/>
              <a:t>5/21/2023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2857AA8-BF02-4110-9377-E1B1FA946DFF}" type="datetime1">
              <a:rPr lang="en-US" smtClean="0"/>
              <a:t>5/21/2023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6">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350F95EC-DDD2-4B47-8A33-4EC4251D53F3}" type="datetime1">
              <a:rPr lang="en-US" smtClean="0"/>
              <a:t>5/21/2023</a:t>
            </a:fld>
            <a:endParaRPr lang="en-US" dirty="0"/>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dirty="0"/>
              <a:pPr/>
              <a:t>‹#›</a:t>
            </a:fld>
            <a:endParaRPr lang="en-US" dirty="0"/>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62"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hf hdr="0" ftr="0" dt="0"/>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oleObject" Target="../embeddings/oleObject2.bin"/><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oleObject" Target="../embeddings/oleObject3.bin"/><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27.emf"/><Relationship Id="rId4" Type="http://schemas.openxmlformats.org/officeDocument/2006/relationships/customXml" Target="../ink/ink1.xml"/></Relationships>
</file>

<file path=ppt/slides/_rels/slide48.xml.rels><?xml version="1.0" encoding="UTF-8" standalone="yes"?>
<Relationships xmlns="http://schemas.openxmlformats.org/package/2006/relationships"><Relationship Id="rId3" Type="http://schemas.openxmlformats.org/officeDocument/2006/relationships/customXml" Target="../ink/ink2.xml"/><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29.emf"/></Relationships>
</file>

<file path=ppt/slides/_rels/slide4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3.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oleObject" Target="../embeddings/oleObject1.bin"/><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629386"/>
            <a:ext cx="8458443" cy="3264010"/>
          </a:xfrm>
          <a:prstGeom prst="rect">
            <a:avLst/>
          </a:prstGeom>
        </p:spPr>
      </p:pic>
      <p:sp>
        <p:nvSpPr>
          <p:cNvPr id="2" name="Title 1"/>
          <p:cNvSpPr>
            <a:spLocks noGrp="1"/>
          </p:cNvSpPr>
          <p:nvPr>
            <p:ph type="ctrTitle"/>
          </p:nvPr>
        </p:nvSpPr>
        <p:spPr/>
        <p:txBody>
          <a:bodyPr/>
          <a:lstStyle/>
          <a:p>
            <a:r>
              <a:rPr lang="fa-IR" dirty="0"/>
              <a:t>مبانی شبکه های بی سیم</a:t>
            </a:r>
            <a:endParaRPr lang="en-US" dirty="0"/>
          </a:p>
        </p:txBody>
      </p:sp>
      <p:sp>
        <p:nvSpPr>
          <p:cNvPr id="3" name="Subtitle 2"/>
          <p:cNvSpPr>
            <a:spLocks noGrp="1"/>
          </p:cNvSpPr>
          <p:nvPr>
            <p:ph type="subTitle" idx="1"/>
          </p:nvPr>
        </p:nvSpPr>
        <p:spPr>
          <a:xfrm>
            <a:off x="2579705" y="5017104"/>
            <a:ext cx="8637072" cy="977621"/>
          </a:xfrm>
        </p:spPr>
        <p:txBody>
          <a:bodyPr>
            <a:normAutofit/>
          </a:bodyPr>
          <a:lstStyle/>
          <a:p>
            <a:r>
              <a:rPr lang="fa-IR" sz="2000" dirty="0">
                <a:solidFill>
                  <a:srgbClr val="005426"/>
                </a:solidFill>
              </a:rPr>
              <a:t>مدرس: دکتر وحيد حقيقت دوست</a:t>
            </a:r>
            <a:endParaRPr lang="en-US" sz="2000" dirty="0">
              <a:solidFill>
                <a:srgbClr val="005426"/>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98629" y="206734"/>
            <a:ext cx="1125473" cy="1387341"/>
          </a:xfrm>
          <a:prstGeom prst="rect">
            <a:avLst/>
          </a:prstGeom>
        </p:spPr>
      </p:pic>
      <p:pic>
        <p:nvPicPr>
          <p:cNvPr id="6" name="Picture 5"/>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958907" y="21480"/>
            <a:ext cx="4082741" cy="1986934"/>
          </a:xfrm>
          <a:prstGeom prst="rect">
            <a:avLst/>
          </a:prstGeom>
        </p:spPr>
      </p:pic>
      <p:sp>
        <p:nvSpPr>
          <p:cNvPr id="8" name="Subtitle 2"/>
          <p:cNvSpPr txBox="1">
            <a:spLocks/>
          </p:cNvSpPr>
          <p:nvPr/>
        </p:nvSpPr>
        <p:spPr>
          <a:xfrm>
            <a:off x="2646566" y="3531204"/>
            <a:ext cx="8637072" cy="977621"/>
          </a:xfrm>
          <a:prstGeom prst="rect">
            <a:avLst/>
          </a:prstGeom>
        </p:spPr>
        <p:txBody>
          <a:bodyPr vert="horz" lIns="91440" tIns="91440" rIns="91440" bIns="91440" rtlCol="0">
            <a:normAutofit fontScale="85000" lnSpcReduction="20000"/>
          </a:bodyPr>
          <a:lstStyle>
            <a:lvl1pPr marL="0" indent="0" algn="r" defTabSz="914400" rtl="1" eaLnBrk="1" latinLnBrk="0" hangingPunct="1">
              <a:lnSpc>
                <a:spcPct val="120000"/>
              </a:lnSpc>
              <a:spcBef>
                <a:spcPts val="1000"/>
              </a:spcBef>
              <a:buClr>
                <a:schemeClr val="accent1"/>
              </a:buClr>
              <a:buSzPct val="100000"/>
              <a:buFont typeface="Arial" panose="020B0604020202020204" pitchFamily="34" charset="0"/>
              <a:buNone/>
              <a:defRPr sz="1800" b="0" kern="1200" cap="all" baseline="0">
                <a:solidFill>
                  <a:schemeClr val="tx1"/>
                </a:solidFill>
                <a:effectLst/>
                <a:latin typeface="+mn-lt"/>
                <a:ea typeface="+mn-ea"/>
                <a:cs typeface="B Mitra" panose="00000400000000000000" pitchFamily="2" charset="-78"/>
              </a:defRPr>
            </a:lvl1pPr>
            <a:lvl2pPr marL="4572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800" kern="1200" cap="none" baseline="0">
                <a:solidFill>
                  <a:schemeClr val="tx1"/>
                </a:solidFill>
                <a:effectLst/>
                <a:latin typeface="+mn-lt"/>
                <a:ea typeface="+mn-ea"/>
                <a:cs typeface="+mn-cs"/>
              </a:defRPr>
            </a:lvl2pPr>
            <a:lvl3pPr marL="9144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800" kern="1200">
                <a:solidFill>
                  <a:schemeClr val="tx1"/>
                </a:solidFill>
                <a:effectLst/>
                <a:latin typeface="+mn-lt"/>
                <a:ea typeface="+mn-ea"/>
                <a:cs typeface="+mn-cs"/>
              </a:defRPr>
            </a:lvl3pPr>
            <a:lvl4pPr marL="13716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cap="none" baseline="0">
                <a:solidFill>
                  <a:schemeClr val="tx1"/>
                </a:solidFill>
                <a:effectLst/>
                <a:latin typeface="+mn-lt"/>
                <a:ea typeface="+mn-ea"/>
                <a:cs typeface="+mn-cs"/>
              </a:defRPr>
            </a:lvl4pPr>
            <a:lvl5pPr marL="18288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a:solidFill>
                  <a:schemeClr val="tx1"/>
                </a:solidFill>
                <a:effectLst/>
                <a:latin typeface="+mn-lt"/>
                <a:ea typeface="+mn-ea"/>
                <a:cs typeface="+mn-cs"/>
              </a:defRPr>
            </a:lvl5pPr>
            <a:lvl6pPr marL="22860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a:solidFill>
                  <a:schemeClr val="tx1"/>
                </a:solidFill>
                <a:effectLst/>
                <a:latin typeface="+mn-lt"/>
                <a:ea typeface="+mn-ea"/>
                <a:cs typeface="+mn-cs"/>
              </a:defRPr>
            </a:lvl6pPr>
            <a:lvl7pPr marL="27432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a:solidFill>
                  <a:schemeClr val="tx1"/>
                </a:solidFill>
                <a:effectLst/>
                <a:latin typeface="+mn-lt"/>
                <a:ea typeface="+mn-ea"/>
                <a:cs typeface="+mn-cs"/>
              </a:defRPr>
            </a:lvl7pPr>
            <a:lvl8pPr marL="32004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baseline="0">
                <a:solidFill>
                  <a:schemeClr val="tx1"/>
                </a:solidFill>
                <a:effectLst/>
                <a:latin typeface="+mn-lt"/>
                <a:ea typeface="+mn-ea"/>
                <a:cs typeface="+mn-cs"/>
              </a:defRPr>
            </a:lvl8pPr>
            <a:lvl9pPr marL="36576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baseline="0">
                <a:solidFill>
                  <a:schemeClr val="tx1"/>
                </a:solidFill>
                <a:effectLst/>
                <a:latin typeface="+mn-lt"/>
                <a:ea typeface="+mn-ea"/>
                <a:cs typeface="+mn-cs"/>
              </a:defRPr>
            </a:lvl9pPr>
          </a:lstStyle>
          <a:p>
            <a:r>
              <a:rPr lang="fa-IR" sz="2400" dirty="0">
                <a:solidFill>
                  <a:schemeClr val="accent3">
                    <a:lumMod val="50000"/>
                  </a:schemeClr>
                </a:solidFill>
              </a:rPr>
              <a:t>فصل سوم: لایه انتقال و کنترل جریان</a:t>
            </a:r>
            <a:endParaRPr lang="en-US" sz="2400" dirty="0">
              <a:solidFill>
                <a:schemeClr val="accent3">
                  <a:lumMod val="50000"/>
                </a:schemeClr>
              </a:solidFill>
            </a:endParaRPr>
          </a:p>
          <a:p>
            <a:r>
              <a:rPr lang="en-US" sz="2400" dirty="0">
                <a:solidFill>
                  <a:schemeClr val="accent3">
                    <a:lumMod val="50000"/>
                  </a:schemeClr>
                </a:solidFill>
              </a:rPr>
              <a:t>TCP </a:t>
            </a:r>
            <a:r>
              <a:rPr lang="fa-IR" sz="2400" dirty="0">
                <a:solidFill>
                  <a:schemeClr val="accent3">
                    <a:lumMod val="50000"/>
                  </a:schemeClr>
                </a:solidFill>
              </a:rPr>
              <a:t>براي کاربرد در شبکه هاي بي سيم</a:t>
            </a:r>
            <a:endParaRPr lang="en-US" sz="2400" dirty="0">
              <a:solidFill>
                <a:schemeClr val="accent3">
                  <a:lumMod val="50000"/>
                </a:schemeClr>
              </a:solidFill>
            </a:endParaRPr>
          </a:p>
        </p:txBody>
      </p:sp>
    </p:spTree>
    <p:extLst>
      <p:ext uri="{BB962C8B-B14F-4D97-AF65-F5344CB8AC3E}">
        <p14:creationId xmlns:p14="http://schemas.microsoft.com/office/powerpoint/2010/main" val="903002534"/>
      </p:ext>
    </p:extLst>
  </p:cSld>
  <p:clrMapOvr>
    <a:masterClrMapping/>
  </p:clrMapOvr>
  <p:transition spd="slow">
    <p:cove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algn="r" rtl="1" eaLnBrk="1" hangingPunct="1"/>
            <a:r>
              <a:rPr lang="fa-IR" altLang="en-US" dirty="0"/>
              <a:t>نگاهي بر کنترل ازدحام در </a:t>
            </a:r>
            <a:r>
              <a:rPr lang="en-US" altLang="en-US" dirty="0"/>
              <a:t>TCP</a:t>
            </a:r>
            <a:r>
              <a:rPr lang="fa-IR" altLang="en-US" dirty="0"/>
              <a:t> و مشکلات آن</a:t>
            </a:r>
            <a:endParaRPr lang="en-US" altLang="zh-CN" dirty="0">
              <a:ea typeface="宋体" panose="02010600030101010101" pitchFamily="2" charset="-122"/>
            </a:endParaRPr>
          </a:p>
        </p:txBody>
      </p:sp>
      <p:sp>
        <p:nvSpPr>
          <p:cNvPr id="26627" name="Rectangle 3"/>
          <p:cNvSpPr>
            <a:spLocks noGrp="1" noChangeArrowheads="1"/>
          </p:cNvSpPr>
          <p:nvPr>
            <p:ph idx="1"/>
          </p:nvPr>
        </p:nvSpPr>
        <p:spPr/>
        <p:txBody>
          <a:bodyPr/>
          <a:lstStyle/>
          <a:p>
            <a:pPr eaLnBrk="1" hangingPunct="1"/>
            <a:r>
              <a:rPr lang="en-US" altLang="zh-CN" sz="2800" dirty="0">
                <a:ea typeface="宋体" panose="02010600030101010101" pitchFamily="2" charset="-122"/>
              </a:rPr>
              <a:t>End-to-end network estimation</a:t>
            </a:r>
          </a:p>
          <a:p>
            <a:pPr eaLnBrk="1" hangingPunct="1"/>
            <a:r>
              <a:rPr lang="en-US" altLang="en-US" sz="2800" dirty="0">
                <a:ea typeface="宋体" panose="02010600030101010101" pitchFamily="2" charset="-122"/>
              </a:rPr>
              <a:t>TCP assumes </a:t>
            </a:r>
            <a:r>
              <a:rPr lang="en-US" altLang="en-US" sz="2800" dirty="0">
                <a:solidFill>
                  <a:srgbClr val="C00000"/>
                </a:solidFill>
                <a:ea typeface="宋体" panose="02010600030101010101" pitchFamily="2" charset="-122"/>
              </a:rPr>
              <a:t>timeouts</a:t>
            </a:r>
            <a:r>
              <a:rPr lang="en-US" altLang="en-US" sz="2800" dirty="0">
                <a:ea typeface="宋体" panose="02010600030101010101" pitchFamily="2" charset="-122"/>
              </a:rPr>
              <a:t> and </a:t>
            </a:r>
            <a:r>
              <a:rPr lang="en-US" altLang="en-US" sz="2800" dirty="0">
                <a:solidFill>
                  <a:srgbClr val="C00000"/>
                </a:solidFill>
                <a:ea typeface="宋体" panose="02010600030101010101" pitchFamily="2" charset="-122"/>
              </a:rPr>
              <a:t>duplicate </a:t>
            </a:r>
            <a:r>
              <a:rPr lang="en-US" altLang="en-US" sz="2800" dirty="0" err="1">
                <a:solidFill>
                  <a:srgbClr val="C00000"/>
                </a:solidFill>
                <a:ea typeface="宋体" panose="02010600030101010101" pitchFamily="2" charset="-122"/>
              </a:rPr>
              <a:t>acks</a:t>
            </a:r>
            <a:r>
              <a:rPr lang="en-US" altLang="en-US" sz="2800" dirty="0">
                <a:solidFill>
                  <a:srgbClr val="C00000"/>
                </a:solidFill>
                <a:ea typeface="宋体" panose="02010600030101010101" pitchFamily="2" charset="-122"/>
              </a:rPr>
              <a:t> </a:t>
            </a:r>
            <a:r>
              <a:rPr lang="en-US" altLang="en-US" sz="2800" dirty="0">
                <a:ea typeface="宋体" panose="02010600030101010101" pitchFamily="2" charset="-122"/>
              </a:rPr>
              <a:t>indicate </a:t>
            </a:r>
            <a:r>
              <a:rPr lang="en-US" altLang="en-US" sz="2800" dirty="0">
                <a:solidFill>
                  <a:srgbClr val="3333CC"/>
                </a:solidFill>
                <a:ea typeface="宋体" panose="02010600030101010101" pitchFamily="2" charset="-122"/>
              </a:rPr>
              <a:t>congestion</a:t>
            </a:r>
            <a:r>
              <a:rPr lang="en-US" altLang="en-US" sz="2800" dirty="0">
                <a:ea typeface="宋体" panose="02010600030101010101" pitchFamily="2" charset="-122"/>
              </a:rPr>
              <a:t> or (rarely) </a:t>
            </a:r>
            <a:r>
              <a:rPr lang="en-US" altLang="en-US" sz="2800" dirty="0">
                <a:solidFill>
                  <a:srgbClr val="3333CC"/>
                </a:solidFill>
                <a:ea typeface="宋体" panose="02010600030101010101" pitchFamily="2" charset="-122"/>
              </a:rPr>
              <a:t>packet reordering</a:t>
            </a:r>
          </a:p>
          <a:p>
            <a:pPr eaLnBrk="1" hangingPunct="1"/>
            <a:r>
              <a:rPr lang="en-US" altLang="en-US" sz="2800" dirty="0">
                <a:ea typeface="宋体" panose="02010600030101010101" pitchFamily="2" charset="-122"/>
              </a:rPr>
              <a:t>Timeout indicates packet or </a:t>
            </a:r>
            <a:r>
              <a:rPr lang="en-US" altLang="en-US" sz="2800" dirty="0" err="1">
                <a:ea typeface="宋体" panose="02010600030101010101" pitchFamily="2" charset="-122"/>
              </a:rPr>
              <a:t>ack</a:t>
            </a:r>
            <a:r>
              <a:rPr lang="en-US" altLang="en-US" sz="2800" dirty="0">
                <a:ea typeface="宋体" panose="02010600030101010101" pitchFamily="2" charset="-122"/>
              </a:rPr>
              <a:t> was lost</a:t>
            </a:r>
          </a:p>
          <a:p>
            <a:pPr eaLnBrk="1" hangingPunct="1"/>
            <a:r>
              <a:rPr lang="en-US" altLang="en-US" sz="2800" dirty="0">
                <a:solidFill>
                  <a:srgbClr val="C00000"/>
                </a:solidFill>
                <a:ea typeface="宋体" panose="02010600030101010101" pitchFamily="2" charset="-122"/>
              </a:rPr>
              <a:t>Duplicate </a:t>
            </a:r>
            <a:r>
              <a:rPr lang="en-US" altLang="en-US" sz="2800" dirty="0" err="1">
                <a:solidFill>
                  <a:srgbClr val="C00000"/>
                </a:solidFill>
                <a:ea typeface="宋体" panose="02010600030101010101" pitchFamily="2" charset="-122"/>
              </a:rPr>
              <a:t>acks</a:t>
            </a:r>
            <a:r>
              <a:rPr lang="en-US" altLang="en-US" sz="2800" dirty="0">
                <a:solidFill>
                  <a:srgbClr val="C00000"/>
                </a:solidFill>
                <a:ea typeface="宋体" panose="02010600030101010101" pitchFamily="2" charset="-122"/>
              </a:rPr>
              <a:t> </a:t>
            </a:r>
            <a:r>
              <a:rPr lang="en-US" altLang="en-US" sz="2800" dirty="0">
                <a:ea typeface="宋体" panose="02010600030101010101" pitchFamily="2" charset="-122"/>
              </a:rPr>
              <a:t>may indicate packet reordering</a:t>
            </a:r>
          </a:p>
          <a:p>
            <a:pPr lvl="1" eaLnBrk="1" hangingPunct="1"/>
            <a:r>
              <a:rPr lang="en-US" altLang="en-US" sz="2400" dirty="0" err="1">
                <a:ea typeface="宋体" panose="02010600030101010101" pitchFamily="2" charset="-122"/>
              </a:rPr>
              <a:t>Acks</a:t>
            </a:r>
            <a:r>
              <a:rPr lang="en-US" altLang="en-US" sz="2400" dirty="0">
                <a:ea typeface="宋体" panose="02010600030101010101" pitchFamily="2" charset="-122"/>
              </a:rPr>
              <a:t> up through last successful in-order packet received Called a “cumulative” </a:t>
            </a:r>
            <a:r>
              <a:rPr lang="en-US" altLang="en-US" sz="2400" dirty="0" err="1">
                <a:ea typeface="宋体" panose="02010600030101010101" pitchFamily="2" charset="-122"/>
              </a:rPr>
              <a:t>ack</a:t>
            </a:r>
            <a:endParaRPr lang="en-US" altLang="en-US" sz="2400" dirty="0">
              <a:ea typeface="宋体" panose="02010600030101010101" pitchFamily="2" charset="-122"/>
            </a:endParaRPr>
          </a:p>
          <a:p>
            <a:pPr lvl="1" eaLnBrk="1" hangingPunct="1"/>
            <a:r>
              <a:rPr lang="en-US" altLang="en-US" sz="2400" dirty="0">
                <a:ea typeface="宋体" panose="02010600030101010101" pitchFamily="2" charset="-122"/>
              </a:rPr>
              <a:t>After three duplicate </a:t>
            </a:r>
            <a:r>
              <a:rPr lang="en-US" altLang="en-US" sz="2400" dirty="0" err="1">
                <a:ea typeface="宋体" panose="02010600030101010101" pitchFamily="2" charset="-122"/>
              </a:rPr>
              <a:t>acks</a:t>
            </a:r>
            <a:r>
              <a:rPr lang="en-US" altLang="en-US" sz="2400" dirty="0">
                <a:ea typeface="宋体" panose="02010600030101010101" pitchFamily="2" charset="-122"/>
              </a:rPr>
              <a:t>, assume packet loss, not reordering</a:t>
            </a:r>
          </a:p>
          <a:p>
            <a:pPr lvl="1" eaLnBrk="1" hangingPunct="1"/>
            <a:r>
              <a:rPr lang="en-US" altLang="en-US" sz="2400" dirty="0">
                <a:ea typeface="宋体" panose="02010600030101010101" pitchFamily="2" charset="-122"/>
              </a:rPr>
              <a:t>Receipt of duplicate </a:t>
            </a:r>
            <a:r>
              <a:rPr lang="en-US" altLang="en-US" sz="2400" dirty="0" err="1">
                <a:ea typeface="宋体" panose="02010600030101010101" pitchFamily="2" charset="-122"/>
              </a:rPr>
              <a:t>acks</a:t>
            </a:r>
            <a:r>
              <a:rPr lang="en-US" altLang="en-US" sz="2400" dirty="0">
                <a:ea typeface="宋体" panose="02010600030101010101" pitchFamily="2" charset="-122"/>
              </a:rPr>
              <a:t> means some data is still flowing</a:t>
            </a:r>
          </a:p>
          <a:p>
            <a:pPr eaLnBrk="1" hangingPunct="1"/>
            <a:endParaRPr lang="en-US" altLang="zh-CN" sz="2800" dirty="0">
              <a:ea typeface="宋体" panose="02010600030101010101" pitchFamily="2" charset="-122"/>
            </a:endParaRPr>
          </a:p>
        </p:txBody>
      </p:sp>
    </p:spTree>
    <p:extLst>
      <p:ext uri="{BB962C8B-B14F-4D97-AF65-F5344CB8AC3E}">
        <p14:creationId xmlns:p14="http://schemas.microsoft.com/office/powerpoint/2010/main" val="665284846"/>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62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62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62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627">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6627">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6627">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662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altLang="en-US"/>
              <a:t>Responses to congestion</a:t>
            </a:r>
          </a:p>
        </p:txBody>
      </p:sp>
      <p:sp>
        <p:nvSpPr>
          <p:cNvPr id="27651" name="Rectangle 3"/>
          <p:cNvSpPr>
            <a:spLocks noGrp="1" noChangeArrowheads="1"/>
          </p:cNvSpPr>
          <p:nvPr>
            <p:ph idx="1"/>
          </p:nvPr>
        </p:nvSpPr>
        <p:spPr/>
        <p:txBody>
          <a:bodyPr>
            <a:noAutofit/>
          </a:bodyPr>
          <a:lstStyle/>
          <a:p>
            <a:pPr eaLnBrk="1" hangingPunct="1">
              <a:lnSpc>
                <a:spcPct val="100000"/>
              </a:lnSpc>
            </a:pPr>
            <a:r>
              <a:rPr lang="en-US" altLang="en-US" sz="2800" b="1" dirty="0"/>
              <a:t>Basic timeout and retransmission</a:t>
            </a:r>
          </a:p>
          <a:p>
            <a:pPr lvl="1" eaLnBrk="1" hangingPunct="1">
              <a:lnSpc>
                <a:spcPct val="100000"/>
              </a:lnSpc>
            </a:pPr>
            <a:r>
              <a:rPr lang="en-US" altLang="en-US" sz="2400" dirty="0"/>
              <a:t>If sender receives no </a:t>
            </a:r>
            <a:r>
              <a:rPr lang="en-US" altLang="en-US" sz="2400" dirty="0" err="1"/>
              <a:t>ack</a:t>
            </a:r>
            <a:r>
              <a:rPr lang="en-US" altLang="en-US" sz="2400" dirty="0"/>
              <a:t> for data sent, timeout and retransmit (</a:t>
            </a:r>
            <a:r>
              <a:rPr lang="en-US" altLang="en-US" sz="2400" dirty="0">
                <a:solidFill>
                  <a:srgbClr val="C00000"/>
                </a:solidFill>
              </a:rPr>
              <a:t>Exponential back-off</a:t>
            </a:r>
            <a:r>
              <a:rPr lang="en-US" altLang="en-US" sz="2400" dirty="0"/>
              <a:t>)</a:t>
            </a:r>
          </a:p>
          <a:p>
            <a:pPr lvl="1" eaLnBrk="1" hangingPunct="1">
              <a:lnSpc>
                <a:spcPct val="100000"/>
              </a:lnSpc>
            </a:pPr>
            <a:r>
              <a:rPr lang="en-US" altLang="en-US" sz="2400" dirty="0">
                <a:solidFill>
                  <a:srgbClr val="C00000"/>
                </a:solidFill>
              </a:rPr>
              <a:t>Timeout value based on mean and variance of RTT</a:t>
            </a:r>
            <a:endParaRPr lang="en-US" altLang="en-US" sz="2400" dirty="0"/>
          </a:p>
          <a:p>
            <a:pPr eaLnBrk="1" hangingPunct="1">
              <a:lnSpc>
                <a:spcPct val="100000"/>
              </a:lnSpc>
            </a:pPr>
            <a:r>
              <a:rPr lang="en-US" altLang="en-US" sz="2800" b="1" dirty="0"/>
              <a:t>Congestion “avoidance” (congestion control)</a:t>
            </a:r>
          </a:p>
          <a:p>
            <a:pPr lvl="1" eaLnBrk="1" hangingPunct="1">
              <a:lnSpc>
                <a:spcPct val="100000"/>
              </a:lnSpc>
            </a:pPr>
            <a:r>
              <a:rPr lang="en-US" altLang="en-US" sz="2400" dirty="0"/>
              <a:t>Uses </a:t>
            </a:r>
            <a:r>
              <a:rPr lang="en-US" altLang="en-US" sz="2400" dirty="0">
                <a:solidFill>
                  <a:srgbClr val="C00000"/>
                </a:solidFill>
              </a:rPr>
              <a:t>congestion window</a:t>
            </a:r>
            <a:r>
              <a:rPr lang="en-US" altLang="en-US" sz="2400" dirty="0"/>
              <a:t> (</a:t>
            </a:r>
            <a:r>
              <a:rPr lang="en-US" altLang="en-US" sz="2400" dirty="0" err="1"/>
              <a:t>cwnd</a:t>
            </a:r>
            <a:r>
              <a:rPr lang="en-US" altLang="en-US" sz="2400" dirty="0"/>
              <a:t>) for </a:t>
            </a:r>
            <a:r>
              <a:rPr lang="en-US" altLang="en-US" sz="2400" dirty="0">
                <a:solidFill>
                  <a:srgbClr val="C00000"/>
                </a:solidFill>
              </a:rPr>
              <a:t>more flow control</a:t>
            </a:r>
          </a:p>
          <a:p>
            <a:pPr lvl="1" eaLnBrk="1" hangingPunct="1">
              <a:lnSpc>
                <a:spcPct val="100000"/>
              </a:lnSpc>
            </a:pPr>
            <a:r>
              <a:rPr lang="en-US" altLang="en-US" sz="2400" dirty="0"/>
              <a:t>Sender can send up to minimum of advertised window and </a:t>
            </a:r>
            <a:r>
              <a:rPr lang="en-US" altLang="en-US" sz="2400" dirty="0" err="1"/>
              <a:t>cwnd</a:t>
            </a:r>
            <a:endParaRPr lang="en-US" altLang="en-US" sz="2400" dirty="0"/>
          </a:p>
          <a:p>
            <a:pPr lvl="1" eaLnBrk="1" hangingPunct="1">
              <a:lnSpc>
                <a:spcPct val="100000"/>
              </a:lnSpc>
            </a:pPr>
            <a:r>
              <a:rPr lang="en-US" altLang="en-US" sz="2400" dirty="0" err="1">
                <a:solidFill>
                  <a:srgbClr val="C00000"/>
                </a:solidFill>
              </a:rPr>
              <a:t>Cwnd</a:t>
            </a:r>
            <a:r>
              <a:rPr lang="en-US" altLang="en-US" sz="2400" dirty="0">
                <a:solidFill>
                  <a:srgbClr val="C00000"/>
                </a:solidFill>
              </a:rPr>
              <a:t> </a:t>
            </a:r>
            <a:r>
              <a:rPr lang="en-US" altLang="en-US" sz="2400" b="1" dirty="0">
                <a:solidFill>
                  <a:srgbClr val="C00000"/>
                </a:solidFill>
              </a:rPr>
              <a:t>set to 1/2 of its value </a:t>
            </a:r>
            <a:r>
              <a:rPr lang="en-US" altLang="en-US" sz="2400" dirty="0"/>
              <a:t>when congestion loss occurred</a:t>
            </a:r>
          </a:p>
          <a:p>
            <a:pPr lvl="1" eaLnBrk="1" hangingPunct="1">
              <a:lnSpc>
                <a:spcPct val="100000"/>
              </a:lnSpc>
            </a:pPr>
            <a:r>
              <a:rPr lang="en-US" altLang="en-US" sz="2400" dirty="0"/>
              <a:t>Use </a:t>
            </a:r>
            <a:r>
              <a:rPr lang="en-US" altLang="en-US" sz="2400" b="1" dirty="0">
                <a:solidFill>
                  <a:srgbClr val="C00000"/>
                </a:solidFill>
              </a:rPr>
              <a:t>additive increase </a:t>
            </a:r>
            <a:r>
              <a:rPr lang="en-US" altLang="en-US" sz="2400" dirty="0"/>
              <a:t>of </a:t>
            </a:r>
            <a:r>
              <a:rPr lang="en-US" altLang="en-US" sz="2400" dirty="0" err="1"/>
              <a:t>cwnd</a:t>
            </a:r>
            <a:r>
              <a:rPr lang="en-US" altLang="en-US" sz="2400" dirty="0"/>
              <a:t> (at most 1 segment each RT)</a:t>
            </a:r>
          </a:p>
          <a:p>
            <a:pPr lvl="1" eaLnBrk="1" hangingPunct="1">
              <a:lnSpc>
                <a:spcPct val="100000"/>
              </a:lnSpc>
            </a:pPr>
            <a:r>
              <a:rPr lang="en-US" altLang="en-US" sz="2400" dirty="0"/>
              <a:t>Careful way to approach limit of network</a:t>
            </a:r>
          </a:p>
        </p:txBody>
      </p:sp>
    </p:spTree>
    <p:extLst>
      <p:ext uri="{BB962C8B-B14F-4D97-AF65-F5344CB8AC3E}">
        <p14:creationId xmlns:p14="http://schemas.microsoft.com/office/powerpoint/2010/main" val="3347273443"/>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65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7651">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765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7651">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7651">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7651">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7651">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7651">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765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2530" name="Rectangle 2"/>
          <p:cNvSpPr>
            <a:spLocks noGrp="1" noChangeArrowheads="1"/>
          </p:cNvSpPr>
          <p:nvPr>
            <p:ph type="title"/>
          </p:nvPr>
        </p:nvSpPr>
        <p:spPr/>
        <p:txBody>
          <a:bodyPr/>
          <a:lstStyle/>
          <a:p>
            <a:r>
              <a:rPr lang="en-US" dirty="0"/>
              <a:t>Slow Start Example</a:t>
            </a:r>
          </a:p>
        </p:txBody>
      </p:sp>
      <p:sp>
        <p:nvSpPr>
          <p:cNvPr id="50" name="Slide Number Placeholder 2"/>
          <p:cNvSpPr>
            <a:spLocks noGrp="1"/>
          </p:cNvSpPr>
          <p:nvPr>
            <p:ph type="sldNum" sz="quarter" idx="12"/>
          </p:nvPr>
        </p:nvSpPr>
        <p:spPr/>
        <p:txBody>
          <a:bodyPr>
            <a:normAutofit lnSpcReduction="10000"/>
          </a:bodyPr>
          <a:lstStyle/>
          <a:p>
            <a:fld id="{283B9EA5-CE9A-4950-A80C-5ADF06B45BB8}" type="slidenum">
              <a:rPr lang="en-US" smtClean="0"/>
              <a:pPr/>
              <a:t>12</a:t>
            </a:fld>
            <a:endParaRPr lang="en-US" dirty="0"/>
          </a:p>
        </p:txBody>
      </p:sp>
      <p:cxnSp>
        <p:nvCxnSpPr>
          <p:cNvPr id="51" name="Straight Arrow Connector 50"/>
          <p:cNvCxnSpPr/>
          <p:nvPr/>
        </p:nvCxnSpPr>
        <p:spPr>
          <a:xfrm flipH="1">
            <a:off x="8382502" y="1677233"/>
            <a:ext cx="2290108" cy="525650"/>
          </a:xfrm>
          <a:prstGeom prst="straightConnector1">
            <a:avLst/>
          </a:prstGeom>
          <a:ln w="38100">
            <a:solidFill>
              <a:schemeClr val="accent3"/>
            </a:solidFill>
            <a:tailEnd type="arrow"/>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flipH="1">
            <a:off x="8382502" y="2915434"/>
            <a:ext cx="2290108" cy="525650"/>
          </a:xfrm>
          <a:prstGeom prst="straightConnector1">
            <a:avLst/>
          </a:prstGeom>
          <a:ln w="38100">
            <a:solidFill>
              <a:schemeClr val="accent3"/>
            </a:solidFill>
            <a:tailEnd type="arrow"/>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flipH="1">
            <a:off x="8382502" y="3193434"/>
            <a:ext cx="2290108" cy="525650"/>
          </a:xfrm>
          <a:prstGeom prst="straightConnector1">
            <a:avLst/>
          </a:prstGeom>
          <a:ln w="38100">
            <a:solidFill>
              <a:schemeClr val="accent3"/>
            </a:solidFill>
            <a:tailEnd type="arrow"/>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flipH="1">
            <a:off x="8371974" y="4422273"/>
            <a:ext cx="2290108" cy="525650"/>
          </a:xfrm>
          <a:prstGeom prst="straightConnector1">
            <a:avLst/>
          </a:prstGeom>
          <a:ln w="38100">
            <a:solidFill>
              <a:schemeClr val="accent3"/>
            </a:solidFill>
            <a:tailEnd type="arrow"/>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flipH="1">
            <a:off x="8371974" y="4712282"/>
            <a:ext cx="2290108" cy="525650"/>
          </a:xfrm>
          <a:prstGeom prst="straightConnector1">
            <a:avLst/>
          </a:prstGeom>
          <a:ln w="38100">
            <a:solidFill>
              <a:schemeClr val="accent3"/>
            </a:solidFill>
            <a:tailEnd type="arrow"/>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p:nvPr/>
        </p:nvCxnSpPr>
        <p:spPr>
          <a:xfrm>
            <a:off x="8297438" y="914806"/>
            <a:ext cx="0" cy="5188814"/>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p:nvPr/>
        </p:nvCxnSpPr>
        <p:spPr>
          <a:xfrm>
            <a:off x="10732377" y="914806"/>
            <a:ext cx="0" cy="5188814"/>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60" name="Group 59"/>
          <p:cNvGrpSpPr/>
          <p:nvPr/>
        </p:nvGrpSpPr>
        <p:grpSpPr>
          <a:xfrm>
            <a:off x="8382502" y="1082711"/>
            <a:ext cx="2290108" cy="552330"/>
            <a:chOff x="2850395" y="3694550"/>
            <a:chExt cx="4810245" cy="552330"/>
          </a:xfrm>
        </p:grpSpPr>
        <p:cxnSp>
          <p:nvCxnSpPr>
            <p:cNvPr id="61" name="Straight Arrow Connector 60"/>
            <p:cNvCxnSpPr/>
            <p:nvPr/>
          </p:nvCxnSpPr>
          <p:spPr>
            <a:xfrm>
              <a:off x="2850395" y="3694550"/>
              <a:ext cx="4810245" cy="55233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62" name="TextBox 61"/>
            <p:cNvSpPr txBox="1"/>
            <p:nvPr/>
          </p:nvSpPr>
          <p:spPr>
            <a:xfrm rot="737497">
              <a:off x="4186572" y="3726803"/>
              <a:ext cx="2137893" cy="461665"/>
            </a:xfrm>
            <a:prstGeom prst="rect">
              <a:avLst/>
            </a:prstGeom>
            <a:noFill/>
          </p:spPr>
          <p:txBody>
            <a:bodyPr wrap="square" rtlCol="0">
              <a:spAutoFit/>
            </a:bodyPr>
            <a:lstStyle/>
            <a:p>
              <a:pPr algn="ctr"/>
              <a:r>
                <a:rPr lang="en-US" sz="2400" dirty="0"/>
                <a:t>1</a:t>
              </a:r>
            </a:p>
          </p:txBody>
        </p:sp>
      </p:grpSp>
      <p:grpSp>
        <p:nvGrpSpPr>
          <p:cNvPr id="69" name="Group 68"/>
          <p:cNvGrpSpPr/>
          <p:nvPr/>
        </p:nvGrpSpPr>
        <p:grpSpPr>
          <a:xfrm>
            <a:off x="8382502" y="2294072"/>
            <a:ext cx="2290108" cy="552330"/>
            <a:chOff x="2850395" y="3694550"/>
            <a:chExt cx="4810245" cy="552330"/>
          </a:xfrm>
        </p:grpSpPr>
        <p:cxnSp>
          <p:nvCxnSpPr>
            <p:cNvPr id="70" name="Straight Arrow Connector 69"/>
            <p:cNvCxnSpPr/>
            <p:nvPr/>
          </p:nvCxnSpPr>
          <p:spPr>
            <a:xfrm>
              <a:off x="2850395" y="3694550"/>
              <a:ext cx="4810245" cy="55233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71" name="TextBox 70"/>
            <p:cNvSpPr txBox="1"/>
            <p:nvPr/>
          </p:nvSpPr>
          <p:spPr>
            <a:xfrm rot="737497">
              <a:off x="4186572" y="3726803"/>
              <a:ext cx="2137893" cy="461665"/>
            </a:xfrm>
            <a:prstGeom prst="rect">
              <a:avLst/>
            </a:prstGeom>
            <a:noFill/>
          </p:spPr>
          <p:txBody>
            <a:bodyPr wrap="square" rtlCol="0">
              <a:spAutoFit/>
            </a:bodyPr>
            <a:lstStyle/>
            <a:p>
              <a:pPr algn="ctr"/>
              <a:r>
                <a:rPr lang="en-US" sz="2400" dirty="0"/>
                <a:t>2</a:t>
              </a:r>
            </a:p>
          </p:txBody>
        </p:sp>
      </p:grpSp>
      <p:grpSp>
        <p:nvGrpSpPr>
          <p:cNvPr id="75" name="Group 74"/>
          <p:cNvGrpSpPr/>
          <p:nvPr/>
        </p:nvGrpSpPr>
        <p:grpSpPr>
          <a:xfrm>
            <a:off x="8382502" y="2566522"/>
            <a:ext cx="2290108" cy="552330"/>
            <a:chOff x="2850395" y="3694550"/>
            <a:chExt cx="4810245" cy="552330"/>
          </a:xfrm>
        </p:grpSpPr>
        <p:cxnSp>
          <p:nvCxnSpPr>
            <p:cNvPr id="76" name="Straight Arrow Connector 75"/>
            <p:cNvCxnSpPr/>
            <p:nvPr/>
          </p:nvCxnSpPr>
          <p:spPr>
            <a:xfrm>
              <a:off x="2850395" y="3694550"/>
              <a:ext cx="4810245" cy="55233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77" name="TextBox 76"/>
            <p:cNvSpPr txBox="1"/>
            <p:nvPr/>
          </p:nvSpPr>
          <p:spPr>
            <a:xfrm rot="737497">
              <a:off x="4186572" y="3726803"/>
              <a:ext cx="2137893" cy="461665"/>
            </a:xfrm>
            <a:prstGeom prst="rect">
              <a:avLst/>
            </a:prstGeom>
            <a:noFill/>
          </p:spPr>
          <p:txBody>
            <a:bodyPr wrap="square" rtlCol="0">
              <a:spAutoFit/>
            </a:bodyPr>
            <a:lstStyle/>
            <a:p>
              <a:pPr algn="ctr"/>
              <a:r>
                <a:rPr lang="en-US" sz="2400" dirty="0"/>
                <a:t>3</a:t>
              </a:r>
            </a:p>
          </p:txBody>
        </p:sp>
      </p:grpSp>
      <p:grpSp>
        <p:nvGrpSpPr>
          <p:cNvPr id="78" name="Group 77"/>
          <p:cNvGrpSpPr/>
          <p:nvPr/>
        </p:nvGrpSpPr>
        <p:grpSpPr>
          <a:xfrm>
            <a:off x="8382502" y="3798272"/>
            <a:ext cx="2290108" cy="552330"/>
            <a:chOff x="2850395" y="3694550"/>
            <a:chExt cx="4810245" cy="552330"/>
          </a:xfrm>
        </p:grpSpPr>
        <p:cxnSp>
          <p:nvCxnSpPr>
            <p:cNvPr id="79" name="Straight Arrow Connector 78"/>
            <p:cNvCxnSpPr/>
            <p:nvPr/>
          </p:nvCxnSpPr>
          <p:spPr>
            <a:xfrm>
              <a:off x="2850395" y="3694550"/>
              <a:ext cx="4810245" cy="55233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80" name="TextBox 79"/>
            <p:cNvSpPr txBox="1"/>
            <p:nvPr/>
          </p:nvSpPr>
          <p:spPr>
            <a:xfrm rot="737497">
              <a:off x="4186572" y="3726803"/>
              <a:ext cx="2137893" cy="461665"/>
            </a:xfrm>
            <a:prstGeom prst="rect">
              <a:avLst/>
            </a:prstGeom>
            <a:noFill/>
          </p:spPr>
          <p:txBody>
            <a:bodyPr wrap="square" rtlCol="0">
              <a:spAutoFit/>
            </a:bodyPr>
            <a:lstStyle/>
            <a:p>
              <a:pPr algn="ctr"/>
              <a:r>
                <a:rPr lang="en-US" sz="2400" dirty="0"/>
                <a:t>4</a:t>
              </a:r>
            </a:p>
          </p:txBody>
        </p:sp>
      </p:grpSp>
      <p:grpSp>
        <p:nvGrpSpPr>
          <p:cNvPr id="82" name="Group 81"/>
          <p:cNvGrpSpPr/>
          <p:nvPr/>
        </p:nvGrpSpPr>
        <p:grpSpPr>
          <a:xfrm>
            <a:off x="8371974" y="4090543"/>
            <a:ext cx="2290108" cy="552330"/>
            <a:chOff x="2850395" y="3694550"/>
            <a:chExt cx="4810245" cy="552330"/>
          </a:xfrm>
        </p:grpSpPr>
        <p:cxnSp>
          <p:nvCxnSpPr>
            <p:cNvPr id="83" name="Straight Arrow Connector 82"/>
            <p:cNvCxnSpPr/>
            <p:nvPr/>
          </p:nvCxnSpPr>
          <p:spPr>
            <a:xfrm>
              <a:off x="2850395" y="3694550"/>
              <a:ext cx="4810245" cy="55233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84" name="TextBox 83"/>
            <p:cNvSpPr txBox="1"/>
            <p:nvPr/>
          </p:nvSpPr>
          <p:spPr>
            <a:xfrm rot="737497">
              <a:off x="4186572" y="3726803"/>
              <a:ext cx="2137893" cy="461665"/>
            </a:xfrm>
            <a:prstGeom prst="rect">
              <a:avLst/>
            </a:prstGeom>
            <a:noFill/>
          </p:spPr>
          <p:txBody>
            <a:bodyPr wrap="square" rtlCol="0">
              <a:spAutoFit/>
            </a:bodyPr>
            <a:lstStyle/>
            <a:p>
              <a:pPr algn="ctr"/>
              <a:r>
                <a:rPr lang="en-US" sz="2400" dirty="0"/>
                <a:t>5</a:t>
              </a:r>
            </a:p>
          </p:txBody>
        </p:sp>
      </p:grpSp>
      <p:grpSp>
        <p:nvGrpSpPr>
          <p:cNvPr id="85" name="Group 84"/>
          <p:cNvGrpSpPr/>
          <p:nvPr/>
        </p:nvGrpSpPr>
        <p:grpSpPr>
          <a:xfrm>
            <a:off x="8384879" y="4355278"/>
            <a:ext cx="2290108" cy="552330"/>
            <a:chOff x="2850395" y="3694550"/>
            <a:chExt cx="4810245" cy="552330"/>
          </a:xfrm>
        </p:grpSpPr>
        <p:cxnSp>
          <p:nvCxnSpPr>
            <p:cNvPr id="86" name="Straight Arrow Connector 85"/>
            <p:cNvCxnSpPr/>
            <p:nvPr/>
          </p:nvCxnSpPr>
          <p:spPr>
            <a:xfrm>
              <a:off x="2850395" y="3694550"/>
              <a:ext cx="4810245" cy="55233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87" name="TextBox 86"/>
            <p:cNvSpPr txBox="1"/>
            <p:nvPr/>
          </p:nvSpPr>
          <p:spPr>
            <a:xfrm rot="737497">
              <a:off x="4186572" y="3726803"/>
              <a:ext cx="2137893" cy="461665"/>
            </a:xfrm>
            <a:prstGeom prst="rect">
              <a:avLst/>
            </a:prstGeom>
            <a:noFill/>
          </p:spPr>
          <p:txBody>
            <a:bodyPr wrap="square" rtlCol="0">
              <a:spAutoFit/>
            </a:bodyPr>
            <a:lstStyle/>
            <a:p>
              <a:pPr algn="ctr"/>
              <a:r>
                <a:rPr lang="en-US" sz="2400" dirty="0"/>
                <a:t>6</a:t>
              </a:r>
            </a:p>
          </p:txBody>
        </p:sp>
      </p:grpSp>
      <p:grpSp>
        <p:nvGrpSpPr>
          <p:cNvPr id="88" name="Group 87"/>
          <p:cNvGrpSpPr/>
          <p:nvPr/>
        </p:nvGrpSpPr>
        <p:grpSpPr>
          <a:xfrm>
            <a:off x="8371593" y="4630362"/>
            <a:ext cx="2290108" cy="552330"/>
            <a:chOff x="2850395" y="3694550"/>
            <a:chExt cx="4810245" cy="552330"/>
          </a:xfrm>
        </p:grpSpPr>
        <p:cxnSp>
          <p:nvCxnSpPr>
            <p:cNvPr id="89" name="Straight Arrow Connector 88"/>
            <p:cNvCxnSpPr/>
            <p:nvPr/>
          </p:nvCxnSpPr>
          <p:spPr>
            <a:xfrm>
              <a:off x="2850395" y="3694550"/>
              <a:ext cx="4810245" cy="55233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90" name="TextBox 89"/>
            <p:cNvSpPr txBox="1"/>
            <p:nvPr/>
          </p:nvSpPr>
          <p:spPr>
            <a:xfrm rot="737497">
              <a:off x="4186572" y="3726803"/>
              <a:ext cx="2137893" cy="461665"/>
            </a:xfrm>
            <a:prstGeom prst="rect">
              <a:avLst/>
            </a:prstGeom>
            <a:noFill/>
          </p:spPr>
          <p:txBody>
            <a:bodyPr wrap="square" rtlCol="0">
              <a:spAutoFit/>
            </a:bodyPr>
            <a:lstStyle/>
            <a:p>
              <a:pPr algn="ctr"/>
              <a:r>
                <a:rPr lang="en-US" sz="2400" dirty="0"/>
                <a:t>7</a:t>
              </a:r>
            </a:p>
          </p:txBody>
        </p:sp>
      </p:grpSp>
      <p:cxnSp>
        <p:nvCxnSpPr>
          <p:cNvPr id="91" name="Straight Arrow Connector 90"/>
          <p:cNvCxnSpPr/>
          <p:nvPr/>
        </p:nvCxnSpPr>
        <p:spPr>
          <a:xfrm flipH="1">
            <a:off x="8360163" y="4986537"/>
            <a:ext cx="2290108" cy="525650"/>
          </a:xfrm>
          <a:prstGeom prst="straightConnector1">
            <a:avLst/>
          </a:prstGeom>
          <a:ln w="38100">
            <a:solidFill>
              <a:schemeClr val="accent3"/>
            </a:solidFill>
            <a:tailEnd type="arrow"/>
          </a:ln>
        </p:spPr>
        <p:style>
          <a:lnRef idx="1">
            <a:schemeClr val="accent1"/>
          </a:lnRef>
          <a:fillRef idx="0">
            <a:schemeClr val="accent1"/>
          </a:fillRef>
          <a:effectRef idx="0">
            <a:schemeClr val="accent1"/>
          </a:effectRef>
          <a:fontRef idx="minor">
            <a:schemeClr val="tx1"/>
          </a:fontRef>
        </p:style>
      </p:cxnSp>
      <p:cxnSp>
        <p:nvCxnSpPr>
          <p:cNvPr id="92" name="Straight Arrow Connector 91"/>
          <p:cNvCxnSpPr/>
          <p:nvPr/>
        </p:nvCxnSpPr>
        <p:spPr>
          <a:xfrm flipH="1">
            <a:off x="8360163" y="5260027"/>
            <a:ext cx="2290108" cy="525650"/>
          </a:xfrm>
          <a:prstGeom prst="straightConnector1">
            <a:avLst/>
          </a:prstGeom>
          <a:ln w="38100">
            <a:solidFill>
              <a:schemeClr val="accent3"/>
            </a:solidFill>
            <a:tailEnd type="arrow"/>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6770370" y="865401"/>
            <a:ext cx="1284326" cy="461665"/>
          </a:xfrm>
          <a:prstGeom prst="rect">
            <a:avLst/>
          </a:prstGeom>
          <a:noFill/>
        </p:spPr>
        <p:txBody>
          <a:bodyPr wrap="none" rtlCol="0">
            <a:spAutoFit/>
          </a:bodyPr>
          <a:lstStyle/>
          <a:p>
            <a:r>
              <a:rPr lang="en-US" sz="2400" i="1" dirty="0" err="1"/>
              <a:t>cwnd</a:t>
            </a:r>
            <a:r>
              <a:rPr lang="en-US" sz="2400" dirty="0"/>
              <a:t> = 1</a:t>
            </a:r>
          </a:p>
        </p:txBody>
      </p:sp>
      <p:sp>
        <p:nvSpPr>
          <p:cNvPr id="93" name="TextBox 92"/>
          <p:cNvSpPr txBox="1"/>
          <p:nvPr/>
        </p:nvSpPr>
        <p:spPr>
          <a:xfrm>
            <a:off x="6770370" y="2202884"/>
            <a:ext cx="1284326" cy="461665"/>
          </a:xfrm>
          <a:prstGeom prst="rect">
            <a:avLst/>
          </a:prstGeom>
          <a:noFill/>
        </p:spPr>
        <p:txBody>
          <a:bodyPr wrap="none" rtlCol="0">
            <a:spAutoFit/>
          </a:bodyPr>
          <a:lstStyle/>
          <a:p>
            <a:r>
              <a:rPr lang="en-US" sz="2400" i="1" dirty="0" err="1"/>
              <a:t>cwnd</a:t>
            </a:r>
            <a:r>
              <a:rPr lang="en-US" sz="2400" dirty="0"/>
              <a:t> = 2</a:t>
            </a:r>
          </a:p>
        </p:txBody>
      </p:sp>
      <p:sp>
        <p:nvSpPr>
          <p:cNvPr id="94" name="TextBox 93"/>
          <p:cNvSpPr txBox="1"/>
          <p:nvPr/>
        </p:nvSpPr>
        <p:spPr>
          <a:xfrm>
            <a:off x="6770370" y="3705485"/>
            <a:ext cx="1284326" cy="461665"/>
          </a:xfrm>
          <a:prstGeom prst="rect">
            <a:avLst/>
          </a:prstGeom>
          <a:noFill/>
        </p:spPr>
        <p:txBody>
          <a:bodyPr wrap="none" rtlCol="0">
            <a:spAutoFit/>
          </a:bodyPr>
          <a:lstStyle/>
          <a:p>
            <a:r>
              <a:rPr lang="en-US" sz="2400" i="1" dirty="0" err="1"/>
              <a:t>cwnd</a:t>
            </a:r>
            <a:r>
              <a:rPr lang="en-US" sz="2400" dirty="0"/>
              <a:t> = 4</a:t>
            </a:r>
          </a:p>
        </p:txBody>
      </p:sp>
      <p:sp>
        <p:nvSpPr>
          <p:cNvPr id="98" name="TextBox 97"/>
          <p:cNvSpPr txBox="1"/>
          <p:nvPr/>
        </p:nvSpPr>
        <p:spPr>
          <a:xfrm>
            <a:off x="6770370" y="5640186"/>
            <a:ext cx="1284326" cy="461665"/>
          </a:xfrm>
          <a:prstGeom prst="rect">
            <a:avLst/>
          </a:prstGeom>
          <a:noFill/>
        </p:spPr>
        <p:txBody>
          <a:bodyPr wrap="none" rtlCol="0">
            <a:spAutoFit/>
          </a:bodyPr>
          <a:lstStyle/>
          <a:p>
            <a:r>
              <a:rPr lang="en-US" sz="2400" i="1" dirty="0" err="1"/>
              <a:t>cwnd</a:t>
            </a:r>
            <a:r>
              <a:rPr lang="en-US" sz="2400" dirty="0"/>
              <a:t> = 8</a:t>
            </a:r>
          </a:p>
        </p:txBody>
      </p:sp>
      <p:sp>
        <p:nvSpPr>
          <p:cNvPr id="99" name="Content Placeholder 3"/>
          <p:cNvSpPr txBox="1">
            <a:spLocks/>
          </p:cNvSpPr>
          <p:nvPr/>
        </p:nvSpPr>
        <p:spPr>
          <a:xfrm>
            <a:off x="566099" y="1705366"/>
            <a:ext cx="4221296" cy="4923567"/>
          </a:xfrm>
          <a:prstGeom prst="rect">
            <a:avLst/>
          </a:prstGeom>
        </p:spPr>
        <p:txBody>
          <a:bodyPr vert="horz">
            <a:norm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r>
              <a:rPr lang="en-US" i="1" dirty="0" err="1"/>
              <a:t>cwnd</a:t>
            </a:r>
            <a:r>
              <a:rPr lang="en-US" dirty="0"/>
              <a:t> grows rapidly</a:t>
            </a:r>
          </a:p>
          <a:p>
            <a:r>
              <a:rPr lang="en-US" dirty="0"/>
              <a:t>Slows down when…</a:t>
            </a:r>
          </a:p>
          <a:p>
            <a:pPr lvl="1"/>
            <a:r>
              <a:rPr lang="en-US" i="1" dirty="0" err="1"/>
              <a:t>cwnd</a:t>
            </a:r>
            <a:r>
              <a:rPr lang="en-US" i="1" dirty="0"/>
              <a:t> &gt;= </a:t>
            </a:r>
            <a:r>
              <a:rPr lang="en-US" i="1" dirty="0" err="1"/>
              <a:t>ssthresh</a:t>
            </a:r>
            <a:endParaRPr lang="en-US" i="1" dirty="0"/>
          </a:p>
          <a:p>
            <a:pPr lvl="1"/>
            <a:r>
              <a:rPr lang="en-US" dirty="0"/>
              <a:t>Or a packet drops</a:t>
            </a:r>
          </a:p>
        </p:txBody>
      </p:sp>
    </p:spTree>
    <p:extLst>
      <p:ext uri="{BB962C8B-B14F-4D97-AF65-F5344CB8AC3E}">
        <p14:creationId xmlns:p14="http://schemas.microsoft.com/office/powerpoint/2010/main" val="26423952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wipe(right)">
                                      <p:cBhvr>
                                        <p:cTn id="11" dur="500"/>
                                        <p:tgtEl>
                                          <p:spTgt spid="51"/>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93"/>
                                        </p:tgtEl>
                                        <p:attrNameLst>
                                          <p:attrName>style.visibility</p:attrName>
                                        </p:attrNameLst>
                                      </p:cBhvr>
                                      <p:to>
                                        <p:strVal val="visible"/>
                                      </p:to>
                                    </p:set>
                                    <p:animEffect transition="in" filter="fade">
                                      <p:cBhvr>
                                        <p:cTn id="15" dur="500"/>
                                        <p:tgtEl>
                                          <p:spTgt spid="93"/>
                                        </p:tgtEl>
                                      </p:cBhvr>
                                    </p:animEffect>
                                    <p:anim calcmode="lin" valueType="num">
                                      <p:cBhvr>
                                        <p:cTn id="16" dur="500" fill="hold"/>
                                        <p:tgtEl>
                                          <p:spTgt spid="93"/>
                                        </p:tgtEl>
                                        <p:attrNameLst>
                                          <p:attrName>ppt_x</p:attrName>
                                        </p:attrNameLst>
                                      </p:cBhvr>
                                      <p:tavLst>
                                        <p:tav tm="0">
                                          <p:val>
                                            <p:strVal val="#ppt_x"/>
                                          </p:val>
                                        </p:tav>
                                        <p:tav tm="100000">
                                          <p:val>
                                            <p:strVal val="#ppt_x"/>
                                          </p:val>
                                        </p:tav>
                                      </p:tavLst>
                                    </p:anim>
                                    <p:anim calcmode="lin" valueType="num">
                                      <p:cBhvr>
                                        <p:cTn id="17" dur="500" fill="hold"/>
                                        <p:tgtEl>
                                          <p:spTgt spid="93"/>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9"/>
                                        </p:tgtEl>
                                        <p:attrNameLst>
                                          <p:attrName>style.visibility</p:attrName>
                                        </p:attrNameLst>
                                      </p:cBhvr>
                                      <p:to>
                                        <p:strVal val="visible"/>
                                      </p:to>
                                    </p:set>
                                    <p:animEffect transition="in" filter="wipe(left)">
                                      <p:cBhvr>
                                        <p:cTn id="22" dur="500"/>
                                        <p:tgtEl>
                                          <p:spTgt spid="69"/>
                                        </p:tgtEl>
                                      </p:cBhvr>
                                    </p:animEffect>
                                  </p:childTnLst>
                                </p:cTn>
                              </p:par>
                            </p:childTnLst>
                          </p:cTn>
                        </p:par>
                        <p:par>
                          <p:cTn id="23" fill="hold">
                            <p:stCondLst>
                              <p:cond delay="500"/>
                            </p:stCondLst>
                            <p:childTnLst>
                              <p:par>
                                <p:cTn id="24" presetID="22" presetClass="entr" presetSubtype="8" fill="hold" nodeType="afterEffect">
                                  <p:stCondLst>
                                    <p:cond delay="0"/>
                                  </p:stCondLst>
                                  <p:childTnLst>
                                    <p:set>
                                      <p:cBhvr>
                                        <p:cTn id="25" dur="1" fill="hold">
                                          <p:stCondLst>
                                            <p:cond delay="0"/>
                                          </p:stCondLst>
                                        </p:cTn>
                                        <p:tgtEl>
                                          <p:spTgt spid="75"/>
                                        </p:tgtEl>
                                        <p:attrNameLst>
                                          <p:attrName>style.visibility</p:attrName>
                                        </p:attrNameLst>
                                      </p:cBhvr>
                                      <p:to>
                                        <p:strVal val="visible"/>
                                      </p:to>
                                    </p:set>
                                    <p:animEffect transition="in" filter="wipe(left)">
                                      <p:cBhvr>
                                        <p:cTn id="26" dur="500"/>
                                        <p:tgtEl>
                                          <p:spTgt spid="75"/>
                                        </p:tgtEl>
                                      </p:cBhvr>
                                    </p:animEffect>
                                  </p:childTnLst>
                                </p:cTn>
                              </p:par>
                            </p:childTnLst>
                          </p:cTn>
                        </p:par>
                        <p:par>
                          <p:cTn id="27" fill="hold">
                            <p:stCondLst>
                              <p:cond delay="1000"/>
                            </p:stCondLst>
                            <p:childTnLst>
                              <p:par>
                                <p:cTn id="28" presetID="22" presetClass="entr" presetSubtype="2" fill="hold" nodeType="afterEffect">
                                  <p:stCondLst>
                                    <p:cond delay="0"/>
                                  </p:stCondLst>
                                  <p:childTnLst>
                                    <p:set>
                                      <p:cBhvr>
                                        <p:cTn id="29" dur="1" fill="hold">
                                          <p:stCondLst>
                                            <p:cond delay="0"/>
                                          </p:stCondLst>
                                        </p:cTn>
                                        <p:tgtEl>
                                          <p:spTgt spid="54"/>
                                        </p:tgtEl>
                                        <p:attrNameLst>
                                          <p:attrName>style.visibility</p:attrName>
                                        </p:attrNameLst>
                                      </p:cBhvr>
                                      <p:to>
                                        <p:strVal val="visible"/>
                                      </p:to>
                                    </p:set>
                                    <p:animEffect transition="in" filter="wipe(right)">
                                      <p:cBhvr>
                                        <p:cTn id="30" dur="500"/>
                                        <p:tgtEl>
                                          <p:spTgt spid="54"/>
                                        </p:tgtEl>
                                      </p:cBhvr>
                                    </p:animEffect>
                                  </p:childTnLst>
                                </p:cTn>
                              </p:par>
                            </p:childTnLst>
                          </p:cTn>
                        </p:par>
                        <p:par>
                          <p:cTn id="31" fill="hold">
                            <p:stCondLst>
                              <p:cond delay="1500"/>
                            </p:stCondLst>
                            <p:childTnLst>
                              <p:par>
                                <p:cTn id="32" presetID="22" presetClass="entr" presetSubtype="2" fill="hold" nodeType="afterEffect">
                                  <p:stCondLst>
                                    <p:cond delay="0"/>
                                  </p:stCondLst>
                                  <p:childTnLst>
                                    <p:set>
                                      <p:cBhvr>
                                        <p:cTn id="33" dur="1" fill="hold">
                                          <p:stCondLst>
                                            <p:cond delay="0"/>
                                          </p:stCondLst>
                                        </p:cTn>
                                        <p:tgtEl>
                                          <p:spTgt spid="55"/>
                                        </p:tgtEl>
                                        <p:attrNameLst>
                                          <p:attrName>style.visibility</p:attrName>
                                        </p:attrNameLst>
                                      </p:cBhvr>
                                      <p:to>
                                        <p:strVal val="visible"/>
                                      </p:to>
                                    </p:set>
                                    <p:animEffect transition="in" filter="wipe(right)">
                                      <p:cBhvr>
                                        <p:cTn id="34" dur="500"/>
                                        <p:tgtEl>
                                          <p:spTgt spid="55"/>
                                        </p:tgtEl>
                                      </p:cBhvr>
                                    </p:animEffect>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94"/>
                                        </p:tgtEl>
                                        <p:attrNameLst>
                                          <p:attrName>style.visibility</p:attrName>
                                        </p:attrNameLst>
                                      </p:cBhvr>
                                      <p:to>
                                        <p:strVal val="visible"/>
                                      </p:to>
                                    </p:set>
                                    <p:animEffect transition="in" filter="fade">
                                      <p:cBhvr>
                                        <p:cTn id="38" dur="500"/>
                                        <p:tgtEl>
                                          <p:spTgt spid="94"/>
                                        </p:tgtEl>
                                      </p:cBhvr>
                                    </p:animEffect>
                                    <p:anim calcmode="lin" valueType="num">
                                      <p:cBhvr>
                                        <p:cTn id="39" dur="500" fill="hold"/>
                                        <p:tgtEl>
                                          <p:spTgt spid="94"/>
                                        </p:tgtEl>
                                        <p:attrNameLst>
                                          <p:attrName>ppt_x</p:attrName>
                                        </p:attrNameLst>
                                      </p:cBhvr>
                                      <p:tavLst>
                                        <p:tav tm="0">
                                          <p:val>
                                            <p:strVal val="#ppt_x"/>
                                          </p:val>
                                        </p:tav>
                                        <p:tav tm="100000">
                                          <p:val>
                                            <p:strVal val="#ppt_x"/>
                                          </p:val>
                                        </p:tav>
                                      </p:tavLst>
                                    </p:anim>
                                    <p:anim calcmode="lin" valueType="num">
                                      <p:cBhvr>
                                        <p:cTn id="40" dur="500" fill="hold"/>
                                        <p:tgtEl>
                                          <p:spTgt spid="94"/>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nodeType="clickEffect">
                                  <p:stCondLst>
                                    <p:cond delay="0"/>
                                  </p:stCondLst>
                                  <p:childTnLst>
                                    <p:set>
                                      <p:cBhvr>
                                        <p:cTn id="44" dur="1" fill="hold">
                                          <p:stCondLst>
                                            <p:cond delay="0"/>
                                          </p:stCondLst>
                                        </p:cTn>
                                        <p:tgtEl>
                                          <p:spTgt spid="78"/>
                                        </p:tgtEl>
                                        <p:attrNameLst>
                                          <p:attrName>style.visibility</p:attrName>
                                        </p:attrNameLst>
                                      </p:cBhvr>
                                      <p:to>
                                        <p:strVal val="visible"/>
                                      </p:to>
                                    </p:set>
                                    <p:animEffect transition="in" filter="wipe(left)">
                                      <p:cBhvr>
                                        <p:cTn id="45" dur="500"/>
                                        <p:tgtEl>
                                          <p:spTgt spid="78"/>
                                        </p:tgtEl>
                                      </p:cBhvr>
                                    </p:animEffect>
                                  </p:childTnLst>
                                </p:cTn>
                              </p:par>
                            </p:childTnLst>
                          </p:cTn>
                        </p:par>
                        <p:par>
                          <p:cTn id="46" fill="hold">
                            <p:stCondLst>
                              <p:cond delay="500"/>
                            </p:stCondLst>
                            <p:childTnLst>
                              <p:par>
                                <p:cTn id="47" presetID="22" presetClass="entr" presetSubtype="8" fill="hold"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wipe(left)">
                                      <p:cBhvr>
                                        <p:cTn id="49" dur="500"/>
                                        <p:tgtEl>
                                          <p:spTgt spid="82"/>
                                        </p:tgtEl>
                                      </p:cBhvr>
                                    </p:animEffect>
                                  </p:childTnLst>
                                </p:cTn>
                              </p:par>
                            </p:childTnLst>
                          </p:cTn>
                        </p:par>
                        <p:par>
                          <p:cTn id="50" fill="hold">
                            <p:stCondLst>
                              <p:cond delay="1000"/>
                            </p:stCondLst>
                            <p:childTnLst>
                              <p:par>
                                <p:cTn id="51" presetID="22" presetClass="entr" presetSubtype="8" fill="hold" nodeType="afterEffect">
                                  <p:stCondLst>
                                    <p:cond delay="0"/>
                                  </p:stCondLst>
                                  <p:childTnLst>
                                    <p:set>
                                      <p:cBhvr>
                                        <p:cTn id="52" dur="1" fill="hold">
                                          <p:stCondLst>
                                            <p:cond delay="0"/>
                                          </p:stCondLst>
                                        </p:cTn>
                                        <p:tgtEl>
                                          <p:spTgt spid="85"/>
                                        </p:tgtEl>
                                        <p:attrNameLst>
                                          <p:attrName>style.visibility</p:attrName>
                                        </p:attrNameLst>
                                      </p:cBhvr>
                                      <p:to>
                                        <p:strVal val="visible"/>
                                      </p:to>
                                    </p:set>
                                    <p:animEffect transition="in" filter="wipe(left)">
                                      <p:cBhvr>
                                        <p:cTn id="53" dur="500"/>
                                        <p:tgtEl>
                                          <p:spTgt spid="85"/>
                                        </p:tgtEl>
                                      </p:cBhvr>
                                    </p:animEffect>
                                  </p:childTnLst>
                                </p:cTn>
                              </p:par>
                            </p:childTnLst>
                          </p:cTn>
                        </p:par>
                        <p:par>
                          <p:cTn id="54" fill="hold">
                            <p:stCondLst>
                              <p:cond delay="1500"/>
                            </p:stCondLst>
                            <p:childTnLst>
                              <p:par>
                                <p:cTn id="55" presetID="22" presetClass="entr" presetSubtype="8"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Effect transition="in" filter="wipe(left)">
                                      <p:cBhvr>
                                        <p:cTn id="57" dur="500"/>
                                        <p:tgtEl>
                                          <p:spTgt spid="88"/>
                                        </p:tgtEl>
                                      </p:cBhvr>
                                    </p:animEffect>
                                  </p:childTnLst>
                                </p:cTn>
                              </p:par>
                            </p:childTnLst>
                          </p:cTn>
                        </p:par>
                        <p:par>
                          <p:cTn id="58" fill="hold">
                            <p:stCondLst>
                              <p:cond delay="2000"/>
                            </p:stCondLst>
                            <p:childTnLst>
                              <p:par>
                                <p:cTn id="59" presetID="22" presetClass="entr" presetSubtype="2" fill="hold" nodeType="afterEffect">
                                  <p:stCondLst>
                                    <p:cond delay="0"/>
                                  </p:stCondLst>
                                  <p:childTnLst>
                                    <p:set>
                                      <p:cBhvr>
                                        <p:cTn id="60" dur="1" fill="hold">
                                          <p:stCondLst>
                                            <p:cond delay="0"/>
                                          </p:stCondLst>
                                        </p:cTn>
                                        <p:tgtEl>
                                          <p:spTgt spid="56"/>
                                        </p:tgtEl>
                                        <p:attrNameLst>
                                          <p:attrName>style.visibility</p:attrName>
                                        </p:attrNameLst>
                                      </p:cBhvr>
                                      <p:to>
                                        <p:strVal val="visible"/>
                                      </p:to>
                                    </p:set>
                                    <p:animEffect transition="in" filter="wipe(right)">
                                      <p:cBhvr>
                                        <p:cTn id="61" dur="500"/>
                                        <p:tgtEl>
                                          <p:spTgt spid="56"/>
                                        </p:tgtEl>
                                      </p:cBhvr>
                                    </p:animEffect>
                                  </p:childTnLst>
                                </p:cTn>
                              </p:par>
                            </p:childTnLst>
                          </p:cTn>
                        </p:par>
                        <p:par>
                          <p:cTn id="62" fill="hold">
                            <p:stCondLst>
                              <p:cond delay="2500"/>
                            </p:stCondLst>
                            <p:childTnLst>
                              <p:par>
                                <p:cTn id="63" presetID="22" presetClass="entr" presetSubtype="2" fill="hold" nodeType="afterEffect">
                                  <p:stCondLst>
                                    <p:cond delay="0"/>
                                  </p:stCondLst>
                                  <p:childTnLst>
                                    <p:set>
                                      <p:cBhvr>
                                        <p:cTn id="64" dur="1" fill="hold">
                                          <p:stCondLst>
                                            <p:cond delay="0"/>
                                          </p:stCondLst>
                                        </p:cTn>
                                        <p:tgtEl>
                                          <p:spTgt spid="57"/>
                                        </p:tgtEl>
                                        <p:attrNameLst>
                                          <p:attrName>style.visibility</p:attrName>
                                        </p:attrNameLst>
                                      </p:cBhvr>
                                      <p:to>
                                        <p:strVal val="visible"/>
                                      </p:to>
                                    </p:set>
                                    <p:animEffect transition="in" filter="wipe(right)">
                                      <p:cBhvr>
                                        <p:cTn id="65" dur="500"/>
                                        <p:tgtEl>
                                          <p:spTgt spid="57"/>
                                        </p:tgtEl>
                                      </p:cBhvr>
                                    </p:animEffect>
                                  </p:childTnLst>
                                </p:cTn>
                              </p:par>
                            </p:childTnLst>
                          </p:cTn>
                        </p:par>
                        <p:par>
                          <p:cTn id="66" fill="hold">
                            <p:stCondLst>
                              <p:cond delay="3000"/>
                            </p:stCondLst>
                            <p:childTnLst>
                              <p:par>
                                <p:cTn id="67" presetID="22" presetClass="entr" presetSubtype="2" fill="hold" nodeType="afterEffect">
                                  <p:stCondLst>
                                    <p:cond delay="0"/>
                                  </p:stCondLst>
                                  <p:childTnLst>
                                    <p:set>
                                      <p:cBhvr>
                                        <p:cTn id="68" dur="1" fill="hold">
                                          <p:stCondLst>
                                            <p:cond delay="0"/>
                                          </p:stCondLst>
                                        </p:cTn>
                                        <p:tgtEl>
                                          <p:spTgt spid="91"/>
                                        </p:tgtEl>
                                        <p:attrNameLst>
                                          <p:attrName>style.visibility</p:attrName>
                                        </p:attrNameLst>
                                      </p:cBhvr>
                                      <p:to>
                                        <p:strVal val="visible"/>
                                      </p:to>
                                    </p:set>
                                    <p:animEffect transition="in" filter="wipe(right)">
                                      <p:cBhvr>
                                        <p:cTn id="69" dur="500"/>
                                        <p:tgtEl>
                                          <p:spTgt spid="91"/>
                                        </p:tgtEl>
                                      </p:cBhvr>
                                    </p:animEffect>
                                  </p:childTnLst>
                                </p:cTn>
                              </p:par>
                            </p:childTnLst>
                          </p:cTn>
                        </p:par>
                        <p:par>
                          <p:cTn id="70" fill="hold">
                            <p:stCondLst>
                              <p:cond delay="3500"/>
                            </p:stCondLst>
                            <p:childTnLst>
                              <p:par>
                                <p:cTn id="71" presetID="22" presetClass="entr" presetSubtype="2" fill="hold" nodeType="afterEffect">
                                  <p:stCondLst>
                                    <p:cond delay="0"/>
                                  </p:stCondLst>
                                  <p:childTnLst>
                                    <p:set>
                                      <p:cBhvr>
                                        <p:cTn id="72" dur="1" fill="hold">
                                          <p:stCondLst>
                                            <p:cond delay="0"/>
                                          </p:stCondLst>
                                        </p:cTn>
                                        <p:tgtEl>
                                          <p:spTgt spid="92"/>
                                        </p:tgtEl>
                                        <p:attrNameLst>
                                          <p:attrName>style.visibility</p:attrName>
                                        </p:attrNameLst>
                                      </p:cBhvr>
                                      <p:to>
                                        <p:strVal val="visible"/>
                                      </p:to>
                                    </p:set>
                                    <p:animEffect transition="in" filter="wipe(right)">
                                      <p:cBhvr>
                                        <p:cTn id="73" dur="500"/>
                                        <p:tgtEl>
                                          <p:spTgt spid="92"/>
                                        </p:tgtEl>
                                      </p:cBhvr>
                                    </p:animEffect>
                                  </p:childTnLst>
                                </p:cTn>
                              </p:par>
                            </p:childTnLst>
                          </p:cTn>
                        </p:par>
                        <p:par>
                          <p:cTn id="74" fill="hold">
                            <p:stCondLst>
                              <p:cond delay="4000"/>
                            </p:stCondLst>
                            <p:childTnLst>
                              <p:par>
                                <p:cTn id="75" presetID="42" presetClass="entr" presetSubtype="0" fill="hold" grpId="0" nodeType="afterEffect">
                                  <p:stCondLst>
                                    <p:cond delay="0"/>
                                  </p:stCondLst>
                                  <p:childTnLst>
                                    <p:set>
                                      <p:cBhvr>
                                        <p:cTn id="76" dur="1" fill="hold">
                                          <p:stCondLst>
                                            <p:cond delay="0"/>
                                          </p:stCondLst>
                                        </p:cTn>
                                        <p:tgtEl>
                                          <p:spTgt spid="98"/>
                                        </p:tgtEl>
                                        <p:attrNameLst>
                                          <p:attrName>style.visibility</p:attrName>
                                        </p:attrNameLst>
                                      </p:cBhvr>
                                      <p:to>
                                        <p:strVal val="visible"/>
                                      </p:to>
                                    </p:set>
                                    <p:animEffect transition="in" filter="fade">
                                      <p:cBhvr>
                                        <p:cTn id="77" dur="500"/>
                                        <p:tgtEl>
                                          <p:spTgt spid="98"/>
                                        </p:tgtEl>
                                      </p:cBhvr>
                                    </p:animEffect>
                                    <p:anim calcmode="lin" valueType="num">
                                      <p:cBhvr>
                                        <p:cTn id="78" dur="500" fill="hold"/>
                                        <p:tgtEl>
                                          <p:spTgt spid="98"/>
                                        </p:tgtEl>
                                        <p:attrNameLst>
                                          <p:attrName>ppt_x</p:attrName>
                                        </p:attrNameLst>
                                      </p:cBhvr>
                                      <p:tavLst>
                                        <p:tav tm="0">
                                          <p:val>
                                            <p:strVal val="#ppt_x"/>
                                          </p:val>
                                        </p:tav>
                                        <p:tav tm="100000">
                                          <p:val>
                                            <p:strVal val="#ppt_x"/>
                                          </p:val>
                                        </p:tav>
                                      </p:tavLst>
                                    </p:anim>
                                    <p:anim calcmode="lin" valueType="num">
                                      <p:cBhvr>
                                        <p:cTn id="79" dur="500" fill="hold"/>
                                        <p:tgtEl>
                                          <p:spTgt spid="98"/>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grpId="0" nodeType="clickEffect">
                                  <p:stCondLst>
                                    <p:cond delay="0"/>
                                  </p:stCondLst>
                                  <p:childTnLst>
                                    <p:set>
                                      <p:cBhvr>
                                        <p:cTn id="83" dur="1" fill="hold">
                                          <p:stCondLst>
                                            <p:cond delay="0"/>
                                          </p:stCondLst>
                                        </p:cTn>
                                        <p:tgtEl>
                                          <p:spTgt spid="99"/>
                                        </p:tgtEl>
                                        <p:attrNameLst>
                                          <p:attrName>style.visibility</p:attrName>
                                        </p:attrNameLst>
                                      </p:cBhvr>
                                      <p:to>
                                        <p:strVal val="visible"/>
                                      </p:to>
                                    </p:set>
                                    <p:animEffect transition="in" filter="fade">
                                      <p:cBhvr>
                                        <p:cTn id="84" dur="500"/>
                                        <p:tgtEl>
                                          <p:spTgt spid="99"/>
                                        </p:tgtEl>
                                      </p:cBhvr>
                                    </p:animEffect>
                                    <p:anim calcmode="lin" valueType="num">
                                      <p:cBhvr>
                                        <p:cTn id="85" dur="500" fill="hold"/>
                                        <p:tgtEl>
                                          <p:spTgt spid="99"/>
                                        </p:tgtEl>
                                        <p:attrNameLst>
                                          <p:attrName>ppt_x</p:attrName>
                                        </p:attrNameLst>
                                      </p:cBhvr>
                                      <p:tavLst>
                                        <p:tav tm="0">
                                          <p:val>
                                            <p:strVal val="#ppt_x"/>
                                          </p:val>
                                        </p:tav>
                                        <p:tav tm="100000">
                                          <p:val>
                                            <p:strVal val="#ppt_x"/>
                                          </p:val>
                                        </p:tav>
                                      </p:tavLst>
                                    </p:anim>
                                    <p:anim calcmode="lin" valueType="num">
                                      <p:cBhvr>
                                        <p:cTn id="86" dur="500" fill="hold"/>
                                        <p:tgtEl>
                                          <p:spTgt spid="9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98" grpId="0"/>
      <p:bldP spid="9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en-US" altLang="en-US"/>
              <a:t>Responses to congestion</a:t>
            </a:r>
          </a:p>
        </p:txBody>
      </p:sp>
      <p:sp>
        <p:nvSpPr>
          <p:cNvPr id="28675" name="Rectangle 3"/>
          <p:cNvSpPr>
            <a:spLocks noGrp="1" noChangeArrowheads="1"/>
          </p:cNvSpPr>
          <p:nvPr>
            <p:ph idx="1"/>
          </p:nvPr>
        </p:nvSpPr>
        <p:spPr>
          <a:xfrm>
            <a:off x="110191" y="1168088"/>
            <a:ext cx="9135847" cy="4877112"/>
          </a:xfrm>
        </p:spPr>
        <p:txBody>
          <a:bodyPr>
            <a:normAutofit/>
          </a:bodyPr>
          <a:lstStyle/>
          <a:p>
            <a:pPr eaLnBrk="1" hangingPunct="1">
              <a:lnSpc>
                <a:spcPct val="90000"/>
              </a:lnSpc>
            </a:pPr>
            <a:r>
              <a:rPr lang="en-US" altLang="en-US" sz="3200" dirty="0"/>
              <a:t>Slow start – used to initiate a connection</a:t>
            </a:r>
          </a:p>
          <a:p>
            <a:pPr lvl="1" eaLnBrk="1" hangingPunct="1">
              <a:lnSpc>
                <a:spcPct val="90000"/>
              </a:lnSpc>
            </a:pPr>
            <a:r>
              <a:rPr lang="en-US" altLang="en-US" sz="2800" dirty="0"/>
              <a:t>In slow start, set </a:t>
            </a:r>
            <a:r>
              <a:rPr lang="en-US" altLang="en-US" sz="2800" dirty="0" err="1">
                <a:solidFill>
                  <a:srgbClr val="C00000"/>
                </a:solidFill>
              </a:rPr>
              <a:t>cwnd</a:t>
            </a:r>
            <a:r>
              <a:rPr lang="en-US" altLang="en-US" sz="2800" dirty="0">
                <a:solidFill>
                  <a:srgbClr val="C00000"/>
                </a:solidFill>
              </a:rPr>
              <a:t> to 1 </a:t>
            </a:r>
            <a:r>
              <a:rPr lang="en-US" altLang="en-US" sz="2800" dirty="0"/>
              <a:t>segment</a:t>
            </a:r>
          </a:p>
          <a:p>
            <a:pPr lvl="1" eaLnBrk="1" hangingPunct="1">
              <a:lnSpc>
                <a:spcPct val="90000"/>
              </a:lnSpc>
            </a:pPr>
            <a:r>
              <a:rPr lang="en-US" altLang="en-US" sz="2800" dirty="0"/>
              <a:t>With each </a:t>
            </a:r>
            <a:r>
              <a:rPr lang="en-US" altLang="en-US" sz="2800" dirty="0" err="1"/>
              <a:t>ack</a:t>
            </a:r>
            <a:r>
              <a:rPr lang="en-US" altLang="en-US" sz="2800" dirty="0"/>
              <a:t>, increase </a:t>
            </a:r>
            <a:r>
              <a:rPr lang="en-US" altLang="en-US" sz="2800" dirty="0" err="1"/>
              <a:t>cwnd</a:t>
            </a:r>
            <a:r>
              <a:rPr lang="en-US" altLang="en-US" sz="2800" dirty="0"/>
              <a:t> by a segment (</a:t>
            </a:r>
            <a:r>
              <a:rPr lang="en-US" altLang="en-US" sz="2800" dirty="0">
                <a:solidFill>
                  <a:srgbClr val="C00000"/>
                </a:solidFill>
              </a:rPr>
              <a:t>exponential</a:t>
            </a:r>
            <a:r>
              <a:rPr lang="en-US" altLang="en-US" sz="2800" dirty="0">
                <a:solidFill>
                  <a:srgbClr val="FFFF00"/>
                </a:solidFill>
              </a:rPr>
              <a:t> </a:t>
            </a:r>
            <a:r>
              <a:rPr lang="en-US" altLang="en-US" sz="2800" dirty="0">
                <a:solidFill>
                  <a:srgbClr val="C00000"/>
                </a:solidFill>
              </a:rPr>
              <a:t>increase</a:t>
            </a:r>
            <a:r>
              <a:rPr lang="en-US" altLang="en-US" sz="2800" dirty="0"/>
              <a:t>)</a:t>
            </a:r>
          </a:p>
          <a:p>
            <a:pPr lvl="1" eaLnBrk="1" hangingPunct="1">
              <a:lnSpc>
                <a:spcPct val="90000"/>
              </a:lnSpc>
            </a:pPr>
            <a:r>
              <a:rPr lang="en-US" altLang="en-US" sz="2800" dirty="0"/>
              <a:t>Aggressive way of building up bandwidth for flow</a:t>
            </a:r>
          </a:p>
          <a:p>
            <a:pPr lvl="1" eaLnBrk="1" hangingPunct="1">
              <a:lnSpc>
                <a:spcPct val="90000"/>
              </a:lnSpc>
            </a:pPr>
            <a:r>
              <a:rPr lang="en-US" altLang="en-US" sz="2800" dirty="0"/>
              <a:t>Also do this after a timeout – aggressive drop in offered load</a:t>
            </a:r>
          </a:p>
          <a:p>
            <a:pPr lvl="1">
              <a:lnSpc>
                <a:spcPct val="90000"/>
              </a:lnSpc>
            </a:pPr>
            <a:r>
              <a:rPr lang="en-US" altLang="en-US" sz="2800" dirty="0">
                <a:solidFill>
                  <a:srgbClr val="C00000"/>
                </a:solidFill>
              </a:rPr>
              <a:t>Switch </a:t>
            </a:r>
            <a:r>
              <a:rPr lang="en-US" altLang="en-US" sz="2800" dirty="0"/>
              <a:t>to regular </a:t>
            </a:r>
            <a:r>
              <a:rPr lang="en-US" altLang="en-US" sz="2800" dirty="0">
                <a:solidFill>
                  <a:srgbClr val="C00000"/>
                </a:solidFill>
              </a:rPr>
              <a:t>congestion control </a:t>
            </a:r>
            <a:r>
              <a:rPr lang="en-US" altLang="en-US" sz="2800" dirty="0"/>
              <a:t>once </a:t>
            </a:r>
            <a:r>
              <a:rPr lang="en-US" altLang="en-US" sz="2800" dirty="0" err="1"/>
              <a:t>cwnd</a:t>
            </a:r>
            <a:r>
              <a:rPr lang="en-US" altLang="en-US" sz="2800" dirty="0"/>
              <a:t> is one half of what it was when congestion </a:t>
            </a:r>
            <a:r>
              <a:rPr lang="en-US" altLang="en-US" sz="2800" dirty="0">
                <a:solidFill>
                  <a:srgbClr val="C00000"/>
                </a:solidFill>
              </a:rPr>
              <a:t>occurred(</a:t>
            </a:r>
            <a:r>
              <a:rPr lang="en-US" sz="2800" dirty="0">
                <a:solidFill>
                  <a:srgbClr val="C00000"/>
                </a:solidFill>
              </a:rPr>
              <a:t>slow start threshold=</a:t>
            </a:r>
            <a:r>
              <a:rPr lang="en-US" altLang="en-US" sz="2800" dirty="0" err="1">
                <a:solidFill>
                  <a:srgbClr val="C00000"/>
                </a:solidFill>
              </a:rPr>
              <a:t>sstreshold</a:t>
            </a:r>
            <a:r>
              <a:rPr lang="en-US" altLang="en-US" sz="2800" dirty="0"/>
              <a:t>)</a:t>
            </a:r>
          </a:p>
        </p:txBody>
      </p:sp>
      <p:grpSp>
        <p:nvGrpSpPr>
          <p:cNvPr id="2" name="Group 1"/>
          <p:cNvGrpSpPr/>
          <p:nvPr/>
        </p:nvGrpSpPr>
        <p:grpSpPr>
          <a:xfrm>
            <a:off x="9091748" y="1101634"/>
            <a:ext cx="3398595" cy="4621213"/>
            <a:chOff x="9461938" y="1219200"/>
            <a:chExt cx="2590800" cy="4621213"/>
          </a:xfrm>
        </p:grpSpPr>
        <p:sp>
          <p:nvSpPr>
            <p:cNvPr id="28677" name="Line 5"/>
            <p:cNvSpPr>
              <a:spLocks noChangeShapeType="1"/>
            </p:cNvSpPr>
            <p:nvPr/>
          </p:nvSpPr>
          <p:spPr bwMode="auto">
            <a:xfrm>
              <a:off x="9892151" y="1808163"/>
              <a:ext cx="0" cy="3960812"/>
            </a:xfrm>
            <a:prstGeom prst="line">
              <a:avLst/>
            </a:prstGeom>
            <a:noFill/>
            <a:ln w="254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28678" name="Line 6"/>
            <p:cNvSpPr>
              <a:spLocks noChangeShapeType="1"/>
            </p:cNvSpPr>
            <p:nvPr/>
          </p:nvSpPr>
          <p:spPr bwMode="auto">
            <a:xfrm>
              <a:off x="11333601" y="1808163"/>
              <a:ext cx="0" cy="4032250"/>
            </a:xfrm>
            <a:prstGeom prst="line">
              <a:avLst/>
            </a:prstGeom>
            <a:noFill/>
            <a:ln w="254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28679" name="Line 7"/>
            <p:cNvSpPr>
              <a:spLocks noChangeShapeType="1"/>
            </p:cNvSpPr>
            <p:nvPr/>
          </p:nvSpPr>
          <p:spPr bwMode="auto">
            <a:xfrm>
              <a:off x="9893739" y="1808164"/>
              <a:ext cx="1439863" cy="503237"/>
            </a:xfrm>
            <a:prstGeom prst="line">
              <a:avLst/>
            </a:prstGeom>
            <a:noFill/>
            <a:ln w="12700">
              <a:solidFill>
                <a:srgbClr val="0066FF"/>
              </a:solidFill>
              <a:round/>
              <a:headEnd type="none" w="sm" len="sm"/>
              <a:tailEnd type="stealth" w="sm" len="sm"/>
            </a:ln>
            <a:extLst>
              <a:ext uri="{909E8E84-426E-40DD-AFC4-6F175D3DCCD1}">
                <a14:hiddenFill xmlns:a14="http://schemas.microsoft.com/office/drawing/2010/main">
                  <a:noFill/>
                </a14:hiddenFill>
              </a:ext>
            </a:extLst>
          </p:spPr>
          <p:txBody>
            <a:bodyPr/>
            <a:lstStyle/>
            <a:p>
              <a:endParaRPr lang="en-US"/>
            </a:p>
          </p:txBody>
        </p:sp>
        <p:sp>
          <p:nvSpPr>
            <p:cNvPr id="28680" name="Text Box 8"/>
            <p:cNvSpPr txBox="1">
              <a:spLocks noChangeArrowheads="1"/>
            </p:cNvSpPr>
            <p:nvPr/>
          </p:nvSpPr>
          <p:spPr bwMode="auto">
            <a:xfrm>
              <a:off x="9461938" y="1233488"/>
              <a:ext cx="10795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type="none" w="sm" len="sm"/>
                  <a:tailEnd type="none" w="sm" len="sm"/>
                </a14:hiddenLine>
              </a:ext>
            </a:extLst>
          </p:spPr>
          <p:txBody>
            <a:bodyPr>
              <a:spAutoFit/>
            </a:bodyPr>
            <a:lstStyle>
              <a:lvl1pPr eaLnBrk="0" hangingPunct="0">
                <a:defRPr sz="1200" b="1">
                  <a:solidFill>
                    <a:srgbClr val="000000"/>
                  </a:solidFill>
                  <a:latin typeface="Times New Roman" panose="02020603050405020304" pitchFamily="18" charset="0"/>
                  <a:cs typeface="Arial" panose="020B0604020202020204" pitchFamily="34" charset="0"/>
                </a:defRPr>
              </a:lvl1pPr>
              <a:lvl2pPr marL="742950" indent="-285750" eaLnBrk="0" hangingPunct="0">
                <a:defRPr sz="1200" b="1">
                  <a:solidFill>
                    <a:srgbClr val="000000"/>
                  </a:solidFill>
                  <a:latin typeface="Times New Roman" panose="02020603050405020304" pitchFamily="18" charset="0"/>
                  <a:cs typeface="Arial" panose="020B0604020202020204" pitchFamily="34" charset="0"/>
                </a:defRPr>
              </a:lvl2pPr>
              <a:lvl3pPr marL="1143000" indent="-228600" eaLnBrk="0" hangingPunct="0">
                <a:defRPr sz="1200" b="1">
                  <a:solidFill>
                    <a:srgbClr val="000000"/>
                  </a:solidFill>
                  <a:latin typeface="Times New Roman" panose="02020603050405020304" pitchFamily="18" charset="0"/>
                  <a:cs typeface="Arial" panose="020B0604020202020204" pitchFamily="34" charset="0"/>
                </a:defRPr>
              </a:lvl3pPr>
              <a:lvl4pPr marL="1600200" indent="-228600" eaLnBrk="0" hangingPunct="0">
                <a:defRPr sz="1200" b="1">
                  <a:solidFill>
                    <a:srgbClr val="000000"/>
                  </a:solidFill>
                  <a:latin typeface="Times New Roman" panose="02020603050405020304" pitchFamily="18" charset="0"/>
                  <a:cs typeface="Arial" panose="020B0604020202020204" pitchFamily="34" charset="0"/>
                </a:defRPr>
              </a:lvl4pPr>
              <a:lvl5pPr marL="2057400" indent="-228600" eaLnBrk="0" hangingPunct="0">
                <a:defRPr sz="1200" b="1">
                  <a:solidFill>
                    <a:srgbClr val="000000"/>
                  </a:solidFill>
                  <a:latin typeface="Times New Roman" panose="02020603050405020304" pitchFamily="18" charset="0"/>
                  <a:cs typeface="Arial" panose="020B0604020202020204" pitchFamily="34" charset="0"/>
                </a:defRPr>
              </a:lvl5pPr>
              <a:lvl6pPr marL="2514600" indent="-228600" algn="ctr" eaLnBrk="0" fontAlgn="base" hangingPunct="0">
                <a:spcBef>
                  <a:spcPct val="0"/>
                </a:spcBef>
                <a:spcAft>
                  <a:spcPct val="0"/>
                </a:spcAft>
                <a:defRPr sz="1200" b="1">
                  <a:solidFill>
                    <a:srgbClr val="000000"/>
                  </a:solidFill>
                  <a:latin typeface="Times New Roman" panose="02020603050405020304" pitchFamily="18" charset="0"/>
                  <a:cs typeface="Arial" panose="020B0604020202020204" pitchFamily="34" charset="0"/>
                </a:defRPr>
              </a:lvl6pPr>
              <a:lvl7pPr marL="2971800" indent="-228600" algn="ctr" eaLnBrk="0" fontAlgn="base" hangingPunct="0">
                <a:spcBef>
                  <a:spcPct val="0"/>
                </a:spcBef>
                <a:spcAft>
                  <a:spcPct val="0"/>
                </a:spcAft>
                <a:defRPr sz="1200" b="1">
                  <a:solidFill>
                    <a:srgbClr val="000000"/>
                  </a:solidFill>
                  <a:latin typeface="Times New Roman" panose="02020603050405020304" pitchFamily="18" charset="0"/>
                  <a:cs typeface="Arial" panose="020B0604020202020204" pitchFamily="34" charset="0"/>
                </a:defRPr>
              </a:lvl7pPr>
              <a:lvl8pPr marL="3429000" indent="-228600" algn="ctr" eaLnBrk="0" fontAlgn="base" hangingPunct="0">
                <a:spcBef>
                  <a:spcPct val="0"/>
                </a:spcBef>
                <a:spcAft>
                  <a:spcPct val="0"/>
                </a:spcAft>
                <a:defRPr sz="1200" b="1">
                  <a:solidFill>
                    <a:srgbClr val="000000"/>
                  </a:solidFill>
                  <a:latin typeface="Times New Roman" panose="02020603050405020304" pitchFamily="18" charset="0"/>
                  <a:cs typeface="Arial" panose="020B0604020202020204" pitchFamily="34" charset="0"/>
                </a:defRPr>
              </a:lvl8pPr>
              <a:lvl9pPr marL="3886200" indent="-228600" algn="ctr" eaLnBrk="0" fontAlgn="base" hangingPunct="0">
                <a:spcBef>
                  <a:spcPct val="0"/>
                </a:spcBef>
                <a:spcAft>
                  <a:spcPct val="0"/>
                </a:spcAft>
                <a:defRPr sz="1200" b="1">
                  <a:solidFill>
                    <a:srgbClr val="000000"/>
                  </a:solidFill>
                  <a:latin typeface="Times New Roman" panose="02020603050405020304" pitchFamily="18" charset="0"/>
                  <a:cs typeface="Arial" panose="020B0604020202020204" pitchFamily="34" charset="0"/>
                </a:defRPr>
              </a:lvl9pPr>
            </a:lstStyle>
            <a:p>
              <a:pPr algn="l">
                <a:spcBef>
                  <a:spcPct val="50000"/>
                </a:spcBef>
              </a:pPr>
              <a:r>
                <a:rPr kumimoji="1" lang="en-US" altLang="ko-KR" sz="2400" b="0" dirty="0">
                  <a:solidFill>
                    <a:srgbClr val="0066FF"/>
                  </a:solidFill>
                  <a:ea typeface="Dotum" pitchFamily="34" charset="-127"/>
                </a:rPr>
                <a:t>Sender</a:t>
              </a:r>
            </a:p>
          </p:txBody>
        </p:sp>
        <p:sp>
          <p:nvSpPr>
            <p:cNvPr id="28681" name="Text Box 9"/>
            <p:cNvSpPr txBox="1">
              <a:spLocks noChangeArrowheads="1"/>
            </p:cNvSpPr>
            <p:nvPr/>
          </p:nvSpPr>
          <p:spPr bwMode="auto">
            <a:xfrm>
              <a:off x="10757338" y="1219200"/>
              <a:ext cx="1295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type="none" w="sm" len="sm"/>
                  <a:tailEnd type="none" w="sm" len="sm"/>
                </a14:hiddenLine>
              </a:ext>
            </a:extLst>
          </p:spPr>
          <p:txBody>
            <a:bodyPr>
              <a:spAutoFit/>
            </a:bodyPr>
            <a:lstStyle>
              <a:lvl1pPr eaLnBrk="0" hangingPunct="0">
                <a:defRPr sz="1200" b="1">
                  <a:solidFill>
                    <a:srgbClr val="000000"/>
                  </a:solidFill>
                  <a:latin typeface="Times New Roman" panose="02020603050405020304" pitchFamily="18" charset="0"/>
                  <a:cs typeface="Arial" panose="020B0604020202020204" pitchFamily="34" charset="0"/>
                </a:defRPr>
              </a:lvl1pPr>
              <a:lvl2pPr marL="742950" indent="-285750" eaLnBrk="0" hangingPunct="0">
                <a:defRPr sz="1200" b="1">
                  <a:solidFill>
                    <a:srgbClr val="000000"/>
                  </a:solidFill>
                  <a:latin typeface="Times New Roman" panose="02020603050405020304" pitchFamily="18" charset="0"/>
                  <a:cs typeface="Arial" panose="020B0604020202020204" pitchFamily="34" charset="0"/>
                </a:defRPr>
              </a:lvl2pPr>
              <a:lvl3pPr marL="1143000" indent="-228600" eaLnBrk="0" hangingPunct="0">
                <a:defRPr sz="1200" b="1">
                  <a:solidFill>
                    <a:srgbClr val="000000"/>
                  </a:solidFill>
                  <a:latin typeface="Times New Roman" panose="02020603050405020304" pitchFamily="18" charset="0"/>
                  <a:cs typeface="Arial" panose="020B0604020202020204" pitchFamily="34" charset="0"/>
                </a:defRPr>
              </a:lvl3pPr>
              <a:lvl4pPr marL="1600200" indent="-228600" eaLnBrk="0" hangingPunct="0">
                <a:defRPr sz="1200" b="1">
                  <a:solidFill>
                    <a:srgbClr val="000000"/>
                  </a:solidFill>
                  <a:latin typeface="Times New Roman" panose="02020603050405020304" pitchFamily="18" charset="0"/>
                  <a:cs typeface="Arial" panose="020B0604020202020204" pitchFamily="34" charset="0"/>
                </a:defRPr>
              </a:lvl4pPr>
              <a:lvl5pPr marL="2057400" indent="-228600" eaLnBrk="0" hangingPunct="0">
                <a:defRPr sz="1200" b="1">
                  <a:solidFill>
                    <a:srgbClr val="000000"/>
                  </a:solidFill>
                  <a:latin typeface="Times New Roman" panose="02020603050405020304" pitchFamily="18" charset="0"/>
                  <a:cs typeface="Arial" panose="020B0604020202020204" pitchFamily="34" charset="0"/>
                </a:defRPr>
              </a:lvl5pPr>
              <a:lvl6pPr marL="2514600" indent="-228600" algn="ctr" eaLnBrk="0" fontAlgn="base" hangingPunct="0">
                <a:spcBef>
                  <a:spcPct val="0"/>
                </a:spcBef>
                <a:spcAft>
                  <a:spcPct val="0"/>
                </a:spcAft>
                <a:defRPr sz="1200" b="1">
                  <a:solidFill>
                    <a:srgbClr val="000000"/>
                  </a:solidFill>
                  <a:latin typeface="Times New Roman" panose="02020603050405020304" pitchFamily="18" charset="0"/>
                  <a:cs typeface="Arial" panose="020B0604020202020204" pitchFamily="34" charset="0"/>
                </a:defRPr>
              </a:lvl6pPr>
              <a:lvl7pPr marL="2971800" indent="-228600" algn="ctr" eaLnBrk="0" fontAlgn="base" hangingPunct="0">
                <a:spcBef>
                  <a:spcPct val="0"/>
                </a:spcBef>
                <a:spcAft>
                  <a:spcPct val="0"/>
                </a:spcAft>
                <a:defRPr sz="1200" b="1">
                  <a:solidFill>
                    <a:srgbClr val="000000"/>
                  </a:solidFill>
                  <a:latin typeface="Times New Roman" panose="02020603050405020304" pitchFamily="18" charset="0"/>
                  <a:cs typeface="Arial" panose="020B0604020202020204" pitchFamily="34" charset="0"/>
                </a:defRPr>
              </a:lvl7pPr>
              <a:lvl8pPr marL="3429000" indent="-228600" algn="ctr" eaLnBrk="0" fontAlgn="base" hangingPunct="0">
                <a:spcBef>
                  <a:spcPct val="0"/>
                </a:spcBef>
                <a:spcAft>
                  <a:spcPct val="0"/>
                </a:spcAft>
                <a:defRPr sz="1200" b="1">
                  <a:solidFill>
                    <a:srgbClr val="000000"/>
                  </a:solidFill>
                  <a:latin typeface="Times New Roman" panose="02020603050405020304" pitchFamily="18" charset="0"/>
                  <a:cs typeface="Arial" panose="020B0604020202020204" pitchFamily="34" charset="0"/>
                </a:defRPr>
              </a:lvl8pPr>
              <a:lvl9pPr marL="3886200" indent="-228600" algn="ctr" eaLnBrk="0" fontAlgn="base" hangingPunct="0">
                <a:spcBef>
                  <a:spcPct val="0"/>
                </a:spcBef>
                <a:spcAft>
                  <a:spcPct val="0"/>
                </a:spcAft>
                <a:defRPr sz="1200" b="1">
                  <a:solidFill>
                    <a:srgbClr val="000000"/>
                  </a:solidFill>
                  <a:latin typeface="Times New Roman" panose="02020603050405020304" pitchFamily="18" charset="0"/>
                  <a:cs typeface="Arial" panose="020B0604020202020204" pitchFamily="34" charset="0"/>
                </a:defRPr>
              </a:lvl9pPr>
            </a:lstStyle>
            <a:p>
              <a:pPr algn="l">
                <a:spcBef>
                  <a:spcPct val="50000"/>
                </a:spcBef>
              </a:pPr>
              <a:r>
                <a:rPr kumimoji="1" lang="en-US" altLang="ko-KR" sz="2400" b="0" dirty="0">
                  <a:solidFill>
                    <a:srgbClr val="FF3300"/>
                  </a:solidFill>
                  <a:ea typeface="Dotum" pitchFamily="34" charset="-127"/>
                </a:rPr>
                <a:t>Receiver</a:t>
              </a:r>
            </a:p>
          </p:txBody>
        </p:sp>
        <p:sp>
          <p:nvSpPr>
            <p:cNvPr id="28682" name="Line 10"/>
            <p:cNvSpPr>
              <a:spLocks noChangeShapeType="1"/>
            </p:cNvSpPr>
            <p:nvPr/>
          </p:nvSpPr>
          <p:spPr bwMode="auto">
            <a:xfrm flipH="1">
              <a:off x="9893739" y="2311400"/>
              <a:ext cx="1439863" cy="503238"/>
            </a:xfrm>
            <a:prstGeom prst="line">
              <a:avLst/>
            </a:prstGeom>
            <a:noFill/>
            <a:ln w="12700">
              <a:solidFill>
                <a:srgbClr val="FF3300"/>
              </a:solidFill>
              <a:round/>
              <a:headEnd type="none" w="sm" len="sm"/>
              <a:tailEnd type="stealth" w="sm" len="sm"/>
            </a:ln>
            <a:extLst>
              <a:ext uri="{909E8E84-426E-40DD-AFC4-6F175D3DCCD1}">
                <a14:hiddenFill xmlns:a14="http://schemas.microsoft.com/office/drawing/2010/main">
                  <a:noFill/>
                </a14:hiddenFill>
              </a:ext>
            </a:extLst>
          </p:spPr>
          <p:txBody>
            <a:bodyPr/>
            <a:lstStyle/>
            <a:p>
              <a:endParaRPr lang="en-US"/>
            </a:p>
          </p:txBody>
        </p:sp>
        <p:sp>
          <p:nvSpPr>
            <p:cNvPr id="28683" name="Line 11"/>
            <p:cNvSpPr>
              <a:spLocks noChangeShapeType="1"/>
            </p:cNvSpPr>
            <p:nvPr/>
          </p:nvSpPr>
          <p:spPr bwMode="auto">
            <a:xfrm>
              <a:off x="9893739" y="2816225"/>
              <a:ext cx="1439863" cy="503238"/>
            </a:xfrm>
            <a:prstGeom prst="line">
              <a:avLst/>
            </a:prstGeom>
            <a:noFill/>
            <a:ln w="12700">
              <a:solidFill>
                <a:srgbClr val="0066FF"/>
              </a:solidFill>
              <a:round/>
              <a:headEnd type="none" w="sm" len="sm"/>
              <a:tailEnd type="stealth" w="sm" len="sm"/>
            </a:ln>
            <a:extLst>
              <a:ext uri="{909E8E84-426E-40DD-AFC4-6F175D3DCCD1}">
                <a14:hiddenFill xmlns:a14="http://schemas.microsoft.com/office/drawing/2010/main">
                  <a:noFill/>
                </a14:hiddenFill>
              </a:ext>
            </a:extLst>
          </p:spPr>
          <p:txBody>
            <a:bodyPr/>
            <a:lstStyle/>
            <a:p>
              <a:endParaRPr lang="en-US"/>
            </a:p>
          </p:txBody>
        </p:sp>
        <p:sp>
          <p:nvSpPr>
            <p:cNvPr id="28684" name="Line 12"/>
            <p:cNvSpPr>
              <a:spLocks noChangeShapeType="1"/>
            </p:cNvSpPr>
            <p:nvPr/>
          </p:nvSpPr>
          <p:spPr bwMode="auto">
            <a:xfrm>
              <a:off x="9893739" y="2887664"/>
              <a:ext cx="1439863" cy="503237"/>
            </a:xfrm>
            <a:prstGeom prst="line">
              <a:avLst/>
            </a:prstGeom>
            <a:noFill/>
            <a:ln w="12700">
              <a:solidFill>
                <a:srgbClr val="0066FF"/>
              </a:solidFill>
              <a:round/>
              <a:headEnd type="none" w="sm" len="sm"/>
              <a:tailEnd type="stealth" w="sm" len="sm"/>
            </a:ln>
            <a:extLst>
              <a:ext uri="{909E8E84-426E-40DD-AFC4-6F175D3DCCD1}">
                <a14:hiddenFill xmlns:a14="http://schemas.microsoft.com/office/drawing/2010/main">
                  <a:noFill/>
                </a14:hiddenFill>
              </a:ext>
            </a:extLst>
          </p:spPr>
          <p:txBody>
            <a:bodyPr/>
            <a:lstStyle/>
            <a:p>
              <a:endParaRPr lang="en-US"/>
            </a:p>
          </p:txBody>
        </p:sp>
        <p:sp>
          <p:nvSpPr>
            <p:cNvPr id="28685" name="Line 13"/>
            <p:cNvSpPr>
              <a:spLocks noChangeShapeType="1"/>
            </p:cNvSpPr>
            <p:nvPr/>
          </p:nvSpPr>
          <p:spPr bwMode="auto">
            <a:xfrm flipH="1">
              <a:off x="9893739" y="3319464"/>
              <a:ext cx="1439863" cy="503237"/>
            </a:xfrm>
            <a:prstGeom prst="line">
              <a:avLst/>
            </a:prstGeom>
            <a:noFill/>
            <a:ln w="12700">
              <a:solidFill>
                <a:srgbClr val="FF3300"/>
              </a:solidFill>
              <a:round/>
              <a:headEnd type="none" w="sm" len="sm"/>
              <a:tailEnd type="stealth" w="sm" len="sm"/>
            </a:ln>
            <a:extLst>
              <a:ext uri="{909E8E84-426E-40DD-AFC4-6F175D3DCCD1}">
                <a14:hiddenFill xmlns:a14="http://schemas.microsoft.com/office/drawing/2010/main">
                  <a:noFill/>
                </a14:hiddenFill>
              </a:ext>
            </a:extLst>
          </p:spPr>
          <p:txBody>
            <a:bodyPr/>
            <a:lstStyle/>
            <a:p>
              <a:endParaRPr lang="en-US"/>
            </a:p>
          </p:txBody>
        </p:sp>
        <p:sp>
          <p:nvSpPr>
            <p:cNvPr id="28686" name="Line 14"/>
            <p:cNvSpPr>
              <a:spLocks noChangeShapeType="1"/>
            </p:cNvSpPr>
            <p:nvPr/>
          </p:nvSpPr>
          <p:spPr bwMode="auto">
            <a:xfrm flipH="1">
              <a:off x="9893739" y="3392489"/>
              <a:ext cx="1439863" cy="503237"/>
            </a:xfrm>
            <a:prstGeom prst="line">
              <a:avLst/>
            </a:prstGeom>
            <a:noFill/>
            <a:ln w="12700">
              <a:solidFill>
                <a:srgbClr val="FF3300"/>
              </a:solidFill>
              <a:round/>
              <a:headEnd type="none" w="sm" len="sm"/>
              <a:tailEnd type="stealth" w="sm" len="sm"/>
            </a:ln>
            <a:extLst>
              <a:ext uri="{909E8E84-426E-40DD-AFC4-6F175D3DCCD1}">
                <a14:hiddenFill xmlns:a14="http://schemas.microsoft.com/office/drawing/2010/main">
                  <a:noFill/>
                </a14:hiddenFill>
              </a:ext>
            </a:extLst>
          </p:spPr>
          <p:txBody>
            <a:bodyPr/>
            <a:lstStyle/>
            <a:p>
              <a:endParaRPr lang="en-US"/>
            </a:p>
          </p:txBody>
        </p:sp>
        <p:sp>
          <p:nvSpPr>
            <p:cNvPr id="28687" name="Line 15"/>
            <p:cNvSpPr>
              <a:spLocks noChangeShapeType="1"/>
            </p:cNvSpPr>
            <p:nvPr/>
          </p:nvSpPr>
          <p:spPr bwMode="auto">
            <a:xfrm>
              <a:off x="9893739" y="3825875"/>
              <a:ext cx="1439863" cy="503238"/>
            </a:xfrm>
            <a:prstGeom prst="line">
              <a:avLst/>
            </a:prstGeom>
            <a:noFill/>
            <a:ln w="12700">
              <a:solidFill>
                <a:srgbClr val="0066FF"/>
              </a:solidFill>
              <a:round/>
              <a:headEnd type="none" w="sm" len="sm"/>
              <a:tailEnd type="stealth" w="sm" len="sm"/>
            </a:ln>
            <a:extLst>
              <a:ext uri="{909E8E84-426E-40DD-AFC4-6F175D3DCCD1}">
                <a14:hiddenFill xmlns:a14="http://schemas.microsoft.com/office/drawing/2010/main">
                  <a:noFill/>
                </a14:hiddenFill>
              </a:ext>
            </a:extLst>
          </p:spPr>
          <p:txBody>
            <a:bodyPr/>
            <a:lstStyle/>
            <a:p>
              <a:endParaRPr lang="en-US"/>
            </a:p>
          </p:txBody>
        </p:sp>
        <p:sp>
          <p:nvSpPr>
            <p:cNvPr id="28688" name="Line 16"/>
            <p:cNvSpPr>
              <a:spLocks noChangeShapeType="1"/>
            </p:cNvSpPr>
            <p:nvPr/>
          </p:nvSpPr>
          <p:spPr bwMode="auto">
            <a:xfrm>
              <a:off x="9893739" y="3897314"/>
              <a:ext cx="1439863" cy="503237"/>
            </a:xfrm>
            <a:prstGeom prst="line">
              <a:avLst/>
            </a:prstGeom>
            <a:noFill/>
            <a:ln w="12700">
              <a:solidFill>
                <a:srgbClr val="0066FF"/>
              </a:solidFill>
              <a:round/>
              <a:headEnd type="none" w="sm" len="sm"/>
              <a:tailEnd type="stealth" w="sm" len="sm"/>
            </a:ln>
            <a:extLst>
              <a:ext uri="{909E8E84-426E-40DD-AFC4-6F175D3DCCD1}">
                <a14:hiddenFill xmlns:a14="http://schemas.microsoft.com/office/drawing/2010/main">
                  <a:noFill/>
                </a14:hiddenFill>
              </a:ext>
            </a:extLst>
          </p:spPr>
          <p:txBody>
            <a:bodyPr/>
            <a:lstStyle/>
            <a:p>
              <a:endParaRPr lang="en-US"/>
            </a:p>
          </p:txBody>
        </p:sp>
        <p:sp>
          <p:nvSpPr>
            <p:cNvPr id="28689" name="Line 17"/>
            <p:cNvSpPr>
              <a:spLocks noChangeShapeType="1"/>
            </p:cNvSpPr>
            <p:nvPr/>
          </p:nvSpPr>
          <p:spPr bwMode="auto">
            <a:xfrm>
              <a:off x="9893739" y="3967164"/>
              <a:ext cx="1439863" cy="503237"/>
            </a:xfrm>
            <a:prstGeom prst="line">
              <a:avLst/>
            </a:prstGeom>
            <a:noFill/>
            <a:ln w="12700">
              <a:solidFill>
                <a:srgbClr val="0066FF"/>
              </a:solidFill>
              <a:round/>
              <a:headEnd type="none" w="sm" len="sm"/>
              <a:tailEnd type="stealth" w="sm" len="sm"/>
            </a:ln>
            <a:extLst>
              <a:ext uri="{909E8E84-426E-40DD-AFC4-6F175D3DCCD1}">
                <a14:hiddenFill xmlns:a14="http://schemas.microsoft.com/office/drawing/2010/main">
                  <a:noFill/>
                </a14:hiddenFill>
              </a:ext>
            </a:extLst>
          </p:spPr>
          <p:txBody>
            <a:bodyPr/>
            <a:lstStyle/>
            <a:p>
              <a:endParaRPr lang="en-US"/>
            </a:p>
          </p:txBody>
        </p:sp>
        <p:sp>
          <p:nvSpPr>
            <p:cNvPr id="28690" name="Line 18"/>
            <p:cNvSpPr>
              <a:spLocks noChangeShapeType="1"/>
            </p:cNvSpPr>
            <p:nvPr/>
          </p:nvSpPr>
          <p:spPr bwMode="auto">
            <a:xfrm>
              <a:off x="9893739" y="4038600"/>
              <a:ext cx="1439863" cy="503238"/>
            </a:xfrm>
            <a:prstGeom prst="line">
              <a:avLst/>
            </a:prstGeom>
            <a:noFill/>
            <a:ln w="12700">
              <a:solidFill>
                <a:srgbClr val="0066FF"/>
              </a:solidFill>
              <a:round/>
              <a:headEnd type="none" w="sm" len="sm"/>
              <a:tailEnd type="stealth" w="sm" len="sm"/>
            </a:ln>
            <a:extLst>
              <a:ext uri="{909E8E84-426E-40DD-AFC4-6F175D3DCCD1}">
                <a14:hiddenFill xmlns:a14="http://schemas.microsoft.com/office/drawing/2010/main">
                  <a:noFill/>
                </a14:hiddenFill>
              </a:ext>
            </a:extLst>
          </p:spPr>
          <p:txBody>
            <a:bodyPr/>
            <a:lstStyle/>
            <a:p>
              <a:endParaRPr lang="en-US"/>
            </a:p>
          </p:txBody>
        </p:sp>
        <p:sp>
          <p:nvSpPr>
            <p:cNvPr id="28691" name="Line 19"/>
            <p:cNvSpPr>
              <a:spLocks noChangeShapeType="1"/>
            </p:cNvSpPr>
            <p:nvPr/>
          </p:nvSpPr>
          <p:spPr bwMode="auto">
            <a:xfrm flipH="1">
              <a:off x="9893739" y="4327525"/>
              <a:ext cx="1439863" cy="503238"/>
            </a:xfrm>
            <a:prstGeom prst="line">
              <a:avLst/>
            </a:prstGeom>
            <a:noFill/>
            <a:ln w="12700">
              <a:solidFill>
                <a:srgbClr val="FF3300"/>
              </a:solidFill>
              <a:round/>
              <a:headEnd type="none" w="sm" len="sm"/>
              <a:tailEnd type="stealth" w="sm" len="sm"/>
            </a:ln>
            <a:extLst>
              <a:ext uri="{909E8E84-426E-40DD-AFC4-6F175D3DCCD1}">
                <a14:hiddenFill xmlns:a14="http://schemas.microsoft.com/office/drawing/2010/main">
                  <a:noFill/>
                </a14:hiddenFill>
              </a:ext>
            </a:extLst>
          </p:spPr>
          <p:txBody>
            <a:bodyPr/>
            <a:lstStyle/>
            <a:p>
              <a:endParaRPr lang="en-US"/>
            </a:p>
          </p:txBody>
        </p:sp>
        <p:sp>
          <p:nvSpPr>
            <p:cNvPr id="28692" name="Line 20"/>
            <p:cNvSpPr>
              <a:spLocks noChangeShapeType="1"/>
            </p:cNvSpPr>
            <p:nvPr/>
          </p:nvSpPr>
          <p:spPr bwMode="auto">
            <a:xfrm flipH="1">
              <a:off x="9893739" y="4400550"/>
              <a:ext cx="1439863" cy="503238"/>
            </a:xfrm>
            <a:prstGeom prst="line">
              <a:avLst/>
            </a:prstGeom>
            <a:noFill/>
            <a:ln w="12700">
              <a:solidFill>
                <a:srgbClr val="FF3300"/>
              </a:solidFill>
              <a:round/>
              <a:headEnd type="none" w="sm" len="sm"/>
              <a:tailEnd type="stealth" w="sm" len="sm"/>
            </a:ln>
            <a:extLst>
              <a:ext uri="{909E8E84-426E-40DD-AFC4-6F175D3DCCD1}">
                <a14:hiddenFill xmlns:a14="http://schemas.microsoft.com/office/drawing/2010/main">
                  <a:noFill/>
                </a14:hiddenFill>
              </a:ext>
            </a:extLst>
          </p:spPr>
          <p:txBody>
            <a:bodyPr/>
            <a:lstStyle/>
            <a:p>
              <a:endParaRPr lang="en-US"/>
            </a:p>
          </p:txBody>
        </p:sp>
        <p:sp>
          <p:nvSpPr>
            <p:cNvPr id="28693" name="Line 21"/>
            <p:cNvSpPr>
              <a:spLocks noChangeShapeType="1"/>
            </p:cNvSpPr>
            <p:nvPr/>
          </p:nvSpPr>
          <p:spPr bwMode="auto">
            <a:xfrm flipH="1">
              <a:off x="9893739" y="4471989"/>
              <a:ext cx="1439863" cy="503237"/>
            </a:xfrm>
            <a:prstGeom prst="line">
              <a:avLst/>
            </a:prstGeom>
            <a:noFill/>
            <a:ln w="12700">
              <a:solidFill>
                <a:srgbClr val="FF3300"/>
              </a:solidFill>
              <a:round/>
              <a:headEnd type="none" w="sm" len="sm"/>
              <a:tailEnd type="stealth" w="sm" len="sm"/>
            </a:ln>
            <a:extLst>
              <a:ext uri="{909E8E84-426E-40DD-AFC4-6F175D3DCCD1}">
                <a14:hiddenFill xmlns:a14="http://schemas.microsoft.com/office/drawing/2010/main">
                  <a:noFill/>
                </a14:hiddenFill>
              </a:ext>
            </a:extLst>
          </p:spPr>
          <p:txBody>
            <a:bodyPr/>
            <a:lstStyle/>
            <a:p>
              <a:endParaRPr lang="en-US"/>
            </a:p>
          </p:txBody>
        </p:sp>
        <p:sp>
          <p:nvSpPr>
            <p:cNvPr id="28694" name="Line 22"/>
            <p:cNvSpPr>
              <a:spLocks noChangeShapeType="1"/>
            </p:cNvSpPr>
            <p:nvPr/>
          </p:nvSpPr>
          <p:spPr bwMode="auto">
            <a:xfrm flipH="1">
              <a:off x="9893739" y="4545014"/>
              <a:ext cx="1439863" cy="503237"/>
            </a:xfrm>
            <a:prstGeom prst="line">
              <a:avLst/>
            </a:prstGeom>
            <a:noFill/>
            <a:ln w="12700">
              <a:solidFill>
                <a:srgbClr val="FF3300"/>
              </a:solidFill>
              <a:round/>
              <a:headEnd type="none" w="sm" len="sm"/>
              <a:tailEnd type="stealth" w="sm" len="sm"/>
            </a:ln>
            <a:extLst>
              <a:ext uri="{909E8E84-426E-40DD-AFC4-6F175D3DCCD1}">
                <a14:hiddenFill xmlns:a14="http://schemas.microsoft.com/office/drawing/2010/main">
                  <a:noFill/>
                </a14:hiddenFill>
              </a:ext>
            </a:extLst>
          </p:spPr>
          <p:txBody>
            <a:bodyPr/>
            <a:lstStyle/>
            <a:p>
              <a:endParaRPr lang="en-US"/>
            </a:p>
          </p:txBody>
        </p:sp>
        <p:sp>
          <p:nvSpPr>
            <p:cNvPr id="28695" name="Line 23"/>
            <p:cNvSpPr>
              <a:spLocks noChangeShapeType="1"/>
            </p:cNvSpPr>
            <p:nvPr/>
          </p:nvSpPr>
          <p:spPr bwMode="auto">
            <a:xfrm>
              <a:off x="9893739" y="4832350"/>
              <a:ext cx="1439863" cy="503238"/>
            </a:xfrm>
            <a:prstGeom prst="line">
              <a:avLst/>
            </a:prstGeom>
            <a:noFill/>
            <a:ln w="12700">
              <a:solidFill>
                <a:srgbClr val="0066FF"/>
              </a:solidFill>
              <a:round/>
              <a:headEnd type="none" w="sm" len="sm"/>
              <a:tailEnd type="stealth" w="sm" len="sm"/>
            </a:ln>
            <a:extLst>
              <a:ext uri="{909E8E84-426E-40DD-AFC4-6F175D3DCCD1}">
                <a14:hiddenFill xmlns:a14="http://schemas.microsoft.com/office/drawing/2010/main">
                  <a:noFill/>
                </a14:hiddenFill>
              </a:ext>
            </a:extLst>
          </p:spPr>
          <p:txBody>
            <a:bodyPr/>
            <a:lstStyle/>
            <a:p>
              <a:endParaRPr lang="en-US"/>
            </a:p>
          </p:txBody>
        </p:sp>
        <p:sp>
          <p:nvSpPr>
            <p:cNvPr id="28696" name="Line 24"/>
            <p:cNvSpPr>
              <a:spLocks noChangeShapeType="1"/>
            </p:cNvSpPr>
            <p:nvPr/>
          </p:nvSpPr>
          <p:spPr bwMode="auto">
            <a:xfrm>
              <a:off x="9893739" y="4903789"/>
              <a:ext cx="1439863" cy="503237"/>
            </a:xfrm>
            <a:prstGeom prst="line">
              <a:avLst/>
            </a:prstGeom>
            <a:noFill/>
            <a:ln w="12700">
              <a:solidFill>
                <a:srgbClr val="0066FF"/>
              </a:solidFill>
              <a:round/>
              <a:headEnd type="none" w="sm" len="sm"/>
              <a:tailEnd type="stealth" w="sm" len="sm"/>
            </a:ln>
            <a:extLst>
              <a:ext uri="{909E8E84-426E-40DD-AFC4-6F175D3DCCD1}">
                <a14:hiddenFill xmlns:a14="http://schemas.microsoft.com/office/drawing/2010/main">
                  <a:noFill/>
                </a14:hiddenFill>
              </a:ext>
            </a:extLst>
          </p:spPr>
          <p:txBody>
            <a:bodyPr/>
            <a:lstStyle/>
            <a:p>
              <a:endParaRPr lang="en-US"/>
            </a:p>
          </p:txBody>
        </p:sp>
        <p:sp>
          <p:nvSpPr>
            <p:cNvPr id="28697" name="Line 25"/>
            <p:cNvSpPr>
              <a:spLocks noChangeShapeType="1"/>
            </p:cNvSpPr>
            <p:nvPr/>
          </p:nvSpPr>
          <p:spPr bwMode="auto">
            <a:xfrm>
              <a:off x="9893739" y="4973639"/>
              <a:ext cx="1439863" cy="503237"/>
            </a:xfrm>
            <a:prstGeom prst="line">
              <a:avLst/>
            </a:prstGeom>
            <a:noFill/>
            <a:ln w="12700">
              <a:solidFill>
                <a:srgbClr val="0066FF"/>
              </a:solidFill>
              <a:round/>
              <a:headEnd type="none" w="sm" len="sm"/>
              <a:tailEnd type="stealth" w="sm" len="sm"/>
            </a:ln>
            <a:extLst>
              <a:ext uri="{909E8E84-426E-40DD-AFC4-6F175D3DCCD1}">
                <a14:hiddenFill xmlns:a14="http://schemas.microsoft.com/office/drawing/2010/main">
                  <a:noFill/>
                </a14:hiddenFill>
              </a:ext>
            </a:extLst>
          </p:spPr>
          <p:txBody>
            <a:bodyPr/>
            <a:lstStyle/>
            <a:p>
              <a:endParaRPr lang="en-US"/>
            </a:p>
          </p:txBody>
        </p:sp>
        <p:sp>
          <p:nvSpPr>
            <p:cNvPr id="28698" name="Line 26"/>
            <p:cNvSpPr>
              <a:spLocks noChangeShapeType="1"/>
            </p:cNvSpPr>
            <p:nvPr/>
          </p:nvSpPr>
          <p:spPr bwMode="auto">
            <a:xfrm>
              <a:off x="9893739" y="5045075"/>
              <a:ext cx="1439863" cy="503238"/>
            </a:xfrm>
            <a:prstGeom prst="line">
              <a:avLst/>
            </a:prstGeom>
            <a:noFill/>
            <a:ln w="12700">
              <a:solidFill>
                <a:srgbClr val="0066FF"/>
              </a:solidFill>
              <a:round/>
              <a:headEnd type="none" w="sm" len="sm"/>
              <a:tailEnd type="stealth" w="sm" len="sm"/>
            </a:ln>
            <a:extLst>
              <a:ext uri="{909E8E84-426E-40DD-AFC4-6F175D3DCCD1}">
                <a14:hiddenFill xmlns:a14="http://schemas.microsoft.com/office/drawing/2010/main">
                  <a:noFill/>
                </a14:hiddenFill>
              </a:ext>
            </a:extLst>
          </p:spPr>
          <p:txBody>
            <a:bodyPr/>
            <a:lstStyle/>
            <a:p>
              <a:endParaRPr lang="en-US"/>
            </a:p>
          </p:txBody>
        </p:sp>
        <p:sp>
          <p:nvSpPr>
            <p:cNvPr id="28699" name="Line 27"/>
            <p:cNvSpPr>
              <a:spLocks noChangeShapeType="1"/>
            </p:cNvSpPr>
            <p:nvPr/>
          </p:nvSpPr>
          <p:spPr bwMode="auto">
            <a:xfrm>
              <a:off x="9893739" y="5124450"/>
              <a:ext cx="1439863" cy="503238"/>
            </a:xfrm>
            <a:prstGeom prst="line">
              <a:avLst/>
            </a:prstGeom>
            <a:noFill/>
            <a:ln w="12700">
              <a:solidFill>
                <a:srgbClr val="0066FF"/>
              </a:solidFill>
              <a:round/>
              <a:headEnd type="none" w="sm" len="sm"/>
              <a:tailEnd type="stealth" w="sm" len="sm"/>
            </a:ln>
            <a:extLst>
              <a:ext uri="{909E8E84-426E-40DD-AFC4-6F175D3DCCD1}">
                <a14:hiddenFill xmlns:a14="http://schemas.microsoft.com/office/drawing/2010/main">
                  <a:noFill/>
                </a14:hiddenFill>
              </a:ext>
            </a:extLst>
          </p:spPr>
          <p:txBody>
            <a:bodyPr/>
            <a:lstStyle/>
            <a:p>
              <a:endParaRPr lang="en-US"/>
            </a:p>
          </p:txBody>
        </p:sp>
        <p:sp>
          <p:nvSpPr>
            <p:cNvPr id="28700" name="Line 28"/>
            <p:cNvSpPr>
              <a:spLocks noChangeShapeType="1"/>
            </p:cNvSpPr>
            <p:nvPr/>
          </p:nvSpPr>
          <p:spPr bwMode="auto">
            <a:xfrm>
              <a:off x="9893739" y="5195889"/>
              <a:ext cx="1439863" cy="503237"/>
            </a:xfrm>
            <a:prstGeom prst="line">
              <a:avLst/>
            </a:prstGeom>
            <a:noFill/>
            <a:ln w="12700">
              <a:solidFill>
                <a:srgbClr val="0066FF"/>
              </a:solidFill>
              <a:round/>
              <a:headEnd type="none" w="sm" len="sm"/>
              <a:tailEnd type="stealth" w="sm" len="sm"/>
            </a:ln>
            <a:extLst>
              <a:ext uri="{909E8E84-426E-40DD-AFC4-6F175D3DCCD1}">
                <a14:hiddenFill xmlns:a14="http://schemas.microsoft.com/office/drawing/2010/main">
                  <a:noFill/>
                </a14:hiddenFill>
              </a:ext>
            </a:extLst>
          </p:spPr>
          <p:txBody>
            <a:bodyPr/>
            <a:lstStyle/>
            <a:p>
              <a:endParaRPr lang="en-US"/>
            </a:p>
          </p:txBody>
        </p:sp>
        <p:sp>
          <p:nvSpPr>
            <p:cNvPr id="28701" name="Line 29"/>
            <p:cNvSpPr>
              <a:spLocks noChangeShapeType="1"/>
            </p:cNvSpPr>
            <p:nvPr/>
          </p:nvSpPr>
          <p:spPr bwMode="auto">
            <a:xfrm>
              <a:off x="9893739" y="5265739"/>
              <a:ext cx="1439863" cy="503237"/>
            </a:xfrm>
            <a:prstGeom prst="line">
              <a:avLst/>
            </a:prstGeom>
            <a:noFill/>
            <a:ln w="12700">
              <a:solidFill>
                <a:srgbClr val="0066FF"/>
              </a:solidFill>
              <a:round/>
              <a:headEnd type="none" w="sm" len="sm"/>
              <a:tailEnd type="stealth" w="sm" len="sm"/>
            </a:ln>
            <a:extLst>
              <a:ext uri="{909E8E84-426E-40DD-AFC4-6F175D3DCCD1}">
                <a14:hiddenFill xmlns:a14="http://schemas.microsoft.com/office/drawing/2010/main">
                  <a:noFill/>
                </a14:hiddenFill>
              </a:ext>
            </a:extLst>
          </p:spPr>
          <p:txBody>
            <a:bodyPr/>
            <a:lstStyle/>
            <a:p>
              <a:endParaRPr lang="en-US"/>
            </a:p>
          </p:txBody>
        </p:sp>
        <p:sp>
          <p:nvSpPr>
            <p:cNvPr id="28702" name="Line 30"/>
            <p:cNvSpPr>
              <a:spLocks noChangeShapeType="1"/>
            </p:cNvSpPr>
            <p:nvPr/>
          </p:nvSpPr>
          <p:spPr bwMode="auto">
            <a:xfrm>
              <a:off x="9893739" y="5337175"/>
              <a:ext cx="1439863" cy="503238"/>
            </a:xfrm>
            <a:prstGeom prst="line">
              <a:avLst/>
            </a:prstGeom>
            <a:noFill/>
            <a:ln w="12700">
              <a:solidFill>
                <a:srgbClr val="0066FF"/>
              </a:solidFill>
              <a:round/>
              <a:headEnd type="none" w="sm" len="sm"/>
              <a:tailEnd type="stealth" w="sm" len="sm"/>
            </a:ln>
            <a:extLst>
              <a:ext uri="{909E8E84-426E-40DD-AFC4-6F175D3DCCD1}">
                <a14:hiddenFill xmlns:a14="http://schemas.microsoft.com/office/drawing/2010/main">
                  <a:noFill/>
                </a14:hiddenFill>
              </a:ext>
            </a:extLst>
          </p:spPr>
          <p:txBody>
            <a:bodyPr/>
            <a:lstStyle/>
            <a:p>
              <a:endParaRPr lang="en-US"/>
            </a:p>
          </p:txBody>
        </p:sp>
      </p:grpSp>
    </p:spTree>
    <p:extLst>
      <p:ext uri="{BB962C8B-B14F-4D97-AF65-F5344CB8AC3E}">
        <p14:creationId xmlns:p14="http://schemas.microsoft.com/office/powerpoint/2010/main" val="1044009527"/>
      </p:ext>
    </p:extLst>
  </p:cSld>
  <p:clrMapOvr>
    <a:masterClrMapping/>
  </p:clrMapOvr>
  <p:transition spd="slow">
    <p:cove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fa-IR" dirty="0"/>
              <a:t>سیاست </a:t>
            </a:r>
            <a:r>
              <a:rPr lang="en-US" altLang="en-US" b="1" dirty="0"/>
              <a:t>Fast retransmit </a:t>
            </a:r>
            <a:r>
              <a:rPr lang="fa-IR" dirty="0"/>
              <a:t> </a:t>
            </a:r>
            <a:endParaRPr lang="en-US" dirty="0"/>
          </a:p>
        </p:txBody>
      </p:sp>
      <p:sp>
        <p:nvSpPr>
          <p:cNvPr id="6" name="Content Placeholder 5"/>
          <p:cNvSpPr>
            <a:spLocks noGrp="1"/>
          </p:cNvSpPr>
          <p:nvPr>
            <p:ph idx="1"/>
          </p:nvPr>
        </p:nvSpPr>
        <p:spPr/>
        <p:txBody>
          <a:bodyPr>
            <a:normAutofit/>
          </a:bodyPr>
          <a:lstStyle/>
          <a:p>
            <a:r>
              <a:rPr lang="fa-IR" sz="2400" dirty="0"/>
              <a:t>اگر بخواهیم منتظر بمانیم تا </a:t>
            </a:r>
            <a:r>
              <a:rPr lang="en-US" sz="2400" dirty="0"/>
              <a:t>Timeout</a:t>
            </a:r>
            <a:r>
              <a:rPr lang="fa-IR" sz="2400" dirty="0"/>
              <a:t> ایجاد شود و بعد از آن بسته را ارسال کنیم، زمان زیادی را از دست خواهیم داد</a:t>
            </a:r>
          </a:p>
          <a:p>
            <a:r>
              <a:rPr lang="fa-IR" sz="2400" dirty="0"/>
              <a:t> بعد از دریافت 3</a:t>
            </a:r>
            <a:r>
              <a:rPr lang="en-US" sz="2400" dirty="0"/>
              <a:t> </a:t>
            </a:r>
            <a:r>
              <a:rPr lang="fa-IR" sz="2400" dirty="0"/>
              <a:t>، </a:t>
            </a:r>
            <a:r>
              <a:rPr lang="en-US" sz="2400" dirty="0"/>
              <a:t>ACK</a:t>
            </a:r>
            <a:r>
              <a:rPr lang="fa-IR" sz="2400" dirty="0"/>
              <a:t> تکراری، فرایند ارسال مجدد را آغاز میکنیم تا در زمان صرفه جویی شود.</a:t>
            </a:r>
            <a:endParaRPr lang="en-US" sz="2400" dirty="0"/>
          </a:p>
        </p:txBody>
      </p:sp>
      <p:sp>
        <p:nvSpPr>
          <p:cNvPr id="4" name="Slide Number Placeholder 3"/>
          <p:cNvSpPr>
            <a:spLocks noGrp="1"/>
          </p:cNvSpPr>
          <p:nvPr>
            <p:ph type="sldNum" sz="quarter" idx="12"/>
          </p:nvPr>
        </p:nvSpPr>
        <p:spPr/>
        <p:txBody>
          <a:bodyPr/>
          <a:lstStyle/>
          <a:p>
            <a:fld id="{6D22F896-40B5-4ADD-8801-0D06FADFA095}" type="slidenum">
              <a:rPr lang="en-US" smtClean="0"/>
              <a:pPr/>
              <a:t>14</a:t>
            </a:fld>
            <a:endParaRPr lang="en-US" dirty="0"/>
          </a:p>
        </p:txBody>
      </p:sp>
    </p:spTree>
    <p:extLst>
      <p:ext uri="{BB962C8B-B14F-4D97-AF65-F5344CB8AC3E}">
        <p14:creationId xmlns:p14="http://schemas.microsoft.com/office/powerpoint/2010/main" val="31876570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en-US" altLang="en-US"/>
              <a:t>Responses to congestion</a:t>
            </a:r>
          </a:p>
        </p:txBody>
      </p:sp>
      <p:sp>
        <p:nvSpPr>
          <p:cNvPr id="29699" name="Rectangle 3"/>
          <p:cNvSpPr>
            <a:spLocks noGrp="1" noChangeArrowheads="1"/>
          </p:cNvSpPr>
          <p:nvPr>
            <p:ph idx="1"/>
          </p:nvPr>
        </p:nvSpPr>
        <p:spPr/>
        <p:txBody>
          <a:bodyPr/>
          <a:lstStyle/>
          <a:p>
            <a:pPr eaLnBrk="1" hangingPunct="1"/>
            <a:r>
              <a:rPr lang="en-US" altLang="en-US" sz="2400" b="1" dirty="0"/>
              <a:t>Fast retransmit </a:t>
            </a:r>
          </a:p>
          <a:p>
            <a:pPr lvl="1" eaLnBrk="1" hangingPunct="1"/>
            <a:r>
              <a:rPr lang="en-US" altLang="en-US" sz="2000" b="1" dirty="0"/>
              <a:t>After 3 duplicate </a:t>
            </a:r>
            <a:r>
              <a:rPr lang="en-US" altLang="en-US" sz="2000" b="1" dirty="0" err="1"/>
              <a:t>acks</a:t>
            </a:r>
            <a:r>
              <a:rPr lang="en-US" altLang="en-US" sz="2000" b="1" dirty="0"/>
              <a:t>, assume packet loss, data still flowing</a:t>
            </a:r>
          </a:p>
          <a:p>
            <a:pPr lvl="1" eaLnBrk="1" hangingPunct="1"/>
            <a:r>
              <a:rPr lang="en-US" altLang="en-US" sz="2000" b="1" dirty="0"/>
              <a:t>Sender resends missing segment</a:t>
            </a:r>
          </a:p>
          <a:p>
            <a:pPr lvl="1" eaLnBrk="1" hangingPunct="1"/>
            <a:endParaRPr lang="en-US" altLang="en-US" sz="2000" dirty="0"/>
          </a:p>
        </p:txBody>
      </p:sp>
      <p:grpSp>
        <p:nvGrpSpPr>
          <p:cNvPr id="2" name="Group 1"/>
          <p:cNvGrpSpPr/>
          <p:nvPr/>
        </p:nvGrpSpPr>
        <p:grpSpPr>
          <a:xfrm>
            <a:off x="6695985" y="1229164"/>
            <a:ext cx="5132431" cy="4816036"/>
            <a:chOff x="6225723" y="1426030"/>
            <a:chExt cx="4464049" cy="4321174"/>
          </a:xfrm>
        </p:grpSpPr>
        <p:sp>
          <p:nvSpPr>
            <p:cNvPr id="29701" name="Line 102"/>
            <p:cNvSpPr>
              <a:spLocks noChangeShapeType="1"/>
            </p:cNvSpPr>
            <p:nvPr/>
          </p:nvSpPr>
          <p:spPr bwMode="auto">
            <a:xfrm>
              <a:off x="8529185" y="1786392"/>
              <a:ext cx="0" cy="3960812"/>
            </a:xfrm>
            <a:prstGeom prst="line">
              <a:avLst/>
            </a:prstGeom>
            <a:noFill/>
            <a:ln w="254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29702" name="Text Box 103"/>
            <p:cNvSpPr txBox="1">
              <a:spLocks noChangeArrowheads="1"/>
            </p:cNvSpPr>
            <p:nvPr/>
          </p:nvSpPr>
          <p:spPr bwMode="auto">
            <a:xfrm>
              <a:off x="8098972" y="1426030"/>
              <a:ext cx="1079500" cy="331382"/>
            </a:xfrm>
            <a:prstGeom prst="rect">
              <a:avLst/>
            </a:prstGeom>
            <a:noFill/>
            <a:ln w="12699">
              <a:solidFill>
                <a:srgbClr val="00000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1200" b="1">
                  <a:solidFill>
                    <a:srgbClr val="000000"/>
                  </a:solidFill>
                  <a:latin typeface="Times New Roman" panose="02020603050405020304" pitchFamily="18" charset="0"/>
                  <a:cs typeface="Arial" panose="020B0604020202020204" pitchFamily="34" charset="0"/>
                </a:defRPr>
              </a:lvl1pPr>
              <a:lvl2pPr marL="742950" indent="-285750" eaLnBrk="0" hangingPunct="0">
                <a:defRPr sz="1200" b="1">
                  <a:solidFill>
                    <a:srgbClr val="000000"/>
                  </a:solidFill>
                  <a:latin typeface="Times New Roman" panose="02020603050405020304" pitchFamily="18" charset="0"/>
                  <a:cs typeface="Arial" panose="020B0604020202020204" pitchFamily="34" charset="0"/>
                </a:defRPr>
              </a:lvl2pPr>
              <a:lvl3pPr marL="1143000" indent="-228600" eaLnBrk="0" hangingPunct="0">
                <a:defRPr sz="1200" b="1">
                  <a:solidFill>
                    <a:srgbClr val="000000"/>
                  </a:solidFill>
                  <a:latin typeface="Times New Roman" panose="02020603050405020304" pitchFamily="18" charset="0"/>
                  <a:cs typeface="Arial" panose="020B0604020202020204" pitchFamily="34" charset="0"/>
                </a:defRPr>
              </a:lvl3pPr>
              <a:lvl4pPr marL="1600200" indent="-228600" eaLnBrk="0" hangingPunct="0">
                <a:defRPr sz="1200" b="1">
                  <a:solidFill>
                    <a:srgbClr val="000000"/>
                  </a:solidFill>
                  <a:latin typeface="Times New Roman" panose="02020603050405020304" pitchFamily="18" charset="0"/>
                  <a:cs typeface="Arial" panose="020B0604020202020204" pitchFamily="34" charset="0"/>
                </a:defRPr>
              </a:lvl4pPr>
              <a:lvl5pPr marL="2057400" indent="-228600" eaLnBrk="0" hangingPunct="0">
                <a:defRPr sz="1200" b="1">
                  <a:solidFill>
                    <a:srgbClr val="000000"/>
                  </a:solidFill>
                  <a:latin typeface="Times New Roman" panose="02020603050405020304" pitchFamily="18" charset="0"/>
                  <a:cs typeface="Arial" panose="020B0604020202020204" pitchFamily="34" charset="0"/>
                </a:defRPr>
              </a:lvl5pPr>
              <a:lvl6pPr marL="2514600" indent="-228600" algn="ctr" eaLnBrk="0" fontAlgn="base" hangingPunct="0">
                <a:spcBef>
                  <a:spcPct val="0"/>
                </a:spcBef>
                <a:spcAft>
                  <a:spcPct val="0"/>
                </a:spcAft>
                <a:defRPr sz="1200" b="1">
                  <a:solidFill>
                    <a:srgbClr val="000000"/>
                  </a:solidFill>
                  <a:latin typeface="Times New Roman" panose="02020603050405020304" pitchFamily="18" charset="0"/>
                  <a:cs typeface="Arial" panose="020B0604020202020204" pitchFamily="34" charset="0"/>
                </a:defRPr>
              </a:lvl6pPr>
              <a:lvl7pPr marL="2971800" indent="-228600" algn="ctr" eaLnBrk="0" fontAlgn="base" hangingPunct="0">
                <a:spcBef>
                  <a:spcPct val="0"/>
                </a:spcBef>
                <a:spcAft>
                  <a:spcPct val="0"/>
                </a:spcAft>
                <a:defRPr sz="1200" b="1">
                  <a:solidFill>
                    <a:srgbClr val="000000"/>
                  </a:solidFill>
                  <a:latin typeface="Times New Roman" panose="02020603050405020304" pitchFamily="18" charset="0"/>
                  <a:cs typeface="Arial" panose="020B0604020202020204" pitchFamily="34" charset="0"/>
                </a:defRPr>
              </a:lvl7pPr>
              <a:lvl8pPr marL="3429000" indent="-228600" algn="ctr" eaLnBrk="0" fontAlgn="base" hangingPunct="0">
                <a:spcBef>
                  <a:spcPct val="0"/>
                </a:spcBef>
                <a:spcAft>
                  <a:spcPct val="0"/>
                </a:spcAft>
                <a:defRPr sz="1200" b="1">
                  <a:solidFill>
                    <a:srgbClr val="000000"/>
                  </a:solidFill>
                  <a:latin typeface="Times New Roman" panose="02020603050405020304" pitchFamily="18" charset="0"/>
                  <a:cs typeface="Arial" panose="020B0604020202020204" pitchFamily="34" charset="0"/>
                </a:defRPr>
              </a:lvl8pPr>
              <a:lvl9pPr marL="3886200" indent="-228600" algn="ctr" eaLnBrk="0" fontAlgn="base" hangingPunct="0">
                <a:spcBef>
                  <a:spcPct val="0"/>
                </a:spcBef>
                <a:spcAft>
                  <a:spcPct val="0"/>
                </a:spcAft>
                <a:defRPr sz="1200" b="1">
                  <a:solidFill>
                    <a:srgbClr val="000000"/>
                  </a:solidFill>
                  <a:latin typeface="Times New Roman" panose="02020603050405020304" pitchFamily="18" charset="0"/>
                  <a:cs typeface="Arial" panose="020B0604020202020204" pitchFamily="34" charset="0"/>
                </a:defRPr>
              </a:lvl9pPr>
            </a:lstStyle>
            <a:p>
              <a:pPr algn="l">
                <a:spcBef>
                  <a:spcPct val="50000"/>
                </a:spcBef>
              </a:pPr>
              <a:r>
                <a:rPr kumimoji="1" lang="en-US" altLang="ko-KR" sz="1800" b="0" dirty="0">
                  <a:solidFill>
                    <a:srgbClr val="0066FF"/>
                  </a:solidFill>
                  <a:ea typeface="Dotum" pitchFamily="34" charset="-127"/>
                </a:rPr>
                <a:t>Sender</a:t>
              </a:r>
            </a:p>
          </p:txBody>
        </p:sp>
        <p:sp>
          <p:nvSpPr>
            <p:cNvPr id="29703" name="Text Box 104"/>
            <p:cNvSpPr txBox="1">
              <a:spLocks noChangeArrowheads="1"/>
            </p:cNvSpPr>
            <p:nvPr/>
          </p:nvSpPr>
          <p:spPr bwMode="auto">
            <a:xfrm>
              <a:off x="9610272" y="1426030"/>
              <a:ext cx="1079500" cy="331382"/>
            </a:xfrm>
            <a:prstGeom prst="rect">
              <a:avLst/>
            </a:prstGeom>
            <a:noFill/>
            <a:ln w="12699">
              <a:solidFill>
                <a:srgbClr val="00000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1200" b="1">
                  <a:solidFill>
                    <a:srgbClr val="000000"/>
                  </a:solidFill>
                  <a:latin typeface="Times New Roman" panose="02020603050405020304" pitchFamily="18" charset="0"/>
                  <a:cs typeface="Arial" panose="020B0604020202020204" pitchFamily="34" charset="0"/>
                </a:defRPr>
              </a:lvl1pPr>
              <a:lvl2pPr marL="742950" indent="-285750" eaLnBrk="0" hangingPunct="0">
                <a:defRPr sz="1200" b="1">
                  <a:solidFill>
                    <a:srgbClr val="000000"/>
                  </a:solidFill>
                  <a:latin typeface="Times New Roman" panose="02020603050405020304" pitchFamily="18" charset="0"/>
                  <a:cs typeface="Arial" panose="020B0604020202020204" pitchFamily="34" charset="0"/>
                </a:defRPr>
              </a:lvl2pPr>
              <a:lvl3pPr marL="1143000" indent="-228600" eaLnBrk="0" hangingPunct="0">
                <a:defRPr sz="1200" b="1">
                  <a:solidFill>
                    <a:srgbClr val="000000"/>
                  </a:solidFill>
                  <a:latin typeface="Times New Roman" panose="02020603050405020304" pitchFamily="18" charset="0"/>
                  <a:cs typeface="Arial" panose="020B0604020202020204" pitchFamily="34" charset="0"/>
                </a:defRPr>
              </a:lvl3pPr>
              <a:lvl4pPr marL="1600200" indent="-228600" eaLnBrk="0" hangingPunct="0">
                <a:defRPr sz="1200" b="1">
                  <a:solidFill>
                    <a:srgbClr val="000000"/>
                  </a:solidFill>
                  <a:latin typeface="Times New Roman" panose="02020603050405020304" pitchFamily="18" charset="0"/>
                  <a:cs typeface="Arial" panose="020B0604020202020204" pitchFamily="34" charset="0"/>
                </a:defRPr>
              </a:lvl4pPr>
              <a:lvl5pPr marL="2057400" indent="-228600" eaLnBrk="0" hangingPunct="0">
                <a:defRPr sz="1200" b="1">
                  <a:solidFill>
                    <a:srgbClr val="000000"/>
                  </a:solidFill>
                  <a:latin typeface="Times New Roman" panose="02020603050405020304" pitchFamily="18" charset="0"/>
                  <a:cs typeface="Arial" panose="020B0604020202020204" pitchFamily="34" charset="0"/>
                </a:defRPr>
              </a:lvl5pPr>
              <a:lvl6pPr marL="2514600" indent="-228600" algn="ctr" eaLnBrk="0" fontAlgn="base" hangingPunct="0">
                <a:spcBef>
                  <a:spcPct val="0"/>
                </a:spcBef>
                <a:spcAft>
                  <a:spcPct val="0"/>
                </a:spcAft>
                <a:defRPr sz="1200" b="1">
                  <a:solidFill>
                    <a:srgbClr val="000000"/>
                  </a:solidFill>
                  <a:latin typeface="Times New Roman" panose="02020603050405020304" pitchFamily="18" charset="0"/>
                  <a:cs typeface="Arial" panose="020B0604020202020204" pitchFamily="34" charset="0"/>
                </a:defRPr>
              </a:lvl6pPr>
              <a:lvl7pPr marL="2971800" indent="-228600" algn="ctr" eaLnBrk="0" fontAlgn="base" hangingPunct="0">
                <a:spcBef>
                  <a:spcPct val="0"/>
                </a:spcBef>
                <a:spcAft>
                  <a:spcPct val="0"/>
                </a:spcAft>
                <a:defRPr sz="1200" b="1">
                  <a:solidFill>
                    <a:srgbClr val="000000"/>
                  </a:solidFill>
                  <a:latin typeface="Times New Roman" panose="02020603050405020304" pitchFamily="18" charset="0"/>
                  <a:cs typeface="Arial" panose="020B0604020202020204" pitchFamily="34" charset="0"/>
                </a:defRPr>
              </a:lvl7pPr>
              <a:lvl8pPr marL="3429000" indent="-228600" algn="ctr" eaLnBrk="0" fontAlgn="base" hangingPunct="0">
                <a:spcBef>
                  <a:spcPct val="0"/>
                </a:spcBef>
                <a:spcAft>
                  <a:spcPct val="0"/>
                </a:spcAft>
                <a:defRPr sz="1200" b="1">
                  <a:solidFill>
                    <a:srgbClr val="000000"/>
                  </a:solidFill>
                  <a:latin typeface="Times New Roman" panose="02020603050405020304" pitchFamily="18" charset="0"/>
                  <a:cs typeface="Arial" panose="020B0604020202020204" pitchFamily="34" charset="0"/>
                </a:defRPr>
              </a:lvl8pPr>
              <a:lvl9pPr marL="3886200" indent="-228600" algn="ctr" eaLnBrk="0" fontAlgn="base" hangingPunct="0">
                <a:spcBef>
                  <a:spcPct val="0"/>
                </a:spcBef>
                <a:spcAft>
                  <a:spcPct val="0"/>
                </a:spcAft>
                <a:defRPr sz="1200" b="1">
                  <a:solidFill>
                    <a:srgbClr val="000000"/>
                  </a:solidFill>
                  <a:latin typeface="Times New Roman" panose="02020603050405020304" pitchFamily="18" charset="0"/>
                  <a:cs typeface="Arial" panose="020B0604020202020204" pitchFamily="34" charset="0"/>
                </a:defRPr>
              </a:lvl9pPr>
            </a:lstStyle>
            <a:p>
              <a:pPr algn="l">
                <a:spcBef>
                  <a:spcPct val="50000"/>
                </a:spcBef>
              </a:pPr>
              <a:r>
                <a:rPr kumimoji="1" lang="en-US" altLang="ko-KR" sz="1800" b="0" dirty="0">
                  <a:solidFill>
                    <a:srgbClr val="FF3300"/>
                  </a:solidFill>
                  <a:ea typeface="Dotum" pitchFamily="34" charset="-127"/>
                </a:rPr>
                <a:t>Receiver</a:t>
              </a:r>
            </a:p>
          </p:txBody>
        </p:sp>
        <p:sp>
          <p:nvSpPr>
            <p:cNvPr id="29704" name="Line 105"/>
            <p:cNvSpPr>
              <a:spLocks noChangeShapeType="1"/>
            </p:cNvSpPr>
            <p:nvPr/>
          </p:nvSpPr>
          <p:spPr bwMode="auto">
            <a:xfrm>
              <a:off x="8530773" y="2002293"/>
              <a:ext cx="1439863" cy="503237"/>
            </a:xfrm>
            <a:prstGeom prst="line">
              <a:avLst/>
            </a:prstGeom>
            <a:noFill/>
            <a:ln w="12700">
              <a:solidFill>
                <a:srgbClr val="0000FF"/>
              </a:solidFill>
              <a:round/>
              <a:headEnd type="none" w="sm" len="sm"/>
              <a:tailEnd type="stealth" w="sm" len="sm"/>
            </a:ln>
            <a:extLst>
              <a:ext uri="{909E8E84-426E-40DD-AFC4-6F175D3DCCD1}">
                <a14:hiddenFill xmlns:a14="http://schemas.microsoft.com/office/drawing/2010/main">
                  <a:noFill/>
                </a14:hiddenFill>
              </a:ext>
            </a:extLst>
          </p:spPr>
          <p:txBody>
            <a:bodyPr/>
            <a:lstStyle/>
            <a:p>
              <a:endParaRPr lang="en-US"/>
            </a:p>
          </p:txBody>
        </p:sp>
        <p:sp>
          <p:nvSpPr>
            <p:cNvPr id="29705" name="Line 106"/>
            <p:cNvSpPr>
              <a:spLocks noChangeShapeType="1"/>
            </p:cNvSpPr>
            <p:nvPr/>
          </p:nvSpPr>
          <p:spPr bwMode="auto">
            <a:xfrm>
              <a:off x="8530773" y="3011942"/>
              <a:ext cx="790575" cy="285750"/>
            </a:xfrm>
            <a:prstGeom prst="line">
              <a:avLst/>
            </a:prstGeom>
            <a:noFill/>
            <a:ln w="12700">
              <a:solidFill>
                <a:srgbClr val="0000FF"/>
              </a:solidFill>
              <a:round/>
              <a:headEnd type="none" w="sm" len="sm"/>
              <a:tailEnd type="stealth" w="sm" len="sm"/>
            </a:ln>
            <a:extLst>
              <a:ext uri="{909E8E84-426E-40DD-AFC4-6F175D3DCCD1}">
                <a14:hiddenFill xmlns:a14="http://schemas.microsoft.com/office/drawing/2010/main">
                  <a:noFill/>
                </a14:hiddenFill>
              </a:ext>
            </a:extLst>
          </p:spPr>
          <p:txBody>
            <a:bodyPr/>
            <a:lstStyle/>
            <a:p>
              <a:endParaRPr lang="en-US"/>
            </a:p>
          </p:txBody>
        </p:sp>
        <p:sp>
          <p:nvSpPr>
            <p:cNvPr id="29706" name="Line 107"/>
            <p:cNvSpPr>
              <a:spLocks noChangeShapeType="1"/>
            </p:cNvSpPr>
            <p:nvPr/>
          </p:nvSpPr>
          <p:spPr bwMode="auto">
            <a:xfrm>
              <a:off x="8530773" y="2075318"/>
              <a:ext cx="1439863" cy="503237"/>
            </a:xfrm>
            <a:prstGeom prst="line">
              <a:avLst/>
            </a:prstGeom>
            <a:noFill/>
            <a:ln w="12700">
              <a:solidFill>
                <a:srgbClr val="0000FF"/>
              </a:solidFill>
              <a:round/>
              <a:headEnd type="none" w="sm" len="sm"/>
              <a:tailEnd type="stealth" w="sm" len="sm"/>
            </a:ln>
            <a:extLst>
              <a:ext uri="{909E8E84-426E-40DD-AFC4-6F175D3DCCD1}">
                <a14:hiddenFill xmlns:a14="http://schemas.microsoft.com/office/drawing/2010/main">
                  <a:noFill/>
                </a14:hiddenFill>
              </a:ext>
            </a:extLst>
          </p:spPr>
          <p:txBody>
            <a:bodyPr/>
            <a:lstStyle/>
            <a:p>
              <a:endParaRPr lang="en-US"/>
            </a:p>
          </p:txBody>
        </p:sp>
        <p:sp>
          <p:nvSpPr>
            <p:cNvPr id="29707" name="Line 108"/>
            <p:cNvSpPr>
              <a:spLocks noChangeShapeType="1"/>
            </p:cNvSpPr>
            <p:nvPr/>
          </p:nvSpPr>
          <p:spPr bwMode="auto">
            <a:xfrm>
              <a:off x="8530773" y="2145168"/>
              <a:ext cx="1439863" cy="503237"/>
            </a:xfrm>
            <a:prstGeom prst="line">
              <a:avLst/>
            </a:prstGeom>
            <a:noFill/>
            <a:ln w="12700">
              <a:solidFill>
                <a:srgbClr val="0000FF"/>
              </a:solidFill>
              <a:round/>
              <a:headEnd type="none" w="sm" len="sm"/>
              <a:tailEnd type="stealth" w="sm" len="sm"/>
            </a:ln>
            <a:extLst>
              <a:ext uri="{909E8E84-426E-40DD-AFC4-6F175D3DCCD1}">
                <a14:hiddenFill xmlns:a14="http://schemas.microsoft.com/office/drawing/2010/main">
                  <a:noFill/>
                </a14:hiddenFill>
              </a:ext>
            </a:extLst>
          </p:spPr>
          <p:txBody>
            <a:bodyPr/>
            <a:lstStyle/>
            <a:p>
              <a:endParaRPr lang="en-US"/>
            </a:p>
          </p:txBody>
        </p:sp>
        <p:sp>
          <p:nvSpPr>
            <p:cNvPr id="29708" name="Line 109"/>
            <p:cNvSpPr>
              <a:spLocks noChangeShapeType="1"/>
            </p:cNvSpPr>
            <p:nvPr/>
          </p:nvSpPr>
          <p:spPr bwMode="auto">
            <a:xfrm>
              <a:off x="8530773" y="2218193"/>
              <a:ext cx="1439863" cy="503237"/>
            </a:xfrm>
            <a:prstGeom prst="line">
              <a:avLst/>
            </a:prstGeom>
            <a:noFill/>
            <a:ln w="12700">
              <a:solidFill>
                <a:srgbClr val="0000FF"/>
              </a:solidFill>
              <a:round/>
              <a:headEnd type="none" w="sm" len="sm"/>
              <a:tailEnd type="stealth" w="sm" len="sm"/>
            </a:ln>
            <a:extLst>
              <a:ext uri="{909E8E84-426E-40DD-AFC4-6F175D3DCCD1}">
                <a14:hiddenFill xmlns:a14="http://schemas.microsoft.com/office/drawing/2010/main">
                  <a:noFill/>
                </a14:hiddenFill>
              </a:ext>
            </a:extLst>
          </p:spPr>
          <p:txBody>
            <a:bodyPr/>
            <a:lstStyle/>
            <a:p>
              <a:endParaRPr lang="en-US"/>
            </a:p>
          </p:txBody>
        </p:sp>
        <p:sp>
          <p:nvSpPr>
            <p:cNvPr id="29709" name="Line 110"/>
            <p:cNvSpPr>
              <a:spLocks noChangeShapeType="1"/>
            </p:cNvSpPr>
            <p:nvPr/>
          </p:nvSpPr>
          <p:spPr bwMode="auto">
            <a:xfrm flipH="1">
              <a:off x="8530773" y="2578554"/>
              <a:ext cx="1439863" cy="503238"/>
            </a:xfrm>
            <a:prstGeom prst="line">
              <a:avLst/>
            </a:prstGeom>
            <a:noFill/>
            <a:ln w="12700">
              <a:solidFill>
                <a:srgbClr val="FF0000"/>
              </a:solidFill>
              <a:round/>
              <a:headEnd type="none" w="sm" len="sm"/>
              <a:tailEnd type="stealth" w="sm" len="sm"/>
            </a:ln>
            <a:extLst>
              <a:ext uri="{909E8E84-426E-40DD-AFC4-6F175D3DCCD1}">
                <a14:hiddenFill xmlns:a14="http://schemas.microsoft.com/office/drawing/2010/main">
                  <a:noFill/>
                </a14:hiddenFill>
              </a:ext>
            </a:extLst>
          </p:spPr>
          <p:txBody>
            <a:bodyPr/>
            <a:lstStyle/>
            <a:p>
              <a:endParaRPr lang="en-US"/>
            </a:p>
          </p:txBody>
        </p:sp>
        <p:sp>
          <p:nvSpPr>
            <p:cNvPr id="29710" name="Line 111"/>
            <p:cNvSpPr>
              <a:spLocks noChangeShapeType="1"/>
            </p:cNvSpPr>
            <p:nvPr/>
          </p:nvSpPr>
          <p:spPr bwMode="auto">
            <a:xfrm flipH="1">
              <a:off x="8530773" y="2649993"/>
              <a:ext cx="1439863" cy="503237"/>
            </a:xfrm>
            <a:prstGeom prst="line">
              <a:avLst/>
            </a:prstGeom>
            <a:noFill/>
            <a:ln w="12700">
              <a:solidFill>
                <a:srgbClr val="FF0000"/>
              </a:solidFill>
              <a:round/>
              <a:headEnd type="none" w="sm" len="sm"/>
              <a:tailEnd type="stealth" w="sm" len="sm"/>
            </a:ln>
            <a:extLst>
              <a:ext uri="{909E8E84-426E-40DD-AFC4-6F175D3DCCD1}">
                <a14:hiddenFill xmlns:a14="http://schemas.microsoft.com/office/drawing/2010/main">
                  <a:noFill/>
                </a14:hiddenFill>
              </a:ext>
            </a:extLst>
          </p:spPr>
          <p:txBody>
            <a:bodyPr/>
            <a:lstStyle/>
            <a:p>
              <a:endParaRPr lang="en-US"/>
            </a:p>
          </p:txBody>
        </p:sp>
        <p:sp>
          <p:nvSpPr>
            <p:cNvPr id="29711" name="Line 112"/>
            <p:cNvSpPr>
              <a:spLocks noChangeShapeType="1"/>
            </p:cNvSpPr>
            <p:nvPr/>
          </p:nvSpPr>
          <p:spPr bwMode="auto">
            <a:xfrm flipH="1">
              <a:off x="8530773" y="2723018"/>
              <a:ext cx="1439863" cy="503237"/>
            </a:xfrm>
            <a:prstGeom prst="line">
              <a:avLst/>
            </a:prstGeom>
            <a:noFill/>
            <a:ln w="12700">
              <a:solidFill>
                <a:srgbClr val="FF0000"/>
              </a:solidFill>
              <a:round/>
              <a:headEnd type="none" w="sm" len="sm"/>
              <a:tailEnd type="stealth" w="sm" len="sm"/>
            </a:ln>
            <a:extLst>
              <a:ext uri="{909E8E84-426E-40DD-AFC4-6F175D3DCCD1}">
                <a14:hiddenFill xmlns:a14="http://schemas.microsoft.com/office/drawing/2010/main">
                  <a:noFill/>
                </a14:hiddenFill>
              </a:ext>
            </a:extLst>
          </p:spPr>
          <p:txBody>
            <a:bodyPr/>
            <a:lstStyle/>
            <a:p>
              <a:endParaRPr lang="en-US"/>
            </a:p>
          </p:txBody>
        </p:sp>
        <p:sp>
          <p:nvSpPr>
            <p:cNvPr id="29712" name="Line 113"/>
            <p:cNvSpPr>
              <a:spLocks noChangeShapeType="1"/>
            </p:cNvSpPr>
            <p:nvPr/>
          </p:nvSpPr>
          <p:spPr bwMode="auto">
            <a:xfrm>
              <a:off x="8530773" y="3081793"/>
              <a:ext cx="1439863" cy="503237"/>
            </a:xfrm>
            <a:prstGeom prst="line">
              <a:avLst/>
            </a:prstGeom>
            <a:noFill/>
            <a:ln w="12700">
              <a:solidFill>
                <a:srgbClr val="0000FF"/>
              </a:solidFill>
              <a:round/>
              <a:headEnd type="none" w="sm" len="sm"/>
              <a:tailEnd type="stealth" w="sm" len="sm"/>
            </a:ln>
            <a:extLst>
              <a:ext uri="{909E8E84-426E-40DD-AFC4-6F175D3DCCD1}">
                <a14:hiddenFill xmlns:a14="http://schemas.microsoft.com/office/drawing/2010/main">
                  <a:noFill/>
                </a14:hiddenFill>
              </a:ext>
            </a:extLst>
          </p:spPr>
          <p:txBody>
            <a:bodyPr/>
            <a:lstStyle/>
            <a:p>
              <a:endParaRPr lang="en-US"/>
            </a:p>
          </p:txBody>
        </p:sp>
        <p:sp>
          <p:nvSpPr>
            <p:cNvPr id="29713" name="Line 114"/>
            <p:cNvSpPr>
              <a:spLocks noChangeShapeType="1"/>
            </p:cNvSpPr>
            <p:nvPr/>
          </p:nvSpPr>
          <p:spPr bwMode="auto">
            <a:xfrm>
              <a:off x="8530773" y="3151643"/>
              <a:ext cx="1439863" cy="503237"/>
            </a:xfrm>
            <a:prstGeom prst="line">
              <a:avLst/>
            </a:prstGeom>
            <a:noFill/>
            <a:ln w="12700">
              <a:solidFill>
                <a:srgbClr val="0000FF"/>
              </a:solidFill>
              <a:round/>
              <a:headEnd type="none" w="sm" len="sm"/>
              <a:tailEnd type="stealth" w="sm" len="sm"/>
            </a:ln>
            <a:extLst>
              <a:ext uri="{909E8E84-426E-40DD-AFC4-6F175D3DCCD1}">
                <a14:hiddenFill xmlns:a14="http://schemas.microsoft.com/office/drawing/2010/main">
                  <a:noFill/>
                </a14:hiddenFill>
              </a:ext>
            </a:extLst>
          </p:spPr>
          <p:txBody>
            <a:bodyPr/>
            <a:lstStyle/>
            <a:p>
              <a:endParaRPr lang="en-US"/>
            </a:p>
          </p:txBody>
        </p:sp>
        <p:sp>
          <p:nvSpPr>
            <p:cNvPr id="29714" name="Line 115"/>
            <p:cNvSpPr>
              <a:spLocks noChangeShapeType="1"/>
            </p:cNvSpPr>
            <p:nvPr/>
          </p:nvSpPr>
          <p:spPr bwMode="auto">
            <a:xfrm>
              <a:off x="8530773" y="3223079"/>
              <a:ext cx="1439863" cy="503238"/>
            </a:xfrm>
            <a:prstGeom prst="line">
              <a:avLst/>
            </a:prstGeom>
            <a:noFill/>
            <a:ln w="12700">
              <a:solidFill>
                <a:srgbClr val="0000FF"/>
              </a:solidFill>
              <a:round/>
              <a:headEnd type="none" w="sm" len="sm"/>
              <a:tailEnd type="stealth" w="sm" len="sm"/>
            </a:ln>
            <a:extLst>
              <a:ext uri="{909E8E84-426E-40DD-AFC4-6F175D3DCCD1}">
                <a14:hiddenFill xmlns:a14="http://schemas.microsoft.com/office/drawing/2010/main">
                  <a:noFill/>
                </a14:hiddenFill>
              </a:ext>
            </a:extLst>
          </p:spPr>
          <p:txBody>
            <a:bodyPr/>
            <a:lstStyle/>
            <a:p>
              <a:endParaRPr lang="en-US"/>
            </a:p>
          </p:txBody>
        </p:sp>
        <p:sp>
          <p:nvSpPr>
            <p:cNvPr id="29715" name="Line 116"/>
            <p:cNvSpPr>
              <a:spLocks noChangeShapeType="1"/>
            </p:cNvSpPr>
            <p:nvPr/>
          </p:nvSpPr>
          <p:spPr bwMode="auto">
            <a:xfrm>
              <a:off x="8530773" y="3302454"/>
              <a:ext cx="1439863" cy="503238"/>
            </a:xfrm>
            <a:prstGeom prst="line">
              <a:avLst/>
            </a:prstGeom>
            <a:noFill/>
            <a:ln w="12700">
              <a:solidFill>
                <a:srgbClr val="0000FF"/>
              </a:solidFill>
              <a:round/>
              <a:headEnd type="none" w="sm" len="sm"/>
              <a:tailEnd type="stealth" w="sm" len="sm"/>
            </a:ln>
            <a:extLst>
              <a:ext uri="{909E8E84-426E-40DD-AFC4-6F175D3DCCD1}">
                <a14:hiddenFill xmlns:a14="http://schemas.microsoft.com/office/drawing/2010/main">
                  <a:noFill/>
                </a14:hiddenFill>
              </a:ext>
            </a:extLst>
          </p:spPr>
          <p:txBody>
            <a:bodyPr/>
            <a:lstStyle/>
            <a:p>
              <a:endParaRPr lang="en-US"/>
            </a:p>
          </p:txBody>
        </p:sp>
        <p:sp>
          <p:nvSpPr>
            <p:cNvPr id="29716" name="Line 117"/>
            <p:cNvSpPr>
              <a:spLocks noChangeShapeType="1"/>
            </p:cNvSpPr>
            <p:nvPr/>
          </p:nvSpPr>
          <p:spPr bwMode="auto">
            <a:xfrm>
              <a:off x="8530773" y="3373893"/>
              <a:ext cx="1439863" cy="503237"/>
            </a:xfrm>
            <a:prstGeom prst="line">
              <a:avLst/>
            </a:prstGeom>
            <a:noFill/>
            <a:ln w="12700">
              <a:solidFill>
                <a:srgbClr val="0000FF"/>
              </a:solidFill>
              <a:round/>
              <a:headEnd type="none" w="sm" len="sm"/>
              <a:tailEnd type="stealth" w="sm" len="sm"/>
            </a:ln>
            <a:extLst>
              <a:ext uri="{909E8E84-426E-40DD-AFC4-6F175D3DCCD1}">
                <a14:hiddenFill xmlns:a14="http://schemas.microsoft.com/office/drawing/2010/main">
                  <a:noFill/>
                </a14:hiddenFill>
              </a:ext>
            </a:extLst>
          </p:spPr>
          <p:txBody>
            <a:bodyPr/>
            <a:lstStyle/>
            <a:p>
              <a:endParaRPr lang="en-US"/>
            </a:p>
          </p:txBody>
        </p:sp>
        <p:sp>
          <p:nvSpPr>
            <p:cNvPr id="29717" name="Text Box 118"/>
            <p:cNvSpPr txBox="1">
              <a:spLocks noChangeArrowheads="1"/>
            </p:cNvSpPr>
            <p:nvPr/>
          </p:nvSpPr>
          <p:spPr bwMode="auto">
            <a:xfrm>
              <a:off x="6368597" y="3753304"/>
              <a:ext cx="1295400" cy="276152"/>
            </a:xfrm>
            <a:prstGeom prst="rect">
              <a:avLst/>
            </a:prstGeom>
            <a:noFill/>
            <a:ln w="12699">
              <a:solidFill>
                <a:srgbClr val="00000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1200" b="1">
                  <a:solidFill>
                    <a:srgbClr val="000000"/>
                  </a:solidFill>
                  <a:latin typeface="Times New Roman" panose="02020603050405020304" pitchFamily="18" charset="0"/>
                  <a:cs typeface="Arial" panose="020B0604020202020204" pitchFamily="34" charset="0"/>
                </a:defRPr>
              </a:lvl1pPr>
              <a:lvl2pPr marL="742950" indent="-285750" eaLnBrk="0" hangingPunct="0">
                <a:defRPr sz="1200" b="1">
                  <a:solidFill>
                    <a:srgbClr val="000000"/>
                  </a:solidFill>
                  <a:latin typeface="Times New Roman" panose="02020603050405020304" pitchFamily="18" charset="0"/>
                  <a:cs typeface="Arial" panose="020B0604020202020204" pitchFamily="34" charset="0"/>
                </a:defRPr>
              </a:lvl2pPr>
              <a:lvl3pPr marL="1143000" indent="-228600" eaLnBrk="0" hangingPunct="0">
                <a:defRPr sz="1200" b="1">
                  <a:solidFill>
                    <a:srgbClr val="000000"/>
                  </a:solidFill>
                  <a:latin typeface="Times New Roman" panose="02020603050405020304" pitchFamily="18" charset="0"/>
                  <a:cs typeface="Arial" panose="020B0604020202020204" pitchFamily="34" charset="0"/>
                </a:defRPr>
              </a:lvl3pPr>
              <a:lvl4pPr marL="1600200" indent="-228600" eaLnBrk="0" hangingPunct="0">
                <a:defRPr sz="1200" b="1">
                  <a:solidFill>
                    <a:srgbClr val="000000"/>
                  </a:solidFill>
                  <a:latin typeface="Times New Roman" panose="02020603050405020304" pitchFamily="18" charset="0"/>
                  <a:cs typeface="Arial" panose="020B0604020202020204" pitchFamily="34" charset="0"/>
                </a:defRPr>
              </a:lvl4pPr>
              <a:lvl5pPr marL="2057400" indent="-228600" eaLnBrk="0" hangingPunct="0">
                <a:defRPr sz="1200" b="1">
                  <a:solidFill>
                    <a:srgbClr val="000000"/>
                  </a:solidFill>
                  <a:latin typeface="Times New Roman" panose="02020603050405020304" pitchFamily="18" charset="0"/>
                  <a:cs typeface="Arial" panose="020B0604020202020204" pitchFamily="34" charset="0"/>
                </a:defRPr>
              </a:lvl5pPr>
              <a:lvl6pPr marL="2514600" indent="-228600" algn="ctr" eaLnBrk="0" fontAlgn="base" hangingPunct="0">
                <a:spcBef>
                  <a:spcPct val="0"/>
                </a:spcBef>
                <a:spcAft>
                  <a:spcPct val="0"/>
                </a:spcAft>
                <a:defRPr sz="1200" b="1">
                  <a:solidFill>
                    <a:srgbClr val="000000"/>
                  </a:solidFill>
                  <a:latin typeface="Times New Roman" panose="02020603050405020304" pitchFamily="18" charset="0"/>
                  <a:cs typeface="Arial" panose="020B0604020202020204" pitchFamily="34" charset="0"/>
                </a:defRPr>
              </a:lvl6pPr>
              <a:lvl7pPr marL="2971800" indent="-228600" algn="ctr" eaLnBrk="0" fontAlgn="base" hangingPunct="0">
                <a:spcBef>
                  <a:spcPct val="0"/>
                </a:spcBef>
                <a:spcAft>
                  <a:spcPct val="0"/>
                </a:spcAft>
                <a:defRPr sz="1200" b="1">
                  <a:solidFill>
                    <a:srgbClr val="000000"/>
                  </a:solidFill>
                  <a:latin typeface="Times New Roman" panose="02020603050405020304" pitchFamily="18" charset="0"/>
                  <a:cs typeface="Arial" panose="020B0604020202020204" pitchFamily="34" charset="0"/>
                </a:defRPr>
              </a:lvl7pPr>
              <a:lvl8pPr marL="3429000" indent="-228600" algn="ctr" eaLnBrk="0" fontAlgn="base" hangingPunct="0">
                <a:spcBef>
                  <a:spcPct val="0"/>
                </a:spcBef>
                <a:spcAft>
                  <a:spcPct val="0"/>
                </a:spcAft>
                <a:defRPr sz="1200" b="1">
                  <a:solidFill>
                    <a:srgbClr val="000000"/>
                  </a:solidFill>
                  <a:latin typeface="Times New Roman" panose="02020603050405020304" pitchFamily="18" charset="0"/>
                  <a:cs typeface="Arial" panose="020B0604020202020204" pitchFamily="34" charset="0"/>
                </a:defRPr>
              </a:lvl8pPr>
              <a:lvl9pPr marL="3886200" indent="-228600" algn="ctr" eaLnBrk="0" fontAlgn="base" hangingPunct="0">
                <a:spcBef>
                  <a:spcPct val="0"/>
                </a:spcBef>
                <a:spcAft>
                  <a:spcPct val="0"/>
                </a:spcAft>
                <a:defRPr sz="1200" b="1">
                  <a:solidFill>
                    <a:srgbClr val="000000"/>
                  </a:solidFill>
                  <a:latin typeface="Times New Roman" panose="02020603050405020304" pitchFamily="18" charset="0"/>
                  <a:cs typeface="Arial" panose="020B0604020202020204" pitchFamily="34" charset="0"/>
                </a:defRPr>
              </a:lvl9pPr>
            </a:lstStyle>
            <a:p>
              <a:pPr algn="l">
                <a:spcBef>
                  <a:spcPct val="50000"/>
                </a:spcBef>
              </a:pPr>
              <a:r>
                <a:rPr kumimoji="1" lang="en-US" altLang="ko-KR" sz="1400" dirty="0">
                  <a:solidFill>
                    <a:srgbClr val="9999FF"/>
                  </a:solidFill>
                  <a:ea typeface="Dotum" pitchFamily="34" charset="-127"/>
                </a:rPr>
                <a:t>Dup ACK 1</a:t>
              </a:r>
            </a:p>
          </p:txBody>
        </p:sp>
        <p:sp>
          <p:nvSpPr>
            <p:cNvPr id="29718" name="Text Box 119"/>
            <p:cNvSpPr txBox="1">
              <a:spLocks noChangeArrowheads="1"/>
            </p:cNvSpPr>
            <p:nvPr/>
          </p:nvSpPr>
          <p:spPr bwMode="auto">
            <a:xfrm>
              <a:off x="6368597" y="4042229"/>
              <a:ext cx="1295400" cy="276152"/>
            </a:xfrm>
            <a:prstGeom prst="rect">
              <a:avLst/>
            </a:prstGeom>
            <a:noFill/>
            <a:ln w="12699">
              <a:solidFill>
                <a:srgbClr val="00000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1200" b="1">
                  <a:solidFill>
                    <a:srgbClr val="000000"/>
                  </a:solidFill>
                  <a:latin typeface="Times New Roman" panose="02020603050405020304" pitchFamily="18" charset="0"/>
                  <a:cs typeface="Arial" panose="020B0604020202020204" pitchFamily="34" charset="0"/>
                </a:defRPr>
              </a:lvl1pPr>
              <a:lvl2pPr marL="742950" indent="-285750" eaLnBrk="0" hangingPunct="0">
                <a:defRPr sz="1200" b="1">
                  <a:solidFill>
                    <a:srgbClr val="000000"/>
                  </a:solidFill>
                  <a:latin typeface="Times New Roman" panose="02020603050405020304" pitchFamily="18" charset="0"/>
                  <a:cs typeface="Arial" panose="020B0604020202020204" pitchFamily="34" charset="0"/>
                </a:defRPr>
              </a:lvl2pPr>
              <a:lvl3pPr marL="1143000" indent="-228600" eaLnBrk="0" hangingPunct="0">
                <a:defRPr sz="1200" b="1">
                  <a:solidFill>
                    <a:srgbClr val="000000"/>
                  </a:solidFill>
                  <a:latin typeface="Times New Roman" panose="02020603050405020304" pitchFamily="18" charset="0"/>
                  <a:cs typeface="Arial" panose="020B0604020202020204" pitchFamily="34" charset="0"/>
                </a:defRPr>
              </a:lvl3pPr>
              <a:lvl4pPr marL="1600200" indent="-228600" eaLnBrk="0" hangingPunct="0">
                <a:defRPr sz="1200" b="1">
                  <a:solidFill>
                    <a:srgbClr val="000000"/>
                  </a:solidFill>
                  <a:latin typeface="Times New Roman" panose="02020603050405020304" pitchFamily="18" charset="0"/>
                  <a:cs typeface="Arial" panose="020B0604020202020204" pitchFamily="34" charset="0"/>
                </a:defRPr>
              </a:lvl4pPr>
              <a:lvl5pPr marL="2057400" indent="-228600" eaLnBrk="0" hangingPunct="0">
                <a:defRPr sz="1200" b="1">
                  <a:solidFill>
                    <a:srgbClr val="000000"/>
                  </a:solidFill>
                  <a:latin typeface="Times New Roman" panose="02020603050405020304" pitchFamily="18" charset="0"/>
                  <a:cs typeface="Arial" panose="020B0604020202020204" pitchFamily="34" charset="0"/>
                </a:defRPr>
              </a:lvl5pPr>
              <a:lvl6pPr marL="2514600" indent="-228600" algn="ctr" eaLnBrk="0" fontAlgn="base" hangingPunct="0">
                <a:spcBef>
                  <a:spcPct val="0"/>
                </a:spcBef>
                <a:spcAft>
                  <a:spcPct val="0"/>
                </a:spcAft>
                <a:defRPr sz="1200" b="1">
                  <a:solidFill>
                    <a:srgbClr val="000000"/>
                  </a:solidFill>
                  <a:latin typeface="Times New Roman" panose="02020603050405020304" pitchFamily="18" charset="0"/>
                  <a:cs typeface="Arial" panose="020B0604020202020204" pitchFamily="34" charset="0"/>
                </a:defRPr>
              </a:lvl6pPr>
              <a:lvl7pPr marL="2971800" indent="-228600" algn="ctr" eaLnBrk="0" fontAlgn="base" hangingPunct="0">
                <a:spcBef>
                  <a:spcPct val="0"/>
                </a:spcBef>
                <a:spcAft>
                  <a:spcPct val="0"/>
                </a:spcAft>
                <a:defRPr sz="1200" b="1">
                  <a:solidFill>
                    <a:srgbClr val="000000"/>
                  </a:solidFill>
                  <a:latin typeface="Times New Roman" panose="02020603050405020304" pitchFamily="18" charset="0"/>
                  <a:cs typeface="Arial" panose="020B0604020202020204" pitchFamily="34" charset="0"/>
                </a:defRPr>
              </a:lvl7pPr>
              <a:lvl8pPr marL="3429000" indent="-228600" algn="ctr" eaLnBrk="0" fontAlgn="base" hangingPunct="0">
                <a:spcBef>
                  <a:spcPct val="0"/>
                </a:spcBef>
                <a:spcAft>
                  <a:spcPct val="0"/>
                </a:spcAft>
                <a:defRPr sz="1200" b="1">
                  <a:solidFill>
                    <a:srgbClr val="000000"/>
                  </a:solidFill>
                  <a:latin typeface="Times New Roman" panose="02020603050405020304" pitchFamily="18" charset="0"/>
                  <a:cs typeface="Arial" panose="020B0604020202020204" pitchFamily="34" charset="0"/>
                </a:defRPr>
              </a:lvl8pPr>
              <a:lvl9pPr marL="3886200" indent="-228600" algn="ctr" eaLnBrk="0" fontAlgn="base" hangingPunct="0">
                <a:spcBef>
                  <a:spcPct val="0"/>
                </a:spcBef>
                <a:spcAft>
                  <a:spcPct val="0"/>
                </a:spcAft>
                <a:defRPr sz="1200" b="1">
                  <a:solidFill>
                    <a:srgbClr val="000000"/>
                  </a:solidFill>
                  <a:latin typeface="Times New Roman" panose="02020603050405020304" pitchFamily="18" charset="0"/>
                  <a:cs typeface="Arial" panose="020B0604020202020204" pitchFamily="34" charset="0"/>
                </a:defRPr>
              </a:lvl9pPr>
            </a:lstStyle>
            <a:p>
              <a:pPr algn="l">
                <a:spcBef>
                  <a:spcPct val="50000"/>
                </a:spcBef>
              </a:pPr>
              <a:r>
                <a:rPr kumimoji="1" lang="en-US" altLang="ko-KR" sz="1400" dirty="0">
                  <a:solidFill>
                    <a:srgbClr val="9999FF"/>
                  </a:solidFill>
                  <a:ea typeface="Dotum" pitchFamily="34" charset="-127"/>
                </a:rPr>
                <a:t>Dup ACK 2</a:t>
              </a:r>
            </a:p>
          </p:txBody>
        </p:sp>
        <p:sp>
          <p:nvSpPr>
            <p:cNvPr id="29719" name="Text Box 120"/>
            <p:cNvSpPr txBox="1">
              <a:spLocks noChangeArrowheads="1"/>
            </p:cNvSpPr>
            <p:nvPr/>
          </p:nvSpPr>
          <p:spPr bwMode="auto">
            <a:xfrm>
              <a:off x="6368597" y="4329567"/>
              <a:ext cx="1295400" cy="276152"/>
            </a:xfrm>
            <a:prstGeom prst="rect">
              <a:avLst/>
            </a:prstGeom>
            <a:noFill/>
            <a:ln w="12699">
              <a:solidFill>
                <a:srgbClr val="00000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1200" b="1">
                  <a:solidFill>
                    <a:srgbClr val="000000"/>
                  </a:solidFill>
                  <a:latin typeface="Times New Roman" panose="02020603050405020304" pitchFamily="18" charset="0"/>
                  <a:cs typeface="Arial" panose="020B0604020202020204" pitchFamily="34" charset="0"/>
                </a:defRPr>
              </a:lvl1pPr>
              <a:lvl2pPr marL="742950" indent="-285750" eaLnBrk="0" hangingPunct="0">
                <a:defRPr sz="1200" b="1">
                  <a:solidFill>
                    <a:srgbClr val="000000"/>
                  </a:solidFill>
                  <a:latin typeface="Times New Roman" panose="02020603050405020304" pitchFamily="18" charset="0"/>
                  <a:cs typeface="Arial" panose="020B0604020202020204" pitchFamily="34" charset="0"/>
                </a:defRPr>
              </a:lvl2pPr>
              <a:lvl3pPr marL="1143000" indent="-228600" eaLnBrk="0" hangingPunct="0">
                <a:defRPr sz="1200" b="1">
                  <a:solidFill>
                    <a:srgbClr val="000000"/>
                  </a:solidFill>
                  <a:latin typeface="Times New Roman" panose="02020603050405020304" pitchFamily="18" charset="0"/>
                  <a:cs typeface="Arial" panose="020B0604020202020204" pitchFamily="34" charset="0"/>
                </a:defRPr>
              </a:lvl3pPr>
              <a:lvl4pPr marL="1600200" indent="-228600" eaLnBrk="0" hangingPunct="0">
                <a:defRPr sz="1200" b="1">
                  <a:solidFill>
                    <a:srgbClr val="000000"/>
                  </a:solidFill>
                  <a:latin typeface="Times New Roman" panose="02020603050405020304" pitchFamily="18" charset="0"/>
                  <a:cs typeface="Arial" panose="020B0604020202020204" pitchFamily="34" charset="0"/>
                </a:defRPr>
              </a:lvl4pPr>
              <a:lvl5pPr marL="2057400" indent="-228600" eaLnBrk="0" hangingPunct="0">
                <a:defRPr sz="1200" b="1">
                  <a:solidFill>
                    <a:srgbClr val="000000"/>
                  </a:solidFill>
                  <a:latin typeface="Times New Roman" panose="02020603050405020304" pitchFamily="18" charset="0"/>
                  <a:cs typeface="Arial" panose="020B0604020202020204" pitchFamily="34" charset="0"/>
                </a:defRPr>
              </a:lvl5pPr>
              <a:lvl6pPr marL="2514600" indent="-228600" algn="ctr" eaLnBrk="0" fontAlgn="base" hangingPunct="0">
                <a:spcBef>
                  <a:spcPct val="0"/>
                </a:spcBef>
                <a:spcAft>
                  <a:spcPct val="0"/>
                </a:spcAft>
                <a:defRPr sz="1200" b="1">
                  <a:solidFill>
                    <a:srgbClr val="000000"/>
                  </a:solidFill>
                  <a:latin typeface="Times New Roman" panose="02020603050405020304" pitchFamily="18" charset="0"/>
                  <a:cs typeface="Arial" panose="020B0604020202020204" pitchFamily="34" charset="0"/>
                </a:defRPr>
              </a:lvl6pPr>
              <a:lvl7pPr marL="2971800" indent="-228600" algn="ctr" eaLnBrk="0" fontAlgn="base" hangingPunct="0">
                <a:spcBef>
                  <a:spcPct val="0"/>
                </a:spcBef>
                <a:spcAft>
                  <a:spcPct val="0"/>
                </a:spcAft>
                <a:defRPr sz="1200" b="1">
                  <a:solidFill>
                    <a:srgbClr val="000000"/>
                  </a:solidFill>
                  <a:latin typeface="Times New Roman" panose="02020603050405020304" pitchFamily="18" charset="0"/>
                  <a:cs typeface="Arial" panose="020B0604020202020204" pitchFamily="34" charset="0"/>
                </a:defRPr>
              </a:lvl7pPr>
              <a:lvl8pPr marL="3429000" indent="-228600" algn="ctr" eaLnBrk="0" fontAlgn="base" hangingPunct="0">
                <a:spcBef>
                  <a:spcPct val="0"/>
                </a:spcBef>
                <a:spcAft>
                  <a:spcPct val="0"/>
                </a:spcAft>
                <a:defRPr sz="1200" b="1">
                  <a:solidFill>
                    <a:srgbClr val="000000"/>
                  </a:solidFill>
                  <a:latin typeface="Times New Roman" panose="02020603050405020304" pitchFamily="18" charset="0"/>
                  <a:cs typeface="Arial" panose="020B0604020202020204" pitchFamily="34" charset="0"/>
                </a:defRPr>
              </a:lvl8pPr>
              <a:lvl9pPr marL="3886200" indent="-228600" algn="ctr" eaLnBrk="0" fontAlgn="base" hangingPunct="0">
                <a:spcBef>
                  <a:spcPct val="0"/>
                </a:spcBef>
                <a:spcAft>
                  <a:spcPct val="0"/>
                </a:spcAft>
                <a:defRPr sz="1200" b="1">
                  <a:solidFill>
                    <a:srgbClr val="000000"/>
                  </a:solidFill>
                  <a:latin typeface="Times New Roman" panose="02020603050405020304" pitchFamily="18" charset="0"/>
                  <a:cs typeface="Arial" panose="020B0604020202020204" pitchFamily="34" charset="0"/>
                </a:defRPr>
              </a:lvl9pPr>
            </a:lstStyle>
            <a:p>
              <a:pPr algn="l">
                <a:spcBef>
                  <a:spcPct val="50000"/>
                </a:spcBef>
              </a:pPr>
              <a:r>
                <a:rPr kumimoji="1" lang="en-US" altLang="ko-KR" sz="1400" dirty="0">
                  <a:solidFill>
                    <a:srgbClr val="9999FF"/>
                  </a:solidFill>
                  <a:ea typeface="Dotum" pitchFamily="34" charset="-127"/>
                </a:rPr>
                <a:t>Dup ACK 3</a:t>
              </a:r>
            </a:p>
          </p:txBody>
        </p:sp>
        <p:sp>
          <p:nvSpPr>
            <p:cNvPr id="29720" name="Line 121"/>
            <p:cNvSpPr>
              <a:spLocks noChangeShapeType="1"/>
            </p:cNvSpPr>
            <p:nvPr/>
          </p:nvSpPr>
          <p:spPr bwMode="auto">
            <a:xfrm>
              <a:off x="8529185" y="4234318"/>
              <a:ext cx="1439862" cy="503237"/>
            </a:xfrm>
            <a:prstGeom prst="line">
              <a:avLst/>
            </a:prstGeom>
            <a:noFill/>
            <a:ln w="12700">
              <a:solidFill>
                <a:srgbClr val="0000FF"/>
              </a:solidFill>
              <a:round/>
              <a:headEnd type="none" w="sm" len="sm"/>
              <a:tailEnd type="stealth" w="sm" len="sm"/>
            </a:ln>
            <a:extLst>
              <a:ext uri="{909E8E84-426E-40DD-AFC4-6F175D3DCCD1}">
                <a14:hiddenFill xmlns:a14="http://schemas.microsoft.com/office/drawing/2010/main">
                  <a:noFill/>
                </a14:hiddenFill>
              </a:ext>
            </a:extLst>
          </p:spPr>
          <p:txBody>
            <a:bodyPr/>
            <a:lstStyle/>
            <a:p>
              <a:endParaRPr lang="en-US"/>
            </a:p>
          </p:txBody>
        </p:sp>
        <p:cxnSp>
          <p:nvCxnSpPr>
            <p:cNvPr id="29721" name="AutoShape 122"/>
            <p:cNvCxnSpPr>
              <a:cxnSpLocks noChangeShapeType="1"/>
              <a:stCxn id="29732" idx="1"/>
              <a:endCxn id="29717" idx="3"/>
            </p:cNvCxnSpPr>
            <p:nvPr/>
          </p:nvCxnSpPr>
          <p:spPr bwMode="auto">
            <a:xfrm flipH="1" flipV="1">
              <a:off x="7663997" y="3891380"/>
              <a:ext cx="863601" cy="198475"/>
            </a:xfrm>
            <a:prstGeom prst="straightConnector1">
              <a:avLst/>
            </a:prstGeom>
            <a:noFill/>
            <a:ln w="12699">
              <a:solidFill>
                <a:srgbClr val="000000"/>
              </a:solidFill>
              <a:round/>
              <a:headEnd type="none" w="sm" len="sm"/>
              <a:tailEnd type="none" w="sm" len="sm"/>
            </a:ln>
            <a:extLst>
              <a:ext uri="{909E8E84-426E-40DD-AFC4-6F175D3DCCD1}">
                <a14:hiddenFill xmlns:a14="http://schemas.microsoft.com/office/drawing/2010/main">
                  <a:noFill/>
                </a14:hiddenFill>
              </a:ext>
            </a:extLst>
          </p:spPr>
        </p:cxnSp>
        <p:cxnSp>
          <p:nvCxnSpPr>
            <p:cNvPr id="29722" name="AutoShape 123"/>
            <p:cNvCxnSpPr>
              <a:cxnSpLocks noChangeShapeType="1"/>
              <a:endCxn id="29718" idx="3"/>
            </p:cNvCxnSpPr>
            <p:nvPr/>
          </p:nvCxnSpPr>
          <p:spPr bwMode="auto">
            <a:xfrm flipH="1">
              <a:off x="7663997" y="4169229"/>
              <a:ext cx="865189" cy="11077"/>
            </a:xfrm>
            <a:prstGeom prst="straightConnector1">
              <a:avLst/>
            </a:prstGeom>
            <a:noFill/>
            <a:ln w="12699">
              <a:solidFill>
                <a:srgbClr val="000000"/>
              </a:solidFill>
              <a:round/>
              <a:headEnd type="none" w="sm" len="sm"/>
              <a:tailEnd type="none" w="sm" len="sm"/>
            </a:ln>
            <a:extLst>
              <a:ext uri="{909E8E84-426E-40DD-AFC4-6F175D3DCCD1}">
                <a14:hiddenFill xmlns:a14="http://schemas.microsoft.com/office/drawing/2010/main">
                  <a:noFill/>
                </a14:hiddenFill>
              </a:ext>
            </a:extLst>
          </p:spPr>
        </p:cxnSp>
        <p:cxnSp>
          <p:nvCxnSpPr>
            <p:cNvPr id="29723" name="AutoShape 124"/>
            <p:cNvCxnSpPr>
              <a:cxnSpLocks noChangeShapeType="1"/>
              <a:endCxn id="29719" idx="3"/>
            </p:cNvCxnSpPr>
            <p:nvPr/>
          </p:nvCxnSpPr>
          <p:spPr bwMode="auto">
            <a:xfrm flipH="1">
              <a:off x="7663997" y="4240667"/>
              <a:ext cx="865189" cy="226977"/>
            </a:xfrm>
            <a:prstGeom prst="straightConnector1">
              <a:avLst/>
            </a:prstGeom>
            <a:noFill/>
            <a:ln w="12699">
              <a:solidFill>
                <a:srgbClr val="000000"/>
              </a:solidFill>
              <a:round/>
              <a:headEnd type="none" w="sm" len="sm"/>
              <a:tailEnd type="none" w="sm" len="sm"/>
            </a:ln>
            <a:extLst>
              <a:ext uri="{909E8E84-426E-40DD-AFC4-6F175D3DCCD1}">
                <a14:hiddenFill xmlns:a14="http://schemas.microsoft.com/office/drawing/2010/main">
                  <a:noFill/>
                </a14:hiddenFill>
              </a:ext>
            </a:extLst>
          </p:spPr>
        </p:cxnSp>
        <p:sp>
          <p:nvSpPr>
            <p:cNvPr id="29724" name="Text Box 125"/>
            <p:cNvSpPr txBox="1">
              <a:spLocks noChangeArrowheads="1"/>
            </p:cNvSpPr>
            <p:nvPr/>
          </p:nvSpPr>
          <p:spPr bwMode="auto">
            <a:xfrm>
              <a:off x="6225723" y="4634368"/>
              <a:ext cx="1800225" cy="828455"/>
            </a:xfrm>
            <a:prstGeom prst="rect">
              <a:avLst/>
            </a:prstGeom>
            <a:noFill/>
            <a:ln w="12699">
              <a:solidFill>
                <a:srgbClr val="00000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1200" b="1">
                  <a:solidFill>
                    <a:srgbClr val="000000"/>
                  </a:solidFill>
                  <a:latin typeface="Times New Roman" panose="02020603050405020304" pitchFamily="18" charset="0"/>
                  <a:cs typeface="Arial" panose="020B0604020202020204" pitchFamily="34" charset="0"/>
                </a:defRPr>
              </a:lvl1pPr>
              <a:lvl2pPr marL="742950" indent="-285750" eaLnBrk="0" hangingPunct="0">
                <a:defRPr sz="1200" b="1">
                  <a:solidFill>
                    <a:srgbClr val="000000"/>
                  </a:solidFill>
                  <a:latin typeface="Times New Roman" panose="02020603050405020304" pitchFamily="18" charset="0"/>
                  <a:cs typeface="Arial" panose="020B0604020202020204" pitchFamily="34" charset="0"/>
                </a:defRPr>
              </a:lvl2pPr>
              <a:lvl3pPr marL="1143000" indent="-228600" eaLnBrk="0" hangingPunct="0">
                <a:defRPr sz="1200" b="1">
                  <a:solidFill>
                    <a:srgbClr val="000000"/>
                  </a:solidFill>
                  <a:latin typeface="Times New Roman" panose="02020603050405020304" pitchFamily="18" charset="0"/>
                  <a:cs typeface="Arial" panose="020B0604020202020204" pitchFamily="34" charset="0"/>
                </a:defRPr>
              </a:lvl3pPr>
              <a:lvl4pPr marL="1600200" indent="-228600" eaLnBrk="0" hangingPunct="0">
                <a:defRPr sz="1200" b="1">
                  <a:solidFill>
                    <a:srgbClr val="000000"/>
                  </a:solidFill>
                  <a:latin typeface="Times New Roman" panose="02020603050405020304" pitchFamily="18" charset="0"/>
                  <a:cs typeface="Arial" panose="020B0604020202020204" pitchFamily="34" charset="0"/>
                </a:defRPr>
              </a:lvl4pPr>
              <a:lvl5pPr marL="2057400" indent="-228600" eaLnBrk="0" hangingPunct="0">
                <a:defRPr sz="1200" b="1">
                  <a:solidFill>
                    <a:srgbClr val="000000"/>
                  </a:solidFill>
                  <a:latin typeface="Times New Roman" panose="02020603050405020304" pitchFamily="18" charset="0"/>
                  <a:cs typeface="Arial" panose="020B0604020202020204" pitchFamily="34" charset="0"/>
                </a:defRPr>
              </a:lvl5pPr>
              <a:lvl6pPr marL="2514600" indent="-228600" algn="ctr" eaLnBrk="0" fontAlgn="base" hangingPunct="0">
                <a:spcBef>
                  <a:spcPct val="0"/>
                </a:spcBef>
                <a:spcAft>
                  <a:spcPct val="0"/>
                </a:spcAft>
                <a:defRPr sz="1200" b="1">
                  <a:solidFill>
                    <a:srgbClr val="000000"/>
                  </a:solidFill>
                  <a:latin typeface="Times New Roman" panose="02020603050405020304" pitchFamily="18" charset="0"/>
                  <a:cs typeface="Arial" panose="020B0604020202020204" pitchFamily="34" charset="0"/>
                </a:defRPr>
              </a:lvl6pPr>
              <a:lvl7pPr marL="2971800" indent="-228600" algn="ctr" eaLnBrk="0" fontAlgn="base" hangingPunct="0">
                <a:spcBef>
                  <a:spcPct val="0"/>
                </a:spcBef>
                <a:spcAft>
                  <a:spcPct val="0"/>
                </a:spcAft>
                <a:defRPr sz="1200" b="1">
                  <a:solidFill>
                    <a:srgbClr val="000000"/>
                  </a:solidFill>
                  <a:latin typeface="Times New Roman" panose="02020603050405020304" pitchFamily="18" charset="0"/>
                  <a:cs typeface="Arial" panose="020B0604020202020204" pitchFamily="34" charset="0"/>
                </a:defRPr>
              </a:lvl7pPr>
              <a:lvl8pPr marL="3429000" indent="-228600" algn="ctr" eaLnBrk="0" fontAlgn="base" hangingPunct="0">
                <a:spcBef>
                  <a:spcPct val="0"/>
                </a:spcBef>
                <a:spcAft>
                  <a:spcPct val="0"/>
                </a:spcAft>
                <a:defRPr sz="1200" b="1">
                  <a:solidFill>
                    <a:srgbClr val="000000"/>
                  </a:solidFill>
                  <a:latin typeface="Times New Roman" panose="02020603050405020304" pitchFamily="18" charset="0"/>
                  <a:cs typeface="Arial" panose="020B0604020202020204" pitchFamily="34" charset="0"/>
                </a:defRPr>
              </a:lvl8pPr>
              <a:lvl9pPr marL="3886200" indent="-228600" algn="ctr" eaLnBrk="0" fontAlgn="base" hangingPunct="0">
                <a:spcBef>
                  <a:spcPct val="0"/>
                </a:spcBef>
                <a:spcAft>
                  <a:spcPct val="0"/>
                </a:spcAft>
                <a:defRPr sz="1200" b="1">
                  <a:solidFill>
                    <a:srgbClr val="000000"/>
                  </a:solidFill>
                  <a:latin typeface="Times New Roman" panose="02020603050405020304" pitchFamily="18" charset="0"/>
                  <a:cs typeface="Arial" panose="020B0604020202020204" pitchFamily="34" charset="0"/>
                </a:defRPr>
              </a:lvl9pPr>
            </a:lstStyle>
            <a:p>
              <a:pPr algn="l">
                <a:spcBef>
                  <a:spcPct val="50000"/>
                </a:spcBef>
              </a:pPr>
              <a:r>
                <a:rPr kumimoji="1" lang="en-US" altLang="ko-KR" sz="1800" dirty="0">
                  <a:ea typeface="Dotum" pitchFamily="34" charset="-127"/>
                </a:rPr>
                <a:t>Retransmits without waiting for timeout.</a:t>
              </a:r>
            </a:p>
          </p:txBody>
        </p:sp>
        <p:sp>
          <p:nvSpPr>
            <p:cNvPr id="29725" name="Line 126"/>
            <p:cNvSpPr>
              <a:spLocks noChangeShapeType="1"/>
            </p:cNvSpPr>
            <p:nvPr/>
          </p:nvSpPr>
          <p:spPr bwMode="auto">
            <a:xfrm>
              <a:off x="9969048" y="1786393"/>
              <a:ext cx="9525" cy="3946525"/>
            </a:xfrm>
            <a:prstGeom prst="line">
              <a:avLst/>
            </a:prstGeom>
            <a:noFill/>
            <a:ln w="254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29726" name="AutoShape 127"/>
            <p:cNvSpPr>
              <a:spLocks noChangeArrowheads="1"/>
            </p:cNvSpPr>
            <p:nvPr/>
          </p:nvSpPr>
          <p:spPr bwMode="auto">
            <a:xfrm>
              <a:off x="9321347" y="2721429"/>
              <a:ext cx="1296988" cy="865188"/>
            </a:xfrm>
            <a:prstGeom prst="irregularSeal1">
              <a:avLst/>
            </a:prstGeom>
            <a:solidFill>
              <a:schemeClr val="accent1"/>
            </a:solidFill>
            <a:ln w="12699">
              <a:solidFill>
                <a:srgbClr val="000000"/>
              </a:solidFill>
              <a:miter lim="800000"/>
              <a:headEnd type="none" w="sm" len="sm"/>
              <a:tailEnd type="none" w="sm" len="sm"/>
            </a:ln>
          </p:spPr>
          <p:txBody>
            <a:bodyPr wrap="none" anchor="ctr"/>
            <a:lstStyle>
              <a:lvl1pPr eaLnBrk="0" hangingPunct="0">
                <a:defRPr sz="1200" b="1">
                  <a:solidFill>
                    <a:srgbClr val="000000"/>
                  </a:solidFill>
                  <a:latin typeface="Times New Roman" panose="02020603050405020304" pitchFamily="18" charset="0"/>
                  <a:cs typeface="Arial" panose="020B0604020202020204" pitchFamily="34" charset="0"/>
                </a:defRPr>
              </a:lvl1pPr>
              <a:lvl2pPr marL="742950" indent="-285750" eaLnBrk="0" hangingPunct="0">
                <a:defRPr sz="1200" b="1">
                  <a:solidFill>
                    <a:srgbClr val="000000"/>
                  </a:solidFill>
                  <a:latin typeface="Times New Roman" panose="02020603050405020304" pitchFamily="18" charset="0"/>
                  <a:cs typeface="Arial" panose="020B0604020202020204" pitchFamily="34" charset="0"/>
                </a:defRPr>
              </a:lvl2pPr>
              <a:lvl3pPr marL="1143000" indent="-228600" eaLnBrk="0" hangingPunct="0">
                <a:defRPr sz="1200" b="1">
                  <a:solidFill>
                    <a:srgbClr val="000000"/>
                  </a:solidFill>
                  <a:latin typeface="Times New Roman" panose="02020603050405020304" pitchFamily="18" charset="0"/>
                  <a:cs typeface="Arial" panose="020B0604020202020204" pitchFamily="34" charset="0"/>
                </a:defRPr>
              </a:lvl3pPr>
              <a:lvl4pPr marL="1600200" indent="-228600" eaLnBrk="0" hangingPunct="0">
                <a:defRPr sz="1200" b="1">
                  <a:solidFill>
                    <a:srgbClr val="000000"/>
                  </a:solidFill>
                  <a:latin typeface="Times New Roman" panose="02020603050405020304" pitchFamily="18" charset="0"/>
                  <a:cs typeface="Arial" panose="020B0604020202020204" pitchFamily="34" charset="0"/>
                </a:defRPr>
              </a:lvl4pPr>
              <a:lvl5pPr marL="2057400" indent="-228600" eaLnBrk="0" hangingPunct="0">
                <a:defRPr sz="1200" b="1">
                  <a:solidFill>
                    <a:srgbClr val="000000"/>
                  </a:solidFill>
                  <a:latin typeface="Times New Roman" panose="02020603050405020304" pitchFamily="18" charset="0"/>
                  <a:cs typeface="Arial" panose="020B0604020202020204" pitchFamily="34" charset="0"/>
                </a:defRPr>
              </a:lvl5pPr>
              <a:lvl6pPr marL="2514600" indent="-228600" algn="ctr" eaLnBrk="0" fontAlgn="base" hangingPunct="0">
                <a:spcBef>
                  <a:spcPct val="0"/>
                </a:spcBef>
                <a:spcAft>
                  <a:spcPct val="0"/>
                </a:spcAft>
                <a:defRPr sz="1200" b="1">
                  <a:solidFill>
                    <a:srgbClr val="000000"/>
                  </a:solidFill>
                  <a:latin typeface="Times New Roman" panose="02020603050405020304" pitchFamily="18" charset="0"/>
                  <a:cs typeface="Arial" panose="020B0604020202020204" pitchFamily="34" charset="0"/>
                </a:defRPr>
              </a:lvl6pPr>
              <a:lvl7pPr marL="2971800" indent="-228600" algn="ctr" eaLnBrk="0" fontAlgn="base" hangingPunct="0">
                <a:spcBef>
                  <a:spcPct val="0"/>
                </a:spcBef>
                <a:spcAft>
                  <a:spcPct val="0"/>
                </a:spcAft>
                <a:defRPr sz="1200" b="1">
                  <a:solidFill>
                    <a:srgbClr val="000000"/>
                  </a:solidFill>
                  <a:latin typeface="Times New Roman" panose="02020603050405020304" pitchFamily="18" charset="0"/>
                  <a:cs typeface="Arial" panose="020B0604020202020204" pitchFamily="34" charset="0"/>
                </a:defRPr>
              </a:lvl7pPr>
              <a:lvl8pPr marL="3429000" indent="-228600" algn="ctr" eaLnBrk="0" fontAlgn="base" hangingPunct="0">
                <a:spcBef>
                  <a:spcPct val="0"/>
                </a:spcBef>
                <a:spcAft>
                  <a:spcPct val="0"/>
                </a:spcAft>
                <a:defRPr sz="1200" b="1">
                  <a:solidFill>
                    <a:srgbClr val="000000"/>
                  </a:solidFill>
                  <a:latin typeface="Times New Roman" panose="02020603050405020304" pitchFamily="18" charset="0"/>
                  <a:cs typeface="Arial" panose="020B0604020202020204" pitchFamily="34" charset="0"/>
                </a:defRPr>
              </a:lvl8pPr>
              <a:lvl9pPr marL="3886200" indent="-228600" algn="ctr" eaLnBrk="0" fontAlgn="base" hangingPunct="0">
                <a:spcBef>
                  <a:spcPct val="0"/>
                </a:spcBef>
                <a:spcAft>
                  <a:spcPct val="0"/>
                </a:spcAft>
                <a:defRPr sz="1200" b="1">
                  <a:solidFill>
                    <a:srgbClr val="000000"/>
                  </a:solidFill>
                  <a:latin typeface="Times New Roman" panose="02020603050405020304" pitchFamily="18" charset="0"/>
                  <a:cs typeface="Arial" panose="020B0604020202020204" pitchFamily="34" charset="0"/>
                </a:defRPr>
              </a:lvl9pPr>
            </a:lstStyle>
            <a:p>
              <a:r>
                <a:rPr kumimoji="1" lang="en-US" altLang="ko-KR" sz="1400" b="0" dirty="0">
                  <a:solidFill>
                    <a:schemeClr val="tx1"/>
                  </a:solidFill>
                  <a:ea typeface="Dotum" pitchFamily="34" charset="-127"/>
                </a:rPr>
                <a:t>Packet Loss</a:t>
              </a:r>
            </a:p>
          </p:txBody>
        </p:sp>
        <p:sp>
          <p:nvSpPr>
            <p:cNvPr id="29727" name="Line 128"/>
            <p:cNvSpPr>
              <a:spLocks noChangeShapeType="1"/>
            </p:cNvSpPr>
            <p:nvPr/>
          </p:nvSpPr>
          <p:spPr bwMode="auto">
            <a:xfrm>
              <a:off x="8529185" y="3442154"/>
              <a:ext cx="1439862" cy="503238"/>
            </a:xfrm>
            <a:prstGeom prst="line">
              <a:avLst/>
            </a:prstGeom>
            <a:noFill/>
            <a:ln w="12700">
              <a:solidFill>
                <a:srgbClr val="0000FF"/>
              </a:solidFill>
              <a:round/>
              <a:headEnd type="none" w="sm" len="sm"/>
              <a:tailEnd type="stealth" w="sm" len="sm"/>
            </a:ln>
            <a:extLst>
              <a:ext uri="{909E8E84-426E-40DD-AFC4-6F175D3DCCD1}">
                <a14:hiddenFill xmlns:a14="http://schemas.microsoft.com/office/drawing/2010/main">
                  <a:noFill/>
                </a14:hiddenFill>
              </a:ext>
            </a:extLst>
          </p:spPr>
          <p:txBody>
            <a:bodyPr/>
            <a:lstStyle/>
            <a:p>
              <a:endParaRPr lang="en-US"/>
            </a:p>
          </p:txBody>
        </p:sp>
        <p:sp>
          <p:nvSpPr>
            <p:cNvPr id="29728" name="Line 129"/>
            <p:cNvSpPr>
              <a:spLocks noChangeShapeType="1"/>
            </p:cNvSpPr>
            <p:nvPr/>
          </p:nvSpPr>
          <p:spPr bwMode="auto">
            <a:xfrm flipH="1">
              <a:off x="8529185" y="2507118"/>
              <a:ext cx="1439862" cy="503237"/>
            </a:xfrm>
            <a:prstGeom prst="line">
              <a:avLst/>
            </a:prstGeom>
            <a:noFill/>
            <a:ln w="12700">
              <a:solidFill>
                <a:srgbClr val="FF0000"/>
              </a:solidFill>
              <a:round/>
              <a:headEnd type="none" w="sm" len="sm"/>
              <a:tailEnd type="stealth" w="sm" len="sm"/>
            </a:ln>
            <a:extLst>
              <a:ext uri="{909E8E84-426E-40DD-AFC4-6F175D3DCCD1}">
                <a14:hiddenFill xmlns:a14="http://schemas.microsoft.com/office/drawing/2010/main">
                  <a:noFill/>
                </a14:hiddenFill>
              </a:ext>
            </a:extLst>
          </p:spPr>
          <p:txBody>
            <a:bodyPr/>
            <a:lstStyle/>
            <a:p>
              <a:endParaRPr lang="en-US"/>
            </a:p>
          </p:txBody>
        </p:sp>
        <p:sp>
          <p:nvSpPr>
            <p:cNvPr id="29729" name="Line 130"/>
            <p:cNvSpPr>
              <a:spLocks noChangeShapeType="1"/>
            </p:cNvSpPr>
            <p:nvPr/>
          </p:nvSpPr>
          <p:spPr bwMode="auto">
            <a:xfrm flipH="1">
              <a:off x="8529185" y="3658055"/>
              <a:ext cx="1439862" cy="504825"/>
            </a:xfrm>
            <a:prstGeom prst="line">
              <a:avLst/>
            </a:prstGeom>
            <a:noFill/>
            <a:ln w="12700">
              <a:solidFill>
                <a:srgbClr val="FF0000"/>
              </a:solidFill>
              <a:round/>
              <a:headEnd type="none" w="sm" len="sm"/>
              <a:tailEnd type="stealth" w="sm" len="sm"/>
            </a:ln>
            <a:extLst>
              <a:ext uri="{909E8E84-426E-40DD-AFC4-6F175D3DCCD1}">
                <a14:hiddenFill xmlns:a14="http://schemas.microsoft.com/office/drawing/2010/main">
                  <a:noFill/>
                </a14:hiddenFill>
              </a:ext>
            </a:extLst>
          </p:spPr>
          <p:txBody>
            <a:bodyPr/>
            <a:lstStyle/>
            <a:p>
              <a:endParaRPr lang="en-US"/>
            </a:p>
          </p:txBody>
        </p:sp>
        <p:sp>
          <p:nvSpPr>
            <p:cNvPr id="29730" name="Line 131"/>
            <p:cNvSpPr>
              <a:spLocks noChangeShapeType="1"/>
            </p:cNvSpPr>
            <p:nvPr/>
          </p:nvSpPr>
          <p:spPr bwMode="auto">
            <a:xfrm flipH="1">
              <a:off x="8529185" y="3729493"/>
              <a:ext cx="1439862" cy="503237"/>
            </a:xfrm>
            <a:prstGeom prst="line">
              <a:avLst/>
            </a:prstGeom>
            <a:noFill/>
            <a:ln w="12700">
              <a:solidFill>
                <a:srgbClr val="FF0000"/>
              </a:solidFill>
              <a:round/>
              <a:headEnd type="none" w="sm" len="sm"/>
              <a:tailEnd type="stealth" w="sm" len="sm"/>
            </a:ln>
            <a:extLst>
              <a:ext uri="{909E8E84-426E-40DD-AFC4-6F175D3DCCD1}">
                <a14:hiddenFill xmlns:a14="http://schemas.microsoft.com/office/drawing/2010/main">
                  <a:noFill/>
                </a14:hiddenFill>
              </a:ext>
            </a:extLst>
          </p:spPr>
          <p:txBody>
            <a:bodyPr/>
            <a:lstStyle/>
            <a:p>
              <a:endParaRPr lang="en-US"/>
            </a:p>
          </p:txBody>
        </p:sp>
        <p:sp>
          <p:nvSpPr>
            <p:cNvPr id="29731" name="Line 132"/>
            <p:cNvSpPr>
              <a:spLocks noChangeShapeType="1"/>
            </p:cNvSpPr>
            <p:nvPr/>
          </p:nvSpPr>
          <p:spPr bwMode="auto">
            <a:xfrm flipH="1">
              <a:off x="8529185" y="3802518"/>
              <a:ext cx="1439862" cy="503237"/>
            </a:xfrm>
            <a:prstGeom prst="line">
              <a:avLst/>
            </a:prstGeom>
            <a:noFill/>
            <a:ln w="12700">
              <a:solidFill>
                <a:srgbClr val="FF0000"/>
              </a:solidFill>
              <a:round/>
              <a:headEnd type="none" w="sm" len="sm"/>
              <a:tailEnd type="stealth" w="sm" len="sm"/>
            </a:ln>
            <a:extLst>
              <a:ext uri="{909E8E84-426E-40DD-AFC4-6F175D3DCCD1}">
                <a14:hiddenFill xmlns:a14="http://schemas.microsoft.com/office/drawing/2010/main">
                  <a:noFill/>
                </a14:hiddenFill>
              </a:ext>
            </a:extLst>
          </p:spPr>
          <p:txBody>
            <a:bodyPr/>
            <a:lstStyle/>
            <a:p>
              <a:endParaRPr lang="en-US"/>
            </a:p>
          </p:txBody>
        </p:sp>
        <p:sp>
          <p:nvSpPr>
            <p:cNvPr id="29732" name="Line 133"/>
            <p:cNvSpPr>
              <a:spLocks noChangeShapeType="1"/>
            </p:cNvSpPr>
            <p:nvPr/>
          </p:nvSpPr>
          <p:spPr bwMode="auto">
            <a:xfrm flipH="1">
              <a:off x="8527598" y="3586618"/>
              <a:ext cx="1439863" cy="503237"/>
            </a:xfrm>
            <a:prstGeom prst="line">
              <a:avLst/>
            </a:prstGeom>
            <a:noFill/>
            <a:ln w="12700">
              <a:solidFill>
                <a:srgbClr val="FF0000"/>
              </a:solidFill>
              <a:round/>
              <a:headEnd type="none" w="sm" len="sm"/>
              <a:tailEnd type="stealth" w="sm" len="sm"/>
            </a:ln>
            <a:extLst>
              <a:ext uri="{909E8E84-426E-40DD-AFC4-6F175D3DCCD1}">
                <a14:hiddenFill xmlns:a14="http://schemas.microsoft.com/office/drawing/2010/main">
                  <a:noFill/>
                </a14:hiddenFill>
              </a:ext>
            </a:extLst>
          </p:spPr>
          <p:txBody>
            <a:bodyPr/>
            <a:lstStyle/>
            <a:p>
              <a:endParaRPr lang="en-US"/>
            </a:p>
          </p:txBody>
        </p:sp>
      </p:grpSp>
    </p:spTree>
    <p:extLst>
      <p:ext uri="{BB962C8B-B14F-4D97-AF65-F5344CB8AC3E}">
        <p14:creationId xmlns:p14="http://schemas.microsoft.com/office/powerpoint/2010/main" val="289400032"/>
      </p:ext>
    </p:extLst>
  </p:cSld>
  <p:clrMapOvr>
    <a:masterClrMapping/>
  </p:clrMapOvr>
  <p:transition spd="slow">
    <p:cove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l" rtl="0"/>
            <a:r>
              <a:rPr lang="en-US" dirty="0"/>
              <a:t>Congestion Avoidance Example</a:t>
            </a:r>
          </a:p>
        </p:txBody>
      </p:sp>
      <p:sp>
        <p:nvSpPr>
          <p:cNvPr id="3" name="Slide Number Placeholder 2"/>
          <p:cNvSpPr>
            <a:spLocks noGrp="1"/>
          </p:cNvSpPr>
          <p:nvPr>
            <p:ph type="sldNum" sz="quarter" idx="12"/>
          </p:nvPr>
        </p:nvSpPr>
        <p:spPr/>
        <p:txBody>
          <a:bodyPr>
            <a:normAutofit lnSpcReduction="10000"/>
          </a:bodyPr>
          <a:lstStyle/>
          <a:p>
            <a:fld id="{283B9EA5-CE9A-4950-A80C-5ADF06B45BB8}" type="slidenum">
              <a:rPr lang="en-US" smtClean="0"/>
              <a:pPr/>
              <a:t>16</a:t>
            </a:fld>
            <a:endParaRPr lang="en-US" dirty="0"/>
          </a:p>
        </p:txBody>
      </p:sp>
      <p:graphicFrame>
        <p:nvGraphicFramePr>
          <p:cNvPr id="7" name="Object 5"/>
          <p:cNvGraphicFramePr>
            <a:graphicFrameLocks noChangeAspect="1"/>
          </p:cNvGraphicFramePr>
          <p:nvPr>
            <p:extLst>
              <p:ext uri="{D42A27DB-BD31-4B8C-83A1-F6EECF244321}">
                <p14:modId xmlns:p14="http://schemas.microsoft.com/office/powerpoint/2010/main" val="672573601"/>
              </p:ext>
            </p:extLst>
          </p:nvPr>
        </p:nvGraphicFramePr>
        <p:xfrm>
          <a:off x="380230" y="995870"/>
          <a:ext cx="8482918" cy="8737802"/>
        </p:xfrm>
        <a:graphic>
          <a:graphicData uri="http://schemas.openxmlformats.org/presentationml/2006/ole">
            <mc:AlternateContent xmlns:mc="http://schemas.openxmlformats.org/markup-compatibility/2006">
              <mc:Choice xmlns:v="urn:schemas-microsoft-com:vml" Requires="v">
                <p:oleObj name="Chart" r:id="rId2" imgW="7105468" imgH="7295908" progId="MSGraph.Chart.8">
                  <p:embed followColorScheme="full"/>
                </p:oleObj>
              </mc:Choice>
              <mc:Fallback>
                <p:oleObj name="Chart" r:id="rId2" imgW="7105468" imgH="7295908" progId="MSGraph.Chart.8">
                  <p:embed followColorScheme="full"/>
                  <p:pic>
                    <p:nvPicPr>
                      <p:cNvPr id="0" name=""/>
                      <p:cNvPicPr>
                        <a:picLocks noChangeAspect="1" noChangeArrowheads="1"/>
                      </p:cNvPicPr>
                      <p:nvPr/>
                    </p:nvPicPr>
                    <p:blipFill>
                      <a:blip r:embed="rId3"/>
                      <a:srcRect/>
                      <a:stretch>
                        <a:fillRect/>
                      </a:stretch>
                    </p:blipFill>
                    <p:spPr bwMode="auto">
                      <a:xfrm>
                        <a:off x="380230" y="995870"/>
                        <a:ext cx="8482918" cy="8737802"/>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8" name="Text Box 6"/>
          <p:cNvSpPr txBox="1">
            <a:spLocks noChangeArrowheads="1"/>
          </p:cNvSpPr>
          <p:nvPr/>
        </p:nvSpPr>
        <p:spPr bwMode="auto">
          <a:xfrm>
            <a:off x="1523451" y="5325942"/>
            <a:ext cx="2706478" cy="461659"/>
          </a:xfrm>
          <a:prstGeom prst="rect">
            <a:avLst/>
          </a:prstGeom>
          <a:noFill/>
          <a:ln w="9525">
            <a:noFill/>
            <a:miter lim="800000"/>
            <a:headEnd/>
            <a:tailEnd/>
          </a:ln>
          <a:effectLst/>
        </p:spPr>
        <p:txBody>
          <a:bodyPr vert="horz" wrap="square" lIns="91433" tIns="45717" rIns="91433" bIns="45717" numCol="1" anchor="t" anchorCtr="0" compatLnSpc="1">
            <a:prstTxWarp prst="textNoShape">
              <a:avLst/>
            </a:prstTxWarp>
            <a:spAutoFit/>
          </a:bodyPr>
          <a:lstStyle/>
          <a:p>
            <a:pPr algn="ctr">
              <a:spcBef>
                <a:spcPct val="50000"/>
              </a:spcBef>
              <a:spcAft>
                <a:spcPts val="1000"/>
              </a:spcAft>
            </a:pPr>
            <a:r>
              <a:rPr lang="en-US" sz="2400" dirty="0"/>
              <a:t>Round Trip Times</a:t>
            </a:r>
          </a:p>
        </p:txBody>
      </p:sp>
      <p:sp>
        <p:nvSpPr>
          <p:cNvPr id="9" name="Text Box 7"/>
          <p:cNvSpPr txBox="1">
            <a:spLocks noChangeArrowheads="1"/>
          </p:cNvSpPr>
          <p:nvPr/>
        </p:nvSpPr>
        <p:spPr bwMode="auto">
          <a:xfrm rot="-5400000">
            <a:off x="-1099953" y="2921768"/>
            <a:ext cx="3207326" cy="461659"/>
          </a:xfrm>
          <a:prstGeom prst="rect">
            <a:avLst/>
          </a:prstGeom>
          <a:noFill/>
          <a:ln w="9525">
            <a:noFill/>
            <a:miter lim="800000"/>
            <a:headEnd/>
            <a:tailEnd/>
          </a:ln>
          <a:effectLst/>
        </p:spPr>
        <p:txBody>
          <a:bodyPr vert="horz" wrap="square" lIns="91433" tIns="45717" rIns="91433" bIns="45717" numCol="1" anchor="t" anchorCtr="0" compatLnSpc="1">
            <a:prstTxWarp prst="textNoShape">
              <a:avLst/>
            </a:prstTxWarp>
            <a:spAutoFit/>
          </a:bodyPr>
          <a:lstStyle/>
          <a:p>
            <a:pPr algn="ctr">
              <a:spcBef>
                <a:spcPct val="50000"/>
              </a:spcBef>
              <a:spcAft>
                <a:spcPts val="1000"/>
              </a:spcAft>
            </a:pPr>
            <a:r>
              <a:rPr lang="en-US" sz="2400" i="1" dirty="0" err="1"/>
              <a:t>cwnd</a:t>
            </a:r>
            <a:r>
              <a:rPr lang="en-US" sz="2400" dirty="0"/>
              <a:t> (in segments)</a:t>
            </a:r>
          </a:p>
        </p:txBody>
      </p:sp>
      <p:grpSp>
        <p:nvGrpSpPr>
          <p:cNvPr id="12" name="Group 11"/>
          <p:cNvGrpSpPr/>
          <p:nvPr/>
        </p:nvGrpSpPr>
        <p:grpSpPr>
          <a:xfrm flipH="1">
            <a:off x="3424655" y="3296976"/>
            <a:ext cx="1197034" cy="954107"/>
            <a:chOff x="1191443" y="4863146"/>
            <a:chExt cx="5209363" cy="1399687"/>
          </a:xfrm>
        </p:grpSpPr>
        <p:sp>
          <p:nvSpPr>
            <p:cNvPr id="13" name="Rectangular Callout 12"/>
            <p:cNvSpPr/>
            <p:nvPr/>
          </p:nvSpPr>
          <p:spPr>
            <a:xfrm>
              <a:off x="1191443" y="4876798"/>
              <a:ext cx="5181602" cy="1384996"/>
            </a:xfrm>
            <a:prstGeom prst="wedgeRectCallout">
              <a:avLst>
                <a:gd name="adj1" fmla="val 80228"/>
                <a:gd name="adj2" fmla="val -30646"/>
              </a:avLst>
            </a:prstGeom>
            <a:solidFill>
              <a:srgbClr val="DA1F28"/>
            </a:solidFill>
            <a:ln w="38100" cap="flat" cmpd="sng" algn="ctr">
              <a:solidFill>
                <a:srgbClr val="DA1F28">
                  <a:lumMod val="50000"/>
                </a:srgbClr>
              </a:solidFill>
              <a:prstDash val="solid"/>
            </a:ln>
            <a:effectLst/>
          </p:spPr>
          <p:txBody>
            <a:bodyPr rtlCol="0" anchor="ctr"/>
            <a:lstStyle/>
            <a:p>
              <a:pPr algn="ctr" defTabSz="914400">
                <a:defRPr/>
              </a:pPr>
              <a:endParaRPr lang="en-US" kern="0">
                <a:solidFill>
                  <a:sysClr val="window" lastClr="FFFFFF"/>
                </a:solidFill>
                <a:latin typeface="Tw Cen MT"/>
              </a:endParaRPr>
            </a:p>
          </p:txBody>
        </p:sp>
        <p:sp>
          <p:nvSpPr>
            <p:cNvPr id="14" name="TextBox 13"/>
            <p:cNvSpPr txBox="1"/>
            <p:nvPr/>
          </p:nvSpPr>
          <p:spPr>
            <a:xfrm>
              <a:off x="1219208" y="4863146"/>
              <a:ext cx="5181598" cy="1399687"/>
            </a:xfrm>
            <a:prstGeom prst="rect">
              <a:avLst/>
            </a:prstGeom>
            <a:noFill/>
          </p:spPr>
          <p:txBody>
            <a:bodyPr wrap="square" rtlCol="0">
              <a:spAutoFit/>
            </a:bodyPr>
            <a:lstStyle/>
            <a:p>
              <a:pPr algn="ctr" defTabSz="914400">
                <a:defRPr/>
              </a:pPr>
              <a:r>
                <a:rPr lang="en-US" sz="2800" kern="0" dirty="0">
                  <a:solidFill>
                    <a:sysClr val="window" lastClr="FFFFFF"/>
                  </a:solidFill>
                </a:rPr>
                <a:t>Slow Start</a:t>
              </a:r>
            </a:p>
          </p:txBody>
        </p:sp>
      </p:grpSp>
      <p:grpSp>
        <p:nvGrpSpPr>
          <p:cNvPr id="15" name="Group 14"/>
          <p:cNvGrpSpPr/>
          <p:nvPr/>
        </p:nvGrpSpPr>
        <p:grpSpPr>
          <a:xfrm flipH="1">
            <a:off x="1304365" y="774861"/>
            <a:ext cx="3148857" cy="556781"/>
            <a:chOff x="1191443" y="4863146"/>
            <a:chExt cx="5209363" cy="1398648"/>
          </a:xfrm>
        </p:grpSpPr>
        <p:sp>
          <p:nvSpPr>
            <p:cNvPr id="16" name="Rectangular Callout 15"/>
            <p:cNvSpPr/>
            <p:nvPr/>
          </p:nvSpPr>
          <p:spPr>
            <a:xfrm>
              <a:off x="1191443" y="4876799"/>
              <a:ext cx="5181603" cy="1384995"/>
            </a:xfrm>
            <a:prstGeom prst="wedgeRectCallout">
              <a:avLst>
                <a:gd name="adj1" fmla="val -23986"/>
                <a:gd name="adj2" fmla="val 172991"/>
              </a:avLst>
            </a:prstGeom>
            <a:solidFill>
              <a:srgbClr val="DA1F28"/>
            </a:solidFill>
            <a:ln w="38100" cap="flat" cmpd="sng" algn="ctr">
              <a:solidFill>
                <a:srgbClr val="DA1F28">
                  <a:lumMod val="50000"/>
                </a:srgbClr>
              </a:solidFill>
              <a:prstDash val="solid"/>
            </a:ln>
            <a:effectLst/>
          </p:spPr>
          <p:txBody>
            <a:bodyPr rtlCol="0" anchor="ctr"/>
            <a:lstStyle/>
            <a:p>
              <a:pPr algn="ctr" defTabSz="914400">
                <a:defRPr/>
              </a:pPr>
              <a:endParaRPr lang="en-US" kern="0">
                <a:solidFill>
                  <a:sysClr val="window" lastClr="FFFFFF"/>
                </a:solidFill>
                <a:latin typeface="Tw Cen MT"/>
              </a:endParaRPr>
            </a:p>
          </p:txBody>
        </p:sp>
        <p:sp>
          <p:nvSpPr>
            <p:cNvPr id="17" name="TextBox 16"/>
            <p:cNvSpPr txBox="1"/>
            <p:nvPr/>
          </p:nvSpPr>
          <p:spPr>
            <a:xfrm>
              <a:off x="1219208" y="4863146"/>
              <a:ext cx="5181598" cy="1314342"/>
            </a:xfrm>
            <a:prstGeom prst="rect">
              <a:avLst/>
            </a:prstGeom>
            <a:noFill/>
          </p:spPr>
          <p:txBody>
            <a:bodyPr wrap="square" rtlCol="0">
              <a:spAutoFit/>
            </a:bodyPr>
            <a:lstStyle/>
            <a:p>
              <a:pPr algn="ctr" defTabSz="914400">
                <a:defRPr/>
              </a:pPr>
              <a:r>
                <a:rPr lang="en-US" sz="2800" i="1" kern="0" dirty="0" err="1">
                  <a:solidFill>
                    <a:sysClr val="window" lastClr="FFFFFF"/>
                  </a:solidFill>
                </a:rPr>
                <a:t>cwnd</a:t>
              </a:r>
              <a:r>
                <a:rPr lang="en-US" sz="2800" kern="0" dirty="0">
                  <a:solidFill>
                    <a:sysClr val="window" lastClr="FFFFFF"/>
                  </a:solidFill>
                </a:rPr>
                <a:t> &gt;= </a:t>
              </a:r>
              <a:r>
                <a:rPr lang="en-US" sz="2800" i="1" kern="0" dirty="0" err="1">
                  <a:solidFill>
                    <a:sysClr val="window" lastClr="FFFFFF"/>
                  </a:solidFill>
                </a:rPr>
                <a:t>ssthresh</a:t>
              </a:r>
              <a:endParaRPr lang="en-US" sz="2800" i="1" kern="0" dirty="0">
                <a:solidFill>
                  <a:sysClr val="window" lastClr="FFFFFF"/>
                </a:solidFill>
              </a:endParaRPr>
            </a:p>
          </p:txBody>
        </p:sp>
      </p:grpSp>
      <p:cxnSp>
        <p:nvCxnSpPr>
          <p:cNvPr id="18" name="Straight Arrow Connector 17"/>
          <p:cNvCxnSpPr/>
          <p:nvPr/>
        </p:nvCxnSpPr>
        <p:spPr>
          <a:xfrm flipH="1">
            <a:off x="9175719" y="1465511"/>
            <a:ext cx="2332638" cy="131412"/>
          </a:xfrm>
          <a:prstGeom prst="straightConnector1">
            <a:avLst/>
          </a:prstGeom>
          <a:ln w="12700">
            <a:solidFill>
              <a:schemeClr val="accent3"/>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9133187" y="1053252"/>
            <a:ext cx="0" cy="5188814"/>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11568126" y="1053252"/>
            <a:ext cx="0" cy="5188814"/>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7606119" y="1003847"/>
            <a:ext cx="1284326" cy="461665"/>
          </a:xfrm>
          <a:prstGeom prst="rect">
            <a:avLst/>
          </a:prstGeom>
          <a:noFill/>
        </p:spPr>
        <p:txBody>
          <a:bodyPr wrap="none" rtlCol="0">
            <a:spAutoFit/>
          </a:bodyPr>
          <a:lstStyle/>
          <a:p>
            <a:r>
              <a:rPr lang="en-US" sz="2400" i="1" dirty="0" err="1"/>
              <a:t>cwnd</a:t>
            </a:r>
            <a:r>
              <a:rPr lang="en-US" sz="2400" dirty="0"/>
              <a:t> = 1</a:t>
            </a:r>
          </a:p>
        </p:txBody>
      </p:sp>
      <p:sp>
        <p:nvSpPr>
          <p:cNvPr id="49" name="TextBox 48"/>
          <p:cNvSpPr txBox="1"/>
          <p:nvPr/>
        </p:nvSpPr>
        <p:spPr>
          <a:xfrm>
            <a:off x="7606119" y="1596924"/>
            <a:ext cx="1284326" cy="461665"/>
          </a:xfrm>
          <a:prstGeom prst="rect">
            <a:avLst/>
          </a:prstGeom>
          <a:noFill/>
        </p:spPr>
        <p:txBody>
          <a:bodyPr wrap="none" rtlCol="0">
            <a:spAutoFit/>
          </a:bodyPr>
          <a:lstStyle/>
          <a:p>
            <a:r>
              <a:rPr lang="en-US" sz="2400" i="1" dirty="0" err="1"/>
              <a:t>cwnd</a:t>
            </a:r>
            <a:r>
              <a:rPr lang="en-US" sz="2400" dirty="0"/>
              <a:t> = 2</a:t>
            </a:r>
          </a:p>
        </p:txBody>
      </p:sp>
      <p:sp>
        <p:nvSpPr>
          <p:cNvPr id="50" name="TextBox 49"/>
          <p:cNvSpPr txBox="1"/>
          <p:nvPr/>
        </p:nvSpPr>
        <p:spPr>
          <a:xfrm>
            <a:off x="7606119" y="2492646"/>
            <a:ext cx="1284326" cy="461665"/>
          </a:xfrm>
          <a:prstGeom prst="rect">
            <a:avLst/>
          </a:prstGeom>
          <a:noFill/>
        </p:spPr>
        <p:txBody>
          <a:bodyPr wrap="none" rtlCol="0">
            <a:spAutoFit/>
          </a:bodyPr>
          <a:lstStyle/>
          <a:p>
            <a:r>
              <a:rPr lang="en-US" sz="2400" i="1" dirty="0" err="1"/>
              <a:t>cwnd</a:t>
            </a:r>
            <a:r>
              <a:rPr lang="en-US" sz="2400" dirty="0"/>
              <a:t> = 4</a:t>
            </a:r>
          </a:p>
        </p:txBody>
      </p:sp>
      <p:sp>
        <p:nvSpPr>
          <p:cNvPr id="51" name="TextBox 50"/>
          <p:cNvSpPr txBox="1"/>
          <p:nvPr/>
        </p:nvSpPr>
        <p:spPr>
          <a:xfrm>
            <a:off x="7606119" y="4020251"/>
            <a:ext cx="1284326" cy="461665"/>
          </a:xfrm>
          <a:prstGeom prst="rect">
            <a:avLst/>
          </a:prstGeom>
          <a:noFill/>
        </p:spPr>
        <p:txBody>
          <a:bodyPr wrap="none" rtlCol="0">
            <a:spAutoFit/>
          </a:bodyPr>
          <a:lstStyle/>
          <a:p>
            <a:r>
              <a:rPr lang="en-US" sz="2400" i="1" dirty="0" err="1"/>
              <a:t>cwnd</a:t>
            </a:r>
            <a:r>
              <a:rPr lang="en-US" sz="2400" dirty="0"/>
              <a:t> = 8</a:t>
            </a:r>
          </a:p>
        </p:txBody>
      </p:sp>
      <p:cxnSp>
        <p:nvCxnSpPr>
          <p:cNvPr id="70" name="Straight Arrow Connector 69"/>
          <p:cNvCxnSpPr/>
          <p:nvPr/>
        </p:nvCxnSpPr>
        <p:spPr>
          <a:xfrm flipH="1">
            <a:off x="9165470" y="2185460"/>
            <a:ext cx="2332638" cy="131412"/>
          </a:xfrm>
          <a:prstGeom prst="straightConnector1">
            <a:avLst/>
          </a:prstGeom>
          <a:ln w="12700">
            <a:solidFill>
              <a:schemeClr val="accent3"/>
            </a:solidFill>
            <a:tailEnd type="arrow"/>
          </a:ln>
        </p:spPr>
        <p:style>
          <a:lnRef idx="1">
            <a:schemeClr val="accent1"/>
          </a:lnRef>
          <a:fillRef idx="0">
            <a:schemeClr val="accent1"/>
          </a:fillRef>
          <a:effectRef idx="0">
            <a:schemeClr val="accent1"/>
          </a:effectRef>
          <a:fontRef idx="minor">
            <a:schemeClr val="tx1"/>
          </a:fontRef>
        </p:style>
      </p:cxnSp>
      <p:cxnSp>
        <p:nvCxnSpPr>
          <p:cNvPr id="78" name="Straight Arrow Connector 77"/>
          <p:cNvCxnSpPr/>
          <p:nvPr/>
        </p:nvCxnSpPr>
        <p:spPr>
          <a:xfrm flipH="1">
            <a:off x="9165470" y="3293007"/>
            <a:ext cx="2332638" cy="131412"/>
          </a:xfrm>
          <a:prstGeom prst="straightConnector1">
            <a:avLst/>
          </a:prstGeom>
          <a:ln w="12700">
            <a:solidFill>
              <a:schemeClr val="accent3"/>
            </a:solidFill>
            <a:tailEnd type="arrow"/>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7606119" y="5358994"/>
            <a:ext cx="1284326" cy="461665"/>
          </a:xfrm>
          <a:prstGeom prst="rect">
            <a:avLst/>
          </a:prstGeom>
          <a:noFill/>
        </p:spPr>
        <p:txBody>
          <a:bodyPr wrap="none" rtlCol="0">
            <a:spAutoFit/>
          </a:bodyPr>
          <a:lstStyle/>
          <a:p>
            <a:r>
              <a:rPr lang="en-US" sz="2400" i="1" dirty="0" err="1"/>
              <a:t>cwnd</a:t>
            </a:r>
            <a:r>
              <a:rPr lang="en-US" sz="2400" dirty="0"/>
              <a:t> = 9</a:t>
            </a:r>
          </a:p>
        </p:txBody>
      </p:sp>
      <p:cxnSp>
        <p:nvCxnSpPr>
          <p:cNvPr id="102" name="Straight Arrow Connector 101"/>
          <p:cNvCxnSpPr/>
          <p:nvPr/>
        </p:nvCxnSpPr>
        <p:spPr>
          <a:xfrm flipH="1">
            <a:off x="9165470" y="1962314"/>
            <a:ext cx="2332638" cy="131412"/>
          </a:xfrm>
          <a:prstGeom prst="straightConnector1">
            <a:avLst/>
          </a:prstGeom>
          <a:ln w="12700">
            <a:solidFill>
              <a:schemeClr val="accent3"/>
            </a:solidFill>
            <a:tailEnd type="arrow"/>
          </a:ln>
        </p:spPr>
        <p:style>
          <a:lnRef idx="1">
            <a:schemeClr val="accent1"/>
          </a:lnRef>
          <a:fillRef idx="0">
            <a:schemeClr val="accent1"/>
          </a:fillRef>
          <a:effectRef idx="0">
            <a:schemeClr val="accent1"/>
          </a:effectRef>
          <a:fontRef idx="minor">
            <a:schemeClr val="tx1"/>
          </a:fontRef>
        </p:style>
      </p:cxnSp>
      <p:cxnSp>
        <p:nvCxnSpPr>
          <p:cNvPr id="103" name="Straight Arrow Connector 102"/>
          <p:cNvCxnSpPr/>
          <p:nvPr/>
        </p:nvCxnSpPr>
        <p:spPr>
          <a:xfrm flipH="1">
            <a:off x="9166238" y="2657771"/>
            <a:ext cx="2332638" cy="131412"/>
          </a:xfrm>
          <a:prstGeom prst="straightConnector1">
            <a:avLst/>
          </a:prstGeom>
          <a:ln w="12700">
            <a:solidFill>
              <a:schemeClr val="accent3"/>
            </a:solidFill>
            <a:tailEnd type="arrow"/>
          </a:ln>
        </p:spPr>
        <p:style>
          <a:lnRef idx="1">
            <a:schemeClr val="accent1"/>
          </a:lnRef>
          <a:fillRef idx="0">
            <a:schemeClr val="accent1"/>
          </a:fillRef>
          <a:effectRef idx="0">
            <a:schemeClr val="accent1"/>
          </a:effectRef>
          <a:fontRef idx="minor">
            <a:schemeClr val="tx1"/>
          </a:fontRef>
        </p:style>
      </p:cxnSp>
      <p:cxnSp>
        <p:nvCxnSpPr>
          <p:cNvPr id="104" name="Straight Arrow Connector 103"/>
          <p:cNvCxnSpPr/>
          <p:nvPr/>
        </p:nvCxnSpPr>
        <p:spPr>
          <a:xfrm flipH="1">
            <a:off x="9165470" y="2870058"/>
            <a:ext cx="2332638" cy="131412"/>
          </a:xfrm>
          <a:prstGeom prst="straightConnector1">
            <a:avLst/>
          </a:prstGeom>
          <a:ln w="12700">
            <a:solidFill>
              <a:schemeClr val="accent3"/>
            </a:solidFill>
            <a:tailEnd type="arrow"/>
          </a:ln>
        </p:spPr>
        <p:style>
          <a:lnRef idx="1">
            <a:schemeClr val="accent1"/>
          </a:lnRef>
          <a:fillRef idx="0">
            <a:schemeClr val="accent1"/>
          </a:fillRef>
          <a:effectRef idx="0">
            <a:schemeClr val="accent1"/>
          </a:effectRef>
          <a:fontRef idx="minor">
            <a:schemeClr val="tx1"/>
          </a:fontRef>
        </p:style>
      </p:cxnSp>
      <p:cxnSp>
        <p:nvCxnSpPr>
          <p:cNvPr id="105" name="Straight Arrow Connector 104"/>
          <p:cNvCxnSpPr/>
          <p:nvPr/>
        </p:nvCxnSpPr>
        <p:spPr>
          <a:xfrm flipH="1">
            <a:off x="9175719" y="3081114"/>
            <a:ext cx="2332638" cy="131412"/>
          </a:xfrm>
          <a:prstGeom prst="straightConnector1">
            <a:avLst/>
          </a:prstGeom>
          <a:ln w="12700">
            <a:solidFill>
              <a:schemeClr val="accent3"/>
            </a:solidFill>
            <a:tailEnd type="arrow"/>
          </a:ln>
        </p:spPr>
        <p:style>
          <a:lnRef idx="1">
            <a:schemeClr val="accent1"/>
          </a:lnRef>
          <a:fillRef idx="0">
            <a:schemeClr val="accent1"/>
          </a:fillRef>
          <a:effectRef idx="0">
            <a:schemeClr val="accent1"/>
          </a:effectRef>
          <a:fontRef idx="minor">
            <a:schemeClr val="tx1"/>
          </a:fontRef>
        </p:style>
      </p:cxnSp>
      <p:cxnSp>
        <p:nvCxnSpPr>
          <p:cNvPr id="106" name="Straight Arrow Connector 105"/>
          <p:cNvCxnSpPr/>
          <p:nvPr/>
        </p:nvCxnSpPr>
        <p:spPr>
          <a:xfrm flipH="1">
            <a:off x="9175719" y="4405961"/>
            <a:ext cx="2332638" cy="131412"/>
          </a:xfrm>
          <a:prstGeom prst="straightConnector1">
            <a:avLst/>
          </a:prstGeom>
          <a:ln w="12700">
            <a:solidFill>
              <a:schemeClr val="accent3"/>
            </a:solidFill>
            <a:tailEnd type="arrow"/>
          </a:ln>
        </p:spPr>
        <p:style>
          <a:lnRef idx="1">
            <a:schemeClr val="accent1"/>
          </a:lnRef>
          <a:fillRef idx="0">
            <a:schemeClr val="accent1"/>
          </a:fillRef>
          <a:effectRef idx="0">
            <a:schemeClr val="accent1"/>
          </a:effectRef>
          <a:fontRef idx="minor">
            <a:schemeClr val="tx1"/>
          </a:fontRef>
        </p:style>
      </p:cxnSp>
      <p:cxnSp>
        <p:nvCxnSpPr>
          <p:cNvPr id="107" name="Straight Arrow Connector 106"/>
          <p:cNvCxnSpPr/>
          <p:nvPr/>
        </p:nvCxnSpPr>
        <p:spPr>
          <a:xfrm flipH="1">
            <a:off x="9176487" y="3770725"/>
            <a:ext cx="2332638" cy="131412"/>
          </a:xfrm>
          <a:prstGeom prst="straightConnector1">
            <a:avLst/>
          </a:prstGeom>
          <a:ln w="12700">
            <a:solidFill>
              <a:schemeClr val="accent3"/>
            </a:solidFill>
            <a:tailEnd type="arrow"/>
          </a:ln>
        </p:spPr>
        <p:style>
          <a:lnRef idx="1">
            <a:schemeClr val="accent1"/>
          </a:lnRef>
          <a:fillRef idx="0">
            <a:schemeClr val="accent1"/>
          </a:fillRef>
          <a:effectRef idx="0">
            <a:schemeClr val="accent1"/>
          </a:effectRef>
          <a:fontRef idx="minor">
            <a:schemeClr val="tx1"/>
          </a:fontRef>
        </p:style>
      </p:cxnSp>
      <p:cxnSp>
        <p:nvCxnSpPr>
          <p:cNvPr id="108" name="Straight Arrow Connector 107"/>
          <p:cNvCxnSpPr/>
          <p:nvPr/>
        </p:nvCxnSpPr>
        <p:spPr>
          <a:xfrm flipH="1">
            <a:off x="9175719" y="3983012"/>
            <a:ext cx="2332638" cy="131412"/>
          </a:xfrm>
          <a:prstGeom prst="straightConnector1">
            <a:avLst/>
          </a:prstGeom>
          <a:ln w="12700">
            <a:solidFill>
              <a:schemeClr val="accent3"/>
            </a:solidFill>
            <a:tailEnd type="arrow"/>
          </a:ln>
        </p:spPr>
        <p:style>
          <a:lnRef idx="1">
            <a:schemeClr val="accent1"/>
          </a:lnRef>
          <a:fillRef idx="0">
            <a:schemeClr val="accent1"/>
          </a:fillRef>
          <a:effectRef idx="0">
            <a:schemeClr val="accent1"/>
          </a:effectRef>
          <a:fontRef idx="minor">
            <a:schemeClr val="tx1"/>
          </a:fontRef>
        </p:style>
      </p:cxnSp>
      <p:cxnSp>
        <p:nvCxnSpPr>
          <p:cNvPr id="109" name="Straight Arrow Connector 108"/>
          <p:cNvCxnSpPr/>
          <p:nvPr/>
        </p:nvCxnSpPr>
        <p:spPr>
          <a:xfrm flipH="1">
            <a:off x="9185968" y="4194068"/>
            <a:ext cx="2332638" cy="131412"/>
          </a:xfrm>
          <a:prstGeom prst="straightConnector1">
            <a:avLst/>
          </a:prstGeom>
          <a:ln w="12700">
            <a:solidFill>
              <a:schemeClr val="accent3"/>
            </a:solidFill>
            <a:tailEnd type="arrow"/>
          </a:ln>
        </p:spPr>
        <p:style>
          <a:lnRef idx="1">
            <a:schemeClr val="accent1"/>
          </a:lnRef>
          <a:fillRef idx="0">
            <a:schemeClr val="accent1"/>
          </a:fillRef>
          <a:effectRef idx="0">
            <a:schemeClr val="accent1"/>
          </a:effectRef>
          <a:fontRef idx="minor">
            <a:schemeClr val="tx1"/>
          </a:fontRef>
        </p:style>
      </p:cxnSp>
      <p:cxnSp>
        <p:nvCxnSpPr>
          <p:cNvPr id="110" name="Straight Arrow Connector 109"/>
          <p:cNvCxnSpPr/>
          <p:nvPr/>
        </p:nvCxnSpPr>
        <p:spPr>
          <a:xfrm flipH="1">
            <a:off x="9175719" y="5227581"/>
            <a:ext cx="2332638" cy="131412"/>
          </a:xfrm>
          <a:prstGeom prst="straightConnector1">
            <a:avLst/>
          </a:prstGeom>
          <a:ln w="12700">
            <a:solidFill>
              <a:schemeClr val="accent3"/>
            </a:solidFill>
            <a:tailEnd type="arrow"/>
          </a:ln>
        </p:spPr>
        <p:style>
          <a:lnRef idx="1">
            <a:schemeClr val="accent1"/>
          </a:lnRef>
          <a:fillRef idx="0">
            <a:schemeClr val="accent1"/>
          </a:fillRef>
          <a:effectRef idx="0">
            <a:schemeClr val="accent1"/>
          </a:effectRef>
          <a:fontRef idx="minor">
            <a:schemeClr val="tx1"/>
          </a:fontRef>
        </p:style>
      </p:cxnSp>
      <p:cxnSp>
        <p:nvCxnSpPr>
          <p:cNvPr id="111" name="Straight Arrow Connector 110"/>
          <p:cNvCxnSpPr/>
          <p:nvPr/>
        </p:nvCxnSpPr>
        <p:spPr>
          <a:xfrm flipH="1">
            <a:off x="9176487" y="4592345"/>
            <a:ext cx="2332638" cy="131412"/>
          </a:xfrm>
          <a:prstGeom prst="straightConnector1">
            <a:avLst/>
          </a:prstGeom>
          <a:ln w="12700">
            <a:solidFill>
              <a:schemeClr val="accent3"/>
            </a:solidFill>
            <a:tailEnd type="arrow"/>
          </a:ln>
        </p:spPr>
        <p:style>
          <a:lnRef idx="1">
            <a:schemeClr val="accent1"/>
          </a:lnRef>
          <a:fillRef idx="0">
            <a:schemeClr val="accent1"/>
          </a:fillRef>
          <a:effectRef idx="0">
            <a:schemeClr val="accent1"/>
          </a:effectRef>
          <a:fontRef idx="minor">
            <a:schemeClr val="tx1"/>
          </a:fontRef>
        </p:style>
      </p:cxnSp>
      <p:cxnSp>
        <p:nvCxnSpPr>
          <p:cNvPr id="112" name="Straight Arrow Connector 111"/>
          <p:cNvCxnSpPr/>
          <p:nvPr/>
        </p:nvCxnSpPr>
        <p:spPr>
          <a:xfrm flipH="1">
            <a:off x="9175719" y="4804632"/>
            <a:ext cx="2332638" cy="131412"/>
          </a:xfrm>
          <a:prstGeom prst="straightConnector1">
            <a:avLst/>
          </a:prstGeom>
          <a:ln w="12700">
            <a:solidFill>
              <a:schemeClr val="accent3"/>
            </a:solidFill>
            <a:tailEnd type="arrow"/>
          </a:ln>
        </p:spPr>
        <p:style>
          <a:lnRef idx="1">
            <a:schemeClr val="accent1"/>
          </a:lnRef>
          <a:fillRef idx="0">
            <a:schemeClr val="accent1"/>
          </a:fillRef>
          <a:effectRef idx="0">
            <a:schemeClr val="accent1"/>
          </a:effectRef>
          <a:fontRef idx="minor">
            <a:schemeClr val="tx1"/>
          </a:fontRef>
        </p:style>
      </p:cxnSp>
      <p:cxnSp>
        <p:nvCxnSpPr>
          <p:cNvPr id="113" name="Straight Arrow Connector 112"/>
          <p:cNvCxnSpPr/>
          <p:nvPr/>
        </p:nvCxnSpPr>
        <p:spPr>
          <a:xfrm flipH="1">
            <a:off x="9185968" y="5015688"/>
            <a:ext cx="2332638" cy="131412"/>
          </a:xfrm>
          <a:prstGeom prst="straightConnector1">
            <a:avLst/>
          </a:prstGeom>
          <a:ln w="12700">
            <a:solidFill>
              <a:schemeClr val="accent3"/>
            </a:solidFill>
            <a:tailEnd type="arrow"/>
          </a:ln>
        </p:spPr>
        <p:style>
          <a:lnRef idx="1">
            <a:schemeClr val="accent1"/>
          </a:lnRef>
          <a:fillRef idx="0">
            <a:schemeClr val="accent1"/>
          </a:fillRef>
          <a:effectRef idx="0">
            <a:schemeClr val="accent1"/>
          </a:effectRef>
          <a:fontRef idx="minor">
            <a:schemeClr val="tx1"/>
          </a:fontRef>
        </p:style>
      </p:cxnSp>
      <p:cxnSp>
        <p:nvCxnSpPr>
          <p:cNvPr id="114" name="Straight Arrow Connector 113"/>
          <p:cNvCxnSpPr/>
          <p:nvPr/>
        </p:nvCxnSpPr>
        <p:spPr>
          <a:xfrm flipH="1">
            <a:off x="9164702" y="5933788"/>
            <a:ext cx="2332638" cy="131412"/>
          </a:xfrm>
          <a:prstGeom prst="straightConnector1">
            <a:avLst/>
          </a:prstGeom>
          <a:ln w="12700">
            <a:solidFill>
              <a:schemeClr val="accent3"/>
            </a:solidFill>
            <a:tailEnd type="arrow"/>
          </a:ln>
        </p:spPr>
        <p:style>
          <a:lnRef idx="1">
            <a:schemeClr val="accent1"/>
          </a:lnRef>
          <a:fillRef idx="0">
            <a:schemeClr val="accent1"/>
          </a:fillRef>
          <a:effectRef idx="0">
            <a:schemeClr val="accent1"/>
          </a:effectRef>
          <a:fontRef idx="minor">
            <a:schemeClr val="tx1"/>
          </a:fontRef>
        </p:style>
      </p:cxnSp>
      <p:cxnSp>
        <p:nvCxnSpPr>
          <p:cNvPr id="115" name="Straight Arrow Connector 114"/>
          <p:cNvCxnSpPr/>
          <p:nvPr/>
        </p:nvCxnSpPr>
        <p:spPr>
          <a:xfrm flipH="1">
            <a:off x="9174951" y="5721895"/>
            <a:ext cx="2332638" cy="131412"/>
          </a:xfrm>
          <a:prstGeom prst="straightConnector1">
            <a:avLst/>
          </a:prstGeom>
          <a:ln w="12700">
            <a:solidFill>
              <a:schemeClr val="accent3"/>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9218251" y="1221157"/>
            <a:ext cx="2290106" cy="13808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p:nvPr/>
        </p:nvCxnSpPr>
        <p:spPr>
          <a:xfrm>
            <a:off x="9196985" y="1737142"/>
            <a:ext cx="2290106" cy="13808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p:nvPr/>
        </p:nvCxnSpPr>
        <p:spPr>
          <a:xfrm>
            <a:off x="9196985" y="1944627"/>
            <a:ext cx="2290106" cy="13808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p:nvPr/>
        </p:nvCxnSpPr>
        <p:spPr>
          <a:xfrm>
            <a:off x="9208002" y="2423604"/>
            <a:ext cx="2290106" cy="13808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p:nvPr/>
        </p:nvCxnSpPr>
        <p:spPr>
          <a:xfrm>
            <a:off x="9208002" y="2631089"/>
            <a:ext cx="2290106" cy="13808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76" name="Straight Arrow Connector 75"/>
          <p:cNvCxnSpPr/>
          <p:nvPr/>
        </p:nvCxnSpPr>
        <p:spPr>
          <a:xfrm>
            <a:off x="9208002" y="2844689"/>
            <a:ext cx="2290106" cy="13808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77" name="Straight Arrow Connector 76"/>
          <p:cNvCxnSpPr/>
          <p:nvPr/>
        </p:nvCxnSpPr>
        <p:spPr>
          <a:xfrm>
            <a:off x="9208002" y="3052174"/>
            <a:ext cx="2290106" cy="13808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80" name="Straight Arrow Connector 79"/>
          <p:cNvCxnSpPr/>
          <p:nvPr/>
        </p:nvCxnSpPr>
        <p:spPr>
          <a:xfrm>
            <a:off x="9208002" y="3553472"/>
            <a:ext cx="2290106" cy="13808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81" name="Straight Arrow Connector 80"/>
          <p:cNvCxnSpPr/>
          <p:nvPr/>
        </p:nvCxnSpPr>
        <p:spPr>
          <a:xfrm>
            <a:off x="9208002" y="3760957"/>
            <a:ext cx="2290106" cy="13808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a:off x="9208002" y="3974557"/>
            <a:ext cx="2290106" cy="13808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a:off x="9208002" y="4182042"/>
            <a:ext cx="2290106" cy="13808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88" name="Straight Arrow Connector 87"/>
          <p:cNvCxnSpPr/>
          <p:nvPr/>
        </p:nvCxnSpPr>
        <p:spPr>
          <a:xfrm>
            <a:off x="9208002" y="4380347"/>
            <a:ext cx="2290106" cy="13808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89" name="Straight Arrow Connector 88"/>
          <p:cNvCxnSpPr/>
          <p:nvPr/>
        </p:nvCxnSpPr>
        <p:spPr>
          <a:xfrm>
            <a:off x="9208002" y="4587832"/>
            <a:ext cx="2290106" cy="13808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92" name="Straight Arrow Connector 91"/>
          <p:cNvCxnSpPr/>
          <p:nvPr/>
        </p:nvCxnSpPr>
        <p:spPr>
          <a:xfrm>
            <a:off x="9208002" y="4801432"/>
            <a:ext cx="2290106" cy="13808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9208002" y="5008917"/>
            <a:ext cx="2290106" cy="13808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97" name="Straight Arrow Connector 96"/>
          <p:cNvCxnSpPr/>
          <p:nvPr/>
        </p:nvCxnSpPr>
        <p:spPr>
          <a:xfrm>
            <a:off x="9208770" y="5503540"/>
            <a:ext cx="2290106" cy="13808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98" name="Straight Arrow Connector 97"/>
          <p:cNvCxnSpPr/>
          <p:nvPr/>
        </p:nvCxnSpPr>
        <p:spPr>
          <a:xfrm>
            <a:off x="9208770" y="5711025"/>
            <a:ext cx="2290106" cy="13808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p:nvCxnSpPr>
        <p:spPr>
          <a:xfrm>
            <a:off x="1984071" y="2763867"/>
            <a:ext cx="2957903" cy="0"/>
          </a:xfrm>
          <a:prstGeom prst="line">
            <a:avLst/>
          </a:prstGeom>
          <a:ln w="38100">
            <a:prstDash val="sysDot"/>
          </a:ln>
        </p:spPr>
        <p:style>
          <a:lnRef idx="1">
            <a:schemeClr val="accent1"/>
          </a:lnRef>
          <a:fillRef idx="0">
            <a:schemeClr val="accent1"/>
          </a:fillRef>
          <a:effectRef idx="0">
            <a:schemeClr val="accent1"/>
          </a:effectRef>
          <a:fontRef idx="minor">
            <a:schemeClr val="tx1"/>
          </a:fontRef>
        </p:style>
      </p:cxnSp>
      <p:sp>
        <p:nvSpPr>
          <p:cNvPr id="118" name="TextBox 117"/>
          <p:cNvSpPr txBox="1"/>
          <p:nvPr/>
        </p:nvSpPr>
        <p:spPr>
          <a:xfrm>
            <a:off x="4856016" y="2486232"/>
            <a:ext cx="1617943" cy="461665"/>
          </a:xfrm>
          <a:prstGeom prst="rect">
            <a:avLst/>
          </a:prstGeom>
          <a:noFill/>
        </p:spPr>
        <p:txBody>
          <a:bodyPr wrap="none" rtlCol="0">
            <a:spAutoFit/>
          </a:bodyPr>
          <a:lstStyle/>
          <a:p>
            <a:r>
              <a:rPr lang="en-US" sz="2400" i="1" dirty="0" err="1"/>
              <a:t>ssthresh</a:t>
            </a:r>
            <a:r>
              <a:rPr lang="en-US" sz="2400" i="1" dirty="0"/>
              <a:t> </a:t>
            </a:r>
            <a:r>
              <a:rPr lang="en-US" sz="2400" dirty="0"/>
              <a:t>= 8</a:t>
            </a:r>
          </a:p>
        </p:txBody>
      </p:sp>
    </p:spTree>
    <p:extLst>
      <p:ext uri="{BB962C8B-B14F-4D97-AF65-F5344CB8AC3E}">
        <p14:creationId xmlns:p14="http://schemas.microsoft.com/office/powerpoint/2010/main" val="12810805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anim calcmode="lin" valueType="num">
                                      <p:cBhvr>
                                        <p:cTn id="8" dur="500" fill="hold"/>
                                        <p:tgtEl>
                                          <p:spTgt spid="12"/>
                                        </p:tgtEl>
                                        <p:attrNameLst>
                                          <p:attrName>ppt_x</p:attrName>
                                        </p:attrNameLst>
                                      </p:cBhvr>
                                      <p:tavLst>
                                        <p:tav tm="0">
                                          <p:val>
                                            <p:strVal val="#ppt_x"/>
                                          </p:val>
                                        </p:tav>
                                        <p:tav tm="100000">
                                          <p:val>
                                            <p:strVal val="#ppt_x"/>
                                          </p:val>
                                        </p:tav>
                                      </p:tavLst>
                                    </p:anim>
                                    <p:anim calcmode="lin" valueType="num">
                                      <p:cBhvr>
                                        <p:cTn id="9" dur="5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500"/>
                                        <p:tgtEl>
                                          <p:spTgt spid="15"/>
                                        </p:tgtEl>
                                      </p:cBhvr>
                                    </p:animEffect>
                                    <p:anim calcmode="lin" valueType="num">
                                      <p:cBhvr>
                                        <p:cTn id="15" dur="500" fill="hold"/>
                                        <p:tgtEl>
                                          <p:spTgt spid="15"/>
                                        </p:tgtEl>
                                        <p:attrNameLst>
                                          <p:attrName>ppt_x</p:attrName>
                                        </p:attrNameLst>
                                      </p:cBhvr>
                                      <p:tavLst>
                                        <p:tav tm="0">
                                          <p:val>
                                            <p:strVal val="#ppt_x"/>
                                          </p:val>
                                        </p:tav>
                                        <p:tav tm="100000">
                                          <p:val>
                                            <p:strVal val="#ppt_x"/>
                                          </p:val>
                                        </p:tav>
                                      </p:tavLst>
                                    </p:anim>
                                    <p:anim calcmode="lin" valueType="num">
                                      <p:cBhvr>
                                        <p:cTn id="16" dur="5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68"/>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6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2"/>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70"/>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72"/>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73"/>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76"/>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77"/>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03"/>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104"/>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105"/>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78"/>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80"/>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81"/>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84"/>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85"/>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88"/>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89"/>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92"/>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93"/>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107"/>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108"/>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109"/>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106"/>
                                        </p:tgtEl>
                                        <p:attrNameLst>
                                          <p:attrName>style.visibility</p:attrName>
                                        </p:attrNameLst>
                                      </p:cBhvr>
                                      <p:to>
                                        <p:strVal val="visible"/>
                                      </p:to>
                                    </p:set>
                                  </p:childTnLst>
                                </p:cTn>
                              </p:par>
                              <p:par>
                                <p:cTn id="85" presetID="1" presetClass="entr" presetSubtype="0" fill="hold" nodeType="withEffect">
                                  <p:stCondLst>
                                    <p:cond delay="0"/>
                                  </p:stCondLst>
                                  <p:childTnLst>
                                    <p:set>
                                      <p:cBhvr>
                                        <p:cTn id="86" dur="1" fill="hold">
                                          <p:stCondLst>
                                            <p:cond delay="0"/>
                                          </p:stCondLst>
                                        </p:cTn>
                                        <p:tgtEl>
                                          <p:spTgt spid="111"/>
                                        </p:tgtEl>
                                        <p:attrNameLst>
                                          <p:attrName>style.visibility</p:attrName>
                                        </p:attrNameLst>
                                      </p:cBhvr>
                                      <p:to>
                                        <p:strVal val="visible"/>
                                      </p:to>
                                    </p:set>
                                  </p:childTnLst>
                                </p:cTn>
                              </p:par>
                              <p:par>
                                <p:cTn id="87" presetID="1" presetClass="entr" presetSubtype="0" fill="hold" nodeType="withEffect">
                                  <p:stCondLst>
                                    <p:cond delay="0"/>
                                  </p:stCondLst>
                                  <p:childTnLst>
                                    <p:set>
                                      <p:cBhvr>
                                        <p:cTn id="88" dur="1" fill="hold">
                                          <p:stCondLst>
                                            <p:cond delay="0"/>
                                          </p:stCondLst>
                                        </p:cTn>
                                        <p:tgtEl>
                                          <p:spTgt spid="112"/>
                                        </p:tgtEl>
                                        <p:attrNameLst>
                                          <p:attrName>style.visibility</p:attrName>
                                        </p:attrNameLst>
                                      </p:cBhvr>
                                      <p:to>
                                        <p:strVal val="visible"/>
                                      </p:to>
                                    </p:set>
                                  </p:childTnLst>
                                </p:cTn>
                              </p:par>
                              <p:par>
                                <p:cTn id="89" presetID="1" presetClass="entr" presetSubtype="0" fill="hold" nodeType="withEffect">
                                  <p:stCondLst>
                                    <p:cond delay="0"/>
                                  </p:stCondLst>
                                  <p:childTnLst>
                                    <p:set>
                                      <p:cBhvr>
                                        <p:cTn id="90" dur="1" fill="hold">
                                          <p:stCondLst>
                                            <p:cond delay="0"/>
                                          </p:stCondLst>
                                        </p:cTn>
                                        <p:tgtEl>
                                          <p:spTgt spid="113"/>
                                        </p:tgtEl>
                                        <p:attrNameLst>
                                          <p:attrName>style.visibility</p:attrName>
                                        </p:attrNameLst>
                                      </p:cBhvr>
                                      <p:to>
                                        <p:strVal val="visible"/>
                                      </p:to>
                                    </p:set>
                                  </p:childTnLst>
                                </p:cTn>
                              </p:par>
                              <p:par>
                                <p:cTn id="91" presetID="1" presetClass="entr" presetSubtype="0" fill="hold" nodeType="withEffect">
                                  <p:stCondLst>
                                    <p:cond delay="0"/>
                                  </p:stCondLst>
                                  <p:childTnLst>
                                    <p:set>
                                      <p:cBhvr>
                                        <p:cTn id="92" dur="1" fill="hold">
                                          <p:stCondLst>
                                            <p:cond delay="0"/>
                                          </p:stCondLst>
                                        </p:cTn>
                                        <p:tgtEl>
                                          <p:spTgt spid="110"/>
                                        </p:tgtEl>
                                        <p:attrNameLst>
                                          <p:attrName>style.visibility</p:attrName>
                                        </p:attrNameLst>
                                      </p:cBhvr>
                                      <p:to>
                                        <p:strVal val="visible"/>
                                      </p:to>
                                    </p:set>
                                  </p:childTnLst>
                                </p:cTn>
                              </p:par>
                            </p:childTnLst>
                          </p:cTn>
                        </p:par>
                      </p:childTnLst>
                    </p:cTn>
                  </p:par>
                  <p:par>
                    <p:cTn id="93" fill="hold">
                      <p:stCondLst>
                        <p:cond delay="indefinite"/>
                      </p:stCondLst>
                      <p:childTnLst>
                        <p:par>
                          <p:cTn id="94" fill="hold">
                            <p:stCondLst>
                              <p:cond delay="0"/>
                            </p:stCondLst>
                            <p:childTnLst>
                              <p:par>
                                <p:cTn id="95" presetID="1" presetClass="entr" presetSubtype="0" fill="hold" nodeType="clickEffect">
                                  <p:stCondLst>
                                    <p:cond delay="0"/>
                                  </p:stCondLst>
                                  <p:childTnLst>
                                    <p:set>
                                      <p:cBhvr>
                                        <p:cTn id="96" dur="1" fill="hold">
                                          <p:stCondLst>
                                            <p:cond delay="0"/>
                                          </p:stCondLst>
                                        </p:cTn>
                                        <p:tgtEl>
                                          <p:spTgt spid="97"/>
                                        </p:tgtEl>
                                        <p:attrNameLst>
                                          <p:attrName>style.visibility</p:attrName>
                                        </p:attrNameLst>
                                      </p:cBhvr>
                                      <p:to>
                                        <p:strVal val="visible"/>
                                      </p:to>
                                    </p:set>
                                  </p:childTnLst>
                                </p:cTn>
                              </p:par>
                              <p:par>
                                <p:cTn id="97" presetID="1" presetClass="entr" presetSubtype="0" fill="hold" nodeType="withEffect">
                                  <p:stCondLst>
                                    <p:cond delay="0"/>
                                  </p:stCondLst>
                                  <p:childTnLst>
                                    <p:set>
                                      <p:cBhvr>
                                        <p:cTn id="98" dur="1" fill="hold">
                                          <p:stCondLst>
                                            <p:cond delay="0"/>
                                          </p:stCondLst>
                                        </p:cTn>
                                        <p:tgtEl>
                                          <p:spTgt spid="98"/>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nodeType="clickEffect">
                                  <p:stCondLst>
                                    <p:cond delay="0"/>
                                  </p:stCondLst>
                                  <p:childTnLst>
                                    <p:set>
                                      <p:cBhvr>
                                        <p:cTn id="102" dur="1" fill="hold">
                                          <p:stCondLst>
                                            <p:cond delay="0"/>
                                          </p:stCondLst>
                                        </p:cTn>
                                        <p:tgtEl>
                                          <p:spTgt spid="114"/>
                                        </p:tgtEl>
                                        <p:attrNameLst>
                                          <p:attrName>style.visibility</p:attrName>
                                        </p:attrNameLst>
                                      </p:cBhvr>
                                      <p:to>
                                        <p:strVal val="visible"/>
                                      </p:to>
                                    </p:set>
                                  </p:childTnLst>
                                </p:cTn>
                              </p:par>
                              <p:par>
                                <p:cTn id="103" presetID="1" presetClass="entr" presetSubtype="0" fill="hold" nodeType="withEffect">
                                  <p:stCondLst>
                                    <p:cond delay="0"/>
                                  </p:stCondLst>
                                  <p:childTnLst>
                                    <p:set>
                                      <p:cBhvr>
                                        <p:cTn id="104" dur="1" fill="hold">
                                          <p:stCondLst>
                                            <p:cond delay="0"/>
                                          </p:stCondLst>
                                        </p:cTn>
                                        <p:tgtEl>
                                          <p:spTgt spid="1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dirty="0"/>
              <a:t>سیاست </a:t>
            </a:r>
            <a:r>
              <a:rPr lang="en-US" altLang="en-US" b="1" dirty="0"/>
              <a:t>fast recovery</a:t>
            </a:r>
            <a:endParaRPr lang="en-US" dirty="0"/>
          </a:p>
        </p:txBody>
      </p:sp>
      <p:sp>
        <p:nvSpPr>
          <p:cNvPr id="3" name="Content Placeholder 2"/>
          <p:cNvSpPr>
            <a:spLocks noGrp="1"/>
          </p:cNvSpPr>
          <p:nvPr>
            <p:ph idx="1"/>
          </p:nvPr>
        </p:nvSpPr>
        <p:spPr/>
        <p:txBody>
          <a:bodyPr>
            <a:normAutofit lnSpcReduction="10000"/>
          </a:bodyPr>
          <a:lstStyle/>
          <a:p>
            <a:r>
              <a:rPr lang="fa-IR" sz="2800" dirty="0"/>
              <a:t>در صورت از بین رفتن بسته، باید روند افزایشی پنجره متوقف شده و به سرعت اندازه پنجره کاهش یابد</a:t>
            </a:r>
          </a:p>
          <a:p>
            <a:r>
              <a:rPr lang="fa-IR" sz="2800" dirty="0"/>
              <a:t>چنانچه اندازه پنجره کاهش پیدا نکند، تعداد بسته های در جریان افزایش می یابند و مشکل ازدحام چند برابر میشود.</a:t>
            </a:r>
          </a:p>
          <a:p>
            <a:r>
              <a:rPr lang="fa-IR" sz="2800" dirty="0"/>
              <a:t>برای حل این مشکل در صورت تشخیص ازدحام و از بین رفتن بسته، آستانه شروع آهسته </a:t>
            </a:r>
            <a:r>
              <a:rPr lang="en-US" sz="2800" dirty="0" err="1"/>
              <a:t>ssthresh</a:t>
            </a:r>
            <a:r>
              <a:rPr lang="fa-IR" sz="2800" dirty="0"/>
              <a:t> را برابر با نصف </a:t>
            </a:r>
            <a:r>
              <a:rPr lang="en-US" sz="2800" dirty="0" err="1"/>
              <a:t>cwnd</a:t>
            </a:r>
            <a:r>
              <a:rPr lang="fa-IR" sz="2800" dirty="0"/>
              <a:t> قرار میدهیم. </a:t>
            </a:r>
          </a:p>
          <a:p>
            <a:r>
              <a:rPr lang="fa-IR" sz="2800" dirty="0"/>
              <a:t>بجای شروع با پنجره ارسال 1 ، از پنجره ارسال </a:t>
            </a:r>
            <a:r>
              <a:rPr lang="en-US" sz="2800" dirty="0" err="1"/>
              <a:t>cwnd</a:t>
            </a:r>
            <a:r>
              <a:rPr lang="en-US" sz="2800" dirty="0"/>
              <a:t>/2+3</a:t>
            </a:r>
            <a:r>
              <a:rPr lang="fa-IR" sz="2800" dirty="0"/>
              <a:t> شروع میکنیم.</a:t>
            </a:r>
            <a:endParaRPr lang="en-US" sz="2800" dirty="0"/>
          </a:p>
        </p:txBody>
      </p:sp>
      <p:sp>
        <p:nvSpPr>
          <p:cNvPr id="4" name="Slide Number Placeholder 3"/>
          <p:cNvSpPr>
            <a:spLocks noGrp="1"/>
          </p:cNvSpPr>
          <p:nvPr>
            <p:ph type="sldNum" sz="quarter" idx="12"/>
          </p:nvPr>
        </p:nvSpPr>
        <p:spPr/>
        <p:txBody>
          <a:bodyPr/>
          <a:lstStyle/>
          <a:p>
            <a:fld id="{6D22F896-40B5-4ADD-8801-0D06FADFA095}" type="slidenum">
              <a:rPr lang="en-US" smtClean="0"/>
              <a:pPr/>
              <a:t>17</a:t>
            </a:fld>
            <a:endParaRPr lang="en-US" dirty="0"/>
          </a:p>
        </p:txBody>
      </p:sp>
    </p:spTree>
    <p:extLst>
      <p:ext uri="{BB962C8B-B14F-4D97-AF65-F5344CB8AC3E}">
        <p14:creationId xmlns:p14="http://schemas.microsoft.com/office/powerpoint/2010/main" val="11200755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r>
              <a:rPr lang="en-US" altLang="en-US"/>
              <a:t>Responses to congestion</a:t>
            </a:r>
          </a:p>
        </p:txBody>
      </p:sp>
      <p:sp>
        <p:nvSpPr>
          <p:cNvPr id="30723" name="Rectangle 3"/>
          <p:cNvSpPr>
            <a:spLocks noGrp="1" noChangeArrowheads="1"/>
          </p:cNvSpPr>
          <p:nvPr>
            <p:ph idx="1"/>
          </p:nvPr>
        </p:nvSpPr>
        <p:spPr/>
        <p:txBody>
          <a:bodyPr>
            <a:normAutofit/>
          </a:bodyPr>
          <a:lstStyle/>
          <a:p>
            <a:pPr eaLnBrk="1" hangingPunct="1"/>
            <a:r>
              <a:rPr lang="en-US" altLang="en-US" sz="3200" dirty="0"/>
              <a:t>fast recovery</a:t>
            </a:r>
          </a:p>
          <a:p>
            <a:pPr lvl="1" eaLnBrk="1" hangingPunct="1"/>
            <a:r>
              <a:rPr lang="en-US" altLang="en-US" sz="2800" dirty="0"/>
              <a:t>Set </a:t>
            </a:r>
            <a:r>
              <a:rPr lang="en-US" altLang="en-US" sz="2800" dirty="0" err="1"/>
              <a:t>sstreshold</a:t>
            </a:r>
            <a:r>
              <a:rPr lang="en-US" altLang="en-US" sz="2800" dirty="0"/>
              <a:t>=</a:t>
            </a:r>
            <a:r>
              <a:rPr lang="en-US" altLang="en-US" sz="2800" dirty="0" err="1"/>
              <a:t>cwnd</a:t>
            </a:r>
            <a:r>
              <a:rPr lang="en-US" altLang="en-US" sz="2800" dirty="0"/>
              <a:t>/2</a:t>
            </a:r>
          </a:p>
          <a:p>
            <a:pPr lvl="1" eaLnBrk="1" hangingPunct="1"/>
            <a:r>
              <a:rPr lang="en-US" altLang="en-US" sz="2800" dirty="0"/>
              <a:t>Set </a:t>
            </a:r>
            <a:r>
              <a:rPr lang="en-US" altLang="en-US" sz="2800" dirty="0" err="1"/>
              <a:t>cwnd</a:t>
            </a:r>
            <a:r>
              <a:rPr lang="en-US" altLang="en-US" sz="2800" dirty="0"/>
              <a:t> to ½ of current </a:t>
            </a:r>
            <a:r>
              <a:rPr lang="en-US" altLang="en-US" sz="2800" dirty="0" err="1"/>
              <a:t>cwnd</a:t>
            </a:r>
            <a:r>
              <a:rPr lang="en-US" altLang="en-US" sz="2800" dirty="0"/>
              <a:t> plus 3 segments</a:t>
            </a:r>
          </a:p>
          <a:p>
            <a:pPr lvl="1" eaLnBrk="1" hangingPunct="1"/>
            <a:r>
              <a:rPr lang="en-US" altLang="en-US" sz="2800" dirty="0"/>
              <a:t>When new data </a:t>
            </a:r>
            <a:r>
              <a:rPr lang="en-US" altLang="en-US" sz="2800" dirty="0" err="1"/>
              <a:t>acked</a:t>
            </a:r>
            <a:r>
              <a:rPr lang="en-US" altLang="en-US" sz="2800" dirty="0"/>
              <a:t>, do regular congestion avoidance</a:t>
            </a:r>
          </a:p>
          <a:p>
            <a:pPr eaLnBrk="1" hangingPunct="1"/>
            <a:endParaRPr lang="en-US" altLang="en-US" sz="3200" dirty="0"/>
          </a:p>
        </p:txBody>
      </p:sp>
    </p:spTree>
    <p:extLst>
      <p:ext uri="{BB962C8B-B14F-4D97-AF65-F5344CB8AC3E}">
        <p14:creationId xmlns:p14="http://schemas.microsoft.com/office/powerpoint/2010/main" val="31148722"/>
      </p:ext>
    </p:extLst>
  </p:cSld>
  <p:clrMapOvr>
    <a:masterClrMapping/>
  </p:clrMapOvr>
  <p:transition spd="slow">
    <p:cove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Line 10"/>
          <p:cNvSpPr>
            <a:spLocks noChangeShapeType="1"/>
          </p:cNvSpPr>
          <p:nvPr/>
        </p:nvSpPr>
        <p:spPr bwMode="auto">
          <a:xfrm>
            <a:off x="1795959" y="2058032"/>
            <a:ext cx="2129809" cy="0"/>
          </a:xfrm>
          <a:prstGeom prst="line">
            <a:avLst/>
          </a:prstGeom>
          <a:noFill/>
          <a:ln w="38100">
            <a:solidFill>
              <a:schemeClr val="accent3"/>
            </a:solidFill>
            <a:prstDash val="sysDot"/>
            <a:round/>
            <a:headEnd type="none" w="sm" len="sm"/>
            <a:tailEnd type="none" w="sm" len="sm"/>
          </a:ln>
          <a:effectLst/>
        </p:spPr>
        <p:txBody>
          <a:bodyPr vert="horz" wrap="none" lIns="91440" tIns="45720" rIns="91440" bIns="45720" numCol="1" anchor="ctr" anchorCtr="0" compatLnSpc="1">
            <a:prstTxWarp prst="textNoShape">
              <a:avLst/>
            </a:prstTxWarp>
          </a:bodyPr>
          <a:lstStyle/>
          <a:p>
            <a:endParaRPr lang="en-US"/>
          </a:p>
        </p:txBody>
      </p:sp>
      <p:sp>
        <p:nvSpPr>
          <p:cNvPr id="670730" name="Line 10"/>
          <p:cNvSpPr>
            <a:spLocks noChangeShapeType="1"/>
          </p:cNvSpPr>
          <p:nvPr/>
        </p:nvSpPr>
        <p:spPr bwMode="auto">
          <a:xfrm>
            <a:off x="3925768" y="4064938"/>
            <a:ext cx="1107500" cy="0"/>
          </a:xfrm>
          <a:prstGeom prst="line">
            <a:avLst/>
          </a:prstGeom>
          <a:noFill/>
          <a:ln w="38100">
            <a:solidFill>
              <a:schemeClr val="accent3"/>
            </a:solidFill>
            <a:prstDash val="sysDot"/>
            <a:round/>
            <a:headEnd type="none" w="sm" len="sm"/>
            <a:tailEnd type="none" w="sm" len="sm"/>
          </a:ln>
          <a:effectLst/>
        </p:spPr>
        <p:txBody>
          <a:bodyPr vert="horz" wrap="none" lIns="91440" tIns="45720" rIns="91440" bIns="45720" numCol="1" anchor="ctr" anchorCtr="0" compatLnSpc="1">
            <a:prstTxWarp prst="textNoShape">
              <a:avLst/>
            </a:prstTxWarp>
          </a:bodyPr>
          <a:lstStyle/>
          <a:p>
            <a:endParaRPr lang="en-US"/>
          </a:p>
        </p:txBody>
      </p:sp>
      <p:sp>
        <p:nvSpPr>
          <p:cNvPr id="670735" name="Line 15"/>
          <p:cNvSpPr>
            <a:spLocks noChangeShapeType="1"/>
          </p:cNvSpPr>
          <p:nvPr/>
        </p:nvSpPr>
        <p:spPr bwMode="auto">
          <a:xfrm>
            <a:off x="6737114" y="4405707"/>
            <a:ext cx="1107500" cy="0"/>
          </a:xfrm>
          <a:prstGeom prst="line">
            <a:avLst/>
          </a:prstGeom>
          <a:noFill/>
          <a:ln w="38100">
            <a:solidFill>
              <a:schemeClr val="accent3"/>
            </a:solidFill>
            <a:prstDash val="sysDot"/>
            <a:round/>
            <a:headEnd type="none" w="sm" len="sm"/>
            <a:tailEnd type="none" w="sm" len="sm"/>
          </a:ln>
          <a:effectLst/>
        </p:spPr>
        <p:txBody>
          <a:bodyPr vert="horz" wrap="none" lIns="91440" tIns="45720" rIns="91440" bIns="45720" numCol="1" anchor="ctr" anchorCtr="0" compatLnSpc="1">
            <a:prstTxWarp prst="textNoShape">
              <a:avLst/>
            </a:prstTxWarp>
          </a:bodyPr>
          <a:lstStyle/>
          <a:p>
            <a:endParaRPr lang="en-US"/>
          </a:p>
        </p:txBody>
      </p:sp>
      <p:sp>
        <p:nvSpPr>
          <p:cNvPr id="670722" name="Rectangle 2"/>
          <p:cNvSpPr>
            <a:spLocks noGrp="1" noChangeArrowheads="1"/>
          </p:cNvSpPr>
          <p:nvPr>
            <p:ph type="title"/>
          </p:nvPr>
        </p:nvSpPr>
        <p:spPr/>
        <p:txBody>
          <a:bodyPr/>
          <a:lstStyle/>
          <a:p>
            <a:pPr algn="l" rtl="0"/>
            <a:r>
              <a:rPr lang="en-US" dirty="0"/>
              <a:t>The Big Picture of basic exponential increase</a:t>
            </a:r>
          </a:p>
        </p:txBody>
      </p:sp>
      <p:sp>
        <p:nvSpPr>
          <p:cNvPr id="23" name="Slide Number Placeholder 2"/>
          <p:cNvSpPr>
            <a:spLocks noGrp="1"/>
          </p:cNvSpPr>
          <p:nvPr>
            <p:ph type="sldNum" sz="quarter" idx="12"/>
          </p:nvPr>
        </p:nvSpPr>
        <p:spPr/>
        <p:txBody>
          <a:bodyPr>
            <a:normAutofit lnSpcReduction="10000"/>
          </a:bodyPr>
          <a:lstStyle/>
          <a:p>
            <a:fld id="{283B9EA5-CE9A-4950-A80C-5ADF06B45BB8}" type="slidenum">
              <a:rPr lang="en-US" smtClean="0"/>
              <a:pPr/>
              <a:t>19</a:t>
            </a:fld>
            <a:endParaRPr lang="en-US" dirty="0"/>
          </a:p>
        </p:txBody>
      </p:sp>
      <p:sp>
        <p:nvSpPr>
          <p:cNvPr id="670725" name="Rectangle 5"/>
          <p:cNvSpPr>
            <a:spLocks noChangeArrowheads="1"/>
          </p:cNvSpPr>
          <p:nvPr/>
        </p:nvSpPr>
        <p:spPr bwMode="auto">
          <a:xfrm>
            <a:off x="5327893" y="5172439"/>
            <a:ext cx="823944" cy="462307"/>
          </a:xfrm>
          <a:prstGeom prst="rect">
            <a:avLst/>
          </a:prstGeom>
          <a:noFill/>
          <a:ln w="9525">
            <a:noFill/>
            <a:miter lim="800000"/>
            <a:headEnd/>
            <a:tailEnd/>
          </a:ln>
          <a:effectLst/>
        </p:spPr>
        <p:txBody>
          <a:bodyPr vert="horz" wrap="none" lIns="92075" tIns="46038" rIns="92075" bIns="46038" numCol="1" anchor="t" anchorCtr="0" compatLnSpc="1">
            <a:prstTxWarp prst="textNoShape">
              <a:avLst/>
            </a:prstTxWarp>
            <a:spAutoFit/>
          </a:bodyPr>
          <a:lstStyle/>
          <a:p>
            <a:pPr algn="l"/>
            <a:r>
              <a:rPr lang="en-US" sz="2400" dirty="0"/>
              <a:t>Time</a:t>
            </a:r>
          </a:p>
        </p:txBody>
      </p:sp>
      <p:sp>
        <p:nvSpPr>
          <p:cNvPr id="670726" name="Rectangle 6"/>
          <p:cNvSpPr>
            <a:spLocks noChangeArrowheads="1"/>
          </p:cNvSpPr>
          <p:nvPr/>
        </p:nvSpPr>
        <p:spPr bwMode="auto">
          <a:xfrm rot="16200000">
            <a:off x="1144386" y="3237438"/>
            <a:ext cx="782265" cy="462307"/>
          </a:xfrm>
          <a:prstGeom prst="rect">
            <a:avLst/>
          </a:prstGeom>
          <a:noFill/>
          <a:ln w="9525">
            <a:noFill/>
            <a:miter lim="800000"/>
            <a:headEnd/>
            <a:tailEnd/>
          </a:ln>
          <a:effectLst/>
        </p:spPr>
        <p:txBody>
          <a:bodyPr vert="horz" wrap="none" lIns="92075" tIns="46038" rIns="92075" bIns="46038" numCol="1" anchor="t" anchorCtr="0" compatLnSpc="1">
            <a:prstTxWarp prst="textNoShape">
              <a:avLst/>
            </a:prstTxWarp>
            <a:spAutoFit/>
          </a:bodyPr>
          <a:lstStyle/>
          <a:p>
            <a:pPr algn="l"/>
            <a:r>
              <a:rPr lang="en-US" sz="2400" i="1" dirty="0" err="1"/>
              <a:t>cwnd</a:t>
            </a:r>
            <a:endParaRPr lang="en-US" sz="2400" i="1" dirty="0"/>
          </a:p>
        </p:txBody>
      </p:sp>
      <p:sp>
        <p:nvSpPr>
          <p:cNvPr id="670738" name="Rectangle 18"/>
          <p:cNvSpPr>
            <a:spLocks noChangeArrowheads="1"/>
          </p:cNvSpPr>
          <p:nvPr/>
        </p:nvSpPr>
        <p:spPr bwMode="auto">
          <a:xfrm>
            <a:off x="3161289" y="2641878"/>
            <a:ext cx="1102994" cy="400752"/>
          </a:xfrm>
          <a:prstGeom prst="rect">
            <a:avLst/>
          </a:prstGeom>
          <a:noFill/>
          <a:ln w="9525">
            <a:noFill/>
            <a:miter lim="800000"/>
            <a:headEnd/>
            <a:tailEnd/>
          </a:ln>
          <a:effectLst/>
        </p:spPr>
        <p:txBody>
          <a:bodyPr vert="horz" wrap="none" lIns="92075" tIns="46038" rIns="92075" bIns="46038" numCol="1" anchor="t" anchorCtr="0" compatLnSpc="1">
            <a:prstTxWarp prst="textNoShape">
              <a:avLst/>
            </a:prstTxWarp>
            <a:spAutoFit/>
          </a:bodyPr>
          <a:lstStyle/>
          <a:p>
            <a:pPr algn="l"/>
            <a:r>
              <a:rPr lang="en-US" sz="2000" dirty="0"/>
              <a:t>Timeout</a:t>
            </a:r>
          </a:p>
        </p:txBody>
      </p:sp>
      <p:sp>
        <p:nvSpPr>
          <p:cNvPr id="670739" name="Rectangle 19"/>
          <p:cNvSpPr>
            <a:spLocks noChangeArrowheads="1"/>
          </p:cNvSpPr>
          <p:nvPr/>
        </p:nvSpPr>
        <p:spPr bwMode="auto">
          <a:xfrm>
            <a:off x="1970613" y="3762816"/>
            <a:ext cx="1254574" cy="400752"/>
          </a:xfrm>
          <a:prstGeom prst="rect">
            <a:avLst/>
          </a:prstGeom>
          <a:noFill/>
          <a:ln w="9525">
            <a:noFill/>
            <a:miter lim="800000"/>
            <a:headEnd/>
            <a:tailEnd/>
          </a:ln>
          <a:effectLst/>
        </p:spPr>
        <p:txBody>
          <a:bodyPr vert="horz" wrap="none" lIns="92075" tIns="46038" rIns="92075" bIns="46038" numCol="1" anchor="t" anchorCtr="0" compatLnSpc="1">
            <a:prstTxWarp prst="textNoShape">
              <a:avLst/>
            </a:prstTxWarp>
            <a:spAutoFit/>
          </a:bodyPr>
          <a:lstStyle/>
          <a:p>
            <a:pPr algn="l"/>
            <a:r>
              <a:rPr lang="en-US" sz="2000" dirty="0"/>
              <a:t>Slow Start</a:t>
            </a:r>
          </a:p>
        </p:txBody>
      </p:sp>
      <p:sp>
        <p:nvSpPr>
          <p:cNvPr id="670740" name="Rectangle 20"/>
          <p:cNvSpPr>
            <a:spLocks noChangeArrowheads="1"/>
          </p:cNvSpPr>
          <p:nvPr/>
        </p:nvSpPr>
        <p:spPr bwMode="auto">
          <a:xfrm>
            <a:off x="4702530" y="3088035"/>
            <a:ext cx="1379224" cy="708528"/>
          </a:xfrm>
          <a:prstGeom prst="rect">
            <a:avLst/>
          </a:prstGeom>
          <a:noFill/>
          <a:ln w="9525">
            <a:noFill/>
            <a:miter lim="800000"/>
            <a:headEnd/>
            <a:tailEnd/>
          </a:ln>
          <a:effectLst/>
        </p:spPr>
        <p:txBody>
          <a:bodyPr vert="horz" wrap="none" lIns="92075" tIns="46038" rIns="92075" bIns="46038" numCol="1" anchor="t" anchorCtr="0" compatLnSpc="1">
            <a:prstTxWarp prst="textNoShape">
              <a:avLst/>
            </a:prstTxWarp>
            <a:spAutoFit/>
          </a:bodyPr>
          <a:lstStyle/>
          <a:p>
            <a:pPr algn="l"/>
            <a:r>
              <a:rPr lang="en-US" sz="2000" dirty="0"/>
              <a:t>Congestion</a:t>
            </a:r>
          </a:p>
          <a:p>
            <a:pPr algn="ctr"/>
            <a:r>
              <a:rPr lang="en-US" sz="2000" dirty="0"/>
              <a:t>Avoidance</a:t>
            </a:r>
          </a:p>
        </p:txBody>
      </p:sp>
      <p:sp>
        <p:nvSpPr>
          <p:cNvPr id="670727" name="Arc 7"/>
          <p:cNvSpPr>
            <a:spLocks/>
          </p:cNvSpPr>
          <p:nvPr/>
        </p:nvSpPr>
        <p:spPr bwMode="auto">
          <a:xfrm>
            <a:off x="1795959" y="3042630"/>
            <a:ext cx="1703846" cy="2129808"/>
          </a:xfrm>
          <a:custGeom>
            <a:avLst/>
            <a:gdLst>
              <a:gd name="G0" fmla="+- 0 0 0"/>
              <a:gd name="G1" fmla="+- 0 0 0"/>
              <a:gd name="G2" fmla="+- 21600 0 0"/>
              <a:gd name="T0" fmla="*/ 21600 w 21600"/>
              <a:gd name="T1" fmla="*/ 0 h 21600"/>
              <a:gd name="T2" fmla="*/ 0 w 21600"/>
              <a:gd name="T3" fmla="*/ 21600 h 21600"/>
              <a:gd name="T4" fmla="*/ 0 w 21600"/>
              <a:gd name="T5" fmla="*/ 0 h 21600"/>
            </a:gdLst>
            <a:ahLst/>
            <a:cxnLst>
              <a:cxn ang="0">
                <a:pos x="T0" y="T1"/>
              </a:cxn>
              <a:cxn ang="0">
                <a:pos x="T2" y="T3"/>
              </a:cxn>
              <a:cxn ang="0">
                <a:pos x="T4" y="T5"/>
              </a:cxn>
            </a:cxnLst>
            <a:rect l="0" t="0" r="r" b="b"/>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57150" cap="rnd">
            <a:solidFill>
              <a:schemeClr val="accent1"/>
            </a:solidFill>
            <a:round/>
            <a:headEnd type="none" w="sm" len="sm"/>
            <a:tailEnd type="none" w="sm" len="sm"/>
          </a:ln>
          <a:effectLst/>
        </p:spPr>
        <p:txBody>
          <a:bodyPr vert="horz" wrap="none" lIns="91440" tIns="45720" rIns="91440" bIns="45720" numCol="1" anchor="ctr" anchorCtr="0" compatLnSpc="1">
            <a:prstTxWarp prst="textNoShape">
              <a:avLst/>
            </a:prstTxWarp>
          </a:bodyPr>
          <a:lstStyle/>
          <a:p>
            <a:endParaRPr lang="en-US"/>
          </a:p>
        </p:txBody>
      </p:sp>
      <p:sp>
        <p:nvSpPr>
          <p:cNvPr id="670728" name="Line 8"/>
          <p:cNvSpPr>
            <a:spLocks noChangeShapeType="1"/>
          </p:cNvSpPr>
          <p:nvPr/>
        </p:nvSpPr>
        <p:spPr bwMode="auto">
          <a:xfrm>
            <a:off x="3499805" y="3042630"/>
            <a:ext cx="425962" cy="0"/>
          </a:xfrm>
          <a:prstGeom prst="line">
            <a:avLst/>
          </a:prstGeom>
          <a:noFill/>
          <a:ln w="57150">
            <a:solidFill>
              <a:schemeClr val="accent1"/>
            </a:solidFill>
            <a:round/>
            <a:headEnd type="none" w="sm" len="sm"/>
            <a:tailEnd type="none" w="sm" len="sm"/>
          </a:ln>
          <a:effectLst/>
        </p:spPr>
        <p:txBody>
          <a:bodyPr vert="horz" wrap="none" lIns="91440" tIns="45720" rIns="91440" bIns="45720" numCol="1" anchor="ctr" anchorCtr="0" compatLnSpc="1">
            <a:prstTxWarp prst="textNoShape">
              <a:avLst/>
            </a:prstTxWarp>
          </a:bodyPr>
          <a:lstStyle/>
          <a:p>
            <a:endParaRPr lang="en-US"/>
          </a:p>
        </p:txBody>
      </p:sp>
      <p:sp>
        <p:nvSpPr>
          <p:cNvPr id="670729" name="Line 9"/>
          <p:cNvSpPr>
            <a:spLocks noChangeShapeType="1"/>
          </p:cNvSpPr>
          <p:nvPr/>
        </p:nvSpPr>
        <p:spPr bwMode="auto">
          <a:xfrm>
            <a:off x="3925767" y="3042630"/>
            <a:ext cx="0" cy="2129808"/>
          </a:xfrm>
          <a:prstGeom prst="line">
            <a:avLst/>
          </a:prstGeom>
          <a:noFill/>
          <a:ln w="57150">
            <a:solidFill>
              <a:schemeClr val="accent1"/>
            </a:solidFill>
            <a:round/>
            <a:headEnd type="none" w="sm" len="sm"/>
            <a:tailEnd type="none" w="sm" len="sm"/>
          </a:ln>
          <a:effectLst/>
        </p:spPr>
        <p:txBody>
          <a:bodyPr vert="horz" wrap="none" lIns="91440" tIns="45720" rIns="91440" bIns="45720" numCol="1" anchor="ctr" anchorCtr="0" compatLnSpc="1">
            <a:prstTxWarp prst="textNoShape">
              <a:avLst/>
            </a:prstTxWarp>
          </a:bodyPr>
          <a:lstStyle/>
          <a:p>
            <a:endParaRPr lang="en-US"/>
          </a:p>
        </p:txBody>
      </p:sp>
      <p:sp>
        <p:nvSpPr>
          <p:cNvPr id="670731" name="Arc 11"/>
          <p:cNvSpPr>
            <a:spLocks/>
          </p:cNvSpPr>
          <p:nvPr/>
        </p:nvSpPr>
        <p:spPr bwMode="auto">
          <a:xfrm>
            <a:off x="3925767" y="4064938"/>
            <a:ext cx="1107500" cy="1107500"/>
          </a:xfrm>
          <a:custGeom>
            <a:avLst/>
            <a:gdLst>
              <a:gd name="G0" fmla="+- 0 0 0"/>
              <a:gd name="G1" fmla="+- 0 0 0"/>
              <a:gd name="G2" fmla="+- 21600 0 0"/>
              <a:gd name="T0" fmla="*/ 21600 w 21600"/>
              <a:gd name="T1" fmla="*/ 0 h 21600"/>
              <a:gd name="T2" fmla="*/ 0 w 21600"/>
              <a:gd name="T3" fmla="*/ 21600 h 21600"/>
              <a:gd name="T4" fmla="*/ 0 w 21600"/>
              <a:gd name="T5" fmla="*/ 0 h 21600"/>
            </a:gdLst>
            <a:ahLst/>
            <a:cxnLst>
              <a:cxn ang="0">
                <a:pos x="T0" y="T1"/>
              </a:cxn>
              <a:cxn ang="0">
                <a:pos x="T2" y="T3"/>
              </a:cxn>
              <a:cxn ang="0">
                <a:pos x="T4" y="T5"/>
              </a:cxn>
            </a:cxnLst>
            <a:rect l="0" t="0" r="r" b="b"/>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57150" cap="rnd">
            <a:solidFill>
              <a:schemeClr val="accent1"/>
            </a:solidFill>
            <a:round/>
            <a:headEnd type="none" w="sm" len="sm"/>
            <a:tailEnd type="none" w="sm" len="sm"/>
          </a:ln>
          <a:effectLst/>
        </p:spPr>
        <p:txBody>
          <a:bodyPr vert="horz" wrap="none" lIns="91440" tIns="45720" rIns="91440" bIns="45720" numCol="1" anchor="ctr" anchorCtr="0" compatLnSpc="1">
            <a:prstTxWarp prst="textNoShape">
              <a:avLst/>
            </a:prstTxWarp>
          </a:bodyPr>
          <a:lstStyle/>
          <a:p>
            <a:endParaRPr lang="en-US"/>
          </a:p>
        </p:txBody>
      </p:sp>
      <p:sp>
        <p:nvSpPr>
          <p:cNvPr id="670732" name="Line 12"/>
          <p:cNvSpPr>
            <a:spLocks noChangeShapeType="1"/>
          </p:cNvSpPr>
          <p:nvPr/>
        </p:nvSpPr>
        <p:spPr bwMode="auto">
          <a:xfrm flipV="1">
            <a:off x="5033268" y="3638976"/>
            <a:ext cx="1277885" cy="425962"/>
          </a:xfrm>
          <a:prstGeom prst="line">
            <a:avLst/>
          </a:prstGeom>
          <a:noFill/>
          <a:ln w="57150">
            <a:solidFill>
              <a:schemeClr val="accent1"/>
            </a:solidFill>
            <a:round/>
            <a:headEnd type="none" w="sm" len="sm"/>
            <a:tailEnd type="none" w="sm" len="sm"/>
          </a:ln>
          <a:effectLst/>
        </p:spPr>
        <p:txBody>
          <a:bodyPr vert="horz" wrap="none" lIns="91440" tIns="45720" rIns="91440" bIns="45720" numCol="1" anchor="ctr" anchorCtr="0" compatLnSpc="1">
            <a:prstTxWarp prst="textNoShape">
              <a:avLst/>
            </a:prstTxWarp>
          </a:bodyPr>
          <a:lstStyle/>
          <a:p>
            <a:endParaRPr lang="en-US"/>
          </a:p>
        </p:txBody>
      </p:sp>
      <p:sp>
        <p:nvSpPr>
          <p:cNvPr id="670733" name="Line 13"/>
          <p:cNvSpPr>
            <a:spLocks noChangeShapeType="1"/>
          </p:cNvSpPr>
          <p:nvPr/>
        </p:nvSpPr>
        <p:spPr bwMode="auto">
          <a:xfrm>
            <a:off x="6311152" y="3638976"/>
            <a:ext cx="425962" cy="0"/>
          </a:xfrm>
          <a:prstGeom prst="line">
            <a:avLst/>
          </a:prstGeom>
          <a:noFill/>
          <a:ln w="57150">
            <a:solidFill>
              <a:schemeClr val="accent1"/>
            </a:solidFill>
            <a:round/>
            <a:headEnd type="none" w="sm" len="sm"/>
            <a:tailEnd type="none" w="sm" len="sm"/>
          </a:ln>
          <a:effectLst/>
        </p:spPr>
        <p:txBody>
          <a:bodyPr vert="horz" wrap="none" lIns="91440" tIns="45720" rIns="91440" bIns="45720" numCol="1" anchor="ctr" anchorCtr="0" compatLnSpc="1">
            <a:prstTxWarp prst="textNoShape">
              <a:avLst/>
            </a:prstTxWarp>
          </a:bodyPr>
          <a:lstStyle/>
          <a:p>
            <a:endParaRPr lang="en-US"/>
          </a:p>
        </p:txBody>
      </p:sp>
      <p:sp>
        <p:nvSpPr>
          <p:cNvPr id="670734" name="Line 14"/>
          <p:cNvSpPr>
            <a:spLocks noChangeShapeType="1"/>
          </p:cNvSpPr>
          <p:nvPr/>
        </p:nvSpPr>
        <p:spPr bwMode="auto">
          <a:xfrm>
            <a:off x="6737114" y="3638976"/>
            <a:ext cx="0" cy="1533462"/>
          </a:xfrm>
          <a:prstGeom prst="line">
            <a:avLst/>
          </a:prstGeom>
          <a:noFill/>
          <a:ln w="57150">
            <a:solidFill>
              <a:schemeClr val="accent1"/>
            </a:solidFill>
            <a:round/>
            <a:headEnd type="none" w="sm" len="sm"/>
            <a:tailEnd type="none" w="sm" len="sm"/>
          </a:ln>
          <a:effectLst/>
        </p:spPr>
        <p:txBody>
          <a:bodyPr vert="horz" wrap="none" lIns="91440" tIns="45720" rIns="91440" bIns="45720" numCol="1" anchor="ctr" anchorCtr="0" compatLnSpc="1">
            <a:prstTxWarp prst="textNoShape">
              <a:avLst/>
            </a:prstTxWarp>
          </a:bodyPr>
          <a:lstStyle/>
          <a:p>
            <a:endParaRPr lang="en-US"/>
          </a:p>
        </p:txBody>
      </p:sp>
      <p:sp>
        <p:nvSpPr>
          <p:cNvPr id="670736" name="Arc 16"/>
          <p:cNvSpPr>
            <a:spLocks/>
          </p:cNvSpPr>
          <p:nvPr/>
        </p:nvSpPr>
        <p:spPr bwMode="auto">
          <a:xfrm>
            <a:off x="6737114" y="4405708"/>
            <a:ext cx="1022308" cy="766731"/>
          </a:xfrm>
          <a:custGeom>
            <a:avLst/>
            <a:gdLst>
              <a:gd name="G0" fmla="+- 0 0 0"/>
              <a:gd name="G1" fmla="+- 0 0 0"/>
              <a:gd name="G2" fmla="+- 21600 0 0"/>
              <a:gd name="T0" fmla="*/ 21600 w 21600"/>
              <a:gd name="T1" fmla="*/ 0 h 21600"/>
              <a:gd name="T2" fmla="*/ 0 w 21600"/>
              <a:gd name="T3" fmla="*/ 21600 h 21600"/>
              <a:gd name="T4" fmla="*/ 0 w 21600"/>
              <a:gd name="T5" fmla="*/ 0 h 21600"/>
            </a:gdLst>
            <a:ahLst/>
            <a:cxnLst>
              <a:cxn ang="0">
                <a:pos x="T0" y="T1"/>
              </a:cxn>
              <a:cxn ang="0">
                <a:pos x="T2" y="T3"/>
              </a:cxn>
              <a:cxn ang="0">
                <a:pos x="T4" y="T5"/>
              </a:cxn>
            </a:cxnLst>
            <a:rect l="0" t="0" r="r" b="b"/>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57150" cap="rnd">
            <a:solidFill>
              <a:schemeClr val="accent1"/>
            </a:solidFill>
            <a:round/>
            <a:headEnd type="none" w="sm" len="sm"/>
            <a:tailEnd type="none" w="sm" len="sm"/>
          </a:ln>
          <a:effectLst/>
        </p:spPr>
        <p:txBody>
          <a:bodyPr vert="horz" wrap="none" lIns="91440" tIns="45720" rIns="91440" bIns="45720" numCol="1" anchor="ctr" anchorCtr="0" compatLnSpc="1">
            <a:prstTxWarp prst="textNoShape">
              <a:avLst/>
            </a:prstTxWarp>
          </a:bodyPr>
          <a:lstStyle/>
          <a:p>
            <a:endParaRPr lang="en-US"/>
          </a:p>
        </p:txBody>
      </p:sp>
      <p:sp>
        <p:nvSpPr>
          <p:cNvPr id="670737" name="Line 17"/>
          <p:cNvSpPr>
            <a:spLocks noChangeShapeType="1"/>
          </p:cNvSpPr>
          <p:nvPr/>
        </p:nvSpPr>
        <p:spPr bwMode="auto">
          <a:xfrm flipV="1">
            <a:off x="7759422" y="3894553"/>
            <a:ext cx="1533462" cy="511154"/>
          </a:xfrm>
          <a:prstGeom prst="line">
            <a:avLst/>
          </a:prstGeom>
          <a:noFill/>
          <a:ln w="57150">
            <a:solidFill>
              <a:schemeClr val="accent1"/>
            </a:solidFill>
            <a:round/>
            <a:headEnd type="none" w="sm" len="sm"/>
            <a:tailEnd type="none" w="sm" len="sm"/>
          </a:ln>
          <a:effectLst/>
        </p:spPr>
        <p:txBody>
          <a:bodyPr vert="horz" wrap="none" lIns="91440" tIns="45720" rIns="91440" bIns="45720" numCol="1" anchor="ctr" anchorCtr="0" compatLnSpc="1">
            <a:prstTxWarp prst="textNoShape">
              <a:avLst/>
            </a:prstTxWarp>
          </a:bodyPr>
          <a:lstStyle/>
          <a:p>
            <a:endParaRPr lang="en-US"/>
          </a:p>
        </p:txBody>
      </p:sp>
      <p:sp>
        <p:nvSpPr>
          <p:cNvPr id="670723" name="Line 3"/>
          <p:cNvSpPr>
            <a:spLocks noChangeShapeType="1"/>
          </p:cNvSpPr>
          <p:nvPr/>
        </p:nvSpPr>
        <p:spPr bwMode="auto">
          <a:xfrm>
            <a:off x="1795959" y="1764746"/>
            <a:ext cx="0" cy="3407693"/>
          </a:xfrm>
          <a:prstGeom prst="line">
            <a:avLst/>
          </a:prstGeom>
          <a:noFill/>
          <a:ln w="57150">
            <a:solidFill>
              <a:schemeClr val="tx1"/>
            </a:solidFill>
            <a:round/>
            <a:headEnd type="triangle" w="med" len="med"/>
            <a:tailEnd type="none" w="med" len="med"/>
          </a:ln>
          <a:effectLst/>
        </p:spPr>
        <p:txBody>
          <a:bodyPr vert="horz" wrap="none" lIns="91440" tIns="45720" rIns="91440" bIns="45720" numCol="1" anchor="ctr" anchorCtr="0" compatLnSpc="1">
            <a:prstTxWarp prst="textNoShape">
              <a:avLst/>
            </a:prstTxWarp>
          </a:bodyPr>
          <a:lstStyle/>
          <a:p>
            <a:endParaRPr lang="en-US"/>
          </a:p>
        </p:txBody>
      </p:sp>
      <p:sp>
        <p:nvSpPr>
          <p:cNvPr id="670724" name="Line 4"/>
          <p:cNvSpPr>
            <a:spLocks noChangeShapeType="1"/>
          </p:cNvSpPr>
          <p:nvPr/>
        </p:nvSpPr>
        <p:spPr bwMode="auto">
          <a:xfrm>
            <a:off x="1795959" y="5172438"/>
            <a:ext cx="7922886" cy="0"/>
          </a:xfrm>
          <a:prstGeom prst="line">
            <a:avLst/>
          </a:prstGeom>
          <a:noFill/>
          <a:ln w="57150">
            <a:solidFill>
              <a:schemeClr val="tx1"/>
            </a:solidFill>
            <a:round/>
            <a:headEnd type="none" w="med" len="med"/>
            <a:tailEnd type="triangle" w="med" len="med"/>
          </a:ln>
          <a:effectLst/>
        </p:spPr>
        <p:txBody>
          <a:bodyPr vert="horz" wrap="none" lIns="91440" tIns="45720" rIns="91440" bIns="45720" numCol="1" anchor="ctr" anchorCtr="0" compatLnSpc="1">
            <a:prstTxWarp prst="textNoShape">
              <a:avLst/>
            </a:prstTxWarp>
          </a:bodyPr>
          <a:lstStyle/>
          <a:p>
            <a:endParaRPr lang="en-US"/>
          </a:p>
        </p:txBody>
      </p:sp>
      <p:sp>
        <p:nvSpPr>
          <p:cNvPr id="26" name="Rectangle 18"/>
          <p:cNvSpPr>
            <a:spLocks noChangeArrowheads="1"/>
          </p:cNvSpPr>
          <p:nvPr/>
        </p:nvSpPr>
        <p:spPr bwMode="auto">
          <a:xfrm>
            <a:off x="2394175" y="1644355"/>
            <a:ext cx="962508" cy="400752"/>
          </a:xfrm>
          <a:prstGeom prst="rect">
            <a:avLst/>
          </a:prstGeom>
          <a:noFill/>
          <a:ln w="9525">
            <a:noFill/>
            <a:miter lim="800000"/>
            <a:headEnd/>
            <a:tailEnd/>
          </a:ln>
          <a:effectLst/>
        </p:spPr>
        <p:txBody>
          <a:bodyPr vert="horz" wrap="none" lIns="92075" tIns="46038" rIns="92075" bIns="46038" numCol="1" anchor="t" anchorCtr="0" compatLnSpc="1">
            <a:prstTxWarp prst="textNoShape">
              <a:avLst/>
            </a:prstTxWarp>
            <a:spAutoFit/>
          </a:bodyPr>
          <a:lstStyle/>
          <a:p>
            <a:pPr algn="ctr"/>
            <a:r>
              <a:rPr lang="en-US" sz="2000" i="1" dirty="0" err="1"/>
              <a:t>ssthresh</a:t>
            </a:r>
            <a:endParaRPr lang="en-US" sz="2000" i="1" dirty="0"/>
          </a:p>
        </p:txBody>
      </p:sp>
    </p:spTree>
    <p:extLst>
      <p:ext uri="{BB962C8B-B14F-4D97-AF65-F5344CB8AC3E}">
        <p14:creationId xmlns:p14="http://schemas.microsoft.com/office/powerpoint/2010/main" val="4321004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70727"/>
                                        </p:tgtEl>
                                        <p:attrNameLst>
                                          <p:attrName>style.visibility</p:attrName>
                                        </p:attrNameLst>
                                      </p:cBhvr>
                                      <p:to>
                                        <p:strVal val="visible"/>
                                      </p:to>
                                    </p:set>
                                    <p:animEffect transition="in" filter="wipe(down)">
                                      <p:cBhvr>
                                        <p:cTn id="7" dur="500"/>
                                        <p:tgtEl>
                                          <p:spTgt spid="6707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70739"/>
                                        </p:tgtEl>
                                        <p:attrNameLst>
                                          <p:attrName>style.visibility</p:attrName>
                                        </p:attrNameLst>
                                      </p:cBhvr>
                                      <p:to>
                                        <p:strVal val="visible"/>
                                      </p:to>
                                    </p:set>
                                    <p:animEffect transition="in" filter="fade">
                                      <p:cBhvr>
                                        <p:cTn id="11" dur="500"/>
                                        <p:tgtEl>
                                          <p:spTgt spid="670739"/>
                                        </p:tgtEl>
                                      </p:cBhvr>
                                    </p:animEffect>
                                    <p:anim calcmode="lin" valueType="num">
                                      <p:cBhvr>
                                        <p:cTn id="12" dur="500" fill="hold"/>
                                        <p:tgtEl>
                                          <p:spTgt spid="670739"/>
                                        </p:tgtEl>
                                        <p:attrNameLst>
                                          <p:attrName>ppt_x</p:attrName>
                                        </p:attrNameLst>
                                      </p:cBhvr>
                                      <p:tavLst>
                                        <p:tav tm="0">
                                          <p:val>
                                            <p:strVal val="#ppt_x"/>
                                          </p:val>
                                        </p:tav>
                                        <p:tav tm="100000">
                                          <p:val>
                                            <p:strVal val="#ppt_x"/>
                                          </p:val>
                                        </p:tav>
                                      </p:tavLst>
                                    </p:anim>
                                    <p:anim calcmode="lin" valueType="num">
                                      <p:cBhvr>
                                        <p:cTn id="13" dur="500" fill="hold"/>
                                        <p:tgtEl>
                                          <p:spTgt spid="670739"/>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670728"/>
                                        </p:tgtEl>
                                        <p:attrNameLst>
                                          <p:attrName>style.visibility</p:attrName>
                                        </p:attrNameLst>
                                      </p:cBhvr>
                                      <p:to>
                                        <p:strVal val="visible"/>
                                      </p:to>
                                    </p:set>
                                    <p:animEffect transition="in" filter="wipe(left)">
                                      <p:cBhvr>
                                        <p:cTn id="18" dur="500"/>
                                        <p:tgtEl>
                                          <p:spTgt spid="670728"/>
                                        </p:tgtEl>
                                      </p:cBhvr>
                                    </p:animEffect>
                                  </p:childTnLst>
                                </p:cTn>
                              </p:par>
                            </p:childTnLst>
                          </p:cTn>
                        </p:par>
                        <p:par>
                          <p:cTn id="19" fill="hold">
                            <p:stCondLst>
                              <p:cond delay="500"/>
                            </p:stCondLst>
                            <p:childTnLst>
                              <p:par>
                                <p:cTn id="20" presetID="42" presetClass="entr" presetSubtype="0" fill="hold" grpId="0" nodeType="afterEffect">
                                  <p:stCondLst>
                                    <p:cond delay="0"/>
                                  </p:stCondLst>
                                  <p:childTnLst>
                                    <p:set>
                                      <p:cBhvr>
                                        <p:cTn id="21" dur="1" fill="hold">
                                          <p:stCondLst>
                                            <p:cond delay="0"/>
                                          </p:stCondLst>
                                        </p:cTn>
                                        <p:tgtEl>
                                          <p:spTgt spid="670738"/>
                                        </p:tgtEl>
                                        <p:attrNameLst>
                                          <p:attrName>style.visibility</p:attrName>
                                        </p:attrNameLst>
                                      </p:cBhvr>
                                      <p:to>
                                        <p:strVal val="visible"/>
                                      </p:to>
                                    </p:set>
                                    <p:animEffect transition="in" filter="fade">
                                      <p:cBhvr>
                                        <p:cTn id="22" dur="500"/>
                                        <p:tgtEl>
                                          <p:spTgt spid="670738"/>
                                        </p:tgtEl>
                                      </p:cBhvr>
                                    </p:animEffect>
                                    <p:anim calcmode="lin" valueType="num">
                                      <p:cBhvr>
                                        <p:cTn id="23" dur="500" fill="hold"/>
                                        <p:tgtEl>
                                          <p:spTgt spid="670738"/>
                                        </p:tgtEl>
                                        <p:attrNameLst>
                                          <p:attrName>ppt_x</p:attrName>
                                        </p:attrNameLst>
                                      </p:cBhvr>
                                      <p:tavLst>
                                        <p:tav tm="0">
                                          <p:val>
                                            <p:strVal val="#ppt_x"/>
                                          </p:val>
                                        </p:tav>
                                        <p:tav tm="100000">
                                          <p:val>
                                            <p:strVal val="#ppt_x"/>
                                          </p:val>
                                        </p:tav>
                                      </p:tavLst>
                                    </p:anim>
                                    <p:anim calcmode="lin" valueType="num">
                                      <p:cBhvr>
                                        <p:cTn id="24" dur="500" fill="hold"/>
                                        <p:tgtEl>
                                          <p:spTgt spid="670738"/>
                                        </p:tgtEl>
                                        <p:attrNameLst>
                                          <p:attrName>ppt_y</p:attrName>
                                        </p:attrNameLst>
                                      </p:cBhvr>
                                      <p:tavLst>
                                        <p:tav tm="0">
                                          <p:val>
                                            <p:strVal val="#ppt_y+.1"/>
                                          </p:val>
                                        </p:tav>
                                        <p:tav tm="100000">
                                          <p:val>
                                            <p:strVal val="#ppt_y"/>
                                          </p:val>
                                        </p:tav>
                                      </p:tavLst>
                                    </p:anim>
                                  </p:childTnLst>
                                </p:cTn>
                              </p:par>
                            </p:childTnLst>
                          </p:cTn>
                        </p:par>
                        <p:par>
                          <p:cTn id="25" fill="hold">
                            <p:stCondLst>
                              <p:cond delay="1000"/>
                            </p:stCondLst>
                            <p:childTnLst>
                              <p:par>
                                <p:cTn id="26" presetID="22" presetClass="entr" presetSubtype="1" fill="hold" grpId="0" nodeType="afterEffect">
                                  <p:stCondLst>
                                    <p:cond delay="0"/>
                                  </p:stCondLst>
                                  <p:childTnLst>
                                    <p:set>
                                      <p:cBhvr>
                                        <p:cTn id="27" dur="1" fill="hold">
                                          <p:stCondLst>
                                            <p:cond delay="0"/>
                                          </p:stCondLst>
                                        </p:cTn>
                                        <p:tgtEl>
                                          <p:spTgt spid="670729"/>
                                        </p:tgtEl>
                                        <p:attrNameLst>
                                          <p:attrName>style.visibility</p:attrName>
                                        </p:attrNameLst>
                                      </p:cBhvr>
                                      <p:to>
                                        <p:strVal val="visible"/>
                                      </p:to>
                                    </p:set>
                                    <p:animEffect transition="in" filter="wipe(up)">
                                      <p:cBhvr>
                                        <p:cTn id="28" dur="500"/>
                                        <p:tgtEl>
                                          <p:spTgt spid="670729"/>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670730"/>
                                        </p:tgtEl>
                                        <p:attrNameLst>
                                          <p:attrName>style.visibility</p:attrName>
                                        </p:attrNameLst>
                                      </p:cBhvr>
                                      <p:to>
                                        <p:strVal val="visible"/>
                                      </p:to>
                                    </p:set>
                                    <p:animEffect transition="in" filter="barn(inVertical)">
                                      <p:cBhvr>
                                        <p:cTn id="33" dur="500"/>
                                        <p:tgtEl>
                                          <p:spTgt spid="670730"/>
                                        </p:tgtEl>
                                      </p:cBhvr>
                                    </p:animEffect>
                                  </p:childTnLst>
                                </p:cTn>
                              </p:par>
                            </p:childTnLst>
                          </p:cTn>
                        </p:par>
                        <p:par>
                          <p:cTn id="34" fill="hold">
                            <p:stCondLst>
                              <p:cond delay="500"/>
                            </p:stCondLst>
                            <p:childTnLst>
                              <p:par>
                                <p:cTn id="35" presetID="22" presetClass="entr" presetSubtype="4" fill="hold" grpId="0" nodeType="afterEffect">
                                  <p:stCondLst>
                                    <p:cond delay="0"/>
                                  </p:stCondLst>
                                  <p:childTnLst>
                                    <p:set>
                                      <p:cBhvr>
                                        <p:cTn id="36" dur="1" fill="hold">
                                          <p:stCondLst>
                                            <p:cond delay="0"/>
                                          </p:stCondLst>
                                        </p:cTn>
                                        <p:tgtEl>
                                          <p:spTgt spid="670731"/>
                                        </p:tgtEl>
                                        <p:attrNameLst>
                                          <p:attrName>style.visibility</p:attrName>
                                        </p:attrNameLst>
                                      </p:cBhvr>
                                      <p:to>
                                        <p:strVal val="visible"/>
                                      </p:to>
                                    </p:set>
                                    <p:animEffect transition="in" filter="wipe(down)">
                                      <p:cBhvr>
                                        <p:cTn id="37" dur="500"/>
                                        <p:tgtEl>
                                          <p:spTgt spid="670731"/>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670732"/>
                                        </p:tgtEl>
                                        <p:attrNameLst>
                                          <p:attrName>style.visibility</p:attrName>
                                        </p:attrNameLst>
                                      </p:cBhvr>
                                      <p:to>
                                        <p:strVal val="visible"/>
                                      </p:to>
                                    </p:set>
                                    <p:animEffect transition="in" filter="wipe(down)">
                                      <p:cBhvr>
                                        <p:cTn id="42" dur="500"/>
                                        <p:tgtEl>
                                          <p:spTgt spid="670732"/>
                                        </p:tgtEl>
                                      </p:cBhvr>
                                    </p:animEffect>
                                  </p:childTnLst>
                                </p:cTn>
                              </p:par>
                            </p:childTnLst>
                          </p:cTn>
                        </p:par>
                        <p:par>
                          <p:cTn id="43" fill="hold">
                            <p:stCondLst>
                              <p:cond delay="500"/>
                            </p:stCondLst>
                            <p:childTnLst>
                              <p:par>
                                <p:cTn id="44" presetID="42" presetClass="entr" presetSubtype="0" fill="hold" grpId="0" nodeType="afterEffect">
                                  <p:stCondLst>
                                    <p:cond delay="0"/>
                                  </p:stCondLst>
                                  <p:childTnLst>
                                    <p:set>
                                      <p:cBhvr>
                                        <p:cTn id="45" dur="1" fill="hold">
                                          <p:stCondLst>
                                            <p:cond delay="0"/>
                                          </p:stCondLst>
                                        </p:cTn>
                                        <p:tgtEl>
                                          <p:spTgt spid="670740"/>
                                        </p:tgtEl>
                                        <p:attrNameLst>
                                          <p:attrName>style.visibility</p:attrName>
                                        </p:attrNameLst>
                                      </p:cBhvr>
                                      <p:to>
                                        <p:strVal val="visible"/>
                                      </p:to>
                                    </p:set>
                                    <p:animEffect transition="in" filter="fade">
                                      <p:cBhvr>
                                        <p:cTn id="46" dur="500"/>
                                        <p:tgtEl>
                                          <p:spTgt spid="670740"/>
                                        </p:tgtEl>
                                      </p:cBhvr>
                                    </p:animEffect>
                                    <p:anim calcmode="lin" valueType="num">
                                      <p:cBhvr>
                                        <p:cTn id="47" dur="500" fill="hold"/>
                                        <p:tgtEl>
                                          <p:spTgt spid="670740"/>
                                        </p:tgtEl>
                                        <p:attrNameLst>
                                          <p:attrName>ppt_x</p:attrName>
                                        </p:attrNameLst>
                                      </p:cBhvr>
                                      <p:tavLst>
                                        <p:tav tm="0">
                                          <p:val>
                                            <p:strVal val="#ppt_x"/>
                                          </p:val>
                                        </p:tav>
                                        <p:tav tm="100000">
                                          <p:val>
                                            <p:strVal val="#ppt_x"/>
                                          </p:val>
                                        </p:tav>
                                      </p:tavLst>
                                    </p:anim>
                                    <p:anim calcmode="lin" valueType="num">
                                      <p:cBhvr>
                                        <p:cTn id="48" dur="500" fill="hold"/>
                                        <p:tgtEl>
                                          <p:spTgt spid="670740"/>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670733"/>
                                        </p:tgtEl>
                                        <p:attrNameLst>
                                          <p:attrName>style.visibility</p:attrName>
                                        </p:attrNameLst>
                                      </p:cBhvr>
                                      <p:to>
                                        <p:strVal val="visible"/>
                                      </p:to>
                                    </p:set>
                                    <p:animEffect transition="in" filter="wipe(left)">
                                      <p:cBhvr>
                                        <p:cTn id="53" dur="500"/>
                                        <p:tgtEl>
                                          <p:spTgt spid="670733"/>
                                        </p:tgtEl>
                                      </p:cBhvr>
                                    </p:animEffect>
                                  </p:childTnLst>
                                </p:cTn>
                              </p:par>
                            </p:childTnLst>
                          </p:cTn>
                        </p:par>
                        <p:par>
                          <p:cTn id="54" fill="hold">
                            <p:stCondLst>
                              <p:cond delay="500"/>
                            </p:stCondLst>
                            <p:childTnLst>
                              <p:par>
                                <p:cTn id="55" presetID="22" presetClass="entr" presetSubtype="1" fill="hold" grpId="0" nodeType="afterEffect">
                                  <p:stCondLst>
                                    <p:cond delay="0"/>
                                  </p:stCondLst>
                                  <p:childTnLst>
                                    <p:set>
                                      <p:cBhvr>
                                        <p:cTn id="56" dur="1" fill="hold">
                                          <p:stCondLst>
                                            <p:cond delay="0"/>
                                          </p:stCondLst>
                                        </p:cTn>
                                        <p:tgtEl>
                                          <p:spTgt spid="670734"/>
                                        </p:tgtEl>
                                        <p:attrNameLst>
                                          <p:attrName>style.visibility</p:attrName>
                                        </p:attrNameLst>
                                      </p:cBhvr>
                                      <p:to>
                                        <p:strVal val="visible"/>
                                      </p:to>
                                    </p:set>
                                    <p:animEffect transition="in" filter="wipe(up)">
                                      <p:cBhvr>
                                        <p:cTn id="57" dur="500"/>
                                        <p:tgtEl>
                                          <p:spTgt spid="670734"/>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grpId="0" nodeType="clickEffect">
                                  <p:stCondLst>
                                    <p:cond delay="0"/>
                                  </p:stCondLst>
                                  <p:childTnLst>
                                    <p:set>
                                      <p:cBhvr>
                                        <p:cTn id="61" dur="1" fill="hold">
                                          <p:stCondLst>
                                            <p:cond delay="0"/>
                                          </p:stCondLst>
                                        </p:cTn>
                                        <p:tgtEl>
                                          <p:spTgt spid="670735"/>
                                        </p:tgtEl>
                                        <p:attrNameLst>
                                          <p:attrName>style.visibility</p:attrName>
                                        </p:attrNameLst>
                                      </p:cBhvr>
                                      <p:to>
                                        <p:strVal val="visible"/>
                                      </p:to>
                                    </p:set>
                                    <p:animEffect transition="in" filter="barn(inVertical)">
                                      <p:cBhvr>
                                        <p:cTn id="62" dur="500"/>
                                        <p:tgtEl>
                                          <p:spTgt spid="670735"/>
                                        </p:tgtEl>
                                      </p:cBhvr>
                                    </p:animEffect>
                                  </p:childTnLst>
                                </p:cTn>
                              </p:par>
                            </p:childTnLst>
                          </p:cTn>
                        </p:par>
                        <p:par>
                          <p:cTn id="63" fill="hold">
                            <p:stCondLst>
                              <p:cond delay="500"/>
                            </p:stCondLst>
                            <p:childTnLst>
                              <p:par>
                                <p:cTn id="64" presetID="22" presetClass="entr" presetSubtype="4" fill="hold" grpId="0" nodeType="afterEffect">
                                  <p:stCondLst>
                                    <p:cond delay="0"/>
                                  </p:stCondLst>
                                  <p:childTnLst>
                                    <p:set>
                                      <p:cBhvr>
                                        <p:cTn id="65" dur="1" fill="hold">
                                          <p:stCondLst>
                                            <p:cond delay="0"/>
                                          </p:stCondLst>
                                        </p:cTn>
                                        <p:tgtEl>
                                          <p:spTgt spid="670736"/>
                                        </p:tgtEl>
                                        <p:attrNameLst>
                                          <p:attrName>style.visibility</p:attrName>
                                        </p:attrNameLst>
                                      </p:cBhvr>
                                      <p:to>
                                        <p:strVal val="visible"/>
                                      </p:to>
                                    </p:set>
                                    <p:animEffect transition="in" filter="wipe(down)">
                                      <p:cBhvr>
                                        <p:cTn id="66" dur="500"/>
                                        <p:tgtEl>
                                          <p:spTgt spid="670736"/>
                                        </p:tgtEl>
                                      </p:cBhvr>
                                    </p:animEffect>
                                  </p:childTnLst>
                                </p:cTn>
                              </p:par>
                            </p:childTnLst>
                          </p:cTn>
                        </p:par>
                        <p:par>
                          <p:cTn id="67" fill="hold">
                            <p:stCondLst>
                              <p:cond delay="1000"/>
                            </p:stCondLst>
                            <p:childTnLst>
                              <p:par>
                                <p:cTn id="68" presetID="22" presetClass="entr" presetSubtype="4" fill="hold" grpId="0" nodeType="afterEffect">
                                  <p:stCondLst>
                                    <p:cond delay="0"/>
                                  </p:stCondLst>
                                  <p:childTnLst>
                                    <p:set>
                                      <p:cBhvr>
                                        <p:cTn id="69" dur="1" fill="hold">
                                          <p:stCondLst>
                                            <p:cond delay="0"/>
                                          </p:stCondLst>
                                        </p:cTn>
                                        <p:tgtEl>
                                          <p:spTgt spid="670737"/>
                                        </p:tgtEl>
                                        <p:attrNameLst>
                                          <p:attrName>style.visibility</p:attrName>
                                        </p:attrNameLst>
                                      </p:cBhvr>
                                      <p:to>
                                        <p:strVal val="visible"/>
                                      </p:to>
                                    </p:set>
                                    <p:animEffect transition="in" filter="wipe(down)">
                                      <p:cBhvr>
                                        <p:cTn id="70" dur="500"/>
                                        <p:tgtEl>
                                          <p:spTgt spid="6707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0730" grpId="0" animBg="1"/>
      <p:bldP spid="670735" grpId="0" animBg="1"/>
      <p:bldP spid="670738" grpId="0"/>
      <p:bldP spid="670739" grpId="0"/>
      <p:bldP spid="670740" grpId="0"/>
      <p:bldP spid="670727" grpId="0" animBg="1"/>
      <p:bldP spid="670728" grpId="0" animBg="1"/>
      <p:bldP spid="670729" grpId="0" animBg="1"/>
      <p:bldP spid="670731" grpId="0" animBg="1"/>
      <p:bldP spid="670732" grpId="0" animBg="1"/>
      <p:bldP spid="670733" grpId="0" animBg="1"/>
      <p:bldP spid="670734" grpId="0" animBg="1"/>
      <p:bldP spid="670736" grpId="0" animBg="1"/>
      <p:bldP spid="67073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ar-SA" altLang="en-US" dirty="0"/>
              <a:t>اين </a:t>
            </a:r>
            <a:r>
              <a:rPr lang="fa-IR" altLang="en-US" dirty="0"/>
              <a:t>بخش </a:t>
            </a:r>
            <a:r>
              <a:rPr lang="ar-SA" altLang="en-US" dirty="0"/>
              <a:t>از اجزا زير تشكيل شده است:</a:t>
            </a:r>
            <a:endParaRPr lang="en-US" dirty="0"/>
          </a:p>
        </p:txBody>
      </p:sp>
      <p:sp>
        <p:nvSpPr>
          <p:cNvPr id="3" name="Content Placeholder 2"/>
          <p:cNvSpPr>
            <a:spLocks noGrp="1"/>
          </p:cNvSpPr>
          <p:nvPr>
            <p:ph idx="1"/>
          </p:nvPr>
        </p:nvSpPr>
        <p:spPr/>
        <p:txBody>
          <a:bodyPr/>
          <a:lstStyle/>
          <a:p>
            <a:r>
              <a:rPr lang="fa-IR" dirty="0">
                <a:cs typeface="B Yekan" panose="00000400000000000000" pitchFamily="2" charset="-78"/>
              </a:rPr>
              <a:t>قسمت اول: مقدمه</a:t>
            </a:r>
          </a:p>
          <a:p>
            <a:r>
              <a:rPr lang="fa-IR" dirty="0">
                <a:cs typeface="B Yekan" panose="00000400000000000000" pitchFamily="2" charset="-78"/>
              </a:rPr>
              <a:t>قسمت دوم: نگاهي بر کنترل ازدحام در </a:t>
            </a:r>
            <a:r>
              <a:rPr lang="en-US" dirty="0">
                <a:cs typeface="B Yekan" panose="00000400000000000000" pitchFamily="2" charset="-78"/>
              </a:rPr>
              <a:t>TCP </a:t>
            </a:r>
            <a:r>
              <a:rPr lang="fa-IR" dirty="0">
                <a:cs typeface="B Yekan" panose="00000400000000000000" pitchFamily="2" charset="-78"/>
              </a:rPr>
              <a:t>و مشکلات آن</a:t>
            </a:r>
          </a:p>
          <a:p>
            <a:r>
              <a:rPr lang="fa-IR" dirty="0">
                <a:cs typeface="B Yekan" panose="00000400000000000000" pitchFamily="2" charset="-78"/>
              </a:rPr>
              <a:t>قسمت سوم : روشهاي بهبود کارايي </a:t>
            </a:r>
            <a:r>
              <a:rPr lang="en-US" dirty="0">
                <a:cs typeface="B Yekan" panose="00000400000000000000" pitchFamily="2" charset="-78"/>
              </a:rPr>
              <a:t>TCP </a:t>
            </a:r>
            <a:r>
              <a:rPr lang="fa-IR" dirty="0">
                <a:cs typeface="B Yekan" panose="00000400000000000000" pitchFamily="2" charset="-78"/>
              </a:rPr>
              <a:t>در شبکه هاي بي سيم: بهبود </a:t>
            </a:r>
            <a:r>
              <a:rPr lang="en-US" dirty="0">
                <a:cs typeface="B Yekan" panose="00000400000000000000" pitchFamily="2" charset="-78"/>
              </a:rPr>
              <a:t>TCP </a:t>
            </a:r>
          </a:p>
          <a:p>
            <a:r>
              <a:rPr lang="fa-IR" dirty="0">
                <a:cs typeface="B Yekan" panose="00000400000000000000" pitchFamily="2" charset="-78"/>
              </a:rPr>
              <a:t>قسمت چهارم : روشهاي بهبود کارايي </a:t>
            </a:r>
            <a:r>
              <a:rPr lang="en-US" dirty="0">
                <a:cs typeface="B Yekan" panose="00000400000000000000" pitchFamily="2" charset="-78"/>
              </a:rPr>
              <a:t>TCP </a:t>
            </a:r>
            <a:r>
              <a:rPr lang="fa-IR" dirty="0">
                <a:cs typeface="B Yekan" panose="00000400000000000000" pitchFamily="2" charset="-78"/>
              </a:rPr>
              <a:t>در شبکه هاي بي سيم: اصلاح لايه 2</a:t>
            </a:r>
          </a:p>
          <a:p>
            <a:r>
              <a:rPr lang="fa-IR" dirty="0">
                <a:cs typeface="B Yekan" panose="00000400000000000000" pitchFamily="2" charset="-78"/>
              </a:rPr>
              <a:t>قسمت پنجم : روشهاي بهبود کارايي </a:t>
            </a:r>
            <a:r>
              <a:rPr lang="en-US" dirty="0">
                <a:cs typeface="B Yekan" panose="00000400000000000000" pitchFamily="2" charset="-78"/>
              </a:rPr>
              <a:t>TCP </a:t>
            </a:r>
            <a:r>
              <a:rPr lang="fa-IR" dirty="0">
                <a:cs typeface="B Yekan" panose="00000400000000000000" pitchFamily="2" charset="-78"/>
              </a:rPr>
              <a:t>در شبکه هاي بي سيم: </a:t>
            </a:r>
            <a:r>
              <a:rPr lang="en-US" dirty="0">
                <a:cs typeface="B Yekan" panose="00000400000000000000" pitchFamily="2" charset="-78"/>
              </a:rPr>
              <a:t>Split-connection</a:t>
            </a:r>
          </a:p>
          <a:p>
            <a:r>
              <a:rPr lang="en-US" dirty="0">
                <a:cs typeface="B Yekan" panose="00000400000000000000" pitchFamily="2" charset="-78"/>
              </a:rPr>
              <a:t> </a:t>
            </a:r>
          </a:p>
          <a:p>
            <a:endParaRPr lang="en-US" dirty="0">
              <a:cs typeface="B Yekan" panose="00000400000000000000" pitchFamily="2" charset="-78"/>
            </a:endParaRPr>
          </a:p>
        </p:txBody>
      </p:sp>
    </p:spTree>
    <p:extLst>
      <p:ext uri="{BB962C8B-B14F-4D97-AF65-F5344CB8AC3E}">
        <p14:creationId xmlns:p14="http://schemas.microsoft.com/office/powerpoint/2010/main" val="812243637"/>
      </p:ext>
    </p:extLst>
  </p:cSld>
  <p:clrMapOvr>
    <a:masterClrMapping/>
  </p:clrMapOvr>
  <p:transition spd="slow">
    <p:cove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p:txBody>
          <a:bodyPr>
            <a:normAutofit/>
          </a:bodyPr>
          <a:lstStyle/>
          <a:p>
            <a:pPr eaLnBrk="1" hangingPunct="1"/>
            <a:r>
              <a:rPr lang="en-US" altLang="zh-CN" sz="4000">
                <a:ea typeface="宋体" panose="02010600030101010101" pitchFamily="2" charset="-122"/>
              </a:rPr>
              <a:t>TCP Congestion Control Revisit</a:t>
            </a:r>
          </a:p>
        </p:txBody>
      </p:sp>
      <p:graphicFrame>
        <p:nvGraphicFramePr>
          <p:cNvPr id="2050" name="Object 5"/>
          <p:cNvGraphicFramePr>
            <a:graphicFrameLocks noGrp="1" noChangeAspect="1"/>
          </p:cNvGraphicFramePr>
          <p:nvPr>
            <p:ph idx="1"/>
            <p:extLst>
              <p:ext uri="{D42A27DB-BD31-4B8C-83A1-F6EECF244321}">
                <p14:modId xmlns:p14="http://schemas.microsoft.com/office/powerpoint/2010/main" val="926772169"/>
              </p:ext>
            </p:extLst>
          </p:nvPr>
        </p:nvGraphicFramePr>
        <p:xfrm>
          <a:off x="2468879" y="2002777"/>
          <a:ext cx="7524205" cy="4663977"/>
        </p:xfrm>
        <a:graphic>
          <a:graphicData uri="http://schemas.openxmlformats.org/presentationml/2006/ole">
            <mc:AlternateContent xmlns:mc="http://schemas.openxmlformats.org/markup-compatibility/2006">
              <mc:Choice xmlns:v="urn:schemas-microsoft-com:vml" Requires="v">
                <p:oleObj name="Picture" r:id="rId2" imgW="2781360" imgH="1724040" progId="Word.Picture.8">
                  <p:embed/>
                </p:oleObj>
              </mc:Choice>
              <mc:Fallback>
                <p:oleObj name="Picture" r:id="rId2" imgW="2781360" imgH="1724040" progId="Word.Picture.8">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68879" y="2002777"/>
                        <a:ext cx="7524205" cy="4663977"/>
                      </a:xfrm>
                      <a:prstGeom prst="rect">
                        <a:avLst/>
                      </a:prstGeom>
                      <a:noFill/>
                      <a:ln>
                        <a:noFill/>
                      </a:ln>
                      <a:effectLst/>
                    </p:spPr>
                  </p:pic>
                </p:oleObj>
              </mc:Fallback>
            </mc:AlternateContent>
          </a:graphicData>
        </a:graphic>
      </p:graphicFrame>
      <p:sp>
        <p:nvSpPr>
          <p:cNvPr id="2052" name="Rectangle 3"/>
          <p:cNvSpPr>
            <a:spLocks noGrp="1" noChangeArrowheads="1"/>
          </p:cNvSpPr>
          <p:nvPr>
            <p:ph type="body" sz="half" idx="4294967295"/>
          </p:nvPr>
        </p:nvSpPr>
        <p:spPr>
          <a:xfrm>
            <a:off x="0" y="1191491"/>
            <a:ext cx="8229600" cy="1143000"/>
          </a:xfrm>
        </p:spPr>
        <p:txBody>
          <a:bodyPr/>
          <a:lstStyle/>
          <a:p>
            <a:pPr eaLnBrk="1" hangingPunct="1">
              <a:lnSpc>
                <a:spcPct val="80000"/>
              </a:lnSpc>
            </a:pPr>
            <a:r>
              <a:rPr lang="en-US" altLang="en-US" sz="2800" b="1" dirty="0"/>
              <a:t>Tahoe TCP :</a:t>
            </a:r>
            <a:r>
              <a:rPr lang="en-US" altLang="ko-KR" sz="2800" b="1" dirty="0">
                <a:ea typeface="Gulim" pitchFamily="34" charset="-127"/>
              </a:rPr>
              <a:t> Original TCP</a:t>
            </a:r>
          </a:p>
          <a:p>
            <a:pPr lvl="1" eaLnBrk="1" hangingPunct="1">
              <a:lnSpc>
                <a:spcPct val="80000"/>
              </a:lnSpc>
            </a:pPr>
            <a:r>
              <a:rPr lang="en-US" altLang="ko-KR" sz="2000" b="1" dirty="0">
                <a:solidFill>
                  <a:srgbClr val="C00000"/>
                </a:solidFill>
                <a:ea typeface="Gulim" pitchFamily="34" charset="-127"/>
              </a:rPr>
              <a:t>Slow start, Congestion avoidance</a:t>
            </a:r>
            <a:endParaRPr lang="en-US" altLang="zh-CN" sz="2000" b="1" dirty="0">
              <a:solidFill>
                <a:srgbClr val="C00000"/>
              </a:solidFill>
              <a:ea typeface="宋体" panose="02010600030101010101" pitchFamily="2" charset="-122"/>
            </a:endParaRPr>
          </a:p>
        </p:txBody>
      </p:sp>
    </p:spTree>
    <p:extLst>
      <p:ext uri="{BB962C8B-B14F-4D97-AF65-F5344CB8AC3E}">
        <p14:creationId xmlns:p14="http://schemas.microsoft.com/office/powerpoint/2010/main" val="972586364"/>
      </p:ext>
    </p:extLst>
  </p:cSld>
  <p:clrMapOvr>
    <a:masterClrMapping/>
  </p:clrMapOvr>
  <p:transition spd="slow">
    <p:cove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r>
              <a:rPr lang="en-US" altLang="en-US" dirty="0"/>
              <a:t>Poor interaction with TCP</a:t>
            </a:r>
          </a:p>
        </p:txBody>
      </p:sp>
      <p:sp>
        <p:nvSpPr>
          <p:cNvPr id="38915" name="Rectangle 3"/>
          <p:cNvSpPr>
            <a:spLocks noGrp="1" noChangeArrowheads="1"/>
          </p:cNvSpPr>
          <p:nvPr>
            <p:ph idx="1"/>
          </p:nvPr>
        </p:nvSpPr>
        <p:spPr/>
        <p:txBody>
          <a:bodyPr>
            <a:normAutofit/>
          </a:bodyPr>
          <a:lstStyle/>
          <a:p>
            <a:pPr eaLnBrk="1" hangingPunct="1">
              <a:lnSpc>
                <a:spcPct val="90000"/>
              </a:lnSpc>
            </a:pPr>
            <a:r>
              <a:rPr lang="en-US" altLang="en-US" sz="2800" b="1" dirty="0"/>
              <a:t>Packet loss due to noise or hand-offs</a:t>
            </a:r>
          </a:p>
          <a:p>
            <a:pPr lvl="1" eaLnBrk="1" hangingPunct="1">
              <a:lnSpc>
                <a:spcPct val="90000"/>
              </a:lnSpc>
            </a:pPr>
            <a:r>
              <a:rPr lang="en-US" altLang="en-US" sz="2400" dirty="0"/>
              <a:t>Enter congestion control</a:t>
            </a:r>
          </a:p>
          <a:p>
            <a:pPr lvl="1" eaLnBrk="1" hangingPunct="1">
              <a:lnSpc>
                <a:spcPct val="90000"/>
              </a:lnSpc>
            </a:pPr>
            <a:r>
              <a:rPr lang="en-US" altLang="en-US" sz="2400" dirty="0"/>
              <a:t>Slow increase of </a:t>
            </a:r>
            <a:r>
              <a:rPr lang="en-US" altLang="en-US" sz="2400" dirty="0" err="1"/>
              <a:t>cwnd</a:t>
            </a:r>
            <a:endParaRPr lang="en-US" altLang="en-US" sz="2400" dirty="0"/>
          </a:p>
          <a:p>
            <a:pPr eaLnBrk="1" hangingPunct="1">
              <a:lnSpc>
                <a:spcPct val="90000"/>
              </a:lnSpc>
            </a:pPr>
            <a:r>
              <a:rPr lang="en-US" altLang="en-US" sz="2800" b="1" dirty="0"/>
              <a:t>Bursts of packet loss and hand-offs</a:t>
            </a:r>
          </a:p>
          <a:p>
            <a:pPr lvl="1" eaLnBrk="1" hangingPunct="1">
              <a:lnSpc>
                <a:spcPct val="90000"/>
              </a:lnSpc>
            </a:pPr>
            <a:r>
              <a:rPr lang="en-US" altLang="en-US" sz="2400" dirty="0"/>
              <a:t>Timeout</a:t>
            </a:r>
          </a:p>
          <a:p>
            <a:pPr lvl="1" eaLnBrk="1" hangingPunct="1">
              <a:lnSpc>
                <a:spcPct val="90000"/>
              </a:lnSpc>
            </a:pPr>
            <a:r>
              <a:rPr lang="en-US" altLang="en-US" sz="2400" dirty="0"/>
              <a:t>Enter slow start (very painful!)</a:t>
            </a:r>
          </a:p>
          <a:p>
            <a:pPr eaLnBrk="1" hangingPunct="1">
              <a:lnSpc>
                <a:spcPct val="90000"/>
              </a:lnSpc>
            </a:pPr>
            <a:r>
              <a:rPr lang="en-US" altLang="en-US" sz="2800" b="1" dirty="0"/>
              <a:t>Cumulative </a:t>
            </a:r>
            <a:r>
              <a:rPr lang="en-US" altLang="en-US" sz="2800" b="1" dirty="0" err="1"/>
              <a:t>ack</a:t>
            </a:r>
            <a:r>
              <a:rPr lang="en-US" altLang="en-US" sz="2800" b="1" dirty="0"/>
              <a:t> scheme not good with </a:t>
            </a:r>
            <a:r>
              <a:rPr lang="en-US" altLang="en-US" sz="2800" b="1" dirty="0" err="1"/>
              <a:t>bursty</a:t>
            </a:r>
            <a:r>
              <a:rPr lang="en-US" altLang="en-US" sz="2800" b="1" dirty="0"/>
              <a:t> losses</a:t>
            </a:r>
          </a:p>
          <a:p>
            <a:pPr lvl="1" eaLnBrk="1" hangingPunct="1">
              <a:lnSpc>
                <a:spcPct val="90000"/>
              </a:lnSpc>
            </a:pPr>
            <a:r>
              <a:rPr lang="en-US" altLang="en-US" sz="2400" dirty="0"/>
              <a:t>Missing data detected one segment at a time</a:t>
            </a:r>
          </a:p>
          <a:p>
            <a:pPr lvl="1" eaLnBrk="1" hangingPunct="1">
              <a:lnSpc>
                <a:spcPct val="90000"/>
              </a:lnSpc>
            </a:pPr>
            <a:r>
              <a:rPr lang="en-US" altLang="en-US" sz="2400" dirty="0"/>
              <a:t>Duplicate </a:t>
            </a:r>
            <a:r>
              <a:rPr lang="en-US" altLang="en-US" sz="2400" dirty="0" err="1"/>
              <a:t>acks</a:t>
            </a:r>
            <a:r>
              <a:rPr lang="en-US" altLang="en-US" sz="2400" dirty="0"/>
              <a:t> take a while to cause retransmission</a:t>
            </a:r>
          </a:p>
        </p:txBody>
      </p:sp>
    </p:spTree>
    <p:extLst>
      <p:ext uri="{BB962C8B-B14F-4D97-AF65-F5344CB8AC3E}">
        <p14:creationId xmlns:p14="http://schemas.microsoft.com/office/powerpoint/2010/main" val="540136503"/>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91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891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891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8915">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8915">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8915">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8915">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8915">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891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Evolution of TCP</a:t>
            </a:r>
          </a:p>
        </p:txBody>
      </p:sp>
      <p:sp>
        <p:nvSpPr>
          <p:cNvPr id="4" name="Content Placeholder 3"/>
          <p:cNvSpPr>
            <a:spLocks noGrp="1"/>
          </p:cNvSpPr>
          <p:nvPr>
            <p:ph idx="1"/>
          </p:nvPr>
        </p:nvSpPr>
        <p:spPr/>
        <p:txBody>
          <a:bodyPr>
            <a:normAutofit/>
          </a:bodyPr>
          <a:lstStyle/>
          <a:p>
            <a:r>
              <a:rPr lang="en-US" sz="2800" dirty="0"/>
              <a:t>Thus far, we have discussed TCP Tahoe</a:t>
            </a:r>
          </a:p>
          <a:p>
            <a:pPr lvl="1"/>
            <a:r>
              <a:rPr lang="en-US" sz="2400" dirty="0"/>
              <a:t>Original version of TCP</a:t>
            </a:r>
          </a:p>
          <a:p>
            <a:r>
              <a:rPr lang="en-US" sz="2800" dirty="0"/>
              <a:t>However, TCP was invented in 1974!</a:t>
            </a:r>
          </a:p>
          <a:p>
            <a:pPr lvl="1"/>
            <a:r>
              <a:rPr lang="en-US" sz="2400" dirty="0"/>
              <a:t>Today, there are many variants of TCP</a:t>
            </a:r>
          </a:p>
          <a:p>
            <a:r>
              <a:rPr lang="en-US" sz="2800" dirty="0"/>
              <a:t>Early, popular variant: TCP Reno</a:t>
            </a:r>
          </a:p>
          <a:p>
            <a:pPr lvl="1"/>
            <a:r>
              <a:rPr lang="en-US" sz="2400" dirty="0"/>
              <a:t>Tahoe features, plus…</a:t>
            </a:r>
          </a:p>
          <a:p>
            <a:pPr lvl="1"/>
            <a:r>
              <a:rPr lang="en-US" sz="2400" dirty="0"/>
              <a:t>Fast retransmit</a:t>
            </a:r>
          </a:p>
          <a:p>
            <a:pPr lvl="1"/>
            <a:r>
              <a:rPr lang="en-US" sz="2400" dirty="0"/>
              <a:t>Fast recovery</a:t>
            </a:r>
          </a:p>
        </p:txBody>
      </p:sp>
      <p:sp>
        <p:nvSpPr>
          <p:cNvPr id="3" name="Slide Number Placeholder 2"/>
          <p:cNvSpPr>
            <a:spLocks noGrp="1"/>
          </p:cNvSpPr>
          <p:nvPr>
            <p:ph type="sldNum" sz="quarter" idx="12"/>
          </p:nvPr>
        </p:nvSpPr>
        <p:spPr/>
        <p:txBody>
          <a:bodyPr>
            <a:normAutofit lnSpcReduction="10000"/>
          </a:bodyPr>
          <a:lstStyle/>
          <a:p>
            <a:fld id="{283B9EA5-CE9A-4950-A80C-5ADF06B45BB8}" type="slidenum">
              <a:rPr lang="en-US" smtClean="0"/>
              <a:pPr/>
              <a:t>22</a:t>
            </a:fld>
            <a:endParaRPr lang="en-US" dirty="0"/>
          </a:p>
        </p:txBody>
      </p:sp>
    </p:spTree>
    <p:extLst>
      <p:ext uri="{BB962C8B-B14F-4D97-AF65-F5344CB8AC3E}">
        <p14:creationId xmlns:p14="http://schemas.microsoft.com/office/powerpoint/2010/main" val="27031179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animEffect transition="in" filter="fade">
                                      <p:cBhvr>
                                        <p:cTn id="7" dur="500"/>
                                        <p:tgtEl>
                                          <p:spTgt spid="4">
                                            <p:txEl>
                                              <p:pRg st="4" end="4"/>
                                            </p:txEl>
                                          </p:spTgt>
                                        </p:tgtEl>
                                      </p:cBhvr>
                                    </p:animEffect>
                                    <p:anim calcmode="lin" valueType="num">
                                      <p:cBhvr>
                                        <p:cTn id="8"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9" dur="500" fill="hold"/>
                                        <p:tgtEl>
                                          <p:spTgt spid="4">
                                            <p:txEl>
                                              <p:pRg st="4" end="4"/>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xEl>
                                              <p:pRg st="5" end="5"/>
                                            </p:txEl>
                                          </p:spTgt>
                                        </p:tgtEl>
                                        <p:attrNameLst>
                                          <p:attrName>style.visibility</p:attrName>
                                        </p:attrNameLst>
                                      </p:cBhvr>
                                      <p:to>
                                        <p:strVal val="visible"/>
                                      </p:to>
                                    </p:set>
                                    <p:animEffect transition="in" filter="fade">
                                      <p:cBhvr>
                                        <p:cTn id="12" dur="500"/>
                                        <p:tgtEl>
                                          <p:spTgt spid="4">
                                            <p:txEl>
                                              <p:pRg st="5" end="5"/>
                                            </p:txEl>
                                          </p:spTgt>
                                        </p:tgtEl>
                                      </p:cBhvr>
                                    </p:animEffect>
                                    <p:anim calcmode="lin" valueType="num">
                                      <p:cBhvr>
                                        <p:cTn id="13"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14" dur="500" fill="hold"/>
                                        <p:tgtEl>
                                          <p:spTgt spid="4">
                                            <p:txEl>
                                              <p:pRg st="5" end="5"/>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xEl>
                                              <p:pRg st="6" end="6"/>
                                            </p:txEl>
                                          </p:spTgt>
                                        </p:tgtEl>
                                        <p:attrNameLst>
                                          <p:attrName>style.visibility</p:attrName>
                                        </p:attrNameLst>
                                      </p:cBhvr>
                                      <p:to>
                                        <p:strVal val="visible"/>
                                      </p:to>
                                    </p:set>
                                    <p:animEffect transition="in" filter="fade">
                                      <p:cBhvr>
                                        <p:cTn id="17" dur="500"/>
                                        <p:tgtEl>
                                          <p:spTgt spid="4">
                                            <p:txEl>
                                              <p:pRg st="6" end="6"/>
                                            </p:txEl>
                                          </p:spTgt>
                                        </p:tgtEl>
                                      </p:cBhvr>
                                    </p:animEffect>
                                    <p:anim calcmode="lin" valueType="num">
                                      <p:cBhvr>
                                        <p:cTn id="18"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19" dur="500" fill="hold"/>
                                        <p:tgtEl>
                                          <p:spTgt spid="4">
                                            <p:txEl>
                                              <p:pRg st="6" end="6"/>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4">
                                            <p:txEl>
                                              <p:pRg st="7" end="7"/>
                                            </p:txEl>
                                          </p:spTgt>
                                        </p:tgtEl>
                                        <p:attrNameLst>
                                          <p:attrName>style.visibility</p:attrName>
                                        </p:attrNameLst>
                                      </p:cBhvr>
                                      <p:to>
                                        <p:strVal val="visible"/>
                                      </p:to>
                                    </p:set>
                                    <p:animEffect transition="in" filter="fade">
                                      <p:cBhvr>
                                        <p:cTn id="22" dur="500"/>
                                        <p:tgtEl>
                                          <p:spTgt spid="4">
                                            <p:txEl>
                                              <p:pRg st="7" end="7"/>
                                            </p:txEl>
                                          </p:spTgt>
                                        </p:tgtEl>
                                      </p:cBhvr>
                                    </p:animEffect>
                                    <p:anim calcmode="lin" valueType="num">
                                      <p:cBhvr>
                                        <p:cTn id="23"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24" dur="500" fill="hold"/>
                                        <p:tgtEl>
                                          <p:spTgt spid="4">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2770" name="Rectangle 2"/>
          <p:cNvSpPr>
            <a:spLocks noGrp="1" noChangeArrowheads="1"/>
          </p:cNvSpPr>
          <p:nvPr>
            <p:ph type="title"/>
          </p:nvPr>
        </p:nvSpPr>
        <p:spPr/>
        <p:txBody>
          <a:bodyPr/>
          <a:lstStyle/>
          <a:p>
            <a:r>
              <a:rPr lang="en-US" dirty="0"/>
              <a:t>TCP Reno: Fast Retransmit</a:t>
            </a:r>
          </a:p>
        </p:txBody>
      </p:sp>
      <p:sp>
        <p:nvSpPr>
          <p:cNvPr id="60" name="Slide Number Placeholder 2"/>
          <p:cNvSpPr>
            <a:spLocks noGrp="1"/>
          </p:cNvSpPr>
          <p:nvPr>
            <p:ph type="sldNum" sz="quarter" idx="12"/>
          </p:nvPr>
        </p:nvSpPr>
        <p:spPr/>
        <p:txBody>
          <a:bodyPr>
            <a:normAutofit lnSpcReduction="10000"/>
          </a:bodyPr>
          <a:lstStyle/>
          <a:p>
            <a:fld id="{283B9EA5-CE9A-4950-A80C-5ADF06B45BB8}" type="slidenum">
              <a:rPr lang="en-US" smtClean="0"/>
              <a:pPr/>
              <a:t>23</a:t>
            </a:fld>
            <a:endParaRPr lang="en-US" dirty="0"/>
          </a:p>
        </p:txBody>
      </p:sp>
      <p:sp>
        <p:nvSpPr>
          <p:cNvPr id="61" name="Content Placeholder 3"/>
          <p:cNvSpPr txBox="1">
            <a:spLocks/>
          </p:cNvSpPr>
          <p:nvPr/>
        </p:nvSpPr>
        <p:spPr>
          <a:xfrm>
            <a:off x="468086" y="1470101"/>
            <a:ext cx="5959928" cy="5105400"/>
          </a:xfrm>
          <a:prstGeom prst="rect">
            <a:avLst/>
          </a:prstGeom>
        </p:spPr>
        <p:txBody>
          <a:bodyPr vert="horz">
            <a:norm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r>
              <a:rPr lang="en-US" dirty="0"/>
              <a:t>Problem: in Tahoe, if segment is lost, there is a long wait until the RTO (Retransmission </a:t>
            </a:r>
            <a:r>
              <a:rPr lang="en-US" dirty="0" err="1"/>
              <a:t>TimeOut</a:t>
            </a:r>
            <a:r>
              <a:rPr lang="en-US" dirty="0"/>
              <a:t>)</a:t>
            </a:r>
          </a:p>
          <a:p>
            <a:r>
              <a:rPr lang="en-US" dirty="0"/>
              <a:t>Reno: retransmit after 3 duplicate ACKs</a:t>
            </a:r>
          </a:p>
        </p:txBody>
      </p:sp>
      <p:cxnSp>
        <p:nvCxnSpPr>
          <p:cNvPr id="62" name="Straight Arrow Connector 61"/>
          <p:cNvCxnSpPr/>
          <p:nvPr/>
        </p:nvCxnSpPr>
        <p:spPr>
          <a:xfrm flipH="1">
            <a:off x="9323646" y="1763717"/>
            <a:ext cx="2290108" cy="525650"/>
          </a:xfrm>
          <a:prstGeom prst="straightConnector1">
            <a:avLst/>
          </a:prstGeom>
          <a:ln w="38100">
            <a:solidFill>
              <a:schemeClr val="accent3"/>
            </a:solidFill>
            <a:tailEnd type="arrow"/>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flipH="1">
            <a:off x="9323646" y="3001918"/>
            <a:ext cx="2290108" cy="525650"/>
          </a:xfrm>
          <a:prstGeom prst="straightConnector1">
            <a:avLst/>
          </a:prstGeom>
          <a:ln w="38100">
            <a:solidFill>
              <a:schemeClr val="accent3"/>
            </a:solidFill>
            <a:tailEnd type="arrow"/>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p:nvPr/>
        </p:nvCxnSpPr>
        <p:spPr>
          <a:xfrm flipH="1">
            <a:off x="9323646" y="3279918"/>
            <a:ext cx="2290108" cy="525650"/>
          </a:xfrm>
          <a:prstGeom prst="straightConnector1">
            <a:avLst/>
          </a:prstGeom>
          <a:ln w="38100">
            <a:solidFill>
              <a:schemeClr val="accent3"/>
            </a:solidFill>
            <a:tailEnd type="arrow"/>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p:nvPr/>
        </p:nvCxnSpPr>
        <p:spPr>
          <a:xfrm flipH="1">
            <a:off x="9313118" y="4798766"/>
            <a:ext cx="2290108" cy="525650"/>
          </a:xfrm>
          <a:prstGeom prst="straightConnector1">
            <a:avLst/>
          </a:prstGeom>
          <a:ln w="38100">
            <a:solidFill>
              <a:schemeClr val="accent3"/>
            </a:solidFill>
            <a:tailEnd type="arrow"/>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p:nvPr/>
        </p:nvCxnSpPr>
        <p:spPr>
          <a:xfrm>
            <a:off x="9238582" y="1001290"/>
            <a:ext cx="0" cy="5188814"/>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p:nvPr/>
        </p:nvCxnSpPr>
        <p:spPr>
          <a:xfrm>
            <a:off x="11673521" y="1001290"/>
            <a:ext cx="0" cy="5188814"/>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69" name="Group 68"/>
          <p:cNvGrpSpPr/>
          <p:nvPr/>
        </p:nvGrpSpPr>
        <p:grpSpPr>
          <a:xfrm>
            <a:off x="9323646" y="1169195"/>
            <a:ext cx="2290108" cy="552330"/>
            <a:chOff x="2850395" y="3694550"/>
            <a:chExt cx="4810245" cy="552330"/>
          </a:xfrm>
        </p:grpSpPr>
        <p:cxnSp>
          <p:nvCxnSpPr>
            <p:cNvPr id="70" name="Straight Arrow Connector 69"/>
            <p:cNvCxnSpPr/>
            <p:nvPr/>
          </p:nvCxnSpPr>
          <p:spPr>
            <a:xfrm>
              <a:off x="2850395" y="3694550"/>
              <a:ext cx="4810245" cy="55233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71" name="TextBox 70"/>
            <p:cNvSpPr txBox="1"/>
            <p:nvPr/>
          </p:nvSpPr>
          <p:spPr>
            <a:xfrm rot="737497">
              <a:off x="4186572" y="3726803"/>
              <a:ext cx="2137893" cy="461665"/>
            </a:xfrm>
            <a:prstGeom prst="rect">
              <a:avLst/>
            </a:prstGeom>
            <a:noFill/>
          </p:spPr>
          <p:txBody>
            <a:bodyPr wrap="square" rtlCol="0">
              <a:spAutoFit/>
            </a:bodyPr>
            <a:lstStyle/>
            <a:p>
              <a:pPr algn="ctr"/>
              <a:r>
                <a:rPr lang="en-US" sz="2400" dirty="0"/>
                <a:t>1</a:t>
              </a:r>
            </a:p>
          </p:txBody>
        </p:sp>
      </p:grpSp>
      <p:grpSp>
        <p:nvGrpSpPr>
          <p:cNvPr id="72" name="Group 71"/>
          <p:cNvGrpSpPr/>
          <p:nvPr/>
        </p:nvGrpSpPr>
        <p:grpSpPr>
          <a:xfrm>
            <a:off x="9323646" y="2380556"/>
            <a:ext cx="2290108" cy="552330"/>
            <a:chOff x="2850395" y="3694550"/>
            <a:chExt cx="4810245" cy="552330"/>
          </a:xfrm>
        </p:grpSpPr>
        <p:cxnSp>
          <p:nvCxnSpPr>
            <p:cNvPr id="73" name="Straight Arrow Connector 72"/>
            <p:cNvCxnSpPr/>
            <p:nvPr/>
          </p:nvCxnSpPr>
          <p:spPr>
            <a:xfrm>
              <a:off x="2850395" y="3694550"/>
              <a:ext cx="4810245" cy="55233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74" name="TextBox 73"/>
            <p:cNvSpPr txBox="1"/>
            <p:nvPr/>
          </p:nvSpPr>
          <p:spPr>
            <a:xfrm rot="737497">
              <a:off x="4186572" y="3726803"/>
              <a:ext cx="2137893" cy="461665"/>
            </a:xfrm>
            <a:prstGeom prst="rect">
              <a:avLst/>
            </a:prstGeom>
            <a:noFill/>
          </p:spPr>
          <p:txBody>
            <a:bodyPr wrap="square" rtlCol="0">
              <a:spAutoFit/>
            </a:bodyPr>
            <a:lstStyle/>
            <a:p>
              <a:pPr algn="ctr"/>
              <a:r>
                <a:rPr lang="en-US" sz="2400" dirty="0"/>
                <a:t>2</a:t>
              </a:r>
            </a:p>
          </p:txBody>
        </p:sp>
      </p:grpSp>
      <p:grpSp>
        <p:nvGrpSpPr>
          <p:cNvPr id="75" name="Group 74"/>
          <p:cNvGrpSpPr/>
          <p:nvPr/>
        </p:nvGrpSpPr>
        <p:grpSpPr>
          <a:xfrm>
            <a:off x="9323646" y="2653006"/>
            <a:ext cx="2290108" cy="552330"/>
            <a:chOff x="2850395" y="3694550"/>
            <a:chExt cx="4810245" cy="552330"/>
          </a:xfrm>
        </p:grpSpPr>
        <p:cxnSp>
          <p:nvCxnSpPr>
            <p:cNvPr id="76" name="Straight Arrow Connector 75"/>
            <p:cNvCxnSpPr/>
            <p:nvPr/>
          </p:nvCxnSpPr>
          <p:spPr>
            <a:xfrm>
              <a:off x="2850395" y="3694550"/>
              <a:ext cx="4810245" cy="55233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77" name="TextBox 76"/>
            <p:cNvSpPr txBox="1"/>
            <p:nvPr/>
          </p:nvSpPr>
          <p:spPr>
            <a:xfrm rot="737497">
              <a:off x="4186572" y="3726803"/>
              <a:ext cx="2137893" cy="461665"/>
            </a:xfrm>
            <a:prstGeom prst="rect">
              <a:avLst/>
            </a:prstGeom>
            <a:noFill/>
          </p:spPr>
          <p:txBody>
            <a:bodyPr wrap="square" rtlCol="0">
              <a:spAutoFit/>
            </a:bodyPr>
            <a:lstStyle/>
            <a:p>
              <a:pPr algn="ctr"/>
              <a:r>
                <a:rPr lang="en-US" sz="2400" dirty="0"/>
                <a:t>3</a:t>
              </a:r>
            </a:p>
          </p:txBody>
        </p:sp>
      </p:grpSp>
      <p:grpSp>
        <p:nvGrpSpPr>
          <p:cNvPr id="78" name="Group 77"/>
          <p:cNvGrpSpPr/>
          <p:nvPr/>
        </p:nvGrpSpPr>
        <p:grpSpPr>
          <a:xfrm>
            <a:off x="9323647" y="3884756"/>
            <a:ext cx="1669583" cy="493918"/>
            <a:chOff x="2850395" y="3694550"/>
            <a:chExt cx="3506867" cy="493918"/>
          </a:xfrm>
        </p:grpSpPr>
        <p:cxnSp>
          <p:nvCxnSpPr>
            <p:cNvPr id="79" name="Straight Arrow Connector 78"/>
            <p:cNvCxnSpPr/>
            <p:nvPr/>
          </p:nvCxnSpPr>
          <p:spPr>
            <a:xfrm>
              <a:off x="2850395" y="3694550"/>
              <a:ext cx="3506867" cy="402671"/>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80" name="TextBox 79"/>
            <p:cNvSpPr txBox="1"/>
            <p:nvPr/>
          </p:nvSpPr>
          <p:spPr>
            <a:xfrm rot="737497">
              <a:off x="4186572" y="3726803"/>
              <a:ext cx="2137893" cy="461665"/>
            </a:xfrm>
            <a:prstGeom prst="rect">
              <a:avLst/>
            </a:prstGeom>
            <a:noFill/>
          </p:spPr>
          <p:txBody>
            <a:bodyPr wrap="square" rtlCol="0">
              <a:spAutoFit/>
            </a:bodyPr>
            <a:lstStyle/>
            <a:p>
              <a:pPr algn="ctr"/>
              <a:r>
                <a:rPr lang="en-US" sz="2400" dirty="0"/>
                <a:t>4</a:t>
              </a:r>
            </a:p>
          </p:txBody>
        </p:sp>
      </p:grpSp>
      <p:grpSp>
        <p:nvGrpSpPr>
          <p:cNvPr id="81" name="Group 80"/>
          <p:cNvGrpSpPr/>
          <p:nvPr/>
        </p:nvGrpSpPr>
        <p:grpSpPr>
          <a:xfrm>
            <a:off x="9313118" y="4177027"/>
            <a:ext cx="2290108" cy="552330"/>
            <a:chOff x="2850395" y="3694550"/>
            <a:chExt cx="4810245" cy="552330"/>
          </a:xfrm>
        </p:grpSpPr>
        <p:cxnSp>
          <p:nvCxnSpPr>
            <p:cNvPr id="82" name="Straight Arrow Connector 81"/>
            <p:cNvCxnSpPr/>
            <p:nvPr/>
          </p:nvCxnSpPr>
          <p:spPr>
            <a:xfrm>
              <a:off x="2850395" y="3694550"/>
              <a:ext cx="4810245" cy="55233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83" name="TextBox 82"/>
            <p:cNvSpPr txBox="1"/>
            <p:nvPr/>
          </p:nvSpPr>
          <p:spPr>
            <a:xfrm rot="737497">
              <a:off x="4186572" y="3726803"/>
              <a:ext cx="2137893" cy="461665"/>
            </a:xfrm>
            <a:prstGeom prst="rect">
              <a:avLst/>
            </a:prstGeom>
            <a:noFill/>
          </p:spPr>
          <p:txBody>
            <a:bodyPr wrap="square" rtlCol="0">
              <a:spAutoFit/>
            </a:bodyPr>
            <a:lstStyle/>
            <a:p>
              <a:pPr algn="ctr"/>
              <a:r>
                <a:rPr lang="en-US" sz="2400" dirty="0"/>
                <a:t>5</a:t>
              </a:r>
            </a:p>
          </p:txBody>
        </p:sp>
      </p:grpSp>
      <p:grpSp>
        <p:nvGrpSpPr>
          <p:cNvPr id="84" name="Group 83"/>
          <p:cNvGrpSpPr/>
          <p:nvPr/>
        </p:nvGrpSpPr>
        <p:grpSpPr>
          <a:xfrm>
            <a:off x="9326023" y="4441762"/>
            <a:ext cx="2290108" cy="552330"/>
            <a:chOff x="2850395" y="3694550"/>
            <a:chExt cx="4810245" cy="552330"/>
          </a:xfrm>
        </p:grpSpPr>
        <p:cxnSp>
          <p:nvCxnSpPr>
            <p:cNvPr id="85" name="Straight Arrow Connector 84"/>
            <p:cNvCxnSpPr/>
            <p:nvPr/>
          </p:nvCxnSpPr>
          <p:spPr>
            <a:xfrm>
              <a:off x="2850395" y="3694550"/>
              <a:ext cx="4810245" cy="55233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86" name="TextBox 85"/>
            <p:cNvSpPr txBox="1"/>
            <p:nvPr/>
          </p:nvSpPr>
          <p:spPr>
            <a:xfrm rot="737497">
              <a:off x="4186572" y="3726803"/>
              <a:ext cx="2137893" cy="461665"/>
            </a:xfrm>
            <a:prstGeom prst="rect">
              <a:avLst/>
            </a:prstGeom>
            <a:noFill/>
          </p:spPr>
          <p:txBody>
            <a:bodyPr wrap="square" rtlCol="0">
              <a:spAutoFit/>
            </a:bodyPr>
            <a:lstStyle/>
            <a:p>
              <a:pPr algn="ctr"/>
              <a:r>
                <a:rPr lang="en-US" sz="2400" dirty="0"/>
                <a:t>6</a:t>
              </a:r>
            </a:p>
          </p:txBody>
        </p:sp>
      </p:grpSp>
      <p:grpSp>
        <p:nvGrpSpPr>
          <p:cNvPr id="87" name="Group 86"/>
          <p:cNvGrpSpPr/>
          <p:nvPr/>
        </p:nvGrpSpPr>
        <p:grpSpPr>
          <a:xfrm>
            <a:off x="9312737" y="4716846"/>
            <a:ext cx="2290108" cy="552330"/>
            <a:chOff x="2850395" y="3694550"/>
            <a:chExt cx="4810245" cy="552330"/>
          </a:xfrm>
        </p:grpSpPr>
        <p:cxnSp>
          <p:nvCxnSpPr>
            <p:cNvPr id="88" name="Straight Arrow Connector 87"/>
            <p:cNvCxnSpPr/>
            <p:nvPr/>
          </p:nvCxnSpPr>
          <p:spPr>
            <a:xfrm>
              <a:off x="2850395" y="3694550"/>
              <a:ext cx="4810245" cy="55233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89" name="TextBox 88"/>
            <p:cNvSpPr txBox="1"/>
            <p:nvPr/>
          </p:nvSpPr>
          <p:spPr>
            <a:xfrm rot="737497">
              <a:off x="4186572" y="3726803"/>
              <a:ext cx="2137893" cy="461665"/>
            </a:xfrm>
            <a:prstGeom prst="rect">
              <a:avLst/>
            </a:prstGeom>
            <a:noFill/>
          </p:spPr>
          <p:txBody>
            <a:bodyPr wrap="square" rtlCol="0">
              <a:spAutoFit/>
            </a:bodyPr>
            <a:lstStyle/>
            <a:p>
              <a:pPr algn="ctr"/>
              <a:r>
                <a:rPr lang="en-US" sz="2400" dirty="0"/>
                <a:t>7</a:t>
              </a:r>
            </a:p>
          </p:txBody>
        </p:sp>
      </p:grpSp>
      <p:cxnSp>
        <p:nvCxnSpPr>
          <p:cNvPr id="90" name="Straight Arrow Connector 89"/>
          <p:cNvCxnSpPr/>
          <p:nvPr/>
        </p:nvCxnSpPr>
        <p:spPr>
          <a:xfrm flipH="1">
            <a:off x="9301307" y="5073021"/>
            <a:ext cx="2290108" cy="525650"/>
          </a:xfrm>
          <a:prstGeom prst="straightConnector1">
            <a:avLst/>
          </a:prstGeom>
          <a:ln w="38100">
            <a:solidFill>
              <a:schemeClr val="accent3"/>
            </a:solidFill>
            <a:tailEnd type="arrow"/>
          </a:ln>
        </p:spPr>
        <p:style>
          <a:lnRef idx="1">
            <a:schemeClr val="accent1"/>
          </a:lnRef>
          <a:fillRef idx="0">
            <a:schemeClr val="accent1"/>
          </a:fillRef>
          <a:effectRef idx="0">
            <a:schemeClr val="accent1"/>
          </a:effectRef>
          <a:fontRef idx="minor">
            <a:schemeClr val="tx1"/>
          </a:fontRef>
        </p:style>
      </p:cxnSp>
      <p:cxnSp>
        <p:nvCxnSpPr>
          <p:cNvPr id="91" name="Straight Arrow Connector 90"/>
          <p:cNvCxnSpPr/>
          <p:nvPr/>
        </p:nvCxnSpPr>
        <p:spPr>
          <a:xfrm flipH="1">
            <a:off x="9301307" y="5346511"/>
            <a:ext cx="2290108" cy="525650"/>
          </a:xfrm>
          <a:prstGeom prst="straightConnector1">
            <a:avLst/>
          </a:prstGeom>
          <a:ln w="38100">
            <a:solidFill>
              <a:schemeClr val="accent3"/>
            </a:solidFill>
            <a:tailEnd type="arrow"/>
          </a:ln>
        </p:spPr>
        <p:style>
          <a:lnRef idx="1">
            <a:schemeClr val="accent1"/>
          </a:lnRef>
          <a:fillRef idx="0">
            <a:schemeClr val="accent1"/>
          </a:fillRef>
          <a:effectRef idx="0">
            <a:schemeClr val="accent1"/>
          </a:effectRef>
          <a:fontRef idx="minor">
            <a:schemeClr val="tx1"/>
          </a:fontRef>
        </p:style>
      </p:cxnSp>
      <p:sp>
        <p:nvSpPr>
          <p:cNvPr id="92" name="TextBox 91"/>
          <p:cNvSpPr txBox="1"/>
          <p:nvPr/>
        </p:nvSpPr>
        <p:spPr>
          <a:xfrm>
            <a:off x="7711514" y="951885"/>
            <a:ext cx="1284326" cy="461665"/>
          </a:xfrm>
          <a:prstGeom prst="rect">
            <a:avLst/>
          </a:prstGeom>
          <a:noFill/>
        </p:spPr>
        <p:txBody>
          <a:bodyPr wrap="none" rtlCol="0">
            <a:spAutoFit/>
          </a:bodyPr>
          <a:lstStyle/>
          <a:p>
            <a:r>
              <a:rPr lang="en-US" sz="2400" i="1" dirty="0" err="1"/>
              <a:t>cwnd</a:t>
            </a:r>
            <a:r>
              <a:rPr lang="en-US" sz="2400" dirty="0"/>
              <a:t> = 1</a:t>
            </a:r>
          </a:p>
        </p:txBody>
      </p:sp>
      <p:sp>
        <p:nvSpPr>
          <p:cNvPr id="93" name="TextBox 92"/>
          <p:cNvSpPr txBox="1"/>
          <p:nvPr/>
        </p:nvSpPr>
        <p:spPr>
          <a:xfrm>
            <a:off x="7711514" y="2289368"/>
            <a:ext cx="1284326" cy="461665"/>
          </a:xfrm>
          <a:prstGeom prst="rect">
            <a:avLst/>
          </a:prstGeom>
          <a:noFill/>
        </p:spPr>
        <p:txBody>
          <a:bodyPr wrap="none" rtlCol="0">
            <a:spAutoFit/>
          </a:bodyPr>
          <a:lstStyle/>
          <a:p>
            <a:r>
              <a:rPr lang="en-US" sz="2400" i="1" dirty="0" err="1"/>
              <a:t>cwnd</a:t>
            </a:r>
            <a:r>
              <a:rPr lang="en-US" sz="2400" dirty="0"/>
              <a:t> = 2</a:t>
            </a:r>
          </a:p>
        </p:txBody>
      </p:sp>
      <p:sp>
        <p:nvSpPr>
          <p:cNvPr id="94" name="TextBox 93"/>
          <p:cNvSpPr txBox="1"/>
          <p:nvPr/>
        </p:nvSpPr>
        <p:spPr>
          <a:xfrm>
            <a:off x="7711514" y="3791969"/>
            <a:ext cx="1284326" cy="461665"/>
          </a:xfrm>
          <a:prstGeom prst="rect">
            <a:avLst/>
          </a:prstGeom>
          <a:noFill/>
        </p:spPr>
        <p:txBody>
          <a:bodyPr wrap="none" rtlCol="0">
            <a:spAutoFit/>
          </a:bodyPr>
          <a:lstStyle/>
          <a:p>
            <a:r>
              <a:rPr lang="en-US" sz="2400" i="1" dirty="0" err="1"/>
              <a:t>cwnd</a:t>
            </a:r>
            <a:r>
              <a:rPr lang="en-US" sz="2400" dirty="0"/>
              <a:t> = 4</a:t>
            </a:r>
          </a:p>
        </p:txBody>
      </p:sp>
      <p:sp>
        <p:nvSpPr>
          <p:cNvPr id="96" name="TextBox 95"/>
          <p:cNvSpPr txBox="1"/>
          <p:nvPr/>
        </p:nvSpPr>
        <p:spPr>
          <a:xfrm rot="20848332">
            <a:off x="9937447" y="1796787"/>
            <a:ext cx="1017829" cy="461665"/>
          </a:xfrm>
          <a:prstGeom prst="rect">
            <a:avLst/>
          </a:prstGeom>
          <a:noFill/>
        </p:spPr>
        <p:txBody>
          <a:bodyPr wrap="square" rtlCol="0">
            <a:spAutoFit/>
          </a:bodyPr>
          <a:lstStyle/>
          <a:p>
            <a:pPr algn="ctr"/>
            <a:r>
              <a:rPr lang="en-US" sz="2400" dirty="0"/>
              <a:t>2</a:t>
            </a:r>
          </a:p>
        </p:txBody>
      </p:sp>
      <p:sp>
        <p:nvSpPr>
          <p:cNvPr id="97" name="TextBox 96"/>
          <p:cNvSpPr txBox="1"/>
          <p:nvPr/>
        </p:nvSpPr>
        <p:spPr>
          <a:xfrm rot="20848332">
            <a:off x="9962642" y="3029138"/>
            <a:ext cx="1017829" cy="461665"/>
          </a:xfrm>
          <a:prstGeom prst="rect">
            <a:avLst/>
          </a:prstGeom>
          <a:noFill/>
        </p:spPr>
        <p:txBody>
          <a:bodyPr wrap="square" rtlCol="0">
            <a:spAutoFit/>
          </a:bodyPr>
          <a:lstStyle/>
          <a:p>
            <a:pPr algn="ctr"/>
            <a:r>
              <a:rPr lang="en-US" sz="2400" dirty="0"/>
              <a:t>3</a:t>
            </a:r>
          </a:p>
        </p:txBody>
      </p:sp>
      <p:sp>
        <p:nvSpPr>
          <p:cNvPr id="98" name="TextBox 97"/>
          <p:cNvSpPr txBox="1"/>
          <p:nvPr/>
        </p:nvSpPr>
        <p:spPr>
          <a:xfrm rot="20848332">
            <a:off x="9962642" y="3307753"/>
            <a:ext cx="1017829" cy="461665"/>
          </a:xfrm>
          <a:prstGeom prst="rect">
            <a:avLst/>
          </a:prstGeom>
          <a:noFill/>
        </p:spPr>
        <p:txBody>
          <a:bodyPr wrap="square" rtlCol="0">
            <a:spAutoFit/>
          </a:bodyPr>
          <a:lstStyle/>
          <a:p>
            <a:pPr algn="ctr"/>
            <a:r>
              <a:rPr lang="en-US" sz="2400" dirty="0"/>
              <a:t>4</a:t>
            </a:r>
          </a:p>
        </p:txBody>
      </p:sp>
      <p:sp>
        <p:nvSpPr>
          <p:cNvPr id="100" name="Multiply 99"/>
          <p:cNvSpPr/>
          <p:nvPr/>
        </p:nvSpPr>
        <p:spPr>
          <a:xfrm rot="812648">
            <a:off x="10925846" y="4136708"/>
            <a:ext cx="383750" cy="383750"/>
          </a:xfrm>
          <a:prstGeom prst="mathMultiply">
            <a:avLst/>
          </a:prstGeom>
          <a:solidFill>
            <a:schemeClr val="accent2"/>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TextBox 100"/>
          <p:cNvSpPr txBox="1"/>
          <p:nvPr/>
        </p:nvSpPr>
        <p:spPr>
          <a:xfrm rot="20848332">
            <a:off x="9553183" y="4903662"/>
            <a:ext cx="1017829" cy="461665"/>
          </a:xfrm>
          <a:prstGeom prst="rect">
            <a:avLst/>
          </a:prstGeom>
          <a:noFill/>
        </p:spPr>
        <p:txBody>
          <a:bodyPr wrap="square" rtlCol="0">
            <a:spAutoFit/>
          </a:bodyPr>
          <a:lstStyle/>
          <a:p>
            <a:pPr algn="ctr"/>
            <a:r>
              <a:rPr lang="en-US" sz="2400" dirty="0"/>
              <a:t>4</a:t>
            </a:r>
          </a:p>
        </p:txBody>
      </p:sp>
      <p:sp>
        <p:nvSpPr>
          <p:cNvPr id="102" name="TextBox 101"/>
          <p:cNvSpPr txBox="1"/>
          <p:nvPr/>
        </p:nvSpPr>
        <p:spPr>
          <a:xfrm rot="20848332">
            <a:off x="9553183" y="5166487"/>
            <a:ext cx="1017829" cy="461665"/>
          </a:xfrm>
          <a:prstGeom prst="rect">
            <a:avLst/>
          </a:prstGeom>
          <a:noFill/>
        </p:spPr>
        <p:txBody>
          <a:bodyPr wrap="square" rtlCol="0">
            <a:spAutoFit/>
          </a:bodyPr>
          <a:lstStyle/>
          <a:p>
            <a:pPr algn="ctr"/>
            <a:r>
              <a:rPr lang="en-US" sz="2400" dirty="0"/>
              <a:t>4</a:t>
            </a:r>
          </a:p>
        </p:txBody>
      </p:sp>
      <p:sp>
        <p:nvSpPr>
          <p:cNvPr id="103" name="TextBox 102"/>
          <p:cNvSpPr txBox="1"/>
          <p:nvPr/>
        </p:nvSpPr>
        <p:spPr>
          <a:xfrm rot="20848332">
            <a:off x="9553184" y="5440741"/>
            <a:ext cx="1017829" cy="461665"/>
          </a:xfrm>
          <a:prstGeom prst="rect">
            <a:avLst/>
          </a:prstGeom>
          <a:noFill/>
        </p:spPr>
        <p:txBody>
          <a:bodyPr wrap="square" rtlCol="0">
            <a:spAutoFit/>
          </a:bodyPr>
          <a:lstStyle/>
          <a:p>
            <a:pPr algn="ctr"/>
            <a:r>
              <a:rPr lang="en-US" sz="2400" dirty="0"/>
              <a:t>4</a:t>
            </a:r>
          </a:p>
        </p:txBody>
      </p:sp>
      <p:sp>
        <p:nvSpPr>
          <p:cNvPr id="104" name="Left Brace 103"/>
          <p:cNvSpPr/>
          <p:nvPr/>
        </p:nvSpPr>
        <p:spPr>
          <a:xfrm>
            <a:off x="8646415" y="5214091"/>
            <a:ext cx="493015" cy="660591"/>
          </a:xfrm>
          <a:prstGeom prst="leftBrace">
            <a:avLst/>
          </a:prstGeom>
          <a:ln w="762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105" name="Group 104"/>
          <p:cNvGrpSpPr/>
          <p:nvPr/>
        </p:nvGrpSpPr>
        <p:grpSpPr>
          <a:xfrm flipH="1">
            <a:off x="6363411" y="5091093"/>
            <a:ext cx="2199570" cy="954107"/>
            <a:chOff x="1191443" y="4863146"/>
            <a:chExt cx="5209363" cy="1399687"/>
          </a:xfrm>
        </p:grpSpPr>
        <p:sp>
          <p:nvSpPr>
            <p:cNvPr id="106" name="Rectangular Callout 105"/>
            <p:cNvSpPr/>
            <p:nvPr/>
          </p:nvSpPr>
          <p:spPr>
            <a:xfrm>
              <a:off x="1191443" y="4876798"/>
              <a:ext cx="5181601" cy="1384996"/>
            </a:xfrm>
            <a:prstGeom prst="wedgeRectCallout">
              <a:avLst>
                <a:gd name="adj1" fmla="val 33902"/>
                <a:gd name="adj2" fmla="val -23644"/>
              </a:avLst>
            </a:prstGeom>
            <a:solidFill>
              <a:srgbClr val="DA1F28"/>
            </a:solidFill>
            <a:ln w="38100" cap="flat" cmpd="sng" algn="ctr">
              <a:solidFill>
                <a:srgbClr val="DA1F28">
                  <a:lumMod val="50000"/>
                </a:srgbClr>
              </a:solidFill>
              <a:prstDash val="solid"/>
            </a:ln>
            <a:effectLst/>
          </p:spPr>
          <p:txBody>
            <a:bodyPr rtlCol="0" anchor="ctr"/>
            <a:lstStyle/>
            <a:p>
              <a:pPr algn="ctr" defTabSz="914400">
                <a:defRPr/>
              </a:pPr>
              <a:endParaRPr lang="en-US" kern="0" dirty="0">
                <a:solidFill>
                  <a:sysClr val="window" lastClr="FFFFFF"/>
                </a:solidFill>
                <a:latin typeface="Tw Cen MT"/>
              </a:endParaRPr>
            </a:p>
          </p:txBody>
        </p:sp>
        <p:sp>
          <p:nvSpPr>
            <p:cNvPr id="107" name="TextBox 106"/>
            <p:cNvSpPr txBox="1"/>
            <p:nvPr/>
          </p:nvSpPr>
          <p:spPr>
            <a:xfrm>
              <a:off x="1219207" y="4863146"/>
              <a:ext cx="5181599" cy="1399687"/>
            </a:xfrm>
            <a:prstGeom prst="rect">
              <a:avLst/>
            </a:prstGeom>
            <a:noFill/>
          </p:spPr>
          <p:txBody>
            <a:bodyPr wrap="square" rtlCol="0">
              <a:spAutoFit/>
            </a:bodyPr>
            <a:lstStyle/>
            <a:p>
              <a:pPr algn="ctr" defTabSz="914400">
                <a:defRPr/>
              </a:pPr>
              <a:r>
                <a:rPr lang="en-US" sz="2800" kern="0" dirty="0">
                  <a:solidFill>
                    <a:sysClr val="window" lastClr="FFFFFF"/>
                  </a:solidFill>
                </a:rPr>
                <a:t>3 Duplicate ACKs</a:t>
              </a:r>
            </a:p>
          </p:txBody>
        </p:sp>
      </p:grpSp>
    </p:spTree>
    <p:extLst>
      <p:ext uri="{BB962C8B-B14F-4D97-AF65-F5344CB8AC3E}">
        <p14:creationId xmlns:p14="http://schemas.microsoft.com/office/powerpoint/2010/main" val="391761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fade">
                                      <p:cBhvr>
                                        <p:cTn id="7" dur="500"/>
                                        <p:tgtEl>
                                          <p:spTgt spid="104"/>
                                        </p:tgtEl>
                                      </p:cBhvr>
                                    </p:animEffect>
                                    <p:anim calcmode="lin" valueType="num">
                                      <p:cBhvr>
                                        <p:cTn id="8" dur="500" fill="hold"/>
                                        <p:tgtEl>
                                          <p:spTgt spid="104"/>
                                        </p:tgtEl>
                                        <p:attrNameLst>
                                          <p:attrName>ppt_x</p:attrName>
                                        </p:attrNameLst>
                                      </p:cBhvr>
                                      <p:tavLst>
                                        <p:tav tm="0">
                                          <p:val>
                                            <p:strVal val="#ppt_x"/>
                                          </p:val>
                                        </p:tav>
                                        <p:tav tm="100000">
                                          <p:val>
                                            <p:strVal val="#ppt_x"/>
                                          </p:val>
                                        </p:tav>
                                      </p:tavLst>
                                    </p:anim>
                                    <p:anim calcmode="lin" valueType="num">
                                      <p:cBhvr>
                                        <p:cTn id="9" dur="500" fill="hold"/>
                                        <p:tgtEl>
                                          <p:spTgt spid="10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5"/>
                                        </p:tgtEl>
                                        <p:attrNameLst>
                                          <p:attrName>style.visibility</p:attrName>
                                        </p:attrNameLst>
                                      </p:cBhvr>
                                      <p:to>
                                        <p:strVal val="visible"/>
                                      </p:to>
                                    </p:set>
                                    <p:animEffect transition="in" filter="fade">
                                      <p:cBhvr>
                                        <p:cTn id="12" dur="500"/>
                                        <p:tgtEl>
                                          <p:spTgt spid="105"/>
                                        </p:tgtEl>
                                      </p:cBhvr>
                                    </p:animEffect>
                                    <p:anim calcmode="lin" valueType="num">
                                      <p:cBhvr>
                                        <p:cTn id="13" dur="500" fill="hold"/>
                                        <p:tgtEl>
                                          <p:spTgt spid="105"/>
                                        </p:tgtEl>
                                        <p:attrNameLst>
                                          <p:attrName>ppt_x</p:attrName>
                                        </p:attrNameLst>
                                      </p:cBhvr>
                                      <p:tavLst>
                                        <p:tav tm="0">
                                          <p:val>
                                            <p:strVal val="#ppt_x"/>
                                          </p:val>
                                        </p:tav>
                                        <p:tav tm="100000">
                                          <p:val>
                                            <p:strVal val="#ppt_x"/>
                                          </p:val>
                                        </p:tav>
                                      </p:tavLst>
                                    </p:anim>
                                    <p:anim calcmode="lin" valueType="num">
                                      <p:cBhvr>
                                        <p:cTn id="14" dur="5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4818" name="Rectangle 2"/>
          <p:cNvSpPr>
            <a:spLocks noGrp="1" noChangeArrowheads="1"/>
          </p:cNvSpPr>
          <p:nvPr>
            <p:ph type="title"/>
          </p:nvPr>
        </p:nvSpPr>
        <p:spPr/>
        <p:txBody>
          <a:bodyPr/>
          <a:lstStyle/>
          <a:p>
            <a:r>
              <a:rPr lang="en-US" dirty="0"/>
              <a:t>TCP Reno: Fast Recovery</a:t>
            </a:r>
          </a:p>
        </p:txBody>
      </p:sp>
      <p:sp>
        <p:nvSpPr>
          <p:cNvPr id="674819" name="Rectangle 3"/>
          <p:cNvSpPr>
            <a:spLocks noGrp="1" noChangeArrowheads="1"/>
          </p:cNvSpPr>
          <p:nvPr>
            <p:ph idx="1"/>
          </p:nvPr>
        </p:nvSpPr>
        <p:spPr/>
        <p:txBody>
          <a:bodyPr>
            <a:normAutofit/>
          </a:bodyPr>
          <a:lstStyle/>
          <a:p>
            <a:r>
              <a:rPr lang="en-US" sz="2800" dirty="0"/>
              <a:t>After a fast-retransmit </a:t>
            </a:r>
            <a:r>
              <a:rPr lang="en-US" sz="2800" dirty="0">
                <a:solidFill>
                  <a:srgbClr val="C00000"/>
                </a:solidFill>
              </a:rPr>
              <a:t>set </a:t>
            </a:r>
            <a:r>
              <a:rPr lang="en-US" sz="2800" i="1" dirty="0" err="1">
                <a:solidFill>
                  <a:srgbClr val="C00000"/>
                </a:solidFill>
              </a:rPr>
              <a:t>cwnd</a:t>
            </a:r>
            <a:r>
              <a:rPr lang="en-US" sz="2800" dirty="0">
                <a:solidFill>
                  <a:srgbClr val="C00000"/>
                </a:solidFill>
              </a:rPr>
              <a:t> to </a:t>
            </a:r>
            <a:r>
              <a:rPr lang="en-US" sz="2800" i="1" dirty="0">
                <a:solidFill>
                  <a:srgbClr val="C00000"/>
                </a:solidFill>
              </a:rPr>
              <a:t>ssthresh/2</a:t>
            </a:r>
          </a:p>
          <a:p>
            <a:pPr lvl="1"/>
            <a:r>
              <a:rPr lang="en-US" sz="2400" dirty="0"/>
              <a:t>i.e. don’t reset </a:t>
            </a:r>
            <a:r>
              <a:rPr lang="en-US" sz="2400" i="1" dirty="0" err="1"/>
              <a:t>cwnd</a:t>
            </a:r>
            <a:r>
              <a:rPr lang="en-US" sz="2400" dirty="0"/>
              <a:t> to 1</a:t>
            </a:r>
          </a:p>
          <a:p>
            <a:pPr lvl="1"/>
            <a:r>
              <a:rPr lang="en-US" sz="2400" dirty="0"/>
              <a:t>Avoid unnecessary return to slow start</a:t>
            </a:r>
          </a:p>
          <a:p>
            <a:pPr lvl="1"/>
            <a:r>
              <a:rPr lang="en-US" sz="2400" dirty="0"/>
              <a:t>Prevents expensive timeouts</a:t>
            </a:r>
          </a:p>
          <a:p>
            <a:r>
              <a:rPr lang="en-US" sz="2800" dirty="0"/>
              <a:t>But when RTO expires still do </a:t>
            </a:r>
            <a:r>
              <a:rPr lang="en-US" sz="2800" i="1" dirty="0" err="1"/>
              <a:t>cwnd</a:t>
            </a:r>
            <a:r>
              <a:rPr lang="en-US" sz="2800" dirty="0"/>
              <a:t> = 1</a:t>
            </a:r>
          </a:p>
          <a:p>
            <a:pPr lvl="1"/>
            <a:r>
              <a:rPr lang="en-US" sz="2400" dirty="0"/>
              <a:t>Return to slow start, same as Tahoe</a:t>
            </a:r>
          </a:p>
          <a:p>
            <a:pPr lvl="1"/>
            <a:r>
              <a:rPr lang="en-US" sz="2400" dirty="0"/>
              <a:t>Indicates packets aren’t being delivered at all</a:t>
            </a:r>
          </a:p>
          <a:p>
            <a:pPr lvl="1"/>
            <a:r>
              <a:rPr lang="en-US" sz="2400" dirty="0"/>
              <a:t>i.e. congestion must be really bad</a:t>
            </a:r>
          </a:p>
        </p:txBody>
      </p:sp>
      <p:sp>
        <p:nvSpPr>
          <p:cNvPr id="6" name="Slide Number Placeholder 2"/>
          <p:cNvSpPr>
            <a:spLocks noGrp="1"/>
          </p:cNvSpPr>
          <p:nvPr>
            <p:ph type="sldNum" sz="quarter" idx="12"/>
          </p:nvPr>
        </p:nvSpPr>
        <p:spPr/>
        <p:txBody>
          <a:bodyPr>
            <a:normAutofit lnSpcReduction="10000"/>
          </a:bodyPr>
          <a:lstStyle/>
          <a:p>
            <a:fld id="{283B9EA5-CE9A-4950-A80C-5ADF06B45BB8}" type="slidenum">
              <a:rPr lang="en-US" smtClean="0"/>
              <a:pPr/>
              <a:t>24</a:t>
            </a:fld>
            <a:endParaRPr lang="en-US" dirty="0"/>
          </a:p>
        </p:txBody>
      </p:sp>
    </p:spTree>
    <p:extLst>
      <p:ext uri="{BB962C8B-B14F-4D97-AF65-F5344CB8AC3E}">
        <p14:creationId xmlns:p14="http://schemas.microsoft.com/office/powerpoint/2010/main" val="35551606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7481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74819">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74819">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74819">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74819">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74819">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74819">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7481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4819"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Line 10"/>
          <p:cNvSpPr>
            <a:spLocks noChangeShapeType="1"/>
          </p:cNvSpPr>
          <p:nvPr/>
        </p:nvSpPr>
        <p:spPr bwMode="auto">
          <a:xfrm>
            <a:off x="8794246" y="4993021"/>
            <a:ext cx="859561" cy="0"/>
          </a:xfrm>
          <a:prstGeom prst="line">
            <a:avLst/>
          </a:prstGeom>
          <a:noFill/>
          <a:ln w="38100">
            <a:solidFill>
              <a:schemeClr val="accent3"/>
            </a:solidFill>
            <a:prstDash val="sysDot"/>
            <a:round/>
            <a:headEnd type="none" w="sm" len="sm"/>
            <a:tailEnd type="none" w="sm" len="sm"/>
          </a:ln>
          <a:effectLst/>
        </p:spPr>
        <p:txBody>
          <a:bodyPr vert="horz" wrap="none" lIns="91440" tIns="45720" rIns="91440" bIns="45720" numCol="1" anchor="ctr" anchorCtr="0" compatLnSpc="1">
            <a:prstTxWarp prst="textNoShape">
              <a:avLst/>
            </a:prstTxWarp>
          </a:bodyPr>
          <a:lstStyle/>
          <a:p>
            <a:endParaRPr lang="en-US"/>
          </a:p>
        </p:txBody>
      </p:sp>
      <p:sp>
        <p:nvSpPr>
          <p:cNvPr id="676866" name="Rectangle 2"/>
          <p:cNvSpPr>
            <a:spLocks noGrp="1" noChangeArrowheads="1"/>
          </p:cNvSpPr>
          <p:nvPr>
            <p:ph type="title"/>
          </p:nvPr>
        </p:nvSpPr>
        <p:spPr/>
        <p:txBody>
          <a:bodyPr>
            <a:normAutofit/>
          </a:bodyPr>
          <a:lstStyle/>
          <a:p>
            <a:r>
              <a:rPr lang="en-US" dirty="0"/>
              <a:t>Fast Retransmit and Fast Recovery</a:t>
            </a:r>
          </a:p>
        </p:txBody>
      </p:sp>
      <p:sp>
        <p:nvSpPr>
          <p:cNvPr id="676867" name="Rectangle 3"/>
          <p:cNvSpPr>
            <a:spLocks noGrp="1" noChangeArrowheads="1"/>
          </p:cNvSpPr>
          <p:nvPr>
            <p:ph idx="1"/>
          </p:nvPr>
        </p:nvSpPr>
        <p:spPr/>
        <p:txBody>
          <a:bodyPr>
            <a:normAutofit/>
          </a:bodyPr>
          <a:lstStyle/>
          <a:p>
            <a:r>
              <a:rPr lang="en-US" dirty="0"/>
              <a:t>At steady state, </a:t>
            </a:r>
            <a:r>
              <a:rPr lang="en-US" i="1" dirty="0" err="1"/>
              <a:t>cwnd</a:t>
            </a:r>
            <a:r>
              <a:rPr lang="en-US" dirty="0"/>
              <a:t> oscillates around the optimal window size</a:t>
            </a:r>
          </a:p>
          <a:p>
            <a:r>
              <a:rPr lang="en-US" dirty="0"/>
              <a:t>TCP always forces packet drops</a:t>
            </a:r>
          </a:p>
        </p:txBody>
      </p:sp>
      <p:sp>
        <p:nvSpPr>
          <p:cNvPr id="19" name="Slide Number Placeholder 2"/>
          <p:cNvSpPr>
            <a:spLocks noGrp="1"/>
          </p:cNvSpPr>
          <p:nvPr>
            <p:ph type="sldNum" sz="quarter" idx="12"/>
          </p:nvPr>
        </p:nvSpPr>
        <p:spPr/>
        <p:txBody>
          <a:bodyPr>
            <a:normAutofit lnSpcReduction="10000"/>
          </a:bodyPr>
          <a:lstStyle/>
          <a:p>
            <a:fld id="{283B9EA5-CE9A-4950-A80C-5ADF06B45BB8}" type="slidenum">
              <a:rPr lang="en-US" smtClean="0"/>
              <a:pPr/>
              <a:t>25</a:t>
            </a:fld>
            <a:endParaRPr lang="en-US" dirty="0"/>
          </a:p>
        </p:txBody>
      </p:sp>
      <p:sp>
        <p:nvSpPr>
          <p:cNvPr id="20" name="Line 10"/>
          <p:cNvSpPr>
            <a:spLocks noChangeShapeType="1"/>
          </p:cNvSpPr>
          <p:nvPr/>
        </p:nvSpPr>
        <p:spPr bwMode="auto">
          <a:xfrm>
            <a:off x="2045651" y="2691770"/>
            <a:ext cx="2129809" cy="0"/>
          </a:xfrm>
          <a:prstGeom prst="line">
            <a:avLst/>
          </a:prstGeom>
          <a:noFill/>
          <a:ln w="38100">
            <a:solidFill>
              <a:schemeClr val="accent3"/>
            </a:solidFill>
            <a:prstDash val="sysDot"/>
            <a:round/>
            <a:headEnd type="none" w="sm" len="sm"/>
            <a:tailEnd type="none" w="sm" len="sm"/>
          </a:ln>
          <a:effectLst/>
        </p:spPr>
        <p:txBody>
          <a:bodyPr vert="horz" wrap="none" lIns="91440" tIns="45720" rIns="91440" bIns="45720" numCol="1" anchor="ctr" anchorCtr="0" compatLnSpc="1">
            <a:prstTxWarp prst="textNoShape">
              <a:avLst/>
            </a:prstTxWarp>
          </a:bodyPr>
          <a:lstStyle/>
          <a:p>
            <a:endParaRPr lang="en-US"/>
          </a:p>
        </p:txBody>
      </p:sp>
      <p:sp>
        <p:nvSpPr>
          <p:cNvPr id="21" name="Line 10"/>
          <p:cNvSpPr>
            <a:spLocks noChangeShapeType="1"/>
          </p:cNvSpPr>
          <p:nvPr/>
        </p:nvSpPr>
        <p:spPr bwMode="auto">
          <a:xfrm>
            <a:off x="3859046" y="4449046"/>
            <a:ext cx="1107500" cy="0"/>
          </a:xfrm>
          <a:prstGeom prst="line">
            <a:avLst/>
          </a:prstGeom>
          <a:noFill/>
          <a:ln w="38100">
            <a:solidFill>
              <a:schemeClr val="accent3"/>
            </a:solidFill>
            <a:prstDash val="sysDot"/>
            <a:round/>
            <a:headEnd type="none" w="sm" len="sm"/>
            <a:tailEnd type="none" w="sm" len="sm"/>
          </a:ln>
          <a:effectLst/>
        </p:spPr>
        <p:txBody>
          <a:bodyPr vert="horz" wrap="none" lIns="91440" tIns="45720" rIns="91440" bIns="45720" numCol="1" anchor="ctr" anchorCtr="0" compatLnSpc="1">
            <a:prstTxWarp prst="textNoShape">
              <a:avLst/>
            </a:prstTxWarp>
          </a:bodyPr>
          <a:lstStyle/>
          <a:p>
            <a:endParaRPr lang="en-US"/>
          </a:p>
        </p:txBody>
      </p:sp>
      <p:sp>
        <p:nvSpPr>
          <p:cNvPr id="23" name="Rectangle 5"/>
          <p:cNvSpPr>
            <a:spLocks noChangeArrowheads="1"/>
          </p:cNvSpPr>
          <p:nvPr/>
        </p:nvSpPr>
        <p:spPr bwMode="auto">
          <a:xfrm>
            <a:off x="5551792" y="5582893"/>
            <a:ext cx="823944" cy="462307"/>
          </a:xfrm>
          <a:prstGeom prst="rect">
            <a:avLst/>
          </a:prstGeom>
          <a:noFill/>
          <a:ln w="9525">
            <a:noFill/>
            <a:miter lim="800000"/>
            <a:headEnd/>
            <a:tailEnd/>
          </a:ln>
          <a:effectLst/>
        </p:spPr>
        <p:txBody>
          <a:bodyPr vert="horz" wrap="none" lIns="92075" tIns="46038" rIns="92075" bIns="46038" numCol="1" anchor="t" anchorCtr="0" compatLnSpc="1">
            <a:prstTxWarp prst="textNoShape">
              <a:avLst/>
            </a:prstTxWarp>
            <a:spAutoFit/>
          </a:bodyPr>
          <a:lstStyle/>
          <a:p>
            <a:pPr algn="l"/>
            <a:r>
              <a:rPr lang="en-US" sz="2400" dirty="0"/>
              <a:t>Time</a:t>
            </a:r>
          </a:p>
        </p:txBody>
      </p:sp>
      <p:sp>
        <p:nvSpPr>
          <p:cNvPr id="24" name="Rectangle 6"/>
          <p:cNvSpPr>
            <a:spLocks noChangeArrowheads="1"/>
          </p:cNvSpPr>
          <p:nvPr/>
        </p:nvSpPr>
        <p:spPr bwMode="auto">
          <a:xfrm rot="16200000">
            <a:off x="1368285" y="3647892"/>
            <a:ext cx="782265" cy="462307"/>
          </a:xfrm>
          <a:prstGeom prst="rect">
            <a:avLst/>
          </a:prstGeom>
          <a:noFill/>
          <a:ln w="9525">
            <a:noFill/>
            <a:miter lim="800000"/>
            <a:headEnd/>
            <a:tailEnd/>
          </a:ln>
          <a:effectLst/>
        </p:spPr>
        <p:txBody>
          <a:bodyPr vert="horz" wrap="none" lIns="92075" tIns="46038" rIns="92075" bIns="46038" numCol="1" anchor="t" anchorCtr="0" compatLnSpc="1">
            <a:prstTxWarp prst="textNoShape">
              <a:avLst/>
            </a:prstTxWarp>
            <a:spAutoFit/>
          </a:bodyPr>
          <a:lstStyle/>
          <a:p>
            <a:pPr algn="l"/>
            <a:r>
              <a:rPr lang="en-US" sz="2400" i="1" dirty="0" err="1"/>
              <a:t>cwnd</a:t>
            </a:r>
            <a:endParaRPr lang="en-US" sz="2400" i="1" dirty="0"/>
          </a:p>
        </p:txBody>
      </p:sp>
      <p:sp>
        <p:nvSpPr>
          <p:cNvPr id="25" name="Rectangle 18"/>
          <p:cNvSpPr>
            <a:spLocks noChangeArrowheads="1"/>
          </p:cNvSpPr>
          <p:nvPr/>
        </p:nvSpPr>
        <p:spPr bwMode="auto">
          <a:xfrm>
            <a:off x="3147234" y="3052332"/>
            <a:ext cx="1102994" cy="400752"/>
          </a:xfrm>
          <a:prstGeom prst="rect">
            <a:avLst/>
          </a:prstGeom>
          <a:noFill/>
          <a:ln w="9525">
            <a:noFill/>
            <a:miter lim="800000"/>
            <a:headEnd/>
            <a:tailEnd/>
          </a:ln>
          <a:effectLst/>
        </p:spPr>
        <p:txBody>
          <a:bodyPr vert="horz" wrap="none" lIns="92075" tIns="46038" rIns="92075" bIns="46038" numCol="1" anchor="t" anchorCtr="0" compatLnSpc="1">
            <a:prstTxWarp prst="textNoShape">
              <a:avLst/>
            </a:prstTxWarp>
            <a:spAutoFit/>
          </a:bodyPr>
          <a:lstStyle/>
          <a:p>
            <a:pPr algn="l"/>
            <a:r>
              <a:rPr lang="en-US" sz="2000" dirty="0"/>
              <a:t>Timeout</a:t>
            </a:r>
          </a:p>
        </p:txBody>
      </p:sp>
      <p:sp>
        <p:nvSpPr>
          <p:cNvPr id="26" name="Rectangle 19"/>
          <p:cNvSpPr>
            <a:spLocks noChangeArrowheads="1"/>
          </p:cNvSpPr>
          <p:nvPr/>
        </p:nvSpPr>
        <p:spPr bwMode="auto">
          <a:xfrm>
            <a:off x="2045650" y="4173270"/>
            <a:ext cx="1254574" cy="400752"/>
          </a:xfrm>
          <a:prstGeom prst="rect">
            <a:avLst/>
          </a:prstGeom>
          <a:noFill/>
          <a:ln w="9525">
            <a:noFill/>
            <a:miter lim="800000"/>
            <a:headEnd/>
            <a:tailEnd/>
          </a:ln>
          <a:effectLst/>
        </p:spPr>
        <p:txBody>
          <a:bodyPr vert="horz" wrap="none" lIns="92075" tIns="46038" rIns="92075" bIns="46038" numCol="1" anchor="t" anchorCtr="0" compatLnSpc="1">
            <a:prstTxWarp prst="textNoShape">
              <a:avLst/>
            </a:prstTxWarp>
            <a:spAutoFit/>
          </a:bodyPr>
          <a:lstStyle/>
          <a:p>
            <a:pPr algn="l"/>
            <a:r>
              <a:rPr lang="en-US" sz="2000" dirty="0"/>
              <a:t>Slow Start</a:t>
            </a:r>
          </a:p>
        </p:txBody>
      </p:sp>
      <p:sp>
        <p:nvSpPr>
          <p:cNvPr id="27" name="Rectangle 20"/>
          <p:cNvSpPr>
            <a:spLocks noChangeArrowheads="1"/>
          </p:cNvSpPr>
          <p:nvPr/>
        </p:nvSpPr>
        <p:spPr bwMode="auto">
          <a:xfrm>
            <a:off x="4677761" y="3233686"/>
            <a:ext cx="3440673" cy="708528"/>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spAutoFit/>
          </a:bodyPr>
          <a:lstStyle/>
          <a:p>
            <a:pPr algn="ctr"/>
            <a:r>
              <a:rPr lang="en-US" sz="2000" dirty="0"/>
              <a:t>Congestion Avoidance</a:t>
            </a:r>
          </a:p>
          <a:p>
            <a:pPr algn="ctr"/>
            <a:r>
              <a:rPr lang="en-US" sz="2000" dirty="0"/>
              <a:t>Fast Retransmit/Recovery</a:t>
            </a:r>
          </a:p>
        </p:txBody>
      </p:sp>
      <p:sp>
        <p:nvSpPr>
          <p:cNvPr id="28" name="Arc 7"/>
          <p:cNvSpPr>
            <a:spLocks/>
          </p:cNvSpPr>
          <p:nvPr/>
        </p:nvSpPr>
        <p:spPr bwMode="auto">
          <a:xfrm>
            <a:off x="2019858" y="3453084"/>
            <a:ext cx="1529192" cy="2129808"/>
          </a:xfrm>
          <a:custGeom>
            <a:avLst/>
            <a:gdLst>
              <a:gd name="G0" fmla="+- 0 0 0"/>
              <a:gd name="G1" fmla="+- 0 0 0"/>
              <a:gd name="G2" fmla="+- 21600 0 0"/>
              <a:gd name="T0" fmla="*/ 21600 w 21600"/>
              <a:gd name="T1" fmla="*/ 0 h 21600"/>
              <a:gd name="T2" fmla="*/ 0 w 21600"/>
              <a:gd name="T3" fmla="*/ 21600 h 21600"/>
              <a:gd name="T4" fmla="*/ 0 w 21600"/>
              <a:gd name="T5" fmla="*/ 0 h 21600"/>
            </a:gdLst>
            <a:ahLst/>
            <a:cxnLst>
              <a:cxn ang="0">
                <a:pos x="T0" y="T1"/>
              </a:cxn>
              <a:cxn ang="0">
                <a:pos x="T2" y="T3"/>
              </a:cxn>
              <a:cxn ang="0">
                <a:pos x="T4" y="T5"/>
              </a:cxn>
            </a:cxnLst>
            <a:rect l="0" t="0" r="r" b="b"/>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57150" cap="rnd">
            <a:solidFill>
              <a:schemeClr val="accent1"/>
            </a:solidFill>
            <a:round/>
            <a:headEnd type="none" w="sm" len="sm"/>
            <a:tailEnd type="none" w="sm" len="sm"/>
          </a:ln>
          <a:effectLst/>
        </p:spPr>
        <p:txBody>
          <a:bodyPr vert="horz" wrap="none" lIns="91440" tIns="45720" rIns="91440" bIns="45720" numCol="1" anchor="ctr" anchorCtr="0" compatLnSpc="1">
            <a:prstTxWarp prst="textNoShape">
              <a:avLst/>
            </a:prstTxWarp>
          </a:bodyPr>
          <a:lstStyle/>
          <a:p>
            <a:endParaRPr lang="en-US"/>
          </a:p>
        </p:txBody>
      </p:sp>
      <p:sp>
        <p:nvSpPr>
          <p:cNvPr id="29" name="Line 8"/>
          <p:cNvSpPr>
            <a:spLocks noChangeShapeType="1"/>
          </p:cNvSpPr>
          <p:nvPr/>
        </p:nvSpPr>
        <p:spPr bwMode="auto">
          <a:xfrm>
            <a:off x="3549050" y="3446421"/>
            <a:ext cx="299362" cy="0"/>
          </a:xfrm>
          <a:prstGeom prst="line">
            <a:avLst/>
          </a:prstGeom>
          <a:noFill/>
          <a:ln w="57150">
            <a:solidFill>
              <a:schemeClr val="accent1"/>
            </a:solidFill>
            <a:round/>
            <a:headEnd type="none" w="sm" len="sm"/>
            <a:tailEnd type="none" w="sm" len="sm"/>
          </a:ln>
          <a:effectLst/>
        </p:spPr>
        <p:txBody>
          <a:bodyPr vert="horz" wrap="none" lIns="91440" tIns="45720" rIns="91440" bIns="45720" numCol="1" anchor="ctr" anchorCtr="0" compatLnSpc="1">
            <a:prstTxWarp prst="textNoShape">
              <a:avLst/>
            </a:prstTxWarp>
          </a:bodyPr>
          <a:lstStyle/>
          <a:p>
            <a:endParaRPr lang="en-US"/>
          </a:p>
        </p:txBody>
      </p:sp>
      <p:sp>
        <p:nvSpPr>
          <p:cNvPr id="30" name="Line 9"/>
          <p:cNvSpPr>
            <a:spLocks noChangeShapeType="1"/>
          </p:cNvSpPr>
          <p:nvPr/>
        </p:nvSpPr>
        <p:spPr bwMode="auto">
          <a:xfrm>
            <a:off x="3848412" y="3425814"/>
            <a:ext cx="0" cy="2129808"/>
          </a:xfrm>
          <a:prstGeom prst="line">
            <a:avLst/>
          </a:prstGeom>
          <a:noFill/>
          <a:ln w="57150">
            <a:solidFill>
              <a:schemeClr val="accent1"/>
            </a:solidFill>
            <a:round/>
            <a:headEnd type="none" w="sm" len="sm"/>
            <a:tailEnd type="none" w="sm" len="sm"/>
          </a:ln>
          <a:effectLst/>
        </p:spPr>
        <p:txBody>
          <a:bodyPr vert="horz" wrap="none" lIns="91440" tIns="45720" rIns="91440" bIns="45720" numCol="1" anchor="ctr" anchorCtr="0" compatLnSpc="1">
            <a:prstTxWarp prst="textNoShape">
              <a:avLst/>
            </a:prstTxWarp>
          </a:bodyPr>
          <a:lstStyle/>
          <a:p>
            <a:endParaRPr lang="en-US"/>
          </a:p>
        </p:txBody>
      </p:sp>
      <p:sp>
        <p:nvSpPr>
          <p:cNvPr id="31" name="Arc 11"/>
          <p:cNvSpPr>
            <a:spLocks/>
          </p:cNvSpPr>
          <p:nvPr/>
        </p:nvSpPr>
        <p:spPr bwMode="auto">
          <a:xfrm>
            <a:off x="3848412" y="4439271"/>
            <a:ext cx="1107500" cy="1107500"/>
          </a:xfrm>
          <a:custGeom>
            <a:avLst/>
            <a:gdLst>
              <a:gd name="G0" fmla="+- 0 0 0"/>
              <a:gd name="G1" fmla="+- 0 0 0"/>
              <a:gd name="G2" fmla="+- 21600 0 0"/>
              <a:gd name="T0" fmla="*/ 21600 w 21600"/>
              <a:gd name="T1" fmla="*/ 0 h 21600"/>
              <a:gd name="T2" fmla="*/ 0 w 21600"/>
              <a:gd name="T3" fmla="*/ 21600 h 21600"/>
              <a:gd name="T4" fmla="*/ 0 w 21600"/>
              <a:gd name="T5" fmla="*/ 0 h 21600"/>
            </a:gdLst>
            <a:ahLst/>
            <a:cxnLst>
              <a:cxn ang="0">
                <a:pos x="T0" y="T1"/>
              </a:cxn>
              <a:cxn ang="0">
                <a:pos x="T2" y="T3"/>
              </a:cxn>
              <a:cxn ang="0">
                <a:pos x="T4" y="T5"/>
              </a:cxn>
            </a:cxnLst>
            <a:rect l="0" t="0" r="r" b="b"/>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57150" cap="rnd">
            <a:solidFill>
              <a:schemeClr val="accent1"/>
            </a:solidFill>
            <a:round/>
            <a:headEnd type="none" w="sm" len="sm"/>
            <a:tailEnd type="none" w="sm" len="sm"/>
          </a:ln>
          <a:effectLst/>
        </p:spPr>
        <p:txBody>
          <a:bodyPr vert="horz" wrap="none" lIns="91440" tIns="45720" rIns="91440" bIns="45720" numCol="1" anchor="ctr" anchorCtr="0" compatLnSpc="1">
            <a:prstTxWarp prst="textNoShape">
              <a:avLst/>
            </a:prstTxWarp>
          </a:bodyPr>
          <a:lstStyle/>
          <a:p>
            <a:endParaRPr lang="en-US"/>
          </a:p>
        </p:txBody>
      </p:sp>
      <p:sp>
        <p:nvSpPr>
          <p:cNvPr id="32" name="Line 12"/>
          <p:cNvSpPr>
            <a:spLocks noChangeShapeType="1"/>
          </p:cNvSpPr>
          <p:nvPr/>
        </p:nvSpPr>
        <p:spPr bwMode="auto">
          <a:xfrm flipV="1">
            <a:off x="4955914" y="3961236"/>
            <a:ext cx="595879" cy="481026"/>
          </a:xfrm>
          <a:prstGeom prst="line">
            <a:avLst/>
          </a:prstGeom>
          <a:noFill/>
          <a:ln w="57150">
            <a:solidFill>
              <a:schemeClr val="accent1"/>
            </a:solidFill>
            <a:round/>
            <a:headEnd type="none" w="sm" len="sm"/>
            <a:tailEnd type="none" w="sm" len="sm"/>
          </a:ln>
          <a:effectLst/>
        </p:spPr>
        <p:txBody>
          <a:bodyPr vert="horz" wrap="none" lIns="91440" tIns="45720" rIns="91440" bIns="45720" numCol="1" anchor="ctr" anchorCtr="0" compatLnSpc="1">
            <a:prstTxWarp prst="textNoShape">
              <a:avLst/>
            </a:prstTxWarp>
          </a:bodyPr>
          <a:lstStyle/>
          <a:p>
            <a:endParaRPr lang="en-US"/>
          </a:p>
        </p:txBody>
      </p:sp>
      <p:sp>
        <p:nvSpPr>
          <p:cNvPr id="33" name="Line 13"/>
          <p:cNvSpPr>
            <a:spLocks noChangeShapeType="1"/>
          </p:cNvSpPr>
          <p:nvPr/>
        </p:nvSpPr>
        <p:spPr bwMode="auto">
          <a:xfrm>
            <a:off x="8309828" y="3617605"/>
            <a:ext cx="425962" cy="0"/>
          </a:xfrm>
          <a:prstGeom prst="line">
            <a:avLst/>
          </a:prstGeom>
          <a:noFill/>
          <a:ln w="57150">
            <a:solidFill>
              <a:schemeClr val="accent1"/>
            </a:solidFill>
            <a:round/>
            <a:headEnd type="none" w="sm" len="sm"/>
            <a:tailEnd type="none" w="sm" len="sm"/>
          </a:ln>
          <a:effectLst/>
        </p:spPr>
        <p:txBody>
          <a:bodyPr vert="horz" wrap="none" lIns="91440" tIns="45720" rIns="91440" bIns="45720" numCol="1" anchor="ctr" anchorCtr="0" compatLnSpc="1">
            <a:prstTxWarp prst="textNoShape">
              <a:avLst/>
            </a:prstTxWarp>
          </a:bodyPr>
          <a:lstStyle/>
          <a:p>
            <a:endParaRPr lang="en-US"/>
          </a:p>
        </p:txBody>
      </p:sp>
      <p:sp>
        <p:nvSpPr>
          <p:cNvPr id="34" name="Line 14"/>
          <p:cNvSpPr>
            <a:spLocks noChangeShapeType="1"/>
          </p:cNvSpPr>
          <p:nvPr/>
        </p:nvSpPr>
        <p:spPr bwMode="auto">
          <a:xfrm flipH="1">
            <a:off x="5551792" y="3942215"/>
            <a:ext cx="1" cy="983913"/>
          </a:xfrm>
          <a:prstGeom prst="line">
            <a:avLst/>
          </a:prstGeom>
          <a:noFill/>
          <a:ln w="57150">
            <a:solidFill>
              <a:schemeClr val="accent1"/>
            </a:solidFill>
            <a:round/>
            <a:headEnd type="none" w="sm" len="sm"/>
            <a:tailEnd type="none" w="sm" len="sm"/>
          </a:ln>
          <a:effectLst/>
        </p:spPr>
        <p:txBody>
          <a:bodyPr vert="horz" wrap="none" lIns="91440" tIns="45720" rIns="91440" bIns="45720" numCol="1" anchor="ctr" anchorCtr="0" compatLnSpc="1">
            <a:prstTxWarp prst="textNoShape">
              <a:avLst/>
            </a:prstTxWarp>
          </a:bodyPr>
          <a:lstStyle/>
          <a:p>
            <a:endParaRPr lang="en-US"/>
          </a:p>
        </p:txBody>
      </p:sp>
      <p:sp>
        <p:nvSpPr>
          <p:cNvPr id="35" name="Arc 16"/>
          <p:cNvSpPr>
            <a:spLocks/>
          </p:cNvSpPr>
          <p:nvPr/>
        </p:nvSpPr>
        <p:spPr bwMode="auto">
          <a:xfrm>
            <a:off x="8735570" y="4993022"/>
            <a:ext cx="918237" cy="562601"/>
          </a:xfrm>
          <a:custGeom>
            <a:avLst/>
            <a:gdLst>
              <a:gd name="G0" fmla="+- 0 0 0"/>
              <a:gd name="G1" fmla="+- 0 0 0"/>
              <a:gd name="G2" fmla="+- 21600 0 0"/>
              <a:gd name="T0" fmla="*/ 21600 w 21600"/>
              <a:gd name="T1" fmla="*/ 0 h 21600"/>
              <a:gd name="T2" fmla="*/ 0 w 21600"/>
              <a:gd name="T3" fmla="*/ 21600 h 21600"/>
              <a:gd name="T4" fmla="*/ 0 w 21600"/>
              <a:gd name="T5" fmla="*/ 0 h 21600"/>
            </a:gdLst>
            <a:ahLst/>
            <a:cxnLst>
              <a:cxn ang="0">
                <a:pos x="T0" y="T1"/>
              </a:cxn>
              <a:cxn ang="0">
                <a:pos x="T2" y="T3"/>
              </a:cxn>
              <a:cxn ang="0">
                <a:pos x="T4" y="T5"/>
              </a:cxn>
            </a:cxnLst>
            <a:rect l="0" t="0" r="r" b="b"/>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57150" cap="rnd">
            <a:solidFill>
              <a:schemeClr val="accent1"/>
            </a:solidFill>
            <a:round/>
            <a:headEnd type="none" w="sm" len="sm"/>
            <a:tailEnd type="none" w="sm" len="sm"/>
          </a:ln>
          <a:effectLst/>
        </p:spPr>
        <p:txBody>
          <a:bodyPr vert="horz" wrap="none" lIns="91440" tIns="45720" rIns="91440" bIns="45720" numCol="1" anchor="ctr" anchorCtr="0" compatLnSpc="1">
            <a:prstTxWarp prst="textNoShape">
              <a:avLst/>
            </a:prstTxWarp>
          </a:bodyPr>
          <a:lstStyle/>
          <a:p>
            <a:endParaRPr lang="en-US"/>
          </a:p>
        </p:txBody>
      </p:sp>
      <p:sp>
        <p:nvSpPr>
          <p:cNvPr id="36" name="Line 17"/>
          <p:cNvSpPr>
            <a:spLocks noChangeShapeType="1"/>
          </p:cNvSpPr>
          <p:nvPr/>
        </p:nvSpPr>
        <p:spPr bwMode="auto">
          <a:xfrm flipV="1">
            <a:off x="9653807" y="4414620"/>
            <a:ext cx="608297" cy="571816"/>
          </a:xfrm>
          <a:prstGeom prst="line">
            <a:avLst/>
          </a:prstGeom>
          <a:noFill/>
          <a:ln w="57150">
            <a:solidFill>
              <a:schemeClr val="accent1"/>
            </a:solidFill>
            <a:round/>
            <a:headEnd type="none" w="sm" len="sm"/>
            <a:tailEnd type="none" w="sm" len="sm"/>
          </a:ln>
          <a:effectLst/>
        </p:spPr>
        <p:txBody>
          <a:bodyPr vert="horz" wrap="none" lIns="91440" tIns="45720" rIns="91440" bIns="45720" numCol="1" anchor="ctr" anchorCtr="0" compatLnSpc="1">
            <a:prstTxWarp prst="textNoShape">
              <a:avLst/>
            </a:prstTxWarp>
          </a:bodyPr>
          <a:lstStyle/>
          <a:p>
            <a:endParaRPr lang="en-US"/>
          </a:p>
        </p:txBody>
      </p:sp>
      <p:sp>
        <p:nvSpPr>
          <p:cNvPr id="37" name="Line 3"/>
          <p:cNvSpPr>
            <a:spLocks noChangeShapeType="1"/>
          </p:cNvSpPr>
          <p:nvPr/>
        </p:nvSpPr>
        <p:spPr bwMode="auto">
          <a:xfrm>
            <a:off x="2019858" y="2375242"/>
            <a:ext cx="0" cy="3207650"/>
          </a:xfrm>
          <a:prstGeom prst="line">
            <a:avLst/>
          </a:prstGeom>
          <a:noFill/>
          <a:ln w="57150">
            <a:solidFill>
              <a:schemeClr val="tx1"/>
            </a:solidFill>
            <a:round/>
            <a:headEnd type="triangle" w="med" len="med"/>
            <a:tailEnd type="none" w="med" len="med"/>
          </a:ln>
          <a:effectLst/>
        </p:spPr>
        <p:txBody>
          <a:bodyPr vert="horz" wrap="none" lIns="91440" tIns="45720" rIns="91440" bIns="45720" numCol="1" anchor="ctr" anchorCtr="0" compatLnSpc="1">
            <a:prstTxWarp prst="textNoShape">
              <a:avLst/>
            </a:prstTxWarp>
          </a:bodyPr>
          <a:lstStyle/>
          <a:p>
            <a:endParaRPr lang="en-US"/>
          </a:p>
        </p:txBody>
      </p:sp>
      <p:sp>
        <p:nvSpPr>
          <p:cNvPr id="39" name="Rectangle 18"/>
          <p:cNvSpPr>
            <a:spLocks noChangeArrowheads="1"/>
          </p:cNvSpPr>
          <p:nvPr/>
        </p:nvSpPr>
        <p:spPr bwMode="auto">
          <a:xfrm>
            <a:off x="2618074" y="2291018"/>
            <a:ext cx="962508" cy="400752"/>
          </a:xfrm>
          <a:prstGeom prst="rect">
            <a:avLst/>
          </a:prstGeom>
          <a:noFill/>
          <a:ln w="9525">
            <a:noFill/>
            <a:miter lim="800000"/>
            <a:headEnd/>
            <a:tailEnd/>
          </a:ln>
          <a:effectLst/>
        </p:spPr>
        <p:txBody>
          <a:bodyPr vert="horz" wrap="none" lIns="92075" tIns="46038" rIns="92075" bIns="46038" numCol="1" anchor="t" anchorCtr="0" compatLnSpc="1">
            <a:prstTxWarp prst="textNoShape">
              <a:avLst/>
            </a:prstTxWarp>
            <a:spAutoFit/>
          </a:bodyPr>
          <a:lstStyle/>
          <a:p>
            <a:pPr algn="ctr"/>
            <a:r>
              <a:rPr lang="en-US" sz="2000" i="1" dirty="0" err="1"/>
              <a:t>ssthresh</a:t>
            </a:r>
            <a:endParaRPr lang="en-US" sz="2000" i="1" dirty="0"/>
          </a:p>
        </p:txBody>
      </p:sp>
      <p:sp>
        <p:nvSpPr>
          <p:cNvPr id="40" name="Line 14"/>
          <p:cNvSpPr>
            <a:spLocks noChangeShapeType="1"/>
          </p:cNvSpPr>
          <p:nvPr/>
        </p:nvSpPr>
        <p:spPr bwMode="auto">
          <a:xfrm>
            <a:off x="8735569" y="3606915"/>
            <a:ext cx="0" cy="1975977"/>
          </a:xfrm>
          <a:prstGeom prst="line">
            <a:avLst/>
          </a:prstGeom>
          <a:noFill/>
          <a:ln w="57150">
            <a:solidFill>
              <a:schemeClr val="accent1"/>
            </a:solidFill>
            <a:round/>
            <a:headEnd type="none" w="sm" len="sm"/>
            <a:tailEnd type="none" w="sm" len="sm"/>
          </a:ln>
          <a:effectLst/>
        </p:spPr>
        <p:txBody>
          <a:bodyPr vert="horz" wrap="none" lIns="91440" tIns="45720" rIns="91440" bIns="45720" numCol="1" anchor="ctr" anchorCtr="0" compatLnSpc="1">
            <a:prstTxWarp prst="textNoShape">
              <a:avLst/>
            </a:prstTxWarp>
          </a:bodyPr>
          <a:lstStyle/>
          <a:p>
            <a:endParaRPr lang="en-US"/>
          </a:p>
        </p:txBody>
      </p:sp>
      <p:sp>
        <p:nvSpPr>
          <p:cNvPr id="41" name="Line 17"/>
          <p:cNvSpPr>
            <a:spLocks noChangeShapeType="1"/>
          </p:cNvSpPr>
          <p:nvPr/>
        </p:nvSpPr>
        <p:spPr bwMode="auto">
          <a:xfrm flipV="1">
            <a:off x="5551791" y="3932231"/>
            <a:ext cx="1210398" cy="993896"/>
          </a:xfrm>
          <a:prstGeom prst="line">
            <a:avLst/>
          </a:prstGeom>
          <a:noFill/>
          <a:ln w="57150">
            <a:solidFill>
              <a:schemeClr val="accent1"/>
            </a:solidFill>
            <a:round/>
            <a:headEnd type="none" w="sm" len="sm"/>
            <a:tailEnd type="none" w="sm" len="sm"/>
          </a:ln>
          <a:effectLst/>
        </p:spPr>
        <p:txBody>
          <a:bodyPr vert="horz" wrap="none" lIns="91440" tIns="45720" rIns="91440" bIns="45720" numCol="1" anchor="ctr" anchorCtr="0" compatLnSpc="1">
            <a:prstTxWarp prst="textNoShape">
              <a:avLst/>
            </a:prstTxWarp>
          </a:bodyPr>
          <a:lstStyle/>
          <a:p>
            <a:endParaRPr lang="en-US"/>
          </a:p>
        </p:txBody>
      </p:sp>
      <p:sp>
        <p:nvSpPr>
          <p:cNvPr id="42" name="Line 14"/>
          <p:cNvSpPr>
            <a:spLocks noChangeShapeType="1"/>
          </p:cNvSpPr>
          <p:nvPr/>
        </p:nvSpPr>
        <p:spPr bwMode="auto">
          <a:xfrm>
            <a:off x="6762189" y="3932231"/>
            <a:ext cx="0" cy="993896"/>
          </a:xfrm>
          <a:prstGeom prst="line">
            <a:avLst/>
          </a:prstGeom>
          <a:noFill/>
          <a:ln w="57150">
            <a:solidFill>
              <a:schemeClr val="accent1"/>
            </a:solidFill>
            <a:round/>
            <a:headEnd type="none" w="sm" len="sm"/>
            <a:tailEnd type="none" w="sm" len="sm"/>
          </a:ln>
          <a:effectLst/>
        </p:spPr>
        <p:txBody>
          <a:bodyPr vert="horz" wrap="none" lIns="91440" tIns="45720" rIns="91440" bIns="45720" numCol="1" anchor="ctr" anchorCtr="0" compatLnSpc="1">
            <a:prstTxWarp prst="textNoShape">
              <a:avLst/>
            </a:prstTxWarp>
          </a:bodyPr>
          <a:lstStyle/>
          <a:p>
            <a:endParaRPr lang="en-US"/>
          </a:p>
        </p:txBody>
      </p:sp>
      <p:sp>
        <p:nvSpPr>
          <p:cNvPr id="43" name="Line 17"/>
          <p:cNvSpPr>
            <a:spLocks noChangeShapeType="1"/>
          </p:cNvSpPr>
          <p:nvPr/>
        </p:nvSpPr>
        <p:spPr bwMode="auto">
          <a:xfrm flipV="1">
            <a:off x="6762189" y="3606972"/>
            <a:ext cx="1558272" cy="1279546"/>
          </a:xfrm>
          <a:prstGeom prst="line">
            <a:avLst/>
          </a:prstGeom>
          <a:noFill/>
          <a:ln w="57150">
            <a:solidFill>
              <a:schemeClr val="accent1"/>
            </a:solidFill>
            <a:round/>
            <a:headEnd type="none" w="sm" len="sm"/>
            <a:tailEnd type="none" w="sm" len="sm"/>
          </a:ln>
          <a:effectLst/>
        </p:spPr>
        <p:txBody>
          <a:bodyPr vert="horz" wrap="none" lIns="91440" tIns="45720" rIns="91440" bIns="45720" numCol="1" anchor="ctr" anchorCtr="0" compatLnSpc="1">
            <a:prstTxWarp prst="textNoShape">
              <a:avLst/>
            </a:prstTxWarp>
          </a:bodyPr>
          <a:lstStyle/>
          <a:p>
            <a:endParaRPr lang="en-US"/>
          </a:p>
        </p:txBody>
      </p:sp>
      <p:sp>
        <p:nvSpPr>
          <p:cNvPr id="44" name="Rectangle 18"/>
          <p:cNvSpPr>
            <a:spLocks noChangeArrowheads="1"/>
          </p:cNvSpPr>
          <p:nvPr/>
        </p:nvSpPr>
        <p:spPr bwMode="auto">
          <a:xfrm>
            <a:off x="7971312" y="3216853"/>
            <a:ext cx="1102994" cy="400752"/>
          </a:xfrm>
          <a:prstGeom prst="rect">
            <a:avLst/>
          </a:prstGeom>
          <a:noFill/>
          <a:ln w="9525">
            <a:noFill/>
            <a:miter lim="800000"/>
            <a:headEnd/>
            <a:tailEnd/>
          </a:ln>
          <a:effectLst/>
        </p:spPr>
        <p:txBody>
          <a:bodyPr vert="horz" wrap="none" lIns="92075" tIns="46038" rIns="92075" bIns="46038" numCol="1" anchor="t" anchorCtr="0" compatLnSpc="1">
            <a:prstTxWarp prst="textNoShape">
              <a:avLst/>
            </a:prstTxWarp>
            <a:spAutoFit/>
          </a:bodyPr>
          <a:lstStyle/>
          <a:p>
            <a:pPr algn="l"/>
            <a:r>
              <a:rPr lang="en-US" sz="2000" dirty="0"/>
              <a:t>Timeout</a:t>
            </a:r>
          </a:p>
        </p:txBody>
      </p:sp>
      <p:sp>
        <p:nvSpPr>
          <p:cNvPr id="38" name="Line 4"/>
          <p:cNvSpPr>
            <a:spLocks noChangeShapeType="1"/>
          </p:cNvSpPr>
          <p:nvPr/>
        </p:nvSpPr>
        <p:spPr bwMode="auto">
          <a:xfrm>
            <a:off x="1990571" y="5584029"/>
            <a:ext cx="8527083" cy="3366"/>
          </a:xfrm>
          <a:prstGeom prst="line">
            <a:avLst/>
          </a:prstGeom>
          <a:noFill/>
          <a:ln w="57150">
            <a:solidFill>
              <a:schemeClr val="tx1"/>
            </a:solidFill>
            <a:round/>
            <a:headEnd type="none" w="med" len="med"/>
            <a:tailEnd type="triangle" w="med" len="med"/>
          </a:ln>
          <a:effectLst/>
        </p:spPr>
        <p:txBody>
          <a:bodyPr vert="horz" wrap="none" lIns="91440" tIns="45720" rIns="91440" bIns="45720" numCol="1" anchor="ctr" anchorCtr="0" compatLnSpc="1">
            <a:prstTxWarp prst="textNoShape">
              <a:avLst/>
            </a:prstTxWarp>
          </a:bodyPr>
          <a:lstStyle/>
          <a:p>
            <a:endParaRPr lang="en-US"/>
          </a:p>
        </p:txBody>
      </p:sp>
      <p:sp>
        <p:nvSpPr>
          <p:cNvPr id="46" name="Rounded Rectangle 45"/>
          <p:cNvSpPr/>
          <p:nvPr/>
        </p:nvSpPr>
        <p:spPr>
          <a:xfrm>
            <a:off x="4596065" y="3051564"/>
            <a:ext cx="3813732" cy="2126255"/>
          </a:xfrm>
          <a:prstGeom prst="roundRect">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919962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down)">
                                      <p:cBhvr>
                                        <p:cTn id="7" dur="500"/>
                                        <p:tgtEl>
                                          <p:spTgt spid="2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500"/>
                                        <p:tgtEl>
                                          <p:spTgt spid="26"/>
                                        </p:tgtEl>
                                      </p:cBhvr>
                                    </p:animEffect>
                                    <p:anim calcmode="lin" valueType="num">
                                      <p:cBhvr>
                                        <p:cTn id="12" dur="500" fill="hold"/>
                                        <p:tgtEl>
                                          <p:spTgt spid="26"/>
                                        </p:tgtEl>
                                        <p:attrNameLst>
                                          <p:attrName>ppt_x</p:attrName>
                                        </p:attrNameLst>
                                      </p:cBhvr>
                                      <p:tavLst>
                                        <p:tav tm="0">
                                          <p:val>
                                            <p:strVal val="#ppt_x"/>
                                          </p:val>
                                        </p:tav>
                                        <p:tav tm="100000">
                                          <p:val>
                                            <p:strVal val="#ppt_x"/>
                                          </p:val>
                                        </p:tav>
                                      </p:tavLst>
                                    </p:anim>
                                    <p:anim calcmode="lin" valueType="num">
                                      <p:cBhvr>
                                        <p:cTn id="13" dur="5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29"/>
                                        </p:tgtEl>
                                        <p:attrNameLst>
                                          <p:attrName>style.visibility</p:attrName>
                                        </p:attrNameLst>
                                      </p:cBhvr>
                                      <p:to>
                                        <p:strVal val="visible"/>
                                      </p:to>
                                    </p:set>
                                    <p:animEffect transition="in" filter="wipe(left)">
                                      <p:cBhvr>
                                        <p:cTn id="18" dur="500"/>
                                        <p:tgtEl>
                                          <p:spTgt spid="29"/>
                                        </p:tgtEl>
                                      </p:cBhvr>
                                    </p:animEffect>
                                  </p:childTnLst>
                                </p:cTn>
                              </p:par>
                            </p:childTnLst>
                          </p:cTn>
                        </p:par>
                        <p:par>
                          <p:cTn id="19" fill="hold">
                            <p:stCondLst>
                              <p:cond delay="500"/>
                            </p:stCondLst>
                            <p:childTnLst>
                              <p:par>
                                <p:cTn id="20" presetID="42" presetClass="entr" presetSubtype="0"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500"/>
                                        <p:tgtEl>
                                          <p:spTgt spid="25"/>
                                        </p:tgtEl>
                                      </p:cBhvr>
                                    </p:animEffect>
                                    <p:anim calcmode="lin" valueType="num">
                                      <p:cBhvr>
                                        <p:cTn id="23" dur="500" fill="hold"/>
                                        <p:tgtEl>
                                          <p:spTgt spid="25"/>
                                        </p:tgtEl>
                                        <p:attrNameLst>
                                          <p:attrName>ppt_x</p:attrName>
                                        </p:attrNameLst>
                                      </p:cBhvr>
                                      <p:tavLst>
                                        <p:tav tm="0">
                                          <p:val>
                                            <p:strVal val="#ppt_x"/>
                                          </p:val>
                                        </p:tav>
                                        <p:tav tm="100000">
                                          <p:val>
                                            <p:strVal val="#ppt_x"/>
                                          </p:val>
                                        </p:tav>
                                      </p:tavLst>
                                    </p:anim>
                                    <p:anim calcmode="lin" valueType="num">
                                      <p:cBhvr>
                                        <p:cTn id="24" dur="500" fill="hold"/>
                                        <p:tgtEl>
                                          <p:spTgt spid="25"/>
                                        </p:tgtEl>
                                        <p:attrNameLst>
                                          <p:attrName>ppt_y</p:attrName>
                                        </p:attrNameLst>
                                      </p:cBhvr>
                                      <p:tavLst>
                                        <p:tav tm="0">
                                          <p:val>
                                            <p:strVal val="#ppt_y+.1"/>
                                          </p:val>
                                        </p:tav>
                                        <p:tav tm="100000">
                                          <p:val>
                                            <p:strVal val="#ppt_y"/>
                                          </p:val>
                                        </p:tav>
                                      </p:tavLst>
                                    </p:anim>
                                  </p:childTnLst>
                                </p:cTn>
                              </p:par>
                            </p:childTnLst>
                          </p:cTn>
                        </p:par>
                        <p:par>
                          <p:cTn id="25" fill="hold">
                            <p:stCondLst>
                              <p:cond delay="1000"/>
                            </p:stCondLst>
                            <p:childTnLst>
                              <p:par>
                                <p:cTn id="26" presetID="22" presetClass="entr" presetSubtype="1"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wipe(up)">
                                      <p:cBhvr>
                                        <p:cTn id="28" dur="500"/>
                                        <p:tgtEl>
                                          <p:spTgt spid="30"/>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barn(inVertical)">
                                      <p:cBhvr>
                                        <p:cTn id="33" dur="500"/>
                                        <p:tgtEl>
                                          <p:spTgt spid="21"/>
                                        </p:tgtEl>
                                      </p:cBhvr>
                                    </p:animEffect>
                                  </p:childTnLst>
                                </p:cTn>
                              </p:par>
                            </p:childTnLst>
                          </p:cTn>
                        </p:par>
                        <p:par>
                          <p:cTn id="34" fill="hold">
                            <p:stCondLst>
                              <p:cond delay="500"/>
                            </p:stCondLst>
                            <p:childTnLst>
                              <p:par>
                                <p:cTn id="35" presetID="22" presetClass="entr" presetSubtype="4" fill="hold" grpId="0" nodeType="afterEffect">
                                  <p:stCondLst>
                                    <p:cond delay="0"/>
                                  </p:stCondLst>
                                  <p:childTnLst>
                                    <p:set>
                                      <p:cBhvr>
                                        <p:cTn id="36" dur="1" fill="hold">
                                          <p:stCondLst>
                                            <p:cond delay="0"/>
                                          </p:stCondLst>
                                        </p:cTn>
                                        <p:tgtEl>
                                          <p:spTgt spid="31"/>
                                        </p:tgtEl>
                                        <p:attrNameLst>
                                          <p:attrName>style.visibility</p:attrName>
                                        </p:attrNameLst>
                                      </p:cBhvr>
                                      <p:to>
                                        <p:strVal val="visible"/>
                                      </p:to>
                                    </p:set>
                                    <p:animEffect transition="in" filter="wipe(down)">
                                      <p:cBhvr>
                                        <p:cTn id="37" dur="500"/>
                                        <p:tgtEl>
                                          <p:spTgt spid="31"/>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32"/>
                                        </p:tgtEl>
                                        <p:attrNameLst>
                                          <p:attrName>style.visibility</p:attrName>
                                        </p:attrNameLst>
                                      </p:cBhvr>
                                      <p:to>
                                        <p:strVal val="visible"/>
                                      </p:to>
                                    </p:set>
                                    <p:animEffect transition="in" filter="wipe(down)">
                                      <p:cBhvr>
                                        <p:cTn id="42" dur="500"/>
                                        <p:tgtEl>
                                          <p:spTgt spid="32"/>
                                        </p:tgtEl>
                                      </p:cBhvr>
                                    </p:animEffect>
                                  </p:childTnLst>
                                </p:cTn>
                              </p:par>
                            </p:childTnLst>
                          </p:cTn>
                        </p:par>
                        <p:par>
                          <p:cTn id="43" fill="hold">
                            <p:stCondLst>
                              <p:cond delay="500"/>
                            </p:stCondLst>
                            <p:childTnLst>
                              <p:par>
                                <p:cTn id="44" presetID="22" presetClass="entr" presetSubtype="1" fill="hold" grpId="0" nodeType="afterEffect">
                                  <p:stCondLst>
                                    <p:cond delay="0"/>
                                  </p:stCondLst>
                                  <p:childTnLst>
                                    <p:set>
                                      <p:cBhvr>
                                        <p:cTn id="45" dur="1" fill="hold">
                                          <p:stCondLst>
                                            <p:cond delay="0"/>
                                          </p:stCondLst>
                                        </p:cTn>
                                        <p:tgtEl>
                                          <p:spTgt spid="34"/>
                                        </p:tgtEl>
                                        <p:attrNameLst>
                                          <p:attrName>style.visibility</p:attrName>
                                        </p:attrNameLst>
                                      </p:cBhvr>
                                      <p:to>
                                        <p:strVal val="visible"/>
                                      </p:to>
                                    </p:set>
                                    <p:animEffect transition="in" filter="wipe(up)">
                                      <p:cBhvr>
                                        <p:cTn id="46" dur="500"/>
                                        <p:tgtEl>
                                          <p:spTgt spid="34"/>
                                        </p:tgtEl>
                                      </p:cBhvr>
                                    </p:animEffect>
                                  </p:childTnLst>
                                </p:cTn>
                              </p:par>
                            </p:childTnLst>
                          </p:cTn>
                        </p:par>
                        <p:par>
                          <p:cTn id="47" fill="hold">
                            <p:stCondLst>
                              <p:cond delay="1000"/>
                            </p:stCondLst>
                            <p:childTnLst>
                              <p:par>
                                <p:cTn id="48" presetID="22" presetClass="entr" presetSubtype="4"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down)">
                                      <p:cBhvr>
                                        <p:cTn id="50" dur="500"/>
                                        <p:tgtEl>
                                          <p:spTgt spid="41"/>
                                        </p:tgtEl>
                                      </p:cBhvr>
                                    </p:animEffect>
                                  </p:childTnLst>
                                </p:cTn>
                              </p:par>
                            </p:childTnLst>
                          </p:cTn>
                        </p:par>
                        <p:par>
                          <p:cTn id="51" fill="hold">
                            <p:stCondLst>
                              <p:cond delay="1500"/>
                            </p:stCondLst>
                            <p:childTnLst>
                              <p:par>
                                <p:cTn id="52" presetID="22" presetClass="entr" presetSubtype="1" fill="hold" grpId="0"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wipe(up)">
                                      <p:cBhvr>
                                        <p:cTn id="54" dur="500"/>
                                        <p:tgtEl>
                                          <p:spTgt spid="42"/>
                                        </p:tgtEl>
                                      </p:cBhvr>
                                    </p:animEffect>
                                  </p:childTnLst>
                                </p:cTn>
                              </p:par>
                            </p:childTnLst>
                          </p:cTn>
                        </p:par>
                        <p:par>
                          <p:cTn id="55" fill="hold">
                            <p:stCondLst>
                              <p:cond delay="2000"/>
                            </p:stCondLst>
                            <p:childTnLst>
                              <p:par>
                                <p:cTn id="56" presetID="22" presetClass="entr" presetSubtype="4" fill="hold" grpId="0" nodeType="afterEffect">
                                  <p:stCondLst>
                                    <p:cond delay="0"/>
                                  </p:stCondLst>
                                  <p:childTnLst>
                                    <p:set>
                                      <p:cBhvr>
                                        <p:cTn id="57" dur="1" fill="hold">
                                          <p:stCondLst>
                                            <p:cond delay="0"/>
                                          </p:stCondLst>
                                        </p:cTn>
                                        <p:tgtEl>
                                          <p:spTgt spid="43"/>
                                        </p:tgtEl>
                                        <p:attrNameLst>
                                          <p:attrName>style.visibility</p:attrName>
                                        </p:attrNameLst>
                                      </p:cBhvr>
                                      <p:to>
                                        <p:strVal val="visible"/>
                                      </p:to>
                                    </p:set>
                                    <p:animEffect transition="in" filter="wipe(down)">
                                      <p:cBhvr>
                                        <p:cTn id="58" dur="500"/>
                                        <p:tgtEl>
                                          <p:spTgt spid="43"/>
                                        </p:tgtEl>
                                      </p:cBhvr>
                                    </p:animEffect>
                                  </p:childTnLst>
                                </p:cTn>
                              </p:par>
                            </p:childTnLst>
                          </p:cTn>
                        </p:par>
                        <p:par>
                          <p:cTn id="59" fill="hold">
                            <p:stCondLst>
                              <p:cond delay="2500"/>
                            </p:stCondLst>
                            <p:childTnLst>
                              <p:par>
                                <p:cTn id="60" presetID="42" presetClass="entr" presetSubtype="0" fill="hold" grpId="0" nodeType="afterEffect">
                                  <p:stCondLst>
                                    <p:cond delay="0"/>
                                  </p:stCondLst>
                                  <p:childTnLst>
                                    <p:set>
                                      <p:cBhvr>
                                        <p:cTn id="61" dur="1" fill="hold">
                                          <p:stCondLst>
                                            <p:cond delay="0"/>
                                          </p:stCondLst>
                                        </p:cTn>
                                        <p:tgtEl>
                                          <p:spTgt spid="27"/>
                                        </p:tgtEl>
                                        <p:attrNameLst>
                                          <p:attrName>style.visibility</p:attrName>
                                        </p:attrNameLst>
                                      </p:cBhvr>
                                      <p:to>
                                        <p:strVal val="visible"/>
                                      </p:to>
                                    </p:set>
                                    <p:animEffect transition="in" filter="fade">
                                      <p:cBhvr>
                                        <p:cTn id="62" dur="500"/>
                                        <p:tgtEl>
                                          <p:spTgt spid="27"/>
                                        </p:tgtEl>
                                      </p:cBhvr>
                                    </p:animEffect>
                                    <p:anim calcmode="lin" valueType="num">
                                      <p:cBhvr>
                                        <p:cTn id="63" dur="500" fill="hold"/>
                                        <p:tgtEl>
                                          <p:spTgt spid="27"/>
                                        </p:tgtEl>
                                        <p:attrNameLst>
                                          <p:attrName>ppt_x</p:attrName>
                                        </p:attrNameLst>
                                      </p:cBhvr>
                                      <p:tavLst>
                                        <p:tav tm="0">
                                          <p:val>
                                            <p:strVal val="#ppt_x"/>
                                          </p:val>
                                        </p:tav>
                                        <p:tav tm="100000">
                                          <p:val>
                                            <p:strVal val="#ppt_x"/>
                                          </p:val>
                                        </p:tav>
                                      </p:tavLst>
                                    </p:anim>
                                    <p:anim calcmode="lin" valueType="num">
                                      <p:cBhvr>
                                        <p:cTn id="64" dur="5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grpId="0" nodeType="clickEffect">
                                  <p:stCondLst>
                                    <p:cond delay="0"/>
                                  </p:stCondLst>
                                  <p:childTnLst>
                                    <p:set>
                                      <p:cBhvr>
                                        <p:cTn id="68" dur="1" fill="hold">
                                          <p:stCondLst>
                                            <p:cond delay="0"/>
                                          </p:stCondLst>
                                        </p:cTn>
                                        <p:tgtEl>
                                          <p:spTgt spid="33"/>
                                        </p:tgtEl>
                                        <p:attrNameLst>
                                          <p:attrName>style.visibility</p:attrName>
                                        </p:attrNameLst>
                                      </p:cBhvr>
                                      <p:to>
                                        <p:strVal val="visible"/>
                                      </p:to>
                                    </p:set>
                                    <p:animEffect transition="in" filter="wipe(left)">
                                      <p:cBhvr>
                                        <p:cTn id="69" dur="500"/>
                                        <p:tgtEl>
                                          <p:spTgt spid="33"/>
                                        </p:tgtEl>
                                      </p:cBhvr>
                                    </p:animEffect>
                                  </p:childTnLst>
                                </p:cTn>
                              </p:par>
                            </p:childTnLst>
                          </p:cTn>
                        </p:par>
                        <p:par>
                          <p:cTn id="70" fill="hold">
                            <p:stCondLst>
                              <p:cond delay="500"/>
                            </p:stCondLst>
                            <p:childTnLst>
                              <p:par>
                                <p:cTn id="71" presetID="42" presetClass="entr" presetSubtype="0" fill="hold" grpId="0" nodeType="afterEffect">
                                  <p:stCondLst>
                                    <p:cond delay="0"/>
                                  </p:stCondLst>
                                  <p:childTnLst>
                                    <p:set>
                                      <p:cBhvr>
                                        <p:cTn id="72" dur="1" fill="hold">
                                          <p:stCondLst>
                                            <p:cond delay="0"/>
                                          </p:stCondLst>
                                        </p:cTn>
                                        <p:tgtEl>
                                          <p:spTgt spid="44"/>
                                        </p:tgtEl>
                                        <p:attrNameLst>
                                          <p:attrName>style.visibility</p:attrName>
                                        </p:attrNameLst>
                                      </p:cBhvr>
                                      <p:to>
                                        <p:strVal val="visible"/>
                                      </p:to>
                                    </p:set>
                                    <p:animEffect transition="in" filter="fade">
                                      <p:cBhvr>
                                        <p:cTn id="73" dur="500"/>
                                        <p:tgtEl>
                                          <p:spTgt spid="44"/>
                                        </p:tgtEl>
                                      </p:cBhvr>
                                    </p:animEffect>
                                    <p:anim calcmode="lin" valueType="num">
                                      <p:cBhvr>
                                        <p:cTn id="74" dur="500" fill="hold"/>
                                        <p:tgtEl>
                                          <p:spTgt spid="44"/>
                                        </p:tgtEl>
                                        <p:attrNameLst>
                                          <p:attrName>ppt_x</p:attrName>
                                        </p:attrNameLst>
                                      </p:cBhvr>
                                      <p:tavLst>
                                        <p:tav tm="0">
                                          <p:val>
                                            <p:strVal val="#ppt_x"/>
                                          </p:val>
                                        </p:tav>
                                        <p:tav tm="100000">
                                          <p:val>
                                            <p:strVal val="#ppt_x"/>
                                          </p:val>
                                        </p:tav>
                                      </p:tavLst>
                                    </p:anim>
                                    <p:anim calcmode="lin" valueType="num">
                                      <p:cBhvr>
                                        <p:cTn id="75" dur="500" fill="hold"/>
                                        <p:tgtEl>
                                          <p:spTgt spid="44"/>
                                        </p:tgtEl>
                                        <p:attrNameLst>
                                          <p:attrName>ppt_y</p:attrName>
                                        </p:attrNameLst>
                                      </p:cBhvr>
                                      <p:tavLst>
                                        <p:tav tm="0">
                                          <p:val>
                                            <p:strVal val="#ppt_y+.1"/>
                                          </p:val>
                                        </p:tav>
                                        <p:tav tm="100000">
                                          <p:val>
                                            <p:strVal val="#ppt_y"/>
                                          </p:val>
                                        </p:tav>
                                      </p:tavLst>
                                    </p:anim>
                                  </p:childTnLst>
                                </p:cTn>
                              </p:par>
                            </p:childTnLst>
                          </p:cTn>
                        </p:par>
                        <p:par>
                          <p:cTn id="76" fill="hold">
                            <p:stCondLst>
                              <p:cond delay="1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par>
                          <p:cTn id="80" fill="hold">
                            <p:stCondLst>
                              <p:cond delay="1500"/>
                            </p:stCondLst>
                            <p:childTnLst>
                              <p:par>
                                <p:cTn id="81" presetID="16" presetClass="entr" presetSubtype="21" fill="hold" grpId="0" nodeType="afterEffect">
                                  <p:stCondLst>
                                    <p:cond delay="0"/>
                                  </p:stCondLst>
                                  <p:childTnLst>
                                    <p:set>
                                      <p:cBhvr>
                                        <p:cTn id="82" dur="1" fill="hold">
                                          <p:stCondLst>
                                            <p:cond delay="0"/>
                                          </p:stCondLst>
                                        </p:cTn>
                                        <p:tgtEl>
                                          <p:spTgt spid="45"/>
                                        </p:tgtEl>
                                        <p:attrNameLst>
                                          <p:attrName>style.visibility</p:attrName>
                                        </p:attrNameLst>
                                      </p:cBhvr>
                                      <p:to>
                                        <p:strVal val="visible"/>
                                      </p:to>
                                    </p:set>
                                    <p:animEffect transition="in" filter="barn(inVertical)">
                                      <p:cBhvr>
                                        <p:cTn id="83" dur="500"/>
                                        <p:tgtEl>
                                          <p:spTgt spid="45"/>
                                        </p:tgtEl>
                                      </p:cBhvr>
                                    </p:animEffect>
                                  </p:childTnLst>
                                </p:cTn>
                              </p:par>
                            </p:childTnLst>
                          </p:cTn>
                        </p:par>
                        <p:par>
                          <p:cTn id="84" fill="hold">
                            <p:stCondLst>
                              <p:cond delay="2000"/>
                            </p:stCondLst>
                            <p:childTnLst>
                              <p:par>
                                <p:cTn id="85" presetID="22" presetClass="entr" presetSubtype="4" fill="hold" grpId="0" nodeType="afterEffect">
                                  <p:stCondLst>
                                    <p:cond delay="0"/>
                                  </p:stCondLst>
                                  <p:childTnLst>
                                    <p:set>
                                      <p:cBhvr>
                                        <p:cTn id="86" dur="1" fill="hold">
                                          <p:stCondLst>
                                            <p:cond delay="0"/>
                                          </p:stCondLst>
                                        </p:cTn>
                                        <p:tgtEl>
                                          <p:spTgt spid="35"/>
                                        </p:tgtEl>
                                        <p:attrNameLst>
                                          <p:attrName>style.visibility</p:attrName>
                                        </p:attrNameLst>
                                      </p:cBhvr>
                                      <p:to>
                                        <p:strVal val="visible"/>
                                      </p:to>
                                    </p:set>
                                    <p:animEffect transition="in" filter="wipe(down)">
                                      <p:cBhvr>
                                        <p:cTn id="87" dur="500"/>
                                        <p:tgtEl>
                                          <p:spTgt spid="35"/>
                                        </p:tgtEl>
                                      </p:cBhvr>
                                    </p:animEffect>
                                  </p:childTnLst>
                                </p:cTn>
                              </p:par>
                            </p:childTnLst>
                          </p:cTn>
                        </p:par>
                        <p:par>
                          <p:cTn id="88" fill="hold">
                            <p:stCondLst>
                              <p:cond delay="2500"/>
                            </p:stCondLst>
                            <p:childTnLst>
                              <p:par>
                                <p:cTn id="89" presetID="22" presetClass="entr" presetSubtype="4" fill="hold" grpId="0" nodeType="afterEffect">
                                  <p:stCondLst>
                                    <p:cond delay="0"/>
                                  </p:stCondLst>
                                  <p:childTnLst>
                                    <p:set>
                                      <p:cBhvr>
                                        <p:cTn id="90" dur="1" fill="hold">
                                          <p:stCondLst>
                                            <p:cond delay="0"/>
                                          </p:stCondLst>
                                        </p:cTn>
                                        <p:tgtEl>
                                          <p:spTgt spid="36"/>
                                        </p:tgtEl>
                                        <p:attrNameLst>
                                          <p:attrName>style.visibility</p:attrName>
                                        </p:attrNameLst>
                                      </p:cBhvr>
                                      <p:to>
                                        <p:strVal val="visible"/>
                                      </p:to>
                                    </p:set>
                                    <p:animEffect transition="in" filter="wipe(down)">
                                      <p:cBhvr>
                                        <p:cTn id="91" dur="500"/>
                                        <p:tgtEl>
                                          <p:spTgt spid="36"/>
                                        </p:tgtEl>
                                      </p:cBhvr>
                                    </p:animEffect>
                                  </p:childTnLst>
                                </p:cTn>
                              </p:par>
                            </p:childTnLst>
                          </p:cTn>
                        </p:par>
                      </p:childTnLst>
                    </p:cTn>
                  </p:par>
                  <p:par>
                    <p:cTn id="92" fill="hold">
                      <p:stCondLst>
                        <p:cond delay="indefinite"/>
                      </p:stCondLst>
                      <p:childTnLst>
                        <p:par>
                          <p:cTn id="93" fill="hold">
                            <p:stCondLst>
                              <p:cond delay="0"/>
                            </p:stCondLst>
                            <p:childTnLst>
                              <p:par>
                                <p:cTn id="94" presetID="16" presetClass="entr" presetSubtype="21" fill="hold" grpId="0" nodeType="clickEffect">
                                  <p:stCondLst>
                                    <p:cond delay="0"/>
                                  </p:stCondLst>
                                  <p:childTnLst>
                                    <p:set>
                                      <p:cBhvr>
                                        <p:cTn id="95" dur="1" fill="hold">
                                          <p:stCondLst>
                                            <p:cond delay="0"/>
                                          </p:stCondLst>
                                        </p:cTn>
                                        <p:tgtEl>
                                          <p:spTgt spid="46"/>
                                        </p:tgtEl>
                                        <p:attrNameLst>
                                          <p:attrName>style.visibility</p:attrName>
                                        </p:attrNameLst>
                                      </p:cBhvr>
                                      <p:to>
                                        <p:strVal val="visible"/>
                                      </p:to>
                                    </p:set>
                                    <p:animEffect transition="in" filter="barn(inVertical)">
                                      <p:cBhvr>
                                        <p:cTn id="96" dur="500"/>
                                        <p:tgtEl>
                                          <p:spTgt spid="46"/>
                                        </p:tgtEl>
                                      </p:cBhvr>
                                    </p:animEffect>
                                  </p:childTnLst>
                                </p:cTn>
                              </p:par>
                            </p:childTnLst>
                          </p:cTn>
                        </p:par>
                        <p:par>
                          <p:cTn id="97" fill="hold">
                            <p:stCondLst>
                              <p:cond delay="500"/>
                            </p:stCondLst>
                            <p:childTnLst>
                              <p:par>
                                <p:cTn id="98" presetID="42" presetClass="entr" presetSubtype="0" fill="hold" grpId="0" nodeType="afterEffect">
                                  <p:stCondLst>
                                    <p:cond delay="0"/>
                                  </p:stCondLst>
                                  <p:childTnLst>
                                    <p:set>
                                      <p:cBhvr>
                                        <p:cTn id="99" dur="1" fill="hold">
                                          <p:stCondLst>
                                            <p:cond delay="0"/>
                                          </p:stCondLst>
                                        </p:cTn>
                                        <p:tgtEl>
                                          <p:spTgt spid="676867">
                                            <p:txEl>
                                              <p:pRg st="0" end="0"/>
                                            </p:txEl>
                                          </p:spTgt>
                                        </p:tgtEl>
                                        <p:attrNameLst>
                                          <p:attrName>style.visibility</p:attrName>
                                        </p:attrNameLst>
                                      </p:cBhvr>
                                      <p:to>
                                        <p:strVal val="visible"/>
                                      </p:to>
                                    </p:set>
                                    <p:animEffect transition="in" filter="fade">
                                      <p:cBhvr>
                                        <p:cTn id="100" dur="500"/>
                                        <p:tgtEl>
                                          <p:spTgt spid="676867">
                                            <p:txEl>
                                              <p:pRg st="0" end="0"/>
                                            </p:txEl>
                                          </p:spTgt>
                                        </p:tgtEl>
                                      </p:cBhvr>
                                    </p:animEffect>
                                    <p:anim calcmode="lin" valueType="num">
                                      <p:cBhvr>
                                        <p:cTn id="101" dur="500" fill="hold"/>
                                        <p:tgtEl>
                                          <p:spTgt spid="676867">
                                            <p:txEl>
                                              <p:pRg st="0" end="0"/>
                                            </p:txEl>
                                          </p:spTgt>
                                        </p:tgtEl>
                                        <p:attrNameLst>
                                          <p:attrName>ppt_x</p:attrName>
                                        </p:attrNameLst>
                                      </p:cBhvr>
                                      <p:tavLst>
                                        <p:tav tm="0">
                                          <p:val>
                                            <p:strVal val="#ppt_x"/>
                                          </p:val>
                                        </p:tav>
                                        <p:tav tm="100000">
                                          <p:val>
                                            <p:strVal val="#ppt_x"/>
                                          </p:val>
                                        </p:tav>
                                      </p:tavLst>
                                    </p:anim>
                                    <p:anim calcmode="lin" valueType="num">
                                      <p:cBhvr>
                                        <p:cTn id="102" dur="500" fill="hold"/>
                                        <p:tgtEl>
                                          <p:spTgt spid="67686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3" fill="hold">
                      <p:stCondLst>
                        <p:cond delay="indefinite"/>
                      </p:stCondLst>
                      <p:childTnLst>
                        <p:par>
                          <p:cTn id="104" fill="hold">
                            <p:stCondLst>
                              <p:cond delay="0"/>
                            </p:stCondLst>
                            <p:childTnLst>
                              <p:par>
                                <p:cTn id="105" presetID="42" presetClass="entr" presetSubtype="0" fill="hold" grpId="0" nodeType="clickEffect">
                                  <p:stCondLst>
                                    <p:cond delay="0"/>
                                  </p:stCondLst>
                                  <p:childTnLst>
                                    <p:set>
                                      <p:cBhvr>
                                        <p:cTn id="106" dur="1" fill="hold">
                                          <p:stCondLst>
                                            <p:cond delay="0"/>
                                          </p:stCondLst>
                                        </p:cTn>
                                        <p:tgtEl>
                                          <p:spTgt spid="676867">
                                            <p:txEl>
                                              <p:pRg st="1" end="1"/>
                                            </p:txEl>
                                          </p:spTgt>
                                        </p:tgtEl>
                                        <p:attrNameLst>
                                          <p:attrName>style.visibility</p:attrName>
                                        </p:attrNameLst>
                                      </p:cBhvr>
                                      <p:to>
                                        <p:strVal val="visible"/>
                                      </p:to>
                                    </p:set>
                                    <p:animEffect transition="in" filter="fade">
                                      <p:cBhvr>
                                        <p:cTn id="107" dur="500"/>
                                        <p:tgtEl>
                                          <p:spTgt spid="676867">
                                            <p:txEl>
                                              <p:pRg st="1" end="1"/>
                                            </p:txEl>
                                          </p:spTgt>
                                        </p:tgtEl>
                                      </p:cBhvr>
                                    </p:animEffect>
                                    <p:anim calcmode="lin" valueType="num">
                                      <p:cBhvr>
                                        <p:cTn id="108" dur="500" fill="hold"/>
                                        <p:tgtEl>
                                          <p:spTgt spid="676867">
                                            <p:txEl>
                                              <p:pRg st="1" end="1"/>
                                            </p:txEl>
                                          </p:spTgt>
                                        </p:tgtEl>
                                        <p:attrNameLst>
                                          <p:attrName>ppt_x</p:attrName>
                                        </p:attrNameLst>
                                      </p:cBhvr>
                                      <p:tavLst>
                                        <p:tav tm="0">
                                          <p:val>
                                            <p:strVal val="#ppt_x"/>
                                          </p:val>
                                        </p:tav>
                                        <p:tav tm="100000">
                                          <p:val>
                                            <p:strVal val="#ppt_x"/>
                                          </p:val>
                                        </p:tav>
                                      </p:tavLst>
                                    </p:anim>
                                    <p:anim calcmode="lin" valueType="num">
                                      <p:cBhvr>
                                        <p:cTn id="109" dur="500" fill="hold"/>
                                        <p:tgtEl>
                                          <p:spTgt spid="676867">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676867" grpId="0" build="p"/>
      <p:bldP spid="21" grpId="0" animBg="1"/>
      <p:bldP spid="25" grpId="0"/>
      <p:bldP spid="26" grpId="0"/>
      <p:bldP spid="27" grpId="0"/>
      <p:bldP spid="28" grpId="0" animBg="1"/>
      <p:bldP spid="29" grpId="0" animBg="1"/>
      <p:bldP spid="30" grpId="0" animBg="1"/>
      <p:bldP spid="31" grpId="0" animBg="1"/>
      <p:bldP spid="32" grpId="0" animBg="1"/>
      <p:bldP spid="33" grpId="0" animBg="1"/>
      <p:bldP spid="34" grpId="0" animBg="1"/>
      <p:bldP spid="35" grpId="0" animBg="1"/>
      <p:bldP spid="36" grpId="0" animBg="1"/>
      <p:bldP spid="40" grpId="0" animBg="1"/>
      <p:bldP spid="41" grpId="0" animBg="1"/>
      <p:bldP spid="42" grpId="0" animBg="1"/>
      <p:bldP spid="43" grpId="0" animBg="1"/>
      <p:bldP spid="44" grpId="0"/>
      <p:bldP spid="4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Many TCP Variants…</a:t>
            </a:r>
          </a:p>
        </p:txBody>
      </p:sp>
      <p:sp>
        <p:nvSpPr>
          <p:cNvPr id="4" name="Content Placeholder 3"/>
          <p:cNvSpPr>
            <a:spLocks noGrp="1"/>
          </p:cNvSpPr>
          <p:nvPr>
            <p:ph idx="1"/>
          </p:nvPr>
        </p:nvSpPr>
        <p:spPr/>
        <p:txBody>
          <a:bodyPr>
            <a:normAutofit/>
          </a:bodyPr>
          <a:lstStyle/>
          <a:p>
            <a:r>
              <a:rPr lang="en-US" sz="2400" dirty="0">
                <a:solidFill>
                  <a:srgbClr val="0070C0"/>
                </a:solidFill>
              </a:rPr>
              <a:t>Tahoe:</a:t>
            </a:r>
            <a:r>
              <a:rPr lang="en-US" sz="2400" dirty="0"/>
              <a:t> the original</a:t>
            </a:r>
          </a:p>
          <a:p>
            <a:pPr lvl="1"/>
            <a:r>
              <a:rPr lang="en-US" sz="2000" dirty="0"/>
              <a:t>Slow start with AIMD (</a:t>
            </a:r>
            <a:r>
              <a:rPr lang="en-US" sz="2000" dirty="0">
                <a:solidFill>
                  <a:srgbClr val="C00000"/>
                </a:solidFill>
              </a:rPr>
              <a:t>Additive increase/multiplicative decrease</a:t>
            </a:r>
            <a:r>
              <a:rPr lang="en-US" sz="2000" dirty="0"/>
              <a:t>)</a:t>
            </a:r>
          </a:p>
          <a:p>
            <a:pPr lvl="1"/>
            <a:r>
              <a:rPr lang="en-US" sz="2000" dirty="0"/>
              <a:t>Dynamic RTO based on RTT estimate</a:t>
            </a:r>
          </a:p>
          <a:p>
            <a:r>
              <a:rPr lang="en-US" sz="2400" dirty="0">
                <a:solidFill>
                  <a:srgbClr val="0070C0"/>
                </a:solidFill>
              </a:rPr>
              <a:t>Reno: </a:t>
            </a:r>
            <a:r>
              <a:rPr lang="en-US" sz="2400" dirty="0"/>
              <a:t>fast retransmit and fast recovery</a:t>
            </a:r>
          </a:p>
          <a:p>
            <a:r>
              <a:rPr lang="en-US" sz="2400" dirty="0" err="1">
                <a:solidFill>
                  <a:srgbClr val="0070C0"/>
                </a:solidFill>
              </a:rPr>
              <a:t>NewReno</a:t>
            </a:r>
            <a:r>
              <a:rPr lang="en-US" sz="2400" dirty="0">
                <a:solidFill>
                  <a:srgbClr val="0070C0"/>
                </a:solidFill>
              </a:rPr>
              <a:t>: </a:t>
            </a:r>
            <a:r>
              <a:rPr lang="en-US" sz="2400" dirty="0"/>
              <a:t>improved fast retransmit</a:t>
            </a:r>
          </a:p>
          <a:p>
            <a:pPr lvl="1"/>
            <a:r>
              <a:rPr lang="en-US" sz="2000" dirty="0"/>
              <a:t>Each duplicate ACK triggers a retransmission</a:t>
            </a:r>
          </a:p>
          <a:p>
            <a:r>
              <a:rPr lang="en-US" sz="2400" dirty="0">
                <a:solidFill>
                  <a:srgbClr val="0070C0"/>
                </a:solidFill>
              </a:rPr>
              <a:t>Vegas: </a:t>
            </a:r>
            <a:r>
              <a:rPr lang="en-US" sz="2400" dirty="0"/>
              <a:t>delay-based congestion avoidance</a:t>
            </a:r>
          </a:p>
          <a:p>
            <a:r>
              <a:rPr lang="en-US" sz="2400" dirty="0"/>
              <a:t>And many, many, many more…</a:t>
            </a:r>
          </a:p>
        </p:txBody>
      </p:sp>
      <p:sp>
        <p:nvSpPr>
          <p:cNvPr id="3" name="Slide Number Placeholder 2"/>
          <p:cNvSpPr>
            <a:spLocks noGrp="1"/>
          </p:cNvSpPr>
          <p:nvPr>
            <p:ph type="sldNum" sz="quarter" idx="12"/>
          </p:nvPr>
        </p:nvSpPr>
        <p:spPr/>
        <p:txBody>
          <a:bodyPr>
            <a:normAutofit lnSpcReduction="10000"/>
          </a:bodyPr>
          <a:lstStyle/>
          <a:p>
            <a:fld id="{283B9EA5-CE9A-4950-A80C-5ADF06B45BB8}" type="slidenum">
              <a:rPr lang="en-US" smtClean="0"/>
              <a:pPr/>
              <a:t>26</a:t>
            </a:fld>
            <a:endParaRPr lang="en-US" dirty="0"/>
          </a:p>
        </p:txBody>
      </p:sp>
    </p:spTree>
    <p:extLst>
      <p:ext uri="{BB962C8B-B14F-4D97-AF65-F5344CB8AC3E}">
        <p14:creationId xmlns:p14="http://schemas.microsoft.com/office/powerpoint/2010/main" val="35209337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animEffect transition="in" filter="fade">
                                      <p:cBhvr>
                                        <p:cTn id="7" dur="500"/>
                                        <p:tgtEl>
                                          <p:spTgt spid="4">
                                            <p:txEl>
                                              <p:pRg st="4" end="4"/>
                                            </p:txEl>
                                          </p:spTgt>
                                        </p:tgtEl>
                                      </p:cBhvr>
                                    </p:animEffect>
                                    <p:anim calcmode="lin" valueType="num">
                                      <p:cBhvr>
                                        <p:cTn id="8"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9" dur="500" fill="hold"/>
                                        <p:tgtEl>
                                          <p:spTgt spid="4">
                                            <p:txEl>
                                              <p:pRg st="4" end="4"/>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xEl>
                                              <p:pRg st="5" end="5"/>
                                            </p:txEl>
                                          </p:spTgt>
                                        </p:tgtEl>
                                        <p:attrNameLst>
                                          <p:attrName>style.visibility</p:attrName>
                                        </p:attrNameLst>
                                      </p:cBhvr>
                                      <p:to>
                                        <p:strVal val="visible"/>
                                      </p:to>
                                    </p:set>
                                    <p:animEffect transition="in" filter="fade">
                                      <p:cBhvr>
                                        <p:cTn id="12" dur="500"/>
                                        <p:tgtEl>
                                          <p:spTgt spid="4">
                                            <p:txEl>
                                              <p:pRg st="5" end="5"/>
                                            </p:txEl>
                                          </p:spTgt>
                                        </p:tgtEl>
                                      </p:cBhvr>
                                    </p:animEffect>
                                    <p:anim calcmode="lin" valueType="num">
                                      <p:cBhvr>
                                        <p:cTn id="13"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14" dur="5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animEffect transition="in" filter="fade">
                                      <p:cBhvr>
                                        <p:cTn id="19" dur="500"/>
                                        <p:tgtEl>
                                          <p:spTgt spid="4">
                                            <p:txEl>
                                              <p:pRg st="6" end="6"/>
                                            </p:txEl>
                                          </p:spTgt>
                                        </p:tgtEl>
                                      </p:cBhvr>
                                    </p:animEffect>
                                    <p:anim calcmode="lin" valueType="num">
                                      <p:cBhvr>
                                        <p:cTn id="20"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21" dur="5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4">
                                            <p:txEl>
                                              <p:pRg st="7" end="7"/>
                                            </p:txEl>
                                          </p:spTgt>
                                        </p:tgtEl>
                                        <p:attrNameLst>
                                          <p:attrName>style.visibility</p:attrName>
                                        </p:attrNameLst>
                                      </p:cBhvr>
                                      <p:to>
                                        <p:strVal val="visible"/>
                                      </p:to>
                                    </p:set>
                                    <p:animEffect transition="in" filter="fade">
                                      <p:cBhvr>
                                        <p:cTn id="26" dur="500"/>
                                        <p:tgtEl>
                                          <p:spTgt spid="4">
                                            <p:txEl>
                                              <p:pRg st="7" end="7"/>
                                            </p:txEl>
                                          </p:spTgt>
                                        </p:tgtEl>
                                      </p:cBhvr>
                                    </p:animEffect>
                                    <p:anim calcmode="lin" valueType="num">
                                      <p:cBhvr>
                                        <p:cTn id="27"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28" dur="500" fill="hold"/>
                                        <p:tgtEl>
                                          <p:spTgt spid="4">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TCP without SACK</a:t>
            </a:r>
            <a:br>
              <a:rPr lang="en-US" dirty="0"/>
            </a:br>
            <a:endParaRPr lang="en-US" dirty="0"/>
          </a:p>
        </p:txBody>
      </p:sp>
      <p:sp>
        <p:nvSpPr>
          <p:cNvPr id="5" name="Content Placeholder 4"/>
          <p:cNvSpPr>
            <a:spLocks noGrp="1"/>
          </p:cNvSpPr>
          <p:nvPr>
            <p:ph idx="1"/>
          </p:nvPr>
        </p:nvSpPr>
        <p:spPr/>
        <p:txBody>
          <a:bodyPr/>
          <a:lstStyle/>
          <a:p>
            <a:r>
              <a:rPr lang="en-US" dirty="0"/>
              <a:t>TCP </a:t>
            </a:r>
            <a:r>
              <a:rPr lang="fa-IR" dirty="0"/>
              <a:t>از </a:t>
            </a:r>
            <a:r>
              <a:rPr lang="en-US" dirty="0"/>
              <a:t>ACK </a:t>
            </a:r>
            <a:r>
              <a:rPr lang="fa-IR" dirty="0"/>
              <a:t>تجمعی استفاده می کند</a:t>
            </a:r>
          </a:p>
          <a:p>
            <a:pPr lvl="1"/>
            <a:r>
              <a:rPr lang="fa-IR" dirty="0"/>
              <a:t>  گیرنده آخرین بایت داده دریافت شده با موفقیت را شناسایی می کند</a:t>
            </a:r>
          </a:p>
          <a:p>
            <a:pPr lvl="1"/>
            <a:r>
              <a:rPr lang="fa-IR" dirty="0"/>
              <a:t>  بخشهای خارج از پنجره (خارج از نوبت دریافت) </a:t>
            </a:r>
            <a:r>
              <a:rPr lang="en-US" dirty="0"/>
              <a:t>ACK</a:t>
            </a:r>
            <a:r>
              <a:rPr lang="fa-IR" dirty="0"/>
              <a:t> نمیشوند</a:t>
            </a:r>
          </a:p>
          <a:p>
            <a:pPr lvl="1"/>
            <a:r>
              <a:rPr lang="fa-IR" dirty="0"/>
              <a:t>  گیرنده </a:t>
            </a:r>
            <a:r>
              <a:rPr lang="en-US" dirty="0"/>
              <a:t>ACK </a:t>
            </a:r>
            <a:r>
              <a:rPr lang="fa-IR" dirty="0"/>
              <a:t> های تکراری را ارسال می کند</a:t>
            </a:r>
          </a:p>
          <a:p>
            <a:r>
              <a:rPr lang="fa-IR" dirty="0"/>
              <a:t>  </a:t>
            </a:r>
            <a:r>
              <a:rPr lang="en-US" dirty="0"/>
              <a:t>TCP </a:t>
            </a:r>
            <a:r>
              <a:rPr lang="fa-IR" dirty="0"/>
              <a:t>بدون </a:t>
            </a:r>
            <a:r>
              <a:rPr lang="en-US" dirty="0"/>
              <a:t>SACK </a:t>
            </a:r>
            <a:r>
              <a:rPr lang="fa-IR" dirty="0"/>
              <a:t> فرستنده را به زحمت می اندازد و آنرا مجبور می کند</a:t>
            </a:r>
          </a:p>
          <a:p>
            <a:pPr lvl="1"/>
            <a:r>
              <a:rPr lang="fa-IR" dirty="0"/>
              <a:t>  یا منتظر </a:t>
            </a:r>
            <a:r>
              <a:rPr lang="en-US" dirty="0"/>
              <a:t>Timeout </a:t>
            </a:r>
            <a:r>
              <a:rPr lang="fa-IR" dirty="0"/>
              <a:t> باشد تا بفهمد بخشی از بین رفته است</a:t>
            </a:r>
          </a:p>
          <a:p>
            <a:pPr lvl="1"/>
            <a:r>
              <a:rPr lang="fa-IR" dirty="0"/>
              <a:t>  یا داده هایی را که به طور صحیح دریافت شده است را دوباره انتقال دهد</a:t>
            </a:r>
          </a:p>
          <a:p>
            <a:r>
              <a:rPr lang="fa-IR" dirty="0"/>
              <a:t> این فرایند می تواند باعث کاهش کارایی کلی شود </a:t>
            </a:r>
            <a:endParaRPr lang="en-US" dirty="0"/>
          </a:p>
        </p:txBody>
      </p:sp>
      <p:sp>
        <p:nvSpPr>
          <p:cNvPr id="4" name="Slide Number Placeholder 2"/>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fld id="{CAA96FB3-D88F-4C6D-84A1-01391DAB1A07}" type="slidenum">
              <a:rPr lang="en-US" altLang="en-US">
                <a:solidFill>
                  <a:srgbClr val="898989"/>
                </a:solidFill>
                <a:latin typeface="Calibri" panose="020F0502020204030204" pitchFamily="34" charset="0"/>
              </a:rPr>
              <a:pPr algn="ctr" eaLnBrk="1" hangingPunct="1"/>
              <a:t>27</a:t>
            </a:fld>
            <a:endParaRPr lang="en-US" altLang="en-US">
              <a:solidFill>
                <a:srgbClr val="898989"/>
              </a:solidFill>
              <a:latin typeface="Calibri" panose="020F0502020204030204" pitchFamily="34" charset="0"/>
            </a:endParaRPr>
          </a:p>
        </p:txBody>
      </p:sp>
    </p:spTree>
    <p:extLst>
      <p:ext uri="{BB962C8B-B14F-4D97-AF65-F5344CB8AC3E}">
        <p14:creationId xmlns:p14="http://schemas.microsoft.com/office/powerpoint/2010/main" val="19113115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TCP with Selective </a:t>
            </a:r>
            <a:r>
              <a:rPr lang="en-US" dirty="0" err="1"/>
              <a:t>Ack</a:t>
            </a:r>
            <a:r>
              <a:rPr lang="en-US" dirty="0"/>
              <a:t> (SACK)</a:t>
            </a:r>
            <a:br>
              <a:rPr lang="en-US" dirty="0"/>
            </a:br>
            <a:endParaRPr lang="en-US" dirty="0"/>
          </a:p>
        </p:txBody>
      </p:sp>
      <p:sp>
        <p:nvSpPr>
          <p:cNvPr id="3" name="Content Placeholder 2"/>
          <p:cNvSpPr>
            <a:spLocks noGrp="1"/>
          </p:cNvSpPr>
          <p:nvPr>
            <p:ph idx="1"/>
          </p:nvPr>
        </p:nvSpPr>
        <p:spPr/>
        <p:txBody>
          <a:bodyPr>
            <a:normAutofit/>
          </a:bodyPr>
          <a:lstStyle/>
          <a:p>
            <a:r>
              <a:rPr lang="en-US" sz="2800" dirty="0"/>
              <a:t>SACK </a:t>
            </a:r>
            <a:r>
              <a:rPr lang="fa-IR" sz="2800" dirty="0"/>
              <a:t> + </a:t>
            </a:r>
            <a:r>
              <a:rPr lang="en-US" altLang="en-US" sz="2800" dirty="0"/>
              <a:t>Selective Repeat Retransmission </a:t>
            </a:r>
            <a:r>
              <a:rPr lang="fa-IR" altLang="en-US" sz="2800" dirty="0"/>
              <a:t> </a:t>
            </a:r>
            <a:r>
              <a:rPr lang="fa-IR" sz="2800" dirty="0"/>
              <a:t>اجازه می دهد</a:t>
            </a:r>
          </a:p>
          <a:p>
            <a:r>
              <a:rPr lang="fa-IR" sz="2800" dirty="0"/>
              <a:t>  گیرنده، ارسال کننده را در مورد تمام بخشهایی که با موفقیت دریافت می شوند مطلع میکند.</a:t>
            </a:r>
          </a:p>
          <a:p>
            <a:r>
              <a:rPr lang="fa-IR" sz="2800" dirty="0"/>
              <a:t>  فرستنده سریع فقط بخشهای داده از دست رفته را دوباره انتقال می دهد</a:t>
            </a:r>
          </a:p>
        </p:txBody>
      </p:sp>
      <p:sp>
        <p:nvSpPr>
          <p:cNvPr id="4" name="Slide Number Placeholder 2"/>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fld id="{70F8CA13-A742-42C8-942C-CF16D0589827}" type="slidenum">
              <a:rPr lang="en-US" altLang="en-US">
                <a:solidFill>
                  <a:srgbClr val="898989"/>
                </a:solidFill>
                <a:latin typeface="Calibri" panose="020F0502020204030204" pitchFamily="34" charset="0"/>
              </a:rPr>
              <a:pPr algn="ctr" eaLnBrk="1" hangingPunct="1"/>
              <a:t>28</a:t>
            </a:fld>
            <a:endParaRPr lang="en-US" altLang="en-US">
              <a:solidFill>
                <a:srgbClr val="898989"/>
              </a:solidFill>
              <a:latin typeface="Calibri" panose="020F0502020204030204" pitchFamily="34" charset="0"/>
            </a:endParaRPr>
          </a:p>
        </p:txBody>
      </p:sp>
    </p:spTree>
    <p:extLst>
      <p:ext uri="{BB962C8B-B14F-4D97-AF65-F5344CB8AC3E}">
        <p14:creationId xmlns:p14="http://schemas.microsoft.com/office/powerpoint/2010/main" val="19545202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p:txBody>
          <a:bodyPr/>
          <a:lstStyle/>
          <a:p>
            <a:endParaRPr lang="en-US"/>
          </a:p>
        </p:txBody>
      </p:sp>
      <p:sp>
        <p:nvSpPr>
          <p:cNvPr id="15" name="Content Placeholder 14"/>
          <p:cNvSpPr>
            <a:spLocks noGrp="1"/>
          </p:cNvSpPr>
          <p:nvPr>
            <p:ph idx="1"/>
          </p:nvPr>
        </p:nvSpPr>
        <p:spPr/>
        <p:txBody>
          <a:bodyPr/>
          <a:lstStyle/>
          <a:p>
            <a:endParaRPr lang="en-US"/>
          </a:p>
        </p:txBody>
      </p:sp>
      <p:sp>
        <p:nvSpPr>
          <p:cNvPr id="50" name="Slide Number Placeholder 2"/>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fld id="{258E7A38-7795-4425-B3FB-485E2F134B91}" type="slidenum">
              <a:rPr lang="en-US" altLang="en-US">
                <a:solidFill>
                  <a:srgbClr val="898989"/>
                </a:solidFill>
                <a:latin typeface="Calibri" panose="020F0502020204030204" pitchFamily="34" charset="0"/>
              </a:rPr>
              <a:pPr algn="ctr" eaLnBrk="1" hangingPunct="1"/>
              <a:t>29</a:t>
            </a:fld>
            <a:endParaRPr lang="en-US" altLang="en-US">
              <a:solidFill>
                <a:srgbClr val="898989"/>
              </a:solidFill>
              <a:latin typeface="Calibri" panose="020F0502020204030204" pitchFamily="34" charset="0"/>
            </a:endParaRPr>
          </a:p>
        </p:txBody>
      </p:sp>
      <p:sp>
        <p:nvSpPr>
          <p:cNvPr id="37891" name="Text Box 4"/>
          <p:cNvSpPr txBox="1">
            <a:spLocks noChangeArrowheads="1"/>
          </p:cNvSpPr>
          <p:nvPr/>
        </p:nvSpPr>
        <p:spPr bwMode="auto">
          <a:xfrm>
            <a:off x="2500064" y="358206"/>
            <a:ext cx="7162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2400" dirty="0">
                <a:solidFill>
                  <a:schemeClr val="folHlink"/>
                </a:solidFill>
                <a:latin typeface="Arial Black" panose="020B0A04020102020204" pitchFamily="34" charset="0"/>
              </a:rPr>
              <a:t> SACK Example</a:t>
            </a:r>
          </a:p>
        </p:txBody>
      </p:sp>
      <p:sp>
        <p:nvSpPr>
          <p:cNvPr id="37892" name="Rectangle 6"/>
          <p:cNvSpPr>
            <a:spLocks noChangeArrowheads="1"/>
          </p:cNvSpPr>
          <p:nvPr/>
        </p:nvSpPr>
        <p:spPr bwMode="auto">
          <a:xfrm>
            <a:off x="2373775" y="1863524"/>
            <a:ext cx="228600" cy="3581400"/>
          </a:xfrm>
          <a:prstGeom prst="rect">
            <a:avLst/>
          </a:prstGeom>
          <a:solidFill>
            <a:schemeClr val="folHlink"/>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7893" name="Rectangle 7"/>
          <p:cNvSpPr>
            <a:spLocks noChangeArrowheads="1"/>
          </p:cNvSpPr>
          <p:nvPr/>
        </p:nvSpPr>
        <p:spPr bwMode="auto">
          <a:xfrm>
            <a:off x="5955175" y="1863524"/>
            <a:ext cx="228600" cy="3581400"/>
          </a:xfrm>
          <a:prstGeom prst="rect">
            <a:avLst/>
          </a:prstGeom>
          <a:solidFill>
            <a:schemeClr val="folHlink"/>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grpSp>
        <p:nvGrpSpPr>
          <p:cNvPr id="2" name="Group 11"/>
          <p:cNvGrpSpPr>
            <a:grpSpLocks/>
          </p:cNvGrpSpPr>
          <p:nvPr/>
        </p:nvGrpSpPr>
        <p:grpSpPr bwMode="auto">
          <a:xfrm>
            <a:off x="2602375" y="1863524"/>
            <a:ext cx="3352800" cy="533400"/>
            <a:chOff x="672" y="1584"/>
            <a:chExt cx="2112" cy="336"/>
          </a:xfrm>
        </p:grpSpPr>
        <p:sp>
          <p:nvSpPr>
            <p:cNvPr id="37937" name="Line 12"/>
            <p:cNvSpPr>
              <a:spLocks noChangeShapeType="1"/>
            </p:cNvSpPr>
            <p:nvPr/>
          </p:nvSpPr>
          <p:spPr bwMode="auto">
            <a:xfrm>
              <a:off x="672" y="1632"/>
              <a:ext cx="2112" cy="2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7938" name="Text Box 13"/>
            <p:cNvSpPr txBox="1">
              <a:spLocks noChangeArrowheads="1"/>
            </p:cNvSpPr>
            <p:nvPr/>
          </p:nvSpPr>
          <p:spPr bwMode="auto">
            <a:xfrm rot="442894">
              <a:off x="1248" y="1584"/>
              <a:ext cx="72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a:latin typeface="Comic Sans MS" panose="030F0702030302020204" pitchFamily="66" charset="0"/>
                </a:rPr>
                <a:t>1 - 100</a:t>
              </a:r>
            </a:p>
          </p:txBody>
        </p:sp>
      </p:grpSp>
      <p:sp>
        <p:nvSpPr>
          <p:cNvPr id="37895" name="Text Box 22"/>
          <p:cNvSpPr txBox="1">
            <a:spLocks noChangeArrowheads="1"/>
          </p:cNvSpPr>
          <p:nvPr/>
        </p:nvSpPr>
        <p:spPr bwMode="auto">
          <a:xfrm>
            <a:off x="7174375" y="2003225"/>
            <a:ext cx="2133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a:t>receiver’s buffer</a:t>
            </a:r>
          </a:p>
        </p:txBody>
      </p:sp>
      <p:sp>
        <p:nvSpPr>
          <p:cNvPr id="37896" name="Text Box 48"/>
          <p:cNvSpPr txBox="1">
            <a:spLocks noChangeArrowheads="1"/>
          </p:cNvSpPr>
          <p:nvPr/>
        </p:nvSpPr>
        <p:spPr bwMode="auto">
          <a:xfrm>
            <a:off x="1764175" y="3070025"/>
            <a:ext cx="990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endParaRPr lang="en-US" altLang="en-US">
              <a:latin typeface="Comic Sans MS" panose="030F0702030302020204" pitchFamily="66" charset="0"/>
            </a:endParaRPr>
          </a:p>
        </p:txBody>
      </p:sp>
      <p:sp>
        <p:nvSpPr>
          <p:cNvPr id="37897" name="Text Box 49"/>
          <p:cNvSpPr txBox="1">
            <a:spLocks noChangeArrowheads="1"/>
          </p:cNvSpPr>
          <p:nvPr/>
        </p:nvSpPr>
        <p:spPr bwMode="auto">
          <a:xfrm rot="-5400000">
            <a:off x="1968963" y="3333549"/>
            <a:ext cx="9906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1600" b="1">
                <a:solidFill>
                  <a:srgbClr val="FFFFFF"/>
                </a:solidFill>
                <a:latin typeface="Comic Sans MS" panose="030F0702030302020204" pitchFamily="66" charset="0"/>
              </a:rPr>
              <a:t>sender</a:t>
            </a:r>
          </a:p>
        </p:txBody>
      </p:sp>
      <p:sp>
        <p:nvSpPr>
          <p:cNvPr id="37898" name="Text Box 50"/>
          <p:cNvSpPr txBox="1">
            <a:spLocks noChangeArrowheads="1"/>
          </p:cNvSpPr>
          <p:nvPr/>
        </p:nvSpPr>
        <p:spPr bwMode="auto">
          <a:xfrm rot="-5400000">
            <a:off x="5551950" y="3485949"/>
            <a:ext cx="9906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1600" b="1">
                <a:solidFill>
                  <a:srgbClr val="FFFFFF"/>
                </a:solidFill>
                <a:latin typeface="Comic Sans MS" panose="030F0702030302020204" pitchFamily="66" charset="0"/>
              </a:rPr>
              <a:t>receiver</a:t>
            </a:r>
          </a:p>
        </p:txBody>
      </p:sp>
      <p:grpSp>
        <p:nvGrpSpPr>
          <p:cNvPr id="3" name="Group 60"/>
          <p:cNvGrpSpPr>
            <a:grpSpLocks/>
          </p:cNvGrpSpPr>
          <p:nvPr/>
        </p:nvGrpSpPr>
        <p:grpSpPr bwMode="auto">
          <a:xfrm>
            <a:off x="2589675" y="2293738"/>
            <a:ext cx="3352800" cy="509587"/>
            <a:chOff x="664" y="2311"/>
            <a:chExt cx="2112" cy="321"/>
          </a:xfrm>
        </p:grpSpPr>
        <p:sp>
          <p:nvSpPr>
            <p:cNvPr id="37935" name="Line 58"/>
            <p:cNvSpPr>
              <a:spLocks noChangeShapeType="1"/>
            </p:cNvSpPr>
            <p:nvPr/>
          </p:nvSpPr>
          <p:spPr bwMode="auto">
            <a:xfrm>
              <a:off x="664" y="2344"/>
              <a:ext cx="2112" cy="2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7936" name="Text Box 59"/>
            <p:cNvSpPr txBox="1">
              <a:spLocks noChangeArrowheads="1"/>
            </p:cNvSpPr>
            <p:nvPr/>
          </p:nvSpPr>
          <p:spPr bwMode="auto">
            <a:xfrm rot="442894">
              <a:off x="1237" y="2311"/>
              <a:ext cx="98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a:latin typeface="Comic Sans MS" panose="030F0702030302020204" pitchFamily="66" charset="0"/>
                </a:rPr>
                <a:t>101 - 200</a:t>
              </a:r>
            </a:p>
          </p:txBody>
        </p:sp>
      </p:grpSp>
      <p:grpSp>
        <p:nvGrpSpPr>
          <p:cNvPr id="4" name="Group 69"/>
          <p:cNvGrpSpPr>
            <a:grpSpLocks/>
          </p:cNvGrpSpPr>
          <p:nvPr/>
        </p:nvGrpSpPr>
        <p:grpSpPr bwMode="auto">
          <a:xfrm>
            <a:off x="2602375" y="2779512"/>
            <a:ext cx="3352800" cy="468312"/>
            <a:chOff x="672" y="2585"/>
            <a:chExt cx="2112" cy="295"/>
          </a:xfrm>
        </p:grpSpPr>
        <p:sp>
          <p:nvSpPr>
            <p:cNvPr id="37933" name="Line 63"/>
            <p:cNvSpPr>
              <a:spLocks noChangeShapeType="1"/>
            </p:cNvSpPr>
            <p:nvPr/>
          </p:nvSpPr>
          <p:spPr bwMode="auto">
            <a:xfrm flipH="1">
              <a:off x="672" y="2640"/>
              <a:ext cx="2112" cy="24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7934" name="Text Box 64"/>
            <p:cNvSpPr txBox="1">
              <a:spLocks noChangeArrowheads="1"/>
            </p:cNvSpPr>
            <p:nvPr/>
          </p:nvSpPr>
          <p:spPr bwMode="auto">
            <a:xfrm rot="-475245">
              <a:off x="1006" y="2585"/>
              <a:ext cx="805"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a:latin typeface="Comic Sans MS" panose="030F0702030302020204" pitchFamily="66" charset="0"/>
                </a:rPr>
                <a:t>ACK 201</a:t>
              </a:r>
            </a:p>
          </p:txBody>
        </p:sp>
      </p:grpSp>
      <p:grpSp>
        <p:nvGrpSpPr>
          <p:cNvPr id="5" name="Group 84"/>
          <p:cNvGrpSpPr>
            <a:grpSpLocks/>
          </p:cNvGrpSpPr>
          <p:nvPr/>
        </p:nvGrpSpPr>
        <p:grpSpPr bwMode="auto">
          <a:xfrm>
            <a:off x="2589676" y="3162100"/>
            <a:ext cx="2625725" cy="366713"/>
            <a:chOff x="664" y="2826"/>
            <a:chExt cx="1654" cy="231"/>
          </a:xfrm>
        </p:grpSpPr>
        <p:sp>
          <p:nvSpPr>
            <p:cNvPr id="37931" name="Text Box 82"/>
            <p:cNvSpPr txBox="1">
              <a:spLocks noChangeArrowheads="1"/>
            </p:cNvSpPr>
            <p:nvPr/>
          </p:nvSpPr>
          <p:spPr bwMode="auto">
            <a:xfrm rot="475604">
              <a:off x="1345" y="2826"/>
              <a:ext cx="973"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a:latin typeface="Comic Sans MS" panose="030F0702030302020204" pitchFamily="66" charset="0"/>
                </a:rPr>
                <a:t>201-300</a:t>
              </a:r>
            </a:p>
          </p:txBody>
        </p:sp>
        <p:sp>
          <p:nvSpPr>
            <p:cNvPr id="37932" name="Line 83"/>
            <p:cNvSpPr>
              <a:spLocks noChangeShapeType="1"/>
            </p:cNvSpPr>
            <p:nvPr/>
          </p:nvSpPr>
          <p:spPr bwMode="auto">
            <a:xfrm rot="488879">
              <a:off x="664" y="2919"/>
              <a:ext cx="1594" cy="65"/>
            </a:xfrm>
            <a:prstGeom prst="line">
              <a:avLst/>
            </a:prstGeom>
            <a:noFill/>
            <a:ln w="9525">
              <a:solidFill>
                <a:schemeClr val="tx1"/>
              </a:solidFill>
              <a:round/>
              <a:headEnd/>
              <a:tailEnd type="oval" w="med" len="med"/>
            </a:ln>
            <a:extLst>
              <a:ext uri="{909E8E84-426E-40DD-AFC4-6F175D3DCCD1}">
                <a14:hiddenFill xmlns:a14="http://schemas.microsoft.com/office/drawing/2010/main">
                  <a:noFill/>
                </a14:hiddenFill>
              </a:ext>
            </a:extLst>
          </p:spPr>
          <p:txBody>
            <a:bodyPr/>
            <a:lstStyle/>
            <a:p>
              <a:endParaRPr lang="en-US"/>
            </a:p>
          </p:txBody>
        </p:sp>
      </p:grpSp>
      <p:grpSp>
        <p:nvGrpSpPr>
          <p:cNvPr id="6" name="Group 88"/>
          <p:cNvGrpSpPr>
            <a:grpSpLocks/>
          </p:cNvGrpSpPr>
          <p:nvPr/>
        </p:nvGrpSpPr>
        <p:grpSpPr bwMode="auto">
          <a:xfrm>
            <a:off x="2538876" y="3479600"/>
            <a:ext cx="2625725" cy="366713"/>
            <a:chOff x="632" y="3026"/>
            <a:chExt cx="1654" cy="231"/>
          </a:xfrm>
        </p:grpSpPr>
        <p:sp>
          <p:nvSpPr>
            <p:cNvPr id="37929" name="Text Box 86"/>
            <p:cNvSpPr txBox="1">
              <a:spLocks noChangeArrowheads="1"/>
            </p:cNvSpPr>
            <p:nvPr/>
          </p:nvSpPr>
          <p:spPr bwMode="auto">
            <a:xfrm rot="475604">
              <a:off x="1313" y="3026"/>
              <a:ext cx="973"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a:latin typeface="Comic Sans MS" panose="030F0702030302020204" pitchFamily="66" charset="0"/>
                </a:rPr>
                <a:t>301-400</a:t>
              </a:r>
            </a:p>
          </p:txBody>
        </p:sp>
        <p:sp>
          <p:nvSpPr>
            <p:cNvPr id="37930" name="Line 87"/>
            <p:cNvSpPr>
              <a:spLocks noChangeShapeType="1"/>
            </p:cNvSpPr>
            <p:nvPr/>
          </p:nvSpPr>
          <p:spPr bwMode="auto">
            <a:xfrm rot="488879">
              <a:off x="632" y="3119"/>
              <a:ext cx="1594" cy="65"/>
            </a:xfrm>
            <a:prstGeom prst="line">
              <a:avLst/>
            </a:prstGeom>
            <a:noFill/>
            <a:ln w="9525">
              <a:solidFill>
                <a:schemeClr val="tx1"/>
              </a:solidFill>
              <a:round/>
              <a:headEnd/>
              <a:tailEnd type="oval" w="med" len="med"/>
            </a:ln>
            <a:extLst>
              <a:ext uri="{909E8E84-426E-40DD-AFC4-6F175D3DCCD1}">
                <a14:hiddenFill xmlns:a14="http://schemas.microsoft.com/office/drawing/2010/main">
                  <a:noFill/>
                </a14:hiddenFill>
              </a:ext>
            </a:extLst>
          </p:spPr>
          <p:txBody>
            <a:bodyPr/>
            <a:lstStyle/>
            <a:p>
              <a:endParaRPr lang="en-US"/>
            </a:p>
          </p:txBody>
        </p:sp>
      </p:grpSp>
      <p:grpSp>
        <p:nvGrpSpPr>
          <p:cNvPr id="7" name="Group 93"/>
          <p:cNvGrpSpPr>
            <a:grpSpLocks/>
          </p:cNvGrpSpPr>
          <p:nvPr/>
        </p:nvGrpSpPr>
        <p:grpSpPr bwMode="auto">
          <a:xfrm>
            <a:off x="2588088" y="3805037"/>
            <a:ext cx="3352800" cy="508000"/>
            <a:chOff x="663" y="3231"/>
            <a:chExt cx="2112" cy="320"/>
          </a:xfrm>
        </p:grpSpPr>
        <p:sp>
          <p:nvSpPr>
            <p:cNvPr id="37927" name="Line 90"/>
            <p:cNvSpPr>
              <a:spLocks noChangeShapeType="1"/>
            </p:cNvSpPr>
            <p:nvPr/>
          </p:nvSpPr>
          <p:spPr bwMode="auto">
            <a:xfrm rot="213251">
              <a:off x="663" y="3263"/>
              <a:ext cx="2112" cy="2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7928" name="Text Box 91"/>
            <p:cNvSpPr txBox="1">
              <a:spLocks noChangeArrowheads="1"/>
            </p:cNvSpPr>
            <p:nvPr/>
          </p:nvSpPr>
          <p:spPr bwMode="auto">
            <a:xfrm rot="537649">
              <a:off x="1239" y="3231"/>
              <a:ext cx="98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a:latin typeface="Comic Sans MS" panose="030F0702030302020204" pitchFamily="66" charset="0"/>
                </a:rPr>
                <a:t>401 - 500</a:t>
              </a:r>
            </a:p>
          </p:txBody>
        </p:sp>
      </p:grpSp>
      <p:grpSp>
        <p:nvGrpSpPr>
          <p:cNvPr id="8" name="Group 94"/>
          <p:cNvGrpSpPr>
            <a:grpSpLocks/>
          </p:cNvGrpSpPr>
          <p:nvPr/>
        </p:nvGrpSpPr>
        <p:grpSpPr bwMode="auto">
          <a:xfrm>
            <a:off x="2588088" y="4084437"/>
            <a:ext cx="3352800" cy="508000"/>
            <a:chOff x="663" y="3231"/>
            <a:chExt cx="2112" cy="320"/>
          </a:xfrm>
        </p:grpSpPr>
        <p:sp>
          <p:nvSpPr>
            <p:cNvPr id="37925" name="Line 95"/>
            <p:cNvSpPr>
              <a:spLocks noChangeShapeType="1"/>
            </p:cNvSpPr>
            <p:nvPr/>
          </p:nvSpPr>
          <p:spPr bwMode="auto">
            <a:xfrm rot="213251">
              <a:off x="663" y="3263"/>
              <a:ext cx="2112" cy="2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7926" name="Text Box 96"/>
            <p:cNvSpPr txBox="1">
              <a:spLocks noChangeArrowheads="1"/>
            </p:cNvSpPr>
            <p:nvPr/>
          </p:nvSpPr>
          <p:spPr bwMode="auto">
            <a:xfrm rot="537649">
              <a:off x="1239" y="3231"/>
              <a:ext cx="98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a:latin typeface="Comic Sans MS" panose="030F0702030302020204" pitchFamily="66" charset="0"/>
                </a:rPr>
                <a:t>501 - 600</a:t>
              </a:r>
            </a:p>
          </p:txBody>
        </p:sp>
      </p:grpSp>
      <p:grpSp>
        <p:nvGrpSpPr>
          <p:cNvPr id="9" name="Group 100"/>
          <p:cNvGrpSpPr>
            <a:grpSpLocks/>
          </p:cNvGrpSpPr>
          <p:nvPr/>
        </p:nvGrpSpPr>
        <p:grpSpPr bwMode="auto">
          <a:xfrm>
            <a:off x="2576975" y="4695624"/>
            <a:ext cx="3352800" cy="596900"/>
            <a:chOff x="656" y="3512"/>
            <a:chExt cx="2112" cy="376"/>
          </a:xfrm>
        </p:grpSpPr>
        <p:sp>
          <p:nvSpPr>
            <p:cNvPr id="37923" name="Line 98"/>
            <p:cNvSpPr>
              <a:spLocks noChangeShapeType="1"/>
            </p:cNvSpPr>
            <p:nvPr/>
          </p:nvSpPr>
          <p:spPr bwMode="auto">
            <a:xfrm flipH="1">
              <a:off x="656" y="3648"/>
              <a:ext cx="2112" cy="24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7924" name="Text Box 99"/>
            <p:cNvSpPr txBox="1">
              <a:spLocks noChangeArrowheads="1"/>
            </p:cNvSpPr>
            <p:nvPr/>
          </p:nvSpPr>
          <p:spPr bwMode="auto">
            <a:xfrm rot="-297589">
              <a:off x="672" y="3512"/>
              <a:ext cx="203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a:latin typeface="Comic Sans MS" panose="030F0702030302020204" pitchFamily="66" charset="0"/>
                </a:rPr>
                <a:t>ACK 201 </a:t>
              </a:r>
              <a:r>
                <a:rPr lang="en-US" altLang="en-US">
                  <a:solidFill>
                    <a:srgbClr val="FF0066"/>
                  </a:solidFill>
                  <a:latin typeface="Comic Sans MS" panose="030F0702030302020204" pitchFamily="66" charset="0"/>
                </a:rPr>
                <a:t>SACK 401-601</a:t>
              </a:r>
            </a:p>
          </p:txBody>
        </p:sp>
      </p:grpSp>
      <p:grpSp>
        <p:nvGrpSpPr>
          <p:cNvPr id="10" name="Group 111"/>
          <p:cNvGrpSpPr>
            <a:grpSpLocks/>
          </p:cNvGrpSpPr>
          <p:nvPr/>
        </p:nvGrpSpPr>
        <p:grpSpPr bwMode="auto">
          <a:xfrm>
            <a:off x="6259975" y="2701724"/>
            <a:ext cx="4267200" cy="381000"/>
            <a:chOff x="2976" y="2256"/>
            <a:chExt cx="2688" cy="240"/>
          </a:xfrm>
        </p:grpSpPr>
        <p:sp>
          <p:nvSpPr>
            <p:cNvPr id="37918" name="Rectangle 66"/>
            <p:cNvSpPr>
              <a:spLocks noChangeArrowheads="1"/>
            </p:cNvSpPr>
            <p:nvPr/>
          </p:nvSpPr>
          <p:spPr bwMode="auto">
            <a:xfrm>
              <a:off x="2976" y="2256"/>
              <a:ext cx="2688" cy="240"/>
            </a:xfrm>
            <a:prstGeom prst="rect">
              <a:avLst/>
            </a:prstGeom>
            <a:solidFill>
              <a:srgbClr val="F5F5F5"/>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7919" name="Rectangle 67" descr="Light upward diagonal"/>
            <p:cNvSpPr>
              <a:spLocks noChangeArrowheads="1"/>
            </p:cNvSpPr>
            <p:nvPr/>
          </p:nvSpPr>
          <p:spPr bwMode="auto">
            <a:xfrm>
              <a:off x="2976" y="2256"/>
              <a:ext cx="432" cy="240"/>
            </a:xfrm>
            <a:prstGeom prst="rect">
              <a:avLst/>
            </a:prstGeom>
            <a:pattFill prst="ltUpDiag">
              <a:fgClr>
                <a:srgbClr val="A4CCFC"/>
              </a:fgClr>
              <a:bgClr>
                <a:schemeClr val="bg1"/>
              </a:bgClr>
            </a:patt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7920" name="Text Box 68"/>
            <p:cNvSpPr txBox="1">
              <a:spLocks noChangeArrowheads="1"/>
            </p:cNvSpPr>
            <p:nvPr/>
          </p:nvSpPr>
          <p:spPr bwMode="auto">
            <a:xfrm>
              <a:off x="3000" y="2280"/>
              <a:ext cx="48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1200" b="1">
                  <a:latin typeface="Comic Sans MS" panose="030F0702030302020204" pitchFamily="66" charset="0"/>
                </a:rPr>
                <a:t>1-100</a:t>
              </a:r>
            </a:p>
          </p:txBody>
        </p:sp>
        <p:sp>
          <p:nvSpPr>
            <p:cNvPr id="37921" name="Rectangle 109" descr="Light upward diagonal"/>
            <p:cNvSpPr>
              <a:spLocks noChangeArrowheads="1"/>
            </p:cNvSpPr>
            <p:nvPr/>
          </p:nvSpPr>
          <p:spPr bwMode="auto">
            <a:xfrm>
              <a:off x="3392" y="2256"/>
              <a:ext cx="448" cy="240"/>
            </a:xfrm>
            <a:prstGeom prst="rect">
              <a:avLst/>
            </a:prstGeom>
            <a:pattFill prst="ltUpDiag">
              <a:fgClr>
                <a:srgbClr val="A4CCFC"/>
              </a:fgClr>
              <a:bgClr>
                <a:schemeClr val="bg1"/>
              </a:bgClr>
            </a:patt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7922" name="Text Box 110"/>
            <p:cNvSpPr txBox="1">
              <a:spLocks noChangeArrowheads="1"/>
            </p:cNvSpPr>
            <p:nvPr/>
          </p:nvSpPr>
          <p:spPr bwMode="auto">
            <a:xfrm>
              <a:off x="3352" y="2280"/>
              <a:ext cx="544"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1200" b="1">
                  <a:latin typeface="Comic Sans MS" panose="030F0702030302020204" pitchFamily="66" charset="0"/>
                </a:rPr>
                <a:t>101-200</a:t>
              </a:r>
            </a:p>
          </p:txBody>
        </p:sp>
      </p:grpSp>
      <p:grpSp>
        <p:nvGrpSpPr>
          <p:cNvPr id="11" name="Group 123"/>
          <p:cNvGrpSpPr>
            <a:grpSpLocks/>
          </p:cNvGrpSpPr>
          <p:nvPr/>
        </p:nvGrpSpPr>
        <p:grpSpPr bwMode="auto">
          <a:xfrm>
            <a:off x="6259975" y="4721024"/>
            <a:ext cx="4356100" cy="381000"/>
            <a:chOff x="2976" y="3528"/>
            <a:chExt cx="2744" cy="240"/>
          </a:xfrm>
        </p:grpSpPr>
        <p:grpSp>
          <p:nvGrpSpPr>
            <p:cNvPr id="37908" name="Group 122"/>
            <p:cNvGrpSpPr>
              <a:grpSpLocks/>
            </p:cNvGrpSpPr>
            <p:nvPr/>
          </p:nvGrpSpPr>
          <p:grpSpPr bwMode="auto">
            <a:xfrm>
              <a:off x="2976" y="3528"/>
              <a:ext cx="2688" cy="240"/>
              <a:chOff x="2976" y="3528"/>
              <a:chExt cx="2688" cy="240"/>
            </a:xfrm>
          </p:grpSpPr>
          <p:sp>
            <p:nvSpPr>
              <p:cNvPr id="37913" name="Rectangle 113"/>
              <p:cNvSpPr>
                <a:spLocks noChangeArrowheads="1"/>
              </p:cNvSpPr>
              <p:nvPr/>
            </p:nvSpPr>
            <p:spPr bwMode="auto">
              <a:xfrm>
                <a:off x="2976" y="3528"/>
                <a:ext cx="2688" cy="240"/>
              </a:xfrm>
              <a:prstGeom prst="rect">
                <a:avLst/>
              </a:prstGeom>
              <a:solidFill>
                <a:srgbClr val="F5F5F5"/>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7914" name="Rectangle 114" descr="Light upward diagonal"/>
              <p:cNvSpPr>
                <a:spLocks noChangeArrowheads="1"/>
              </p:cNvSpPr>
              <p:nvPr/>
            </p:nvSpPr>
            <p:spPr bwMode="auto">
              <a:xfrm>
                <a:off x="2976" y="3528"/>
                <a:ext cx="432" cy="240"/>
              </a:xfrm>
              <a:prstGeom prst="rect">
                <a:avLst/>
              </a:prstGeom>
              <a:pattFill prst="ltUpDiag">
                <a:fgClr>
                  <a:srgbClr val="A4CCFC"/>
                </a:fgClr>
                <a:bgClr>
                  <a:schemeClr val="bg1"/>
                </a:bgClr>
              </a:patt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7915" name="Text Box 115"/>
              <p:cNvSpPr txBox="1">
                <a:spLocks noChangeArrowheads="1"/>
              </p:cNvSpPr>
              <p:nvPr/>
            </p:nvSpPr>
            <p:spPr bwMode="auto">
              <a:xfrm>
                <a:off x="3000" y="3552"/>
                <a:ext cx="48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1200" b="1">
                    <a:latin typeface="Comic Sans MS" panose="030F0702030302020204" pitchFamily="66" charset="0"/>
                  </a:rPr>
                  <a:t>1-100</a:t>
                </a:r>
              </a:p>
            </p:txBody>
          </p:sp>
          <p:sp>
            <p:nvSpPr>
              <p:cNvPr id="37916" name="Rectangle 116" descr="Light upward diagonal"/>
              <p:cNvSpPr>
                <a:spLocks noChangeArrowheads="1"/>
              </p:cNvSpPr>
              <p:nvPr/>
            </p:nvSpPr>
            <p:spPr bwMode="auto">
              <a:xfrm>
                <a:off x="3392" y="3528"/>
                <a:ext cx="448" cy="240"/>
              </a:xfrm>
              <a:prstGeom prst="rect">
                <a:avLst/>
              </a:prstGeom>
              <a:pattFill prst="ltUpDiag">
                <a:fgClr>
                  <a:srgbClr val="A4CCFC"/>
                </a:fgClr>
                <a:bgClr>
                  <a:schemeClr val="bg1"/>
                </a:bgClr>
              </a:patt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7917" name="Text Box 117"/>
              <p:cNvSpPr txBox="1">
                <a:spLocks noChangeArrowheads="1"/>
              </p:cNvSpPr>
              <p:nvPr/>
            </p:nvSpPr>
            <p:spPr bwMode="auto">
              <a:xfrm>
                <a:off x="3344" y="3552"/>
                <a:ext cx="544"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1200" b="1">
                    <a:latin typeface="Comic Sans MS" panose="030F0702030302020204" pitchFamily="66" charset="0"/>
                  </a:rPr>
                  <a:t>101-200</a:t>
                </a:r>
              </a:p>
            </p:txBody>
          </p:sp>
        </p:grpSp>
        <p:sp>
          <p:nvSpPr>
            <p:cNvPr id="37909" name="Rectangle 118" descr="Light upward diagonal"/>
            <p:cNvSpPr>
              <a:spLocks noChangeArrowheads="1"/>
            </p:cNvSpPr>
            <p:nvPr/>
          </p:nvSpPr>
          <p:spPr bwMode="auto">
            <a:xfrm>
              <a:off x="4768" y="3528"/>
              <a:ext cx="448" cy="240"/>
            </a:xfrm>
            <a:prstGeom prst="rect">
              <a:avLst/>
            </a:prstGeom>
            <a:pattFill prst="ltUpDiag">
              <a:fgClr>
                <a:srgbClr val="A4CCFC"/>
              </a:fgClr>
              <a:bgClr>
                <a:schemeClr val="bg1"/>
              </a:bgClr>
            </a:patt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7910" name="Rectangle 119" descr="Light upward diagonal"/>
            <p:cNvSpPr>
              <a:spLocks noChangeArrowheads="1"/>
            </p:cNvSpPr>
            <p:nvPr/>
          </p:nvSpPr>
          <p:spPr bwMode="auto">
            <a:xfrm>
              <a:off x="5216" y="3528"/>
              <a:ext cx="448" cy="240"/>
            </a:xfrm>
            <a:prstGeom prst="rect">
              <a:avLst/>
            </a:prstGeom>
            <a:pattFill prst="ltUpDiag">
              <a:fgClr>
                <a:srgbClr val="A4CCFC"/>
              </a:fgClr>
              <a:bgClr>
                <a:schemeClr val="bg1"/>
              </a:bgClr>
            </a:patt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7911" name="Text Box 120"/>
            <p:cNvSpPr txBox="1">
              <a:spLocks noChangeArrowheads="1"/>
            </p:cNvSpPr>
            <p:nvPr/>
          </p:nvSpPr>
          <p:spPr bwMode="auto">
            <a:xfrm>
              <a:off x="4728" y="3552"/>
              <a:ext cx="544"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1200" b="1">
                  <a:latin typeface="Comic Sans MS" panose="030F0702030302020204" pitchFamily="66" charset="0"/>
                </a:rPr>
                <a:t>401-500</a:t>
              </a:r>
            </a:p>
          </p:txBody>
        </p:sp>
        <p:sp>
          <p:nvSpPr>
            <p:cNvPr id="37912" name="Text Box 121"/>
            <p:cNvSpPr txBox="1">
              <a:spLocks noChangeArrowheads="1"/>
            </p:cNvSpPr>
            <p:nvPr/>
          </p:nvSpPr>
          <p:spPr bwMode="auto">
            <a:xfrm>
              <a:off x="5176" y="3552"/>
              <a:ext cx="544"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1200" b="1">
                  <a:latin typeface="Comic Sans MS" panose="030F0702030302020204" pitchFamily="66" charset="0"/>
                </a:rPr>
                <a:t>501-600</a:t>
              </a:r>
            </a:p>
          </p:txBody>
        </p:sp>
      </p:grpSp>
    </p:spTree>
    <p:extLst>
      <p:ext uri="{BB962C8B-B14F-4D97-AF65-F5344CB8AC3E}">
        <p14:creationId xmlns:p14="http://schemas.microsoft.com/office/powerpoint/2010/main" val="4840838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1000" fill="hold"/>
                                        <p:tgtEl>
                                          <p:spTgt spid="3"/>
                                        </p:tgtEl>
                                        <p:attrNameLst>
                                          <p:attrName>ppt_x</p:attrName>
                                        </p:attrNameLst>
                                      </p:cBhvr>
                                      <p:tavLst>
                                        <p:tav tm="0">
                                          <p:val>
                                            <p:strVal val="0-#ppt_w/2"/>
                                          </p:val>
                                        </p:tav>
                                        <p:tav tm="100000">
                                          <p:val>
                                            <p:strVal val="#ppt_x"/>
                                          </p:val>
                                        </p:tav>
                                      </p:tavLst>
                                    </p:anim>
                                    <p:anim calcmode="lin" valueType="num">
                                      <p:cBhvr additive="base">
                                        <p:cTn id="14" dur="1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4" presetClass="entr" presetSubtype="32"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box(out)">
                                      <p:cBhvr>
                                        <p:cTn id="19" dur="1000"/>
                                        <p:tgtEl>
                                          <p:spTgt spid="10"/>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2"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additive="base">
                                        <p:cTn id="24" dur="1000" fill="hold"/>
                                        <p:tgtEl>
                                          <p:spTgt spid="4"/>
                                        </p:tgtEl>
                                        <p:attrNameLst>
                                          <p:attrName>ppt_x</p:attrName>
                                        </p:attrNameLst>
                                      </p:cBhvr>
                                      <p:tavLst>
                                        <p:tav tm="0">
                                          <p:val>
                                            <p:strVal val="1+#ppt_w/2"/>
                                          </p:val>
                                        </p:tav>
                                        <p:tav tm="100000">
                                          <p:val>
                                            <p:strVal val="#ppt_x"/>
                                          </p:val>
                                        </p:tav>
                                      </p:tavLst>
                                    </p:anim>
                                    <p:anim calcmode="lin" valueType="num">
                                      <p:cBhvr additive="base">
                                        <p:cTn id="25" dur="1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8" fill="hold" nodeType="clickEffect">
                                  <p:stCondLst>
                                    <p:cond delay="0"/>
                                  </p:stCondLst>
                                  <p:childTnLst>
                                    <p:set>
                                      <p:cBhvr>
                                        <p:cTn id="29" dur="1" fill="hold">
                                          <p:stCondLst>
                                            <p:cond delay="0"/>
                                          </p:stCondLst>
                                        </p:cTn>
                                        <p:tgtEl>
                                          <p:spTgt spid="5"/>
                                        </p:tgtEl>
                                        <p:attrNameLst>
                                          <p:attrName>style.visibility</p:attrName>
                                        </p:attrNameLst>
                                      </p:cBhvr>
                                      <p:to>
                                        <p:strVal val="visible"/>
                                      </p:to>
                                    </p:set>
                                    <p:anim calcmode="lin" valueType="num">
                                      <p:cBhvr additive="base">
                                        <p:cTn id="30" dur="1000" fill="hold"/>
                                        <p:tgtEl>
                                          <p:spTgt spid="5"/>
                                        </p:tgtEl>
                                        <p:attrNameLst>
                                          <p:attrName>ppt_x</p:attrName>
                                        </p:attrNameLst>
                                      </p:cBhvr>
                                      <p:tavLst>
                                        <p:tav tm="0">
                                          <p:val>
                                            <p:strVal val="0-#ppt_w/2"/>
                                          </p:val>
                                        </p:tav>
                                        <p:tav tm="100000">
                                          <p:val>
                                            <p:strVal val="#ppt_x"/>
                                          </p:val>
                                        </p:tav>
                                      </p:tavLst>
                                    </p:anim>
                                    <p:anim calcmode="lin" valueType="num">
                                      <p:cBhvr additive="base">
                                        <p:cTn id="31" dur="10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8" fill="hold" nodeType="click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additive="base">
                                        <p:cTn id="36" dur="1000" fill="hold"/>
                                        <p:tgtEl>
                                          <p:spTgt spid="6"/>
                                        </p:tgtEl>
                                        <p:attrNameLst>
                                          <p:attrName>ppt_x</p:attrName>
                                        </p:attrNameLst>
                                      </p:cBhvr>
                                      <p:tavLst>
                                        <p:tav tm="0">
                                          <p:val>
                                            <p:strVal val="0-#ppt_w/2"/>
                                          </p:val>
                                        </p:tav>
                                        <p:tav tm="100000">
                                          <p:val>
                                            <p:strVal val="#ppt_x"/>
                                          </p:val>
                                        </p:tav>
                                      </p:tavLst>
                                    </p:anim>
                                    <p:anim calcmode="lin" valueType="num">
                                      <p:cBhvr additive="base">
                                        <p:cTn id="37" dur="10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2" presetClass="entr" presetSubtype="8" fill="hold" nodeType="click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1000" fill="hold"/>
                                        <p:tgtEl>
                                          <p:spTgt spid="7"/>
                                        </p:tgtEl>
                                        <p:attrNameLst>
                                          <p:attrName>ppt_x</p:attrName>
                                        </p:attrNameLst>
                                      </p:cBhvr>
                                      <p:tavLst>
                                        <p:tav tm="0">
                                          <p:val>
                                            <p:strVal val="0-#ppt_w/2"/>
                                          </p:val>
                                        </p:tav>
                                        <p:tav tm="100000">
                                          <p:val>
                                            <p:strVal val="#ppt_x"/>
                                          </p:val>
                                        </p:tav>
                                      </p:tavLst>
                                    </p:anim>
                                    <p:anim calcmode="lin" valueType="num">
                                      <p:cBhvr additive="base">
                                        <p:cTn id="43" dur="10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44" fill="hold" nodeType="clickPar">
                      <p:stCondLst>
                        <p:cond delay="indefinite"/>
                      </p:stCondLst>
                      <p:childTnLst>
                        <p:par>
                          <p:cTn id="45" fill="hold" nodeType="withGroup">
                            <p:stCondLst>
                              <p:cond delay="0"/>
                            </p:stCondLst>
                            <p:childTnLst>
                              <p:par>
                                <p:cTn id="46" presetID="2" presetClass="entr" presetSubtype="8" fill="hold" nodeType="clickEffect">
                                  <p:stCondLst>
                                    <p:cond delay="0"/>
                                  </p:stCondLst>
                                  <p:childTnLst>
                                    <p:set>
                                      <p:cBhvr>
                                        <p:cTn id="47" dur="1" fill="hold">
                                          <p:stCondLst>
                                            <p:cond delay="0"/>
                                          </p:stCondLst>
                                        </p:cTn>
                                        <p:tgtEl>
                                          <p:spTgt spid="8"/>
                                        </p:tgtEl>
                                        <p:attrNameLst>
                                          <p:attrName>style.visibility</p:attrName>
                                        </p:attrNameLst>
                                      </p:cBhvr>
                                      <p:to>
                                        <p:strVal val="visible"/>
                                      </p:to>
                                    </p:set>
                                    <p:anim calcmode="lin" valueType="num">
                                      <p:cBhvr additive="base">
                                        <p:cTn id="48" dur="1000" fill="hold"/>
                                        <p:tgtEl>
                                          <p:spTgt spid="8"/>
                                        </p:tgtEl>
                                        <p:attrNameLst>
                                          <p:attrName>ppt_x</p:attrName>
                                        </p:attrNameLst>
                                      </p:cBhvr>
                                      <p:tavLst>
                                        <p:tav tm="0">
                                          <p:val>
                                            <p:strVal val="0-#ppt_w/2"/>
                                          </p:val>
                                        </p:tav>
                                        <p:tav tm="100000">
                                          <p:val>
                                            <p:strVal val="#ppt_x"/>
                                          </p:val>
                                        </p:tav>
                                      </p:tavLst>
                                    </p:anim>
                                    <p:anim calcmode="lin" valueType="num">
                                      <p:cBhvr additive="base">
                                        <p:cTn id="49" dur="10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50" fill="hold" nodeType="clickPar">
                      <p:stCondLst>
                        <p:cond delay="indefinite"/>
                      </p:stCondLst>
                      <p:childTnLst>
                        <p:par>
                          <p:cTn id="51" fill="hold" nodeType="withGroup">
                            <p:stCondLst>
                              <p:cond delay="0"/>
                            </p:stCondLst>
                            <p:childTnLst>
                              <p:par>
                                <p:cTn id="52" presetID="4" presetClass="entr" presetSubtype="32" fill="hold" nodeType="clickEffect">
                                  <p:stCondLst>
                                    <p:cond delay="0"/>
                                  </p:stCondLst>
                                  <p:childTnLst>
                                    <p:set>
                                      <p:cBhvr>
                                        <p:cTn id="53" dur="1" fill="hold">
                                          <p:stCondLst>
                                            <p:cond delay="0"/>
                                          </p:stCondLst>
                                        </p:cTn>
                                        <p:tgtEl>
                                          <p:spTgt spid="11"/>
                                        </p:tgtEl>
                                        <p:attrNameLst>
                                          <p:attrName>style.visibility</p:attrName>
                                        </p:attrNameLst>
                                      </p:cBhvr>
                                      <p:to>
                                        <p:strVal val="visible"/>
                                      </p:to>
                                    </p:set>
                                    <p:animEffect transition="in" filter="box(out)">
                                      <p:cBhvr>
                                        <p:cTn id="54" dur="1000"/>
                                        <p:tgtEl>
                                          <p:spTgt spid="11"/>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2" presetClass="entr" presetSubtype="2" fill="hold" nodeType="clickEffect">
                                  <p:stCondLst>
                                    <p:cond delay="0"/>
                                  </p:stCondLst>
                                  <p:childTnLst>
                                    <p:set>
                                      <p:cBhvr>
                                        <p:cTn id="58" dur="1" fill="hold">
                                          <p:stCondLst>
                                            <p:cond delay="0"/>
                                          </p:stCondLst>
                                        </p:cTn>
                                        <p:tgtEl>
                                          <p:spTgt spid="9"/>
                                        </p:tgtEl>
                                        <p:attrNameLst>
                                          <p:attrName>style.visibility</p:attrName>
                                        </p:attrNameLst>
                                      </p:cBhvr>
                                      <p:to>
                                        <p:strVal val="visible"/>
                                      </p:to>
                                    </p:set>
                                    <p:anim calcmode="lin" valueType="num">
                                      <p:cBhvr additive="base">
                                        <p:cTn id="59" dur="2000" fill="hold"/>
                                        <p:tgtEl>
                                          <p:spTgt spid="9"/>
                                        </p:tgtEl>
                                        <p:attrNameLst>
                                          <p:attrName>ppt_x</p:attrName>
                                        </p:attrNameLst>
                                      </p:cBhvr>
                                      <p:tavLst>
                                        <p:tav tm="0">
                                          <p:val>
                                            <p:strVal val="1+#ppt_w/2"/>
                                          </p:val>
                                        </p:tav>
                                        <p:tav tm="100000">
                                          <p:val>
                                            <p:strVal val="#ppt_x"/>
                                          </p:val>
                                        </p:tav>
                                      </p:tavLst>
                                    </p:anim>
                                    <p:anim calcmode="lin" valueType="num">
                                      <p:cBhvr additive="base">
                                        <p:cTn id="60" dur="2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algn="r" rtl="1" eaLnBrk="1" hangingPunct="1"/>
            <a:r>
              <a:rPr lang="fa-IR" altLang="en-US" dirty="0"/>
              <a:t>مقدمه</a:t>
            </a:r>
            <a:endParaRPr lang="en-US" altLang="en-US" dirty="0"/>
          </a:p>
        </p:txBody>
      </p:sp>
      <p:sp>
        <p:nvSpPr>
          <p:cNvPr id="20483" name="Rectangle 3"/>
          <p:cNvSpPr>
            <a:spLocks noGrp="1" noChangeArrowheads="1"/>
          </p:cNvSpPr>
          <p:nvPr>
            <p:ph idx="1"/>
          </p:nvPr>
        </p:nvSpPr>
        <p:spPr/>
        <p:txBody>
          <a:bodyPr/>
          <a:lstStyle/>
          <a:p>
            <a:pPr eaLnBrk="1" hangingPunct="1">
              <a:lnSpc>
                <a:spcPct val="90000"/>
              </a:lnSpc>
              <a:buFont typeface="Wingdings" panose="05000000000000000000" pitchFamily="2" charset="2"/>
              <a:buChar char="q"/>
            </a:pPr>
            <a:r>
              <a:rPr lang="en-US" altLang="en-US" sz="2800" dirty="0"/>
              <a:t>Rapid Wireless internet growth.</a:t>
            </a:r>
          </a:p>
          <a:p>
            <a:pPr eaLnBrk="1" hangingPunct="1">
              <a:lnSpc>
                <a:spcPct val="90000"/>
              </a:lnSpc>
              <a:buFont typeface="Wingdings" panose="05000000000000000000" pitchFamily="2" charset="2"/>
              <a:buChar char="q"/>
            </a:pPr>
            <a:endParaRPr lang="en-US" altLang="en-US" sz="2800" dirty="0"/>
          </a:p>
          <a:p>
            <a:pPr eaLnBrk="1" hangingPunct="1">
              <a:lnSpc>
                <a:spcPct val="90000"/>
              </a:lnSpc>
              <a:buFont typeface="Wingdings" panose="05000000000000000000" pitchFamily="2" charset="2"/>
              <a:buChar char="q"/>
            </a:pPr>
            <a:r>
              <a:rPr lang="en-US" altLang="en-US" sz="2800" dirty="0"/>
              <a:t>Many internet applications ( </a:t>
            </a:r>
            <a:r>
              <a:rPr lang="en-US" altLang="en-US" sz="2800" dirty="0">
                <a:solidFill>
                  <a:srgbClr val="FF0000"/>
                </a:solidFill>
              </a:rPr>
              <a:t>email .ftp</a:t>
            </a:r>
            <a:r>
              <a:rPr lang="en-US" altLang="en-US" sz="2800" dirty="0"/>
              <a:t>,..) need reliable communication.</a:t>
            </a:r>
          </a:p>
          <a:p>
            <a:pPr eaLnBrk="1" hangingPunct="1">
              <a:lnSpc>
                <a:spcPct val="90000"/>
              </a:lnSpc>
              <a:buFont typeface="Wingdings" panose="05000000000000000000" pitchFamily="2" charset="2"/>
              <a:buChar char="q"/>
            </a:pPr>
            <a:endParaRPr lang="en-US" altLang="en-US" sz="2800" dirty="0"/>
          </a:p>
          <a:p>
            <a:pPr eaLnBrk="1" hangingPunct="1">
              <a:lnSpc>
                <a:spcPct val="90000"/>
              </a:lnSpc>
              <a:buFont typeface="Wingdings" panose="05000000000000000000" pitchFamily="2" charset="2"/>
              <a:buChar char="q"/>
            </a:pPr>
            <a:r>
              <a:rPr lang="en-US" altLang="en-US" sz="2800" dirty="0"/>
              <a:t>TCP is a common transport protocol that provide reliable data communication.</a:t>
            </a:r>
          </a:p>
          <a:p>
            <a:pPr eaLnBrk="1" hangingPunct="1">
              <a:lnSpc>
                <a:spcPct val="90000"/>
              </a:lnSpc>
              <a:buFont typeface="Wingdings" panose="05000000000000000000" pitchFamily="2" charset="2"/>
              <a:buChar char="q"/>
            </a:pPr>
            <a:endParaRPr lang="en-US" altLang="en-US" sz="2800" dirty="0"/>
          </a:p>
          <a:p>
            <a:pPr eaLnBrk="1" hangingPunct="1">
              <a:lnSpc>
                <a:spcPct val="90000"/>
              </a:lnSpc>
              <a:buFont typeface="Wingdings" panose="05000000000000000000" pitchFamily="2" charset="2"/>
              <a:buChar char="q"/>
            </a:pPr>
            <a:r>
              <a:rPr lang="en-US" altLang="en-US" sz="2800" dirty="0"/>
              <a:t>TCP was designed for traditional wired networks.</a:t>
            </a:r>
          </a:p>
        </p:txBody>
      </p:sp>
    </p:spTree>
    <p:extLst>
      <p:ext uri="{BB962C8B-B14F-4D97-AF65-F5344CB8AC3E}">
        <p14:creationId xmlns:p14="http://schemas.microsoft.com/office/powerpoint/2010/main" val="881787301"/>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48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48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48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endParaRPr lang="en-US" dirty="0"/>
          </a:p>
        </p:txBody>
      </p:sp>
      <p:sp>
        <p:nvSpPr>
          <p:cNvPr id="10" name="Content Placeholder 9"/>
          <p:cNvSpPr>
            <a:spLocks noGrp="1"/>
          </p:cNvSpPr>
          <p:nvPr>
            <p:ph idx="1"/>
          </p:nvPr>
        </p:nvSpPr>
        <p:spPr/>
        <p:txBody>
          <a:bodyPr/>
          <a:lstStyle/>
          <a:p>
            <a:endParaRPr lang="en-US"/>
          </a:p>
        </p:txBody>
      </p:sp>
      <p:sp>
        <p:nvSpPr>
          <p:cNvPr id="69" name="Slide Number Placeholder 2"/>
          <p:cNvSpPr>
            <a:spLocks noGrp="1"/>
          </p:cNvSpPr>
          <p:nvPr>
            <p:ph type="sldNum" sz="quarter" idx="12"/>
          </p:nvPr>
        </p:nvSpPr>
        <p:spPr>
          <a:xfrm>
            <a:off x="135686" y="6309640"/>
            <a:ext cx="760030" cy="368430"/>
          </a:xfrm>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fld id="{47528CEC-1699-46D5-92CD-83B7AEE73B1A}" type="slidenum">
              <a:rPr lang="en-US" altLang="en-US">
                <a:solidFill>
                  <a:srgbClr val="898989"/>
                </a:solidFill>
                <a:latin typeface="Calibri" panose="020F0502020204030204" pitchFamily="34" charset="0"/>
              </a:rPr>
              <a:pPr algn="ctr" eaLnBrk="1" hangingPunct="1"/>
              <a:t>30</a:t>
            </a:fld>
            <a:endParaRPr lang="en-US" altLang="en-US">
              <a:solidFill>
                <a:srgbClr val="898989"/>
              </a:solidFill>
              <a:latin typeface="Calibri" panose="020F0502020204030204" pitchFamily="34" charset="0"/>
            </a:endParaRPr>
          </a:p>
        </p:txBody>
      </p:sp>
      <p:sp>
        <p:nvSpPr>
          <p:cNvPr id="41987" name="Text Box 4"/>
          <p:cNvSpPr txBox="1">
            <a:spLocks noChangeArrowheads="1"/>
          </p:cNvSpPr>
          <p:nvPr/>
        </p:nvSpPr>
        <p:spPr bwMode="auto">
          <a:xfrm>
            <a:off x="2514600" y="437155"/>
            <a:ext cx="7162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2400" dirty="0">
                <a:solidFill>
                  <a:schemeClr val="folHlink"/>
                </a:solidFill>
                <a:latin typeface="Arial Black" panose="020B0A04020102020204" pitchFamily="34" charset="0"/>
              </a:rPr>
              <a:t>Another SACK Example</a:t>
            </a:r>
          </a:p>
        </p:txBody>
      </p:sp>
      <p:sp>
        <p:nvSpPr>
          <p:cNvPr id="41988" name="Rectangle 5"/>
          <p:cNvSpPr>
            <a:spLocks noChangeArrowheads="1"/>
          </p:cNvSpPr>
          <p:nvPr/>
        </p:nvSpPr>
        <p:spPr bwMode="auto">
          <a:xfrm>
            <a:off x="1873748" y="2116964"/>
            <a:ext cx="251420" cy="3289238"/>
          </a:xfrm>
          <a:prstGeom prst="rect">
            <a:avLst/>
          </a:prstGeom>
          <a:solidFill>
            <a:schemeClr val="folHlink"/>
          </a:solidFill>
          <a:ln w="9525">
            <a:solidFill>
              <a:schemeClr val="tx1"/>
            </a:solidFill>
            <a:miter lim="800000"/>
            <a:headEnd/>
            <a:tailEnd/>
          </a:ln>
        </p:spPr>
        <p:txBody>
          <a:bodyPr vert="eaVert"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20000"/>
              </a:spcBef>
            </a:pPr>
            <a:r>
              <a:rPr lang="en-US" altLang="en-US" sz="2000" b="1">
                <a:solidFill>
                  <a:srgbClr val="FFFFFF"/>
                </a:solidFill>
                <a:latin typeface="Comic Sans MS" panose="030F0702030302020204" pitchFamily="66" charset="0"/>
              </a:rPr>
              <a:t>sender</a:t>
            </a:r>
          </a:p>
        </p:txBody>
      </p:sp>
      <p:sp>
        <p:nvSpPr>
          <p:cNvPr id="41989" name="Rectangle 6"/>
          <p:cNvSpPr>
            <a:spLocks noChangeArrowheads="1"/>
          </p:cNvSpPr>
          <p:nvPr/>
        </p:nvSpPr>
        <p:spPr bwMode="auto">
          <a:xfrm>
            <a:off x="5645986" y="2116964"/>
            <a:ext cx="214228" cy="3289238"/>
          </a:xfrm>
          <a:prstGeom prst="rect">
            <a:avLst/>
          </a:prstGeom>
          <a:solidFill>
            <a:schemeClr val="folHlink"/>
          </a:solidFill>
          <a:ln w="9525">
            <a:solidFill>
              <a:schemeClr val="tx1"/>
            </a:solidFill>
            <a:miter lim="800000"/>
            <a:headEnd/>
            <a:tailEnd/>
          </a:ln>
        </p:spPr>
        <p:txBody>
          <a:bodyPr vert="eaVert"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20000"/>
              </a:spcBef>
            </a:pPr>
            <a:r>
              <a:rPr lang="en-US" altLang="en-US" sz="2000" b="1">
                <a:solidFill>
                  <a:srgbClr val="FFFFFF"/>
                </a:solidFill>
                <a:latin typeface="Comic Sans MS" panose="030F0702030302020204" pitchFamily="66" charset="0"/>
              </a:rPr>
              <a:t>receiver</a:t>
            </a:r>
          </a:p>
        </p:txBody>
      </p:sp>
      <p:grpSp>
        <p:nvGrpSpPr>
          <p:cNvPr id="2" name="Group 7"/>
          <p:cNvGrpSpPr>
            <a:grpSpLocks/>
          </p:cNvGrpSpPr>
          <p:nvPr/>
        </p:nvGrpSpPr>
        <p:grpSpPr bwMode="auto">
          <a:xfrm>
            <a:off x="2271463" y="1631825"/>
            <a:ext cx="3258052" cy="305290"/>
            <a:chOff x="515" y="941"/>
            <a:chExt cx="2582" cy="309"/>
          </a:xfrm>
        </p:grpSpPr>
        <p:sp>
          <p:nvSpPr>
            <p:cNvPr id="42052" name="Line 8"/>
            <p:cNvSpPr>
              <a:spLocks noChangeShapeType="1"/>
            </p:cNvSpPr>
            <p:nvPr/>
          </p:nvSpPr>
          <p:spPr bwMode="auto">
            <a:xfrm>
              <a:off x="515" y="962"/>
              <a:ext cx="2582" cy="288"/>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42053" name="Text Box 9"/>
            <p:cNvSpPr txBox="1">
              <a:spLocks noChangeArrowheads="1"/>
            </p:cNvSpPr>
            <p:nvPr/>
          </p:nvSpPr>
          <p:spPr bwMode="auto">
            <a:xfrm rot="240000">
              <a:off x="1356" y="941"/>
              <a:ext cx="554" cy="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pPr>
              <a:r>
                <a:rPr lang="en-US" altLang="en-US" sz="1200"/>
                <a:t>100-299</a:t>
              </a:r>
            </a:p>
          </p:txBody>
        </p:sp>
      </p:grpSp>
      <p:grpSp>
        <p:nvGrpSpPr>
          <p:cNvPr id="3" name="Group 10"/>
          <p:cNvGrpSpPr>
            <a:grpSpLocks/>
          </p:cNvGrpSpPr>
          <p:nvPr/>
        </p:nvGrpSpPr>
        <p:grpSpPr bwMode="auto">
          <a:xfrm>
            <a:off x="2243784" y="2123962"/>
            <a:ext cx="3284832" cy="306626"/>
            <a:chOff x="515" y="1274"/>
            <a:chExt cx="2582" cy="264"/>
          </a:xfrm>
        </p:grpSpPr>
        <p:sp>
          <p:nvSpPr>
            <p:cNvPr id="42050" name="Line 11"/>
            <p:cNvSpPr>
              <a:spLocks noChangeShapeType="1"/>
            </p:cNvSpPr>
            <p:nvPr/>
          </p:nvSpPr>
          <p:spPr bwMode="auto">
            <a:xfrm flipH="1">
              <a:off x="515" y="1298"/>
              <a:ext cx="2582" cy="240"/>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42051" name="Text Box 12"/>
            <p:cNvSpPr txBox="1">
              <a:spLocks noChangeArrowheads="1"/>
            </p:cNvSpPr>
            <p:nvPr/>
          </p:nvSpPr>
          <p:spPr bwMode="auto">
            <a:xfrm rot="21360000">
              <a:off x="1507" y="1274"/>
              <a:ext cx="588"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pPr>
              <a:r>
                <a:rPr lang="en-US" altLang="en-US" sz="1200"/>
                <a:t>ACK</a:t>
              </a:r>
              <a:r>
                <a:rPr lang="en-US" altLang="en-US" sz="1200">
                  <a:solidFill>
                    <a:srgbClr val="CC3300"/>
                  </a:solidFill>
                </a:rPr>
                <a:t> </a:t>
              </a:r>
              <a:r>
                <a:rPr lang="en-US" altLang="en-US" sz="1200"/>
                <a:t>300</a:t>
              </a:r>
            </a:p>
          </p:txBody>
        </p:sp>
      </p:grpSp>
      <p:grpSp>
        <p:nvGrpSpPr>
          <p:cNvPr id="4" name="Group 47"/>
          <p:cNvGrpSpPr>
            <a:grpSpLocks/>
          </p:cNvGrpSpPr>
          <p:nvPr/>
        </p:nvGrpSpPr>
        <p:grpSpPr bwMode="auto">
          <a:xfrm>
            <a:off x="6013514" y="1610822"/>
            <a:ext cx="4355972" cy="529622"/>
            <a:chOff x="2736" y="1392"/>
            <a:chExt cx="2928" cy="456"/>
          </a:xfrm>
        </p:grpSpPr>
        <p:sp>
          <p:nvSpPr>
            <p:cNvPr id="42044" name="Rectangle 14"/>
            <p:cNvSpPr>
              <a:spLocks noChangeArrowheads="1"/>
            </p:cNvSpPr>
            <p:nvPr/>
          </p:nvSpPr>
          <p:spPr bwMode="auto">
            <a:xfrm>
              <a:off x="2832" y="1608"/>
              <a:ext cx="2832" cy="240"/>
            </a:xfrm>
            <a:prstGeom prst="rect">
              <a:avLst/>
            </a:prstGeom>
            <a:solidFill>
              <a:srgbClr val="E9E8F4"/>
            </a:solidFill>
            <a:ln w="9525">
              <a:solidFill>
                <a:schemeClr val="tx1"/>
              </a:solidFill>
              <a:miter lim="800000"/>
              <a:headEnd/>
              <a:tailEnd/>
            </a:ln>
          </p:spPr>
          <p:txBody>
            <a:bodyPr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42045" name="Rectangle 15" descr="Wide upward diagonal"/>
            <p:cNvSpPr>
              <a:spLocks noChangeArrowheads="1"/>
            </p:cNvSpPr>
            <p:nvPr/>
          </p:nvSpPr>
          <p:spPr bwMode="auto">
            <a:xfrm>
              <a:off x="2832" y="1608"/>
              <a:ext cx="288" cy="240"/>
            </a:xfrm>
            <a:prstGeom prst="rect">
              <a:avLst/>
            </a:prstGeom>
            <a:pattFill prst="wdUpDiag">
              <a:fgClr>
                <a:schemeClr val="folHlink"/>
              </a:fgClr>
              <a:bgClr>
                <a:schemeClr val="bg1"/>
              </a:bgClr>
            </a:pattFill>
            <a:ln w="9525">
              <a:solidFill>
                <a:schemeClr val="tx1"/>
              </a:solidFill>
              <a:miter lim="800000"/>
              <a:headEnd/>
              <a:tailEnd/>
            </a:ln>
          </p:spPr>
          <p:txBody>
            <a:bodyPr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42046" name="Text Box 16"/>
            <p:cNvSpPr txBox="1">
              <a:spLocks noChangeArrowheads="1"/>
            </p:cNvSpPr>
            <p:nvPr/>
          </p:nvSpPr>
          <p:spPr bwMode="auto">
            <a:xfrm>
              <a:off x="2736" y="1392"/>
              <a:ext cx="336"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pPr>
              <a:r>
                <a:rPr lang="en-US" altLang="en-US" sz="1200" b="1">
                  <a:latin typeface="Comic Sans MS" panose="030F0702030302020204" pitchFamily="66" charset="0"/>
                </a:rPr>
                <a:t>100</a:t>
              </a:r>
            </a:p>
          </p:txBody>
        </p:sp>
        <p:sp>
          <p:nvSpPr>
            <p:cNvPr id="42047" name="Line 17"/>
            <p:cNvSpPr>
              <a:spLocks noChangeShapeType="1"/>
            </p:cNvSpPr>
            <p:nvPr/>
          </p:nvSpPr>
          <p:spPr bwMode="auto">
            <a:xfrm>
              <a:off x="3120" y="1512"/>
              <a:ext cx="0" cy="9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2048" name="Line 18"/>
            <p:cNvSpPr>
              <a:spLocks noChangeShapeType="1"/>
            </p:cNvSpPr>
            <p:nvPr/>
          </p:nvSpPr>
          <p:spPr bwMode="auto">
            <a:xfrm>
              <a:off x="2840" y="1520"/>
              <a:ext cx="0" cy="9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2049" name="Text Box 19"/>
            <p:cNvSpPr txBox="1">
              <a:spLocks noChangeArrowheads="1"/>
            </p:cNvSpPr>
            <p:nvPr/>
          </p:nvSpPr>
          <p:spPr bwMode="auto">
            <a:xfrm>
              <a:off x="2992" y="1393"/>
              <a:ext cx="293"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pPr>
              <a:r>
                <a:rPr lang="en-US" altLang="en-US" sz="1200" b="1">
                  <a:latin typeface="Comic Sans MS" panose="030F0702030302020204" pitchFamily="66" charset="0"/>
                </a:rPr>
                <a:t>299</a:t>
              </a:r>
            </a:p>
          </p:txBody>
        </p:sp>
      </p:grpSp>
      <p:sp>
        <p:nvSpPr>
          <p:cNvPr id="30741" name="Text Box 21"/>
          <p:cNvSpPr txBox="1">
            <a:spLocks noChangeArrowheads="1"/>
          </p:cNvSpPr>
          <p:nvPr/>
        </p:nvSpPr>
        <p:spPr bwMode="auto">
          <a:xfrm>
            <a:off x="7607027" y="1169192"/>
            <a:ext cx="26421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a:t>Receiver Buffer</a:t>
            </a:r>
          </a:p>
        </p:txBody>
      </p:sp>
      <p:grpSp>
        <p:nvGrpSpPr>
          <p:cNvPr id="5" name="Group 25"/>
          <p:cNvGrpSpPr>
            <a:grpSpLocks/>
          </p:cNvGrpSpPr>
          <p:nvPr/>
        </p:nvGrpSpPr>
        <p:grpSpPr bwMode="auto">
          <a:xfrm>
            <a:off x="2181219" y="2559818"/>
            <a:ext cx="1466866" cy="250874"/>
            <a:chOff x="383" y="2022"/>
            <a:chExt cx="986" cy="216"/>
          </a:xfrm>
        </p:grpSpPr>
        <p:sp>
          <p:nvSpPr>
            <p:cNvPr id="42042" name="Text Box 23"/>
            <p:cNvSpPr txBox="1">
              <a:spLocks noChangeArrowheads="1"/>
            </p:cNvSpPr>
            <p:nvPr/>
          </p:nvSpPr>
          <p:spPr bwMode="auto">
            <a:xfrm rot="464512">
              <a:off x="508" y="2022"/>
              <a:ext cx="47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pPr>
              <a:r>
                <a:rPr lang="en-US" altLang="en-US" sz="1200"/>
                <a:t>300-499</a:t>
              </a:r>
            </a:p>
          </p:txBody>
        </p:sp>
        <p:sp>
          <p:nvSpPr>
            <p:cNvPr id="42043" name="Line 24"/>
            <p:cNvSpPr>
              <a:spLocks noChangeShapeType="1"/>
            </p:cNvSpPr>
            <p:nvPr/>
          </p:nvSpPr>
          <p:spPr bwMode="auto">
            <a:xfrm rot="321688">
              <a:off x="383" y="2190"/>
              <a:ext cx="986" cy="48"/>
            </a:xfrm>
            <a:prstGeom prst="line">
              <a:avLst/>
            </a:prstGeom>
            <a:noFill/>
            <a:ln w="9525">
              <a:solidFill>
                <a:schemeClr val="tx1"/>
              </a:solidFill>
              <a:miter lim="800000"/>
              <a:headEnd/>
              <a:tailEnd type="oval" w="med" len="med"/>
            </a:ln>
            <a:extLst>
              <a:ext uri="{909E8E84-426E-40DD-AFC4-6F175D3DCCD1}">
                <a14:hiddenFill xmlns:a14="http://schemas.microsoft.com/office/drawing/2010/main">
                  <a:noFill/>
                </a14:hiddenFill>
              </a:ext>
            </a:extLst>
          </p:spPr>
          <p:txBody>
            <a:bodyPr wrap="none"/>
            <a:lstStyle/>
            <a:p>
              <a:endParaRPr lang="en-US"/>
            </a:p>
          </p:txBody>
        </p:sp>
      </p:grpSp>
      <p:grpSp>
        <p:nvGrpSpPr>
          <p:cNvPr id="6" name="Group 29"/>
          <p:cNvGrpSpPr>
            <a:grpSpLocks/>
          </p:cNvGrpSpPr>
          <p:nvPr/>
        </p:nvGrpSpPr>
        <p:grpSpPr bwMode="auto">
          <a:xfrm>
            <a:off x="2271463" y="3044115"/>
            <a:ext cx="3258052" cy="337984"/>
            <a:chOff x="402" y="2293"/>
            <a:chExt cx="2190" cy="291"/>
          </a:xfrm>
        </p:grpSpPr>
        <p:sp>
          <p:nvSpPr>
            <p:cNvPr id="42040" name="Line 27"/>
            <p:cNvSpPr>
              <a:spLocks noChangeShapeType="1"/>
            </p:cNvSpPr>
            <p:nvPr/>
          </p:nvSpPr>
          <p:spPr bwMode="auto">
            <a:xfrm>
              <a:off x="402" y="2339"/>
              <a:ext cx="2190" cy="245"/>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42041" name="Text Box 28"/>
            <p:cNvSpPr txBox="1">
              <a:spLocks noChangeArrowheads="1"/>
            </p:cNvSpPr>
            <p:nvPr/>
          </p:nvSpPr>
          <p:spPr bwMode="auto">
            <a:xfrm rot="369699">
              <a:off x="1122" y="2293"/>
              <a:ext cx="47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pPr>
              <a:r>
                <a:rPr lang="en-US" altLang="en-US" sz="1200"/>
                <a:t>500-699</a:t>
              </a:r>
            </a:p>
          </p:txBody>
        </p:sp>
      </p:grpSp>
      <p:grpSp>
        <p:nvGrpSpPr>
          <p:cNvPr id="7" name="Group 33"/>
          <p:cNvGrpSpPr>
            <a:grpSpLocks/>
          </p:cNvGrpSpPr>
          <p:nvPr/>
        </p:nvGrpSpPr>
        <p:grpSpPr bwMode="auto">
          <a:xfrm>
            <a:off x="2245372" y="3519488"/>
            <a:ext cx="3284832" cy="315916"/>
            <a:chOff x="385" y="2619"/>
            <a:chExt cx="2208" cy="272"/>
          </a:xfrm>
        </p:grpSpPr>
        <p:sp>
          <p:nvSpPr>
            <p:cNvPr id="42038" name="Line 31"/>
            <p:cNvSpPr>
              <a:spLocks noChangeShapeType="1"/>
            </p:cNvSpPr>
            <p:nvPr/>
          </p:nvSpPr>
          <p:spPr bwMode="auto">
            <a:xfrm flipH="1">
              <a:off x="385" y="2651"/>
              <a:ext cx="2208" cy="240"/>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42039" name="Text Box 32"/>
            <p:cNvSpPr txBox="1">
              <a:spLocks noChangeArrowheads="1"/>
            </p:cNvSpPr>
            <p:nvPr/>
          </p:nvSpPr>
          <p:spPr bwMode="auto">
            <a:xfrm rot="-304486">
              <a:off x="586" y="2619"/>
              <a:ext cx="1564"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pPr>
              <a:r>
                <a:rPr lang="en-US" altLang="en-US" sz="1200"/>
                <a:t>ACK</a:t>
              </a:r>
              <a:r>
                <a:rPr lang="en-US" altLang="en-US" sz="1200">
                  <a:solidFill>
                    <a:srgbClr val="CC3300"/>
                  </a:solidFill>
                </a:rPr>
                <a:t> </a:t>
              </a:r>
              <a:r>
                <a:rPr lang="en-US" altLang="en-US" sz="1200"/>
                <a:t>300, </a:t>
              </a:r>
              <a:r>
                <a:rPr lang="en-US" altLang="en-US" sz="1200">
                  <a:solidFill>
                    <a:srgbClr val="FF33CC"/>
                  </a:solidFill>
                </a:rPr>
                <a:t>SACK 500-700</a:t>
              </a:r>
            </a:p>
          </p:txBody>
        </p:sp>
      </p:grpSp>
      <p:grpSp>
        <p:nvGrpSpPr>
          <p:cNvPr id="8" name="Group 86"/>
          <p:cNvGrpSpPr>
            <a:grpSpLocks/>
          </p:cNvGrpSpPr>
          <p:nvPr/>
        </p:nvGrpSpPr>
        <p:grpSpPr bwMode="auto">
          <a:xfrm>
            <a:off x="6013514" y="2909418"/>
            <a:ext cx="4355972" cy="547046"/>
            <a:chOff x="2736" y="2208"/>
            <a:chExt cx="2928" cy="471"/>
          </a:xfrm>
        </p:grpSpPr>
        <p:sp>
          <p:nvSpPr>
            <p:cNvPr id="42027" name="Rectangle 35"/>
            <p:cNvSpPr>
              <a:spLocks noChangeArrowheads="1"/>
            </p:cNvSpPr>
            <p:nvPr/>
          </p:nvSpPr>
          <p:spPr bwMode="auto">
            <a:xfrm>
              <a:off x="2829" y="2439"/>
              <a:ext cx="2835" cy="240"/>
            </a:xfrm>
            <a:prstGeom prst="rect">
              <a:avLst/>
            </a:prstGeom>
            <a:solidFill>
              <a:srgbClr val="E9E8F4"/>
            </a:solidFill>
            <a:ln w="9525">
              <a:solidFill>
                <a:schemeClr val="tx1"/>
              </a:solidFill>
              <a:miter lim="800000"/>
              <a:headEnd/>
              <a:tailEnd/>
            </a:ln>
          </p:spPr>
          <p:txBody>
            <a:bodyPr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grpSp>
          <p:nvGrpSpPr>
            <p:cNvPr id="42028" name="Group 36"/>
            <p:cNvGrpSpPr>
              <a:grpSpLocks/>
            </p:cNvGrpSpPr>
            <p:nvPr/>
          </p:nvGrpSpPr>
          <p:grpSpPr bwMode="auto">
            <a:xfrm>
              <a:off x="2984" y="2208"/>
              <a:ext cx="293" cy="231"/>
              <a:chOff x="3312" y="1401"/>
              <a:chExt cx="288" cy="231"/>
            </a:xfrm>
          </p:grpSpPr>
          <p:sp>
            <p:nvSpPr>
              <p:cNvPr id="42036" name="Text Box 37"/>
              <p:cNvSpPr txBox="1">
                <a:spLocks noChangeArrowheads="1"/>
              </p:cNvSpPr>
              <p:nvPr/>
            </p:nvSpPr>
            <p:spPr bwMode="auto">
              <a:xfrm>
                <a:off x="3312" y="1401"/>
                <a:ext cx="28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pPr>
                <a:r>
                  <a:rPr lang="en-US" altLang="en-US" sz="1200" b="1">
                    <a:latin typeface="Comic Sans MS" panose="030F0702030302020204" pitchFamily="66" charset="0"/>
                  </a:rPr>
                  <a:t>500</a:t>
                </a:r>
              </a:p>
            </p:txBody>
          </p:sp>
          <p:sp>
            <p:nvSpPr>
              <p:cNvPr id="42037" name="Line 38"/>
              <p:cNvSpPr>
                <a:spLocks noChangeShapeType="1"/>
              </p:cNvSpPr>
              <p:nvPr/>
            </p:nvSpPr>
            <p:spPr bwMode="auto">
              <a:xfrm>
                <a:off x="3440" y="1536"/>
                <a:ext cx="0" cy="9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nvGrpSpPr>
            <p:cNvPr id="42029" name="Group 39"/>
            <p:cNvGrpSpPr>
              <a:grpSpLocks/>
            </p:cNvGrpSpPr>
            <p:nvPr/>
          </p:nvGrpSpPr>
          <p:grpSpPr bwMode="auto">
            <a:xfrm>
              <a:off x="2736" y="2208"/>
              <a:ext cx="293" cy="231"/>
              <a:chOff x="3067" y="1401"/>
              <a:chExt cx="288" cy="231"/>
            </a:xfrm>
          </p:grpSpPr>
          <p:sp>
            <p:nvSpPr>
              <p:cNvPr id="42034" name="Line 40"/>
              <p:cNvSpPr>
                <a:spLocks noChangeShapeType="1"/>
              </p:cNvSpPr>
              <p:nvPr/>
            </p:nvSpPr>
            <p:spPr bwMode="auto">
              <a:xfrm>
                <a:off x="3168" y="1536"/>
                <a:ext cx="0" cy="9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2035" name="Text Box 41"/>
              <p:cNvSpPr txBox="1">
                <a:spLocks noChangeArrowheads="1"/>
              </p:cNvSpPr>
              <p:nvPr/>
            </p:nvSpPr>
            <p:spPr bwMode="auto">
              <a:xfrm>
                <a:off x="3067" y="1401"/>
                <a:ext cx="28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pPr>
                <a:r>
                  <a:rPr lang="en-US" altLang="en-US" sz="1200" b="1">
                    <a:latin typeface="Comic Sans MS" panose="030F0702030302020204" pitchFamily="66" charset="0"/>
                  </a:rPr>
                  <a:t>300</a:t>
                </a:r>
              </a:p>
            </p:txBody>
          </p:sp>
        </p:grpSp>
        <p:grpSp>
          <p:nvGrpSpPr>
            <p:cNvPr id="42030" name="Group 42"/>
            <p:cNvGrpSpPr>
              <a:grpSpLocks/>
            </p:cNvGrpSpPr>
            <p:nvPr/>
          </p:nvGrpSpPr>
          <p:grpSpPr bwMode="auto">
            <a:xfrm>
              <a:off x="3125" y="2216"/>
              <a:ext cx="448" cy="463"/>
              <a:chOff x="3760" y="1081"/>
              <a:chExt cx="440" cy="463"/>
            </a:xfrm>
          </p:grpSpPr>
          <p:sp>
            <p:nvSpPr>
              <p:cNvPr id="42031" name="Rectangle 43" descr="Wide upward diagonal"/>
              <p:cNvSpPr>
                <a:spLocks noChangeArrowheads="1"/>
              </p:cNvSpPr>
              <p:nvPr/>
            </p:nvSpPr>
            <p:spPr bwMode="auto">
              <a:xfrm>
                <a:off x="3760" y="1304"/>
                <a:ext cx="288" cy="240"/>
              </a:xfrm>
              <a:prstGeom prst="rect">
                <a:avLst/>
              </a:prstGeom>
              <a:pattFill prst="wdUpDiag">
                <a:fgClr>
                  <a:schemeClr val="folHlink"/>
                </a:fgClr>
                <a:bgClr>
                  <a:schemeClr val="bg1"/>
                </a:bgClr>
              </a:pattFill>
              <a:ln w="9525">
                <a:solidFill>
                  <a:schemeClr val="tx1"/>
                </a:solidFill>
                <a:miter lim="800000"/>
                <a:headEnd/>
                <a:tailEnd/>
              </a:ln>
            </p:spPr>
            <p:txBody>
              <a:bodyPr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42032" name="Text Box 44"/>
              <p:cNvSpPr txBox="1">
                <a:spLocks noChangeArrowheads="1"/>
              </p:cNvSpPr>
              <p:nvPr/>
            </p:nvSpPr>
            <p:spPr bwMode="auto">
              <a:xfrm>
                <a:off x="3912" y="1081"/>
                <a:ext cx="28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pPr>
                <a:r>
                  <a:rPr lang="en-US" altLang="en-US" sz="1200" b="1">
                    <a:latin typeface="Comic Sans MS" panose="030F0702030302020204" pitchFamily="66" charset="0"/>
                  </a:rPr>
                  <a:t>699</a:t>
                </a:r>
              </a:p>
            </p:txBody>
          </p:sp>
          <p:sp>
            <p:nvSpPr>
              <p:cNvPr id="42033" name="Line 45"/>
              <p:cNvSpPr>
                <a:spLocks noChangeShapeType="1"/>
              </p:cNvSpPr>
              <p:nvPr/>
            </p:nvSpPr>
            <p:spPr bwMode="auto">
              <a:xfrm>
                <a:off x="4040" y="1208"/>
                <a:ext cx="0" cy="9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grpSp>
        <p:nvGrpSpPr>
          <p:cNvPr id="12" name="Group 51"/>
          <p:cNvGrpSpPr>
            <a:grpSpLocks/>
          </p:cNvGrpSpPr>
          <p:nvPr/>
        </p:nvGrpSpPr>
        <p:grpSpPr bwMode="auto">
          <a:xfrm>
            <a:off x="2182806" y="4023491"/>
            <a:ext cx="1466866" cy="250874"/>
            <a:chOff x="384" y="2944"/>
            <a:chExt cx="986" cy="216"/>
          </a:xfrm>
        </p:grpSpPr>
        <p:sp>
          <p:nvSpPr>
            <p:cNvPr id="42025" name="Text Box 49"/>
            <p:cNvSpPr txBox="1">
              <a:spLocks noChangeArrowheads="1"/>
            </p:cNvSpPr>
            <p:nvPr/>
          </p:nvSpPr>
          <p:spPr bwMode="auto">
            <a:xfrm rot="464512">
              <a:off x="509" y="2944"/>
              <a:ext cx="47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pPr>
              <a:r>
                <a:rPr lang="en-US" altLang="en-US" sz="1200"/>
                <a:t>700-899</a:t>
              </a:r>
            </a:p>
          </p:txBody>
        </p:sp>
        <p:sp>
          <p:nvSpPr>
            <p:cNvPr id="42026" name="Line 50"/>
            <p:cNvSpPr>
              <a:spLocks noChangeShapeType="1"/>
            </p:cNvSpPr>
            <p:nvPr/>
          </p:nvSpPr>
          <p:spPr bwMode="auto">
            <a:xfrm rot="321688">
              <a:off x="384" y="3112"/>
              <a:ext cx="986" cy="48"/>
            </a:xfrm>
            <a:prstGeom prst="line">
              <a:avLst/>
            </a:prstGeom>
            <a:noFill/>
            <a:ln w="9525">
              <a:solidFill>
                <a:schemeClr val="tx1"/>
              </a:solidFill>
              <a:miter lim="800000"/>
              <a:headEnd/>
              <a:tailEnd type="oval" w="med" len="med"/>
            </a:ln>
            <a:extLst>
              <a:ext uri="{909E8E84-426E-40DD-AFC4-6F175D3DCCD1}">
                <a14:hiddenFill xmlns:a14="http://schemas.microsoft.com/office/drawing/2010/main">
                  <a:noFill/>
                </a14:hiddenFill>
              </a:ext>
            </a:extLst>
          </p:spPr>
          <p:txBody>
            <a:bodyPr wrap="none"/>
            <a:lstStyle/>
            <a:p>
              <a:endParaRPr lang="en-US"/>
            </a:p>
          </p:txBody>
        </p:sp>
      </p:grpSp>
      <p:grpSp>
        <p:nvGrpSpPr>
          <p:cNvPr id="13" name="Group 52"/>
          <p:cNvGrpSpPr>
            <a:grpSpLocks/>
          </p:cNvGrpSpPr>
          <p:nvPr/>
        </p:nvGrpSpPr>
        <p:grpSpPr bwMode="auto">
          <a:xfrm>
            <a:off x="2271463" y="4532763"/>
            <a:ext cx="3258052" cy="335660"/>
            <a:chOff x="402" y="2295"/>
            <a:chExt cx="2190" cy="289"/>
          </a:xfrm>
        </p:grpSpPr>
        <p:sp>
          <p:nvSpPr>
            <p:cNvPr id="42023" name="Line 53"/>
            <p:cNvSpPr>
              <a:spLocks noChangeShapeType="1"/>
            </p:cNvSpPr>
            <p:nvPr/>
          </p:nvSpPr>
          <p:spPr bwMode="auto">
            <a:xfrm>
              <a:off x="402" y="2339"/>
              <a:ext cx="2190" cy="245"/>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42024" name="Text Box 54"/>
            <p:cNvSpPr txBox="1">
              <a:spLocks noChangeArrowheads="1"/>
            </p:cNvSpPr>
            <p:nvPr/>
          </p:nvSpPr>
          <p:spPr bwMode="auto">
            <a:xfrm rot="369699">
              <a:off x="1120" y="2295"/>
              <a:ext cx="523"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pPr>
              <a:r>
                <a:rPr lang="en-US" altLang="en-US" sz="1200"/>
                <a:t>900-1099</a:t>
              </a:r>
            </a:p>
          </p:txBody>
        </p:sp>
      </p:grpSp>
      <p:grpSp>
        <p:nvGrpSpPr>
          <p:cNvPr id="14" name="Group 58"/>
          <p:cNvGrpSpPr>
            <a:grpSpLocks/>
          </p:cNvGrpSpPr>
          <p:nvPr/>
        </p:nvGrpSpPr>
        <p:grpSpPr bwMode="auto">
          <a:xfrm>
            <a:off x="2245372" y="4971086"/>
            <a:ext cx="3284832" cy="407672"/>
            <a:chOff x="385" y="3513"/>
            <a:chExt cx="2208" cy="351"/>
          </a:xfrm>
        </p:grpSpPr>
        <p:sp>
          <p:nvSpPr>
            <p:cNvPr id="42021" name="Line 56"/>
            <p:cNvSpPr>
              <a:spLocks noChangeShapeType="1"/>
            </p:cNvSpPr>
            <p:nvPr/>
          </p:nvSpPr>
          <p:spPr bwMode="auto">
            <a:xfrm flipH="1">
              <a:off x="385" y="3624"/>
              <a:ext cx="2208" cy="240"/>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42022" name="Text Box 57"/>
            <p:cNvSpPr txBox="1">
              <a:spLocks noChangeArrowheads="1"/>
            </p:cNvSpPr>
            <p:nvPr/>
          </p:nvSpPr>
          <p:spPr bwMode="auto">
            <a:xfrm rot="21295514">
              <a:off x="582" y="3513"/>
              <a:ext cx="1914" cy="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pPr>
              <a:r>
                <a:rPr lang="en-US" altLang="en-US" sz="1200" dirty="0"/>
                <a:t>ACK</a:t>
              </a:r>
              <a:r>
                <a:rPr lang="en-US" altLang="en-US" sz="1200" dirty="0">
                  <a:solidFill>
                    <a:srgbClr val="CC3300"/>
                  </a:solidFill>
                </a:rPr>
                <a:t> </a:t>
              </a:r>
              <a:r>
                <a:rPr lang="en-US" altLang="en-US" sz="1200" dirty="0"/>
                <a:t>300, </a:t>
              </a:r>
              <a:r>
                <a:rPr lang="en-US" altLang="en-US" sz="1200" dirty="0">
                  <a:solidFill>
                    <a:srgbClr val="FF33CC"/>
                  </a:solidFill>
                </a:rPr>
                <a:t>SACK 900-1100, 500-700</a:t>
              </a:r>
            </a:p>
          </p:txBody>
        </p:sp>
      </p:grpSp>
      <p:grpSp>
        <p:nvGrpSpPr>
          <p:cNvPr id="15" name="Group 87"/>
          <p:cNvGrpSpPr>
            <a:grpSpLocks/>
          </p:cNvGrpSpPr>
          <p:nvPr/>
        </p:nvGrpSpPr>
        <p:grpSpPr bwMode="auto">
          <a:xfrm>
            <a:off x="6013514" y="4487626"/>
            <a:ext cx="4355972" cy="565630"/>
            <a:chOff x="2736" y="3200"/>
            <a:chExt cx="2928" cy="487"/>
          </a:xfrm>
        </p:grpSpPr>
        <p:grpSp>
          <p:nvGrpSpPr>
            <p:cNvPr id="42005" name="Group 60"/>
            <p:cNvGrpSpPr>
              <a:grpSpLocks/>
            </p:cNvGrpSpPr>
            <p:nvPr/>
          </p:nvGrpSpPr>
          <p:grpSpPr bwMode="auto">
            <a:xfrm>
              <a:off x="3288" y="3216"/>
              <a:ext cx="293" cy="223"/>
              <a:chOff x="3552" y="1841"/>
              <a:chExt cx="293" cy="223"/>
            </a:xfrm>
          </p:grpSpPr>
          <p:sp>
            <p:nvSpPr>
              <p:cNvPr id="42019" name="Text Box 61"/>
              <p:cNvSpPr txBox="1">
                <a:spLocks noChangeArrowheads="1"/>
              </p:cNvSpPr>
              <p:nvPr/>
            </p:nvSpPr>
            <p:spPr bwMode="auto">
              <a:xfrm>
                <a:off x="3552" y="1841"/>
                <a:ext cx="293"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pPr>
                <a:r>
                  <a:rPr lang="en-US" altLang="en-US" sz="1200" b="1">
                    <a:latin typeface="Comic Sans MS" panose="030F0702030302020204" pitchFamily="66" charset="0"/>
                  </a:rPr>
                  <a:t>699</a:t>
                </a:r>
              </a:p>
            </p:txBody>
          </p:sp>
          <p:sp>
            <p:nvSpPr>
              <p:cNvPr id="42020" name="Line 62"/>
              <p:cNvSpPr>
                <a:spLocks noChangeShapeType="1"/>
              </p:cNvSpPr>
              <p:nvPr/>
            </p:nvSpPr>
            <p:spPr bwMode="auto">
              <a:xfrm>
                <a:off x="3696" y="1968"/>
                <a:ext cx="0" cy="9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42006" name="Rectangle 64"/>
            <p:cNvSpPr>
              <a:spLocks noChangeArrowheads="1"/>
            </p:cNvSpPr>
            <p:nvPr/>
          </p:nvSpPr>
          <p:spPr bwMode="auto">
            <a:xfrm>
              <a:off x="2808" y="3447"/>
              <a:ext cx="2856" cy="240"/>
            </a:xfrm>
            <a:prstGeom prst="rect">
              <a:avLst/>
            </a:prstGeom>
            <a:solidFill>
              <a:srgbClr val="E9E8F4"/>
            </a:solidFill>
            <a:ln w="9525">
              <a:solidFill>
                <a:schemeClr val="tx1"/>
              </a:solidFill>
              <a:miter lim="800000"/>
              <a:headEnd/>
              <a:tailEnd/>
            </a:ln>
          </p:spPr>
          <p:txBody>
            <a:bodyPr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42007" name="Line 66"/>
            <p:cNvSpPr>
              <a:spLocks noChangeShapeType="1"/>
            </p:cNvSpPr>
            <p:nvPr/>
          </p:nvSpPr>
          <p:spPr bwMode="auto">
            <a:xfrm>
              <a:off x="2816" y="3351"/>
              <a:ext cx="0" cy="9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2008" name="Text Box 67"/>
            <p:cNvSpPr txBox="1">
              <a:spLocks noChangeArrowheads="1"/>
            </p:cNvSpPr>
            <p:nvPr/>
          </p:nvSpPr>
          <p:spPr bwMode="auto">
            <a:xfrm>
              <a:off x="2736" y="3200"/>
              <a:ext cx="293"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pPr>
              <a:r>
                <a:rPr lang="en-US" altLang="en-US" sz="1200" b="1">
                  <a:latin typeface="Comic Sans MS" panose="030F0702030302020204" pitchFamily="66" charset="0"/>
                </a:rPr>
                <a:t>300</a:t>
              </a:r>
            </a:p>
          </p:txBody>
        </p:sp>
        <p:grpSp>
          <p:nvGrpSpPr>
            <p:cNvPr id="42009" name="Group 72"/>
            <p:cNvGrpSpPr>
              <a:grpSpLocks/>
            </p:cNvGrpSpPr>
            <p:nvPr/>
          </p:nvGrpSpPr>
          <p:grpSpPr bwMode="auto">
            <a:xfrm>
              <a:off x="3008" y="3216"/>
              <a:ext cx="293" cy="231"/>
              <a:chOff x="3312" y="1401"/>
              <a:chExt cx="293" cy="231"/>
            </a:xfrm>
          </p:grpSpPr>
          <p:sp>
            <p:nvSpPr>
              <p:cNvPr id="42017" name="Text Box 73"/>
              <p:cNvSpPr txBox="1">
                <a:spLocks noChangeArrowheads="1"/>
              </p:cNvSpPr>
              <p:nvPr/>
            </p:nvSpPr>
            <p:spPr bwMode="auto">
              <a:xfrm>
                <a:off x="3312" y="1401"/>
                <a:ext cx="293"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pPr>
                <a:r>
                  <a:rPr lang="en-US" altLang="en-US" sz="1200" b="1">
                    <a:latin typeface="Comic Sans MS" panose="030F0702030302020204" pitchFamily="66" charset="0"/>
                  </a:rPr>
                  <a:t>500</a:t>
                </a:r>
              </a:p>
            </p:txBody>
          </p:sp>
          <p:sp>
            <p:nvSpPr>
              <p:cNvPr id="42018" name="Line 74"/>
              <p:cNvSpPr>
                <a:spLocks noChangeShapeType="1"/>
              </p:cNvSpPr>
              <p:nvPr/>
            </p:nvSpPr>
            <p:spPr bwMode="auto">
              <a:xfrm>
                <a:off x="3440" y="1536"/>
                <a:ext cx="0" cy="9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42010" name="Text Box 75"/>
            <p:cNvSpPr txBox="1">
              <a:spLocks noChangeArrowheads="1"/>
            </p:cNvSpPr>
            <p:nvPr/>
          </p:nvSpPr>
          <p:spPr bwMode="auto">
            <a:xfrm>
              <a:off x="3619" y="3210"/>
              <a:ext cx="293"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pPr>
              <a:r>
                <a:rPr lang="en-US" altLang="en-US" sz="1200" b="1">
                  <a:latin typeface="Comic Sans MS" panose="030F0702030302020204" pitchFamily="66" charset="0"/>
                </a:rPr>
                <a:t>900</a:t>
              </a:r>
            </a:p>
          </p:txBody>
        </p:sp>
        <p:sp>
          <p:nvSpPr>
            <p:cNvPr id="42011" name="Line 76"/>
            <p:cNvSpPr>
              <a:spLocks noChangeShapeType="1"/>
            </p:cNvSpPr>
            <p:nvPr/>
          </p:nvSpPr>
          <p:spPr bwMode="auto">
            <a:xfrm>
              <a:off x="3747" y="3342"/>
              <a:ext cx="0" cy="9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2012" name="Rectangle 79" descr="Wide upward diagonal"/>
            <p:cNvSpPr>
              <a:spLocks noChangeArrowheads="1"/>
            </p:cNvSpPr>
            <p:nvPr/>
          </p:nvSpPr>
          <p:spPr bwMode="auto">
            <a:xfrm>
              <a:off x="3136" y="3447"/>
              <a:ext cx="293" cy="240"/>
            </a:xfrm>
            <a:prstGeom prst="rect">
              <a:avLst/>
            </a:prstGeom>
            <a:pattFill prst="wdUpDiag">
              <a:fgClr>
                <a:schemeClr val="folHlink"/>
              </a:fgClr>
              <a:bgClr>
                <a:schemeClr val="bg1"/>
              </a:bgClr>
            </a:pattFill>
            <a:ln w="9525">
              <a:solidFill>
                <a:schemeClr val="tx1"/>
              </a:solidFill>
              <a:miter lim="800000"/>
              <a:headEnd/>
              <a:tailEnd/>
            </a:ln>
          </p:spPr>
          <p:txBody>
            <a:bodyPr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grpSp>
          <p:nvGrpSpPr>
            <p:cNvPr id="42013" name="Group 82"/>
            <p:cNvGrpSpPr>
              <a:grpSpLocks/>
            </p:cNvGrpSpPr>
            <p:nvPr/>
          </p:nvGrpSpPr>
          <p:grpSpPr bwMode="auto">
            <a:xfrm>
              <a:off x="3744" y="3216"/>
              <a:ext cx="507" cy="463"/>
              <a:chOff x="3760" y="1081"/>
              <a:chExt cx="498" cy="463"/>
            </a:xfrm>
          </p:grpSpPr>
          <p:sp>
            <p:nvSpPr>
              <p:cNvPr id="42014" name="Rectangle 83" descr="Wide upward diagonal"/>
              <p:cNvSpPr>
                <a:spLocks noChangeArrowheads="1"/>
              </p:cNvSpPr>
              <p:nvPr/>
            </p:nvSpPr>
            <p:spPr bwMode="auto">
              <a:xfrm>
                <a:off x="3760" y="1304"/>
                <a:ext cx="288" cy="240"/>
              </a:xfrm>
              <a:prstGeom prst="rect">
                <a:avLst/>
              </a:prstGeom>
              <a:pattFill prst="wdUpDiag">
                <a:fgClr>
                  <a:schemeClr val="folHlink"/>
                </a:fgClr>
                <a:bgClr>
                  <a:schemeClr val="bg1"/>
                </a:bgClr>
              </a:pattFill>
              <a:ln w="9525">
                <a:solidFill>
                  <a:schemeClr val="tx1"/>
                </a:solidFill>
                <a:miter lim="800000"/>
                <a:headEnd/>
                <a:tailEnd/>
              </a:ln>
            </p:spPr>
            <p:txBody>
              <a:bodyPr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42015" name="Text Box 84"/>
              <p:cNvSpPr txBox="1">
                <a:spLocks noChangeArrowheads="1"/>
              </p:cNvSpPr>
              <p:nvPr/>
            </p:nvSpPr>
            <p:spPr bwMode="auto">
              <a:xfrm>
                <a:off x="3912" y="1081"/>
                <a:ext cx="346"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pPr>
                <a:r>
                  <a:rPr lang="en-US" altLang="en-US" sz="1200" b="1">
                    <a:latin typeface="Comic Sans MS" panose="030F0702030302020204" pitchFamily="66" charset="0"/>
                  </a:rPr>
                  <a:t>1099</a:t>
                </a:r>
              </a:p>
            </p:txBody>
          </p:sp>
          <p:sp>
            <p:nvSpPr>
              <p:cNvPr id="42016" name="Line 85"/>
              <p:cNvSpPr>
                <a:spLocks noChangeShapeType="1"/>
              </p:cNvSpPr>
              <p:nvPr/>
            </p:nvSpPr>
            <p:spPr bwMode="auto">
              <a:xfrm>
                <a:off x="4040" y="1208"/>
                <a:ext cx="0" cy="9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grpSp>
        <p:nvGrpSpPr>
          <p:cNvPr id="19" name="Group 88"/>
          <p:cNvGrpSpPr>
            <a:grpSpLocks/>
          </p:cNvGrpSpPr>
          <p:nvPr/>
        </p:nvGrpSpPr>
        <p:grpSpPr bwMode="auto">
          <a:xfrm>
            <a:off x="2182806" y="5533092"/>
            <a:ext cx="1466866" cy="241582"/>
            <a:chOff x="384" y="2952"/>
            <a:chExt cx="986" cy="208"/>
          </a:xfrm>
        </p:grpSpPr>
        <p:sp>
          <p:nvSpPr>
            <p:cNvPr id="42003" name="Text Box 89"/>
            <p:cNvSpPr txBox="1">
              <a:spLocks noChangeArrowheads="1"/>
            </p:cNvSpPr>
            <p:nvPr/>
          </p:nvSpPr>
          <p:spPr bwMode="auto">
            <a:xfrm rot="464512">
              <a:off x="511" y="2952"/>
              <a:ext cx="567"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pPr>
              <a:r>
                <a:rPr lang="en-US" altLang="en-US" sz="1200"/>
                <a:t>1100-1299</a:t>
              </a:r>
            </a:p>
          </p:txBody>
        </p:sp>
        <p:sp>
          <p:nvSpPr>
            <p:cNvPr id="42004" name="Line 90"/>
            <p:cNvSpPr>
              <a:spLocks noChangeShapeType="1"/>
            </p:cNvSpPr>
            <p:nvPr/>
          </p:nvSpPr>
          <p:spPr bwMode="auto">
            <a:xfrm rot="321688">
              <a:off x="384" y="3112"/>
              <a:ext cx="986" cy="48"/>
            </a:xfrm>
            <a:prstGeom prst="line">
              <a:avLst/>
            </a:prstGeom>
            <a:noFill/>
            <a:ln w="9525">
              <a:solidFill>
                <a:schemeClr val="tx1"/>
              </a:solidFill>
              <a:miter lim="800000"/>
              <a:headEnd/>
              <a:tailEnd type="oval" w="med" len="med"/>
            </a:ln>
            <a:extLst>
              <a:ext uri="{909E8E84-426E-40DD-AFC4-6F175D3DCCD1}">
                <a14:hiddenFill xmlns:a14="http://schemas.microsoft.com/office/drawing/2010/main">
                  <a:noFill/>
                </a14:hiddenFill>
              </a:ext>
            </a:extLst>
          </p:spPr>
          <p:txBody>
            <a:bodyPr wrap="none"/>
            <a:lstStyle/>
            <a:p>
              <a:endParaRPr lang="en-US"/>
            </a:p>
          </p:txBody>
        </p:sp>
      </p:grpSp>
    </p:spTree>
    <p:extLst>
      <p:ext uri="{BB962C8B-B14F-4D97-AF65-F5344CB8AC3E}">
        <p14:creationId xmlns:p14="http://schemas.microsoft.com/office/powerpoint/2010/main" val="41576767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30741"/>
                                        </p:tgtEl>
                                        <p:attrNameLst>
                                          <p:attrName>style.visibility</p:attrName>
                                        </p:attrNameLst>
                                      </p:cBhvr>
                                      <p:to>
                                        <p:strVal val="visible"/>
                                      </p:to>
                                    </p:set>
                                    <p:animEffect transition="in" filter="blinds(horizontal)">
                                      <p:cBhvr>
                                        <p:cTn id="13" dur="500"/>
                                        <p:tgtEl>
                                          <p:spTgt spid="30741"/>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4" presetClass="entr" presetSubtype="32"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ox(out)">
                                      <p:cBhvr>
                                        <p:cTn id="18" dur="1000"/>
                                        <p:tgtEl>
                                          <p:spTgt spid="4"/>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2"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additive="base">
                                        <p:cTn id="23" dur="1000" fill="hold"/>
                                        <p:tgtEl>
                                          <p:spTgt spid="3"/>
                                        </p:tgtEl>
                                        <p:attrNameLst>
                                          <p:attrName>ppt_x</p:attrName>
                                        </p:attrNameLst>
                                      </p:cBhvr>
                                      <p:tavLst>
                                        <p:tav tm="0">
                                          <p:val>
                                            <p:strVal val="1+#ppt_w/2"/>
                                          </p:val>
                                        </p:tav>
                                        <p:tav tm="100000">
                                          <p:val>
                                            <p:strVal val="#ppt_x"/>
                                          </p:val>
                                        </p:tav>
                                      </p:tavLst>
                                    </p:anim>
                                    <p:anim calcmode="lin" valueType="num">
                                      <p:cBhvr additive="base">
                                        <p:cTn id="24" dur="1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8" fill="hold" nodeType="click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additive="base">
                                        <p:cTn id="29" dur="3000" fill="hold"/>
                                        <p:tgtEl>
                                          <p:spTgt spid="5"/>
                                        </p:tgtEl>
                                        <p:attrNameLst>
                                          <p:attrName>ppt_x</p:attrName>
                                        </p:attrNameLst>
                                      </p:cBhvr>
                                      <p:tavLst>
                                        <p:tav tm="0">
                                          <p:val>
                                            <p:strVal val="0-#ppt_w/2"/>
                                          </p:val>
                                        </p:tav>
                                        <p:tav tm="100000">
                                          <p:val>
                                            <p:strVal val="#ppt_x"/>
                                          </p:val>
                                        </p:tav>
                                      </p:tavLst>
                                    </p:anim>
                                    <p:anim calcmode="lin" valueType="num">
                                      <p:cBhvr additive="base">
                                        <p:cTn id="30" dur="30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8" fill="hold" nodeType="click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additive="base">
                                        <p:cTn id="35" dur="1000" fill="hold"/>
                                        <p:tgtEl>
                                          <p:spTgt spid="6"/>
                                        </p:tgtEl>
                                        <p:attrNameLst>
                                          <p:attrName>ppt_x</p:attrName>
                                        </p:attrNameLst>
                                      </p:cBhvr>
                                      <p:tavLst>
                                        <p:tav tm="0">
                                          <p:val>
                                            <p:strVal val="0-#ppt_w/2"/>
                                          </p:val>
                                        </p:tav>
                                        <p:tav tm="100000">
                                          <p:val>
                                            <p:strVal val="#ppt_x"/>
                                          </p:val>
                                        </p:tav>
                                      </p:tavLst>
                                    </p:anim>
                                    <p:anim calcmode="lin" valueType="num">
                                      <p:cBhvr additive="base">
                                        <p:cTn id="36" dur="10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4" presetClass="entr" presetSubtype="32" fill="hold" nodeType="click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box(out)">
                                      <p:cBhvr>
                                        <p:cTn id="41" dur="1000"/>
                                        <p:tgtEl>
                                          <p:spTgt spid="8"/>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2" presetClass="entr" presetSubtype="2" fill="hold" nodeType="click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additive="base">
                                        <p:cTn id="46" dur="1000" fill="hold"/>
                                        <p:tgtEl>
                                          <p:spTgt spid="7"/>
                                        </p:tgtEl>
                                        <p:attrNameLst>
                                          <p:attrName>ppt_x</p:attrName>
                                        </p:attrNameLst>
                                      </p:cBhvr>
                                      <p:tavLst>
                                        <p:tav tm="0">
                                          <p:val>
                                            <p:strVal val="1+#ppt_w/2"/>
                                          </p:val>
                                        </p:tav>
                                        <p:tav tm="100000">
                                          <p:val>
                                            <p:strVal val="#ppt_x"/>
                                          </p:val>
                                        </p:tav>
                                      </p:tavLst>
                                    </p:anim>
                                    <p:anim calcmode="lin" valueType="num">
                                      <p:cBhvr additive="base">
                                        <p:cTn id="47" dur="10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48" fill="hold" nodeType="clickPar">
                      <p:stCondLst>
                        <p:cond delay="indefinite"/>
                      </p:stCondLst>
                      <p:childTnLst>
                        <p:par>
                          <p:cTn id="49" fill="hold" nodeType="withGroup">
                            <p:stCondLst>
                              <p:cond delay="0"/>
                            </p:stCondLst>
                            <p:childTnLst>
                              <p:par>
                                <p:cTn id="50" presetID="2" presetClass="entr" presetSubtype="8" fill="hold" nodeType="click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3000" fill="hold"/>
                                        <p:tgtEl>
                                          <p:spTgt spid="12"/>
                                        </p:tgtEl>
                                        <p:attrNameLst>
                                          <p:attrName>ppt_x</p:attrName>
                                        </p:attrNameLst>
                                      </p:cBhvr>
                                      <p:tavLst>
                                        <p:tav tm="0">
                                          <p:val>
                                            <p:strVal val="0-#ppt_w/2"/>
                                          </p:val>
                                        </p:tav>
                                        <p:tav tm="100000">
                                          <p:val>
                                            <p:strVal val="#ppt_x"/>
                                          </p:val>
                                        </p:tav>
                                      </p:tavLst>
                                    </p:anim>
                                    <p:anim calcmode="lin" valueType="num">
                                      <p:cBhvr additive="base">
                                        <p:cTn id="53" dur="30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54" fill="hold" nodeType="clickPar">
                      <p:stCondLst>
                        <p:cond delay="indefinite"/>
                      </p:stCondLst>
                      <p:childTnLst>
                        <p:par>
                          <p:cTn id="55" fill="hold" nodeType="withGroup">
                            <p:stCondLst>
                              <p:cond delay="0"/>
                            </p:stCondLst>
                            <p:childTnLst>
                              <p:par>
                                <p:cTn id="56" presetID="2" presetClass="entr" presetSubtype="8" fill="hold" nodeType="click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1000" fill="hold"/>
                                        <p:tgtEl>
                                          <p:spTgt spid="13"/>
                                        </p:tgtEl>
                                        <p:attrNameLst>
                                          <p:attrName>ppt_x</p:attrName>
                                        </p:attrNameLst>
                                      </p:cBhvr>
                                      <p:tavLst>
                                        <p:tav tm="0">
                                          <p:val>
                                            <p:strVal val="0-#ppt_w/2"/>
                                          </p:val>
                                        </p:tav>
                                        <p:tav tm="100000">
                                          <p:val>
                                            <p:strVal val="#ppt_x"/>
                                          </p:val>
                                        </p:tav>
                                      </p:tavLst>
                                    </p:anim>
                                    <p:anim calcmode="lin" valueType="num">
                                      <p:cBhvr additive="base">
                                        <p:cTn id="59" dur="10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60" fill="hold" nodeType="clickPar">
                      <p:stCondLst>
                        <p:cond delay="indefinite"/>
                      </p:stCondLst>
                      <p:childTnLst>
                        <p:par>
                          <p:cTn id="61" fill="hold" nodeType="withGroup">
                            <p:stCondLst>
                              <p:cond delay="0"/>
                            </p:stCondLst>
                            <p:childTnLst>
                              <p:par>
                                <p:cTn id="62" presetID="4" presetClass="entr" presetSubtype="32" fill="hold" nodeType="clickEffect">
                                  <p:stCondLst>
                                    <p:cond delay="0"/>
                                  </p:stCondLst>
                                  <p:childTnLst>
                                    <p:set>
                                      <p:cBhvr>
                                        <p:cTn id="63" dur="1" fill="hold">
                                          <p:stCondLst>
                                            <p:cond delay="0"/>
                                          </p:stCondLst>
                                        </p:cTn>
                                        <p:tgtEl>
                                          <p:spTgt spid="15"/>
                                        </p:tgtEl>
                                        <p:attrNameLst>
                                          <p:attrName>style.visibility</p:attrName>
                                        </p:attrNameLst>
                                      </p:cBhvr>
                                      <p:to>
                                        <p:strVal val="visible"/>
                                      </p:to>
                                    </p:set>
                                    <p:animEffect transition="in" filter="box(out)">
                                      <p:cBhvr>
                                        <p:cTn id="64" dur="1000"/>
                                        <p:tgtEl>
                                          <p:spTgt spid="15"/>
                                        </p:tgtEl>
                                      </p:cBhvr>
                                    </p:animEffect>
                                  </p:childTnLst>
                                </p:cTn>
                              </p:par>
                            </p:childTnLst>
                          </p:cTn>
                        </p:par>
                      </p:childTnLst>
                    </p:cTn>
                  </p:par>
                  <p:par>
                    <p:cTn id="65" fill="hold" nodeType="clickPar">
                      <p:stCondLst>
                        <p:cond delay="indefinite"/>
                      </p:stCondLst>
                      <p:childTnLst>
                        <p:par>
                          <p:cTn id="66" fill="hold" nodeType="withGroup">
                            <p:stCondLst>
                              <p:cond delay="0"/>
                            </p:stCondLst>
                            <p:childTnLst>
                              <p:par>
                                <p:cTn id="67" presetID="2" presetClass="entr" presetSubtype="2" fill="hold" nodeType="clickEffect">
                                  <p:stCondLst>
                                    <p:cond delay="0"/>
                                  </p:stCondLst>
                                  <p:childTnLst>
                                    <p:set>
                                      <p:cBhvr>
                                        <p:cTn id="68" dur="1" fill="hold">
                                          <p:stCondLst>
                                            <p:cond delay="0"/>
                                          </p:stCondLst>
                                        </p:cTn>
                                        <p:tgtEl>
                                          <p:spTgt spid="14"/>
                                        </p:tgtEl>
                                        <p:attrNameLst>
                                          <p:attrName>style.visibility</p:attrName>
                                        </p:attrNameLst>
                                      </p:cBhvr>
                                      <p:to>
                                        <p:strVal val="visible"/>
                                      </p:to>
                                    </p:set>
                                    <p:anim calcmode="lin" valueType="num">
                                      <p:cBhvr additive="base">
                                        <p:cTn id="69" dur="1000" fill="hold"/>
                                        <p:tgtEl>
                                          <p:spTgt spid="14"/>
                                        </p:tgtEl>
                                        <p:attrNameLst>
                                          <p:attrName>ppt_x</p:attrName>
                                        </p:attrNameLst>
                                      </p:cBhvr>
                                      <p:tavLst>
                                        <p:tav tm="0">
                                          <p:val>
                                            <p:strVal val="1+#ppt_w/2"/>
                                          </p:val>
                                        </p:tav>
                                        <p:tav tm="100000">
                                          <p:val>
                                            <p:strVal val="#ppt_x"/>
                                          </p:val>
                                        </p:tav>
                                      </p:tavLst>
                                    </p:anim>
                                    <p:anim calcmode="lin" valueType="num">
                                      <p:cBhvr additive="base">
                                        <p:cTn id="70" dur="10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71" fill="hold" nodeType="clickPar">
                      <p:stCondLst>
                        <p:cond delay="indefinite"/>
                      </p:stCondLst>
                      <p:childTnLst>
                        <p:par>
                          <p:cTn id="72" fill="hold" nodeType="withGroup">
                            <p:stCondLst>
                              <p:cond delay="0"/>
                            </p:stCondLst>
                            <p:childTnLst>
                              <p:par>
                                <p:cTn id="73" presetID="2" presetClass="entr" presetSubtype="8" fill="hold" nodeType="clickEffect">
                                  <p:stCondLst>
                                    <p:cond delay="0"/>
                                  </p:stCondLst>
                                  <p:childTnLst>
                                    <p:set>
                                      <p:cBhvr>
                                        <p:cTn id="74" dur="1" fill="hold">
                                          <p:stCondLst>
                                            <p:cond delay="0"/>
                                          </p:stCondLst>
                                        </p:cTn>
                                        <p:tgtEl>
                                          <p:spTgt spid="19"/>
                                        </p:tgtEl>
                                        <p:attrNameLst>
                                          <p:attrName>style.visibility</p:attrName>
                                        </p:attrNameLst>
                                      </p:cBhvr>
                                      <p:to>
                                        <p:strVal val="visible"/>
                                      </p:to>
                                    </p:set>
                                    <p:anim calcmode="lin" valueType="num">
                                      <p:cBhvr additive="base">
                                        <p:cTn id="75" dur="1000" fill="hold"/>
                                        <p:tgtEl>
                                          <p:spTgt spid="19"/>
                                        </p:tgtEl>
                                        <p:attrNameLst>
                                          <p:attrName>ppt_x</p:attrName>
                                        </p:attrNameLst>
                                      </p:cBhvr>
                                      <p:tavLst>
                                        <p:tav tm="0">
                                          <p:val>
                                            <p:strVal val="0-#ppt_w/2"/>
                                          </p:val>
                                        </p:tav>
                                        <p:tav tm="100000">
                                          <p:val>
                                            <p:strVal val="#ppt_x"/>
                                          </p:val>
                                        </p:tav>
                                      </p:tavLst>
                                    </p:anim>
                                    <p:anim calcmode="lin" valueType="num">
                                      <p:cBhvr additive="base">
                                        <p:cTn id="76" dur="10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1"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sp>
        <p:nvSpPr>
          <p:cNvPr id="6" name="Content Placeholder 5"/>
          <p:cNvSpPr>
            <a:spLocks noGrp="1"/>
          </p:cNvSpPr>
          <p:nvPr>
            <p:ph idx="1"/>
          </p:nvPr>
        </p:nvSpPr>
        <p:spPr/>
        <p:txBody>
          <a:bodyPr/>
          <a:lstStyle/>
          <a:p>
            <a:endParaRPr lang="en-US"/>
          </a:p>
        </p:txBody>
      </p:sp>
      <p:sp>
        <p:nvSpPr>
          <p:cNvPr id="78" name="Slide Number Placeholder 2"/>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fld id="{3546A24E-8C73-438C-BE30-997B3F08D8DB}" type="slidenum">
              <a:rPr lang="en-US" altLang="en-US">
                <a:solidFill>
                  <a:srgbClr val="898989"/>
                </a:solidFill>
                <a:latin typeface="Calibri" panose="020F0502020204030204" pitchFamily="34" charset="0"/>
              </a:rPr>
              <a:pPr algn="ctr" eaLnBrk="1" hangingPunct="1"/>
              <a:t>31</a:t>
            </a:fld>
            <a:endParaRPr lang="en-US" altLang="en-US">
              <a:solidFill>
                <a:srgbClr val="898989"/>
              </a:solidFill>
              <a:latin typeface="Calibri" panose="020F0502020204030204" pitchFamily="34" charset="0"/>
            </a:endParaRPr>
          </a:p>
        </p:txBody>
      </p:sp>
      <p:sp>
        <p:nvSpPr>
          <p:cNvPr id="43011" name="Rectangle 4"/>
          <p:cNvSpPr>
            <a:spLocks noChangeArrowheads="1"/>
          </p:cNvSpPr>
          <p:nvPr/>
        </p:nvSpPr>
        <p:spPr bwMode="auto">
          <a:xfrm>
            <a:off x="1865314" y="1519578"/>
            <a:ext cx="268287" cy="4495800"/>
          </a:xfrm>
          <a:prstGeom prst="rect">
            <a:avLst/>
          </a:prstGeom>
          <a:solidFill>
            <a:schemeClr val="folHlink"/>
          </a:solidFill>
          <a:ln w="9525">
            <a:solidFill>
              <a:schemeClr val="tx1"/>
            </a:solidFill>
            <a:miter lim="800000"/>
            <a:headEnd/>
            <a:tailEnd/>
          </a:ln>
        </p:spPr>
        <p:txBody>
          <a:bodyPr vert="eaVert"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20000"/>
              </a:spcBef>
            </a:pPr>
            <a:r>
              <a:rPr lang="en-US" altLang="en-US" sz="2000" b="1">
                <a:solidFill>
                  <a:srgbClr val="FFFFFF"/>
                </a:solidFill>
                <a:latin typeface="Comic Sans MS" panose="030F0702030302020204" pitchFamily="66" charset="0"/>
              </a:rPr>
              <a:t>sender</a:t>
            </a:r>
          </a:p>
        </p:txBody>
      </p:sp>
      <p:sp>
        <p:nvSpPr>
          <p:cNvPr id="43012" name="Rectangle 5"/>
          <p:cNvSpPr>
            <a:spLocks noChangeArrowheads="1"/>
          </p:cNvSpPr>
          <p:nvPr/>
        </p:nvSpPr>
        <p:spPr bwMode="auto">
          <a:xfrm>
            <a:off x="5638800" y="1519578"/>
            <a:ext cx="228600" cy="4495800"/>
          </a:xfrm>
          <a:prstGeom prst="rect">
            <a:avLst/>
          </a:prstGeom>
          <a:solidFill>
            <a:schemeClr val="folHlink"/>
          </a:solidFill>
          <a:ln w="9525">
            <a:solidFill>
              <a:schemeClr val="tx1"/>
            </a:solidFill>
            <a:miter lim="800000"/>
            <a:headEnd/>
            <a:tailEnd/>
          </a:ln>
        </p:spPr>
        <p:txBody>
          <a:bodyPr vert="eaVert"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20000"/>
              </a:spcBef>
            </a:pPr>
            <a:r>
              <a:rPr lang="en-US" altLang="en-US" sz="2000" b="1">
                <a:solidFill>
                  <a:srgbClr val="FFFFFF"/>
                </a:solidFill>
                <a:latin typeface="Comic Sans MS" panose="030F0702030302020204" pitchFamily="66" charset="0"/>
              </a:rPr>
              <a:t>receiver</a:t>
            </a:r>
          </a:p>
        </p:txBody>
      </p:sp>
      <p:grpSp>
        <p:nvGrpSpPr>
          <p:cNvPr id="2" name="Group 6"/>
          <p:cNvGrpSpPr>
            <a:grpSpLocks/>
          </p:cNvGrpSpPr>
          <p:nvPr/>
        </p:nvGrpSpPr>
        <p:grpSpPr bwMode="auto">
          <a:xfrm>
            <a:off x="2133601" y="1595778"/>
            <a:ext cx="1565275" cy="330200"/>
            <a:chOff x="384" y="2952"/>
            <a:chExt cx="986" cy="208"/>
          </a:xfrm>
        </p:grpSpPr>
        <p:sp>
          <p:nvSpPr>
            <p:cNvPr id="43085" name="Text Box 7"/>
            <p:cNvSpPr txBox="1">
              <a:spLocks noChangeArrowheads="1"/>
            </p:cNvSpPr>
            <p:nvPr/>
          </p:nvSpPr>
          <p:spPr bwMode="auto">
            <a:xfrm rot="464512">
              <a:off x="511" y="2952"/>
              <a:ext cx="567"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pPr>
              <a:r>
                <a:rPr lang="en-US" altLang="en-US" sz="1200"/>
                <a:t>1100-1299</a:t>
              </a:r>
            </a:p>
          </p:txBody>
        </p:sp>
        <p:sp>
          <p:nvSpPr>
            <p:cNvPr id="43086" name="Line 8"/>
            <p:cNvSpPr>
              <a:spLocks noChangeShapeType="1"/>
            </p:cNvSpPr>
            <p:nvPr/>
          </p:nvSpPr>
          <p:spPr bwMode="auto">
            <a:xfrm rot="321688">
              <a:off x="384" y="3112"/>
              <a:ext cx="986" cy="48"/>
            </a:xfrm>
            <a:prstGeom prst="line">
              <a:avLst/>
            </a:prstGeom>
            <a:noFill/>
            <a:ln w="9525">
              <a:solidFill>
                <a:schemeClr val="tx1"/>
              </a:solidFill>
              <a:miter lim="800000"/>
              <a:headEnd/>
              <a:tailEnd type="oval" w="med" len="med"/>
            </a:ln>
            <a:extLst>
              <a:ext uri="{909E8E84-426E-40DD-AFC4-6F175D3DCCD1}">
                <a14:hiddenFill xmlns:a14="http://schemas.microsoft.com/office/drawing/2010/main">
                  <a:noFill/>
                </a14:hiddenFill>
              </a:ext>
            </a:extLst>
          </p:spPr>
          <p:txBody>
            <a:bodyPr wrap="none"/>
            <a:lstStyle/>
            <a:p>
              <a:endParaRPr lang="en-US"/>
            </a:p>
          </p:txBody>
        </p:sp>
      </p:grpSp>
      <p:grpSp>
        <p:nvGrpSpPr>
          <p:cNvPr id="3" name="Group 12"/>
          <p:cNvGrpSpPr>
            <a:grpSpLocks/>
          </p:cNvGrpSpPr>
          <p:nvPr/>
        </p:nvGrpSpPr>
        <p:grpSpPr bwMode="auto">
          <a:xfrm>
            <a:off x="3733800" y="2130766"/>
            <a:ext cx="1905000" cy="379412"/>
            <a:chOff x="1392" y="1777"/>
            <a:chExt cx="1200" cy="239"/>
          </a:xfrm>
        </p:grpSpPr>
        <p:sp>
          <p:nvSpPr>
            <p:cNvPr id="43083" name="Line 10"/>
            <p:cNvSpPr>
              <a:spLocks noChangeShapeType="1"/>
            </p:cNvSpPr>
            <p:nvPr/>
          </p:nvSpPr>
          <p:spPr bwMode="auto">
            <a:xfrm>
              <a:off x="1392" y="1862"/>
              <a:ext cx="1200" cy="154"/>
            </a:xfrm>
            <a:prstGeom prst="line">
              <a:avLst/>
            </a:prstGeom>
            <a:noFill/>
            <a:ln w="9525">
              <a:solidFill>
                <a:schemeClr val="tx1"/>
              </a:solidFill>
              <a:miter lim="800000"/>
              <a:headEnd type="oval" w="med" len="me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43084" name="Text Box 11"/>
            <p:cNvSpPr txBox="1">
              <a:spLocks noChangeArrowheads="1"/>
            </p:cNvSpPr>
            <p:nvPr/>
          </p:nvSpPr>
          <p:spPr bwMode="auto">
            <a:xfrm rot="240000">
              <a:off x="1694" y="1777"/>
              <a:ext cx="66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pPr>
              <a:r>
                <a:rPr lang="en-US" altLang="en-US" sz="1200"/>
                <a:t>300-499</a:t>
              </a:r>
            </a:p>
          </p:txBody>
        </p:sp>
      </p:grpSp>
      <p:grpSp>
        <p:nvGrpSpPr>
          <p:cNvPr id="4" name="Group 88"/>
          <p:cNvGrpSpPr>
            <a:grpSpLocks/>
          </p:cNvGrpSpPr>
          <p:nvPr/>
        </p:nvGrpSpPr>
        <p:grpSpPr bwMode="auto">
          <a:xfrm>
            <a:off x="5918200" y="1367179"/>
            <a:ext cx="4648200" cy="773113"/>
            <a:chOff x="2768" y="1296"/>
            <a:chExt cx="2928" cy="487"/>
          </a:xfrm>
        </p:grpSpPr>
        <p:grpSp>
          <p:nvGrpSpPr>
            <p:cNvPr id="43067" name="Group 14"/>
            <p:cNvGrpSpPr>
              <a:grpSpLocks/>
            </p:cNvGrpSpPr>
            <p:nvPr/>
          </p:nvGrpSpPr>
          <p:grpSpPr bwMode="auto">
            <a:xfrm>
              <a:off x="3320" y="1312"/>
              <a:ext cx="293" cy="223"/>
              <a:chOff x="3552" y="1841"/>
              <a:chExt cx="293" cy="223"/>
            </a:xfrm>
          </p:grpSpPr>
          <p:sp>
            <p:nvSpPr>
              <p:cNvPr id="43081" name="Text Box 15"/>
              <p:cNvSpPr txBox="1">
                <a:spLocks noChangeArrowheads="1"/>
              </p:cNvSpPr>
              <p:nvPr/>
            </p:nvSpPr>
            <p:spPr bwMode="auto">
              <a:xfrm>
                <a:off x="3552" y="1841"/>
                <a:ext cx="293"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pPr>
                <a:r>
                  <a:rPr lang="en-US" altLang="en-US" sz="1200" b="1">
                    <a:latin typeface="Comic Sans MS" panose="030F0702030302020204" pitchFamily="66" charset="0"/>
                  </a:rPr>
                  <a:t>699</a:t>
                </a:r>
              </a:p>
            </p:txBody>
          </p:sp>
          <p:sp>
            <p:nvSpPr>
              <p:cNvPr id="43082" name="Line 16"/>
              <p:cNvSpPr>
                <a:spLocks noChangeShapeType="1"/>
              </p:cNvSpPr>
              <p:nvPr/>
            </p:nvSpPr>
            <p:spPr bwMode="auto">
              <a:xfrm>
                <a:off x="3696" y="1968"/>
                <a:ext cx="0" cy="9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43068" name="Rectangle 17"/>
            <p:cNvSpPr>
              <a:spLocks noChangeArrowheads="1"/>
            </p:cNvSpPr>
            <p:nvPr/>
          </p:nvSpPr>
          <p:spPr bwMode="auto">
            <a:xfrm>
              <a:off x="2840" y="1543"/>
              <a:ext cx="2856" cy="240"/>
            </a:xfrm>
            <a:prstGeom prst="rect">
              <a:avLst/>
            </a:prstGeom>
            <a:solidFill>
              <a:srgbClr val="E9E8F4"/>
            </a:solidFill>
            <a:ln w="9525">
              <a:solidFill>
                <a:schemeClr val="tx1"/>
              </a:solidFill>
              <a:miter lim="800000"/>
              <a:headEnd/>
              <a:tailEnd/>
            </a:ln>
          </p:spPr>
          <p:txBody>
            <a:bodyPr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43069" name="Line 18"/>
            <p:cNvSpPr>
              <a:spLocks noChangeShapeType="1"/>
            </p:cNvSpPr>
            <p:nvPr/>
          </p:nvSpPr>
          <p:spPr bwMode="auto">
            <a:xfrm>
              <a:off x="2848" y="1447"/>
              <a:ext cx="0" cy="9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3070" name="Text Box 19"/>
            <p:cNvSpPr txBox="1">
              <a:spLocks noChangeArrowheads="1"/>
            </p:cNvSpPr>
            <p:nvPr/>
          </p:nvSpPr>
          <p:spPr bwMode="auto">
            <a:xfrm>
              <a:off x="2768" y="1296"/>
              <a:ext cx="293"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pPr>
              <a:r>
                <a:rPr lang="en-US" altLang="en-US" sz="1200" b="1">
                  <a:latin typeface="Comic Sans MS" panose="030F0702030302020204" pitchFamily="66" charset="0"/>
                </a:rPr>
                <a:t>300</a:t>
              </a:r>
            </a:p>
          </p:txBody>
        </p:sp>
        <p:grpSp>
          <p:nvGrpSpPr>
            <p:cNvPr id="43071" name="Group 20"/>
            <p:cNvGrpSpPr>
              <a:grpSpLocks/>
            </p:cNvGrpSpPr>
            <p:nvPr/>
          </p:nvGrpSpPr>
          <p:grpSpPr bwMode="auto">
            <a:xfrm>
              <a:off x="3040" y="1312"/>
              <a:ext cx="293" cy="231"/>
              <a:chOff x="3312" y="1401"/>
              <a:chExt cx="293" cy="231"/>
            </a:xfrm>
          </p:grpSpPr>
          <p:sp>
            <p:nvSpPr>
              <p:cNvPr id="43079" name="Text Box 21"/>
              <p:cNvSpPr txBox="1">
                <a:spLocks noChangeArrowheads="1"/>
              </p:cNvSpPr>
              <p:nvPr/>
            </p:nvSpPr>
            <p:spPr bwMode="auto">
              <a:xfrm>
                <a:off x="3312" y="1401"/>
                <a:ext cx="293"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pPr>
                <a:r>
                  <a:rPr lang="en-US" altLang="en-US" sz="1200" b="1">
                    <a:latin typeface="Comic Sans MS" panose="030F0702030302020204" pitchFamily="66" charset="0"/>
                  </a:rPr>
                  <a:t>500</a:t>
                </a:r>
              </a:p>
            </p:txBody>
          </p:sp>
          <p:sp>
            <p:nvSpPr>
              <p:cNvPr id="43080" name="Line 22"/>
              <p:cNvSpPr>
                <a:spLocks noChangeShapeType="1"/>
              </p:cNvSpPr>
              <p:nvPr/>
            </p:nvSpPr>
            <p:spPr bwMode="auto">
              <a:xfrm>
                <a:off x="3440" y="1536"/>
                <a:ext cx="0" cy="9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43072" name="Text Box 23"/>
            <p:cNvSpPr txBox="1">
              <a:spLocks noChangeArrowheads="1"/>
            </p:cNvSpPr>
            <p:nvPr/>
          </p:nvSpPr>
          <p:spPr bwMode="auto">
            <a:xfrm>
              <a:off x="3651" y="1306"/>
              <a:ext cx="293"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pPr>
              <a:r>
                <a:rPr lang="en-US" altLang="en-US" sz="1200" b="1">
                  <a:latin typeface="Comic Sans MS" panose="030F0702030302020204" pitchFamily="66" charset="0"/>
                </a:rPr>
                <a:t>900</a:t>
              </a:r>
            </a:p>
          </p:txBody>
        </p:sp>
        <p:sp>
          <p:nvSpPr>
            <p:cNvPr id="43073" name="Line 24"/>
            <p:cNvSpPr>
              <a:spLocks noChangeShapeType="1"/>
            </p:cNvSpPr>
            <p:nvPr/>
          </p:nvSpPr>
          <p:spPr bwMode="auto">
            <a:xfrm>
              <a:off x="3779" y="1438"/>
              <a:ext cx="0" cy="9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3074" name="Rectangle 25" descr="Wide upward diagonal"/>
            <p:cNvSpPr>
              <a:spLocks noChangeArrowheads="1"/>
            </p:cNvSpPr>
            <p:nvPr/>
          </p:nvSpPr>
          <p:spPr bwMode="auto">
            <a:xfrm>
              <a:off x="3168" y="1543"/>
              <a:ext cx="293" cy="240"/>
            </a:xfrm>
            <a:prstGeom prst="rect">
              <a:avLst/>
            </a:prstGeom>
            <a:pattFill prst="wdUpDiag">
              <a:fgClr>
                <a:schemeClr val="folHlink"/>
              </a:fgClr>
              <a:bgClr>
                <a:schemeClr val="bg1"/>
              </a:bgClr>
            </a:pattFill>
            <a:ln w="9525">
              <a:solidFill>
                <a:schemeClr val="tx1"/>
              </a:solidFill>
              <a:miter lim="800000"/>
              <a:headEnd/>
              <a:tailEnd/>
            </a:ln>
          </p:spPr>
          <p:txBody>
            <a:bodyPr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grpSp>
          <p:nvGrpSpPr>
            <p:cNvPr id="43075" name="Group 26"/>
            <p:cNvGrpSpPr>
              <a:grpSpLocks/>
            </p:cNvGrpSpPr>
            <p:nvPr/>
          </p:nvGrpSpPr>
          <p:grpSpPr bwMode="auto">
            <a:xfrm>
              <a:off x="3776" y="1320"/>
              <a:ext cx="507" cy="463"/>
              <a:chOff x="3760" y="1081"/>
              <a:chExt cx="498" cy="463"/>
            </a:xfrm>
          </p:grpSpPr>
          <p:sp>
            <p:nvSpPr>
              <p:cNvPr id="43076" name="Rectangle 27" descr="Wide upward diagonal"/>
              <p:cNvSpPr>
                <a:spLocks noChangeArrowheads="1"/>
              </p:cNvSpPr>
              <p:nvPr/>
            </p:nvSpPr>
            <p:spPr bwMode="auto">
              <a:xfrm>
                <a:off x="3760" y="1304"/>
                <a:ext cx="288" cy="240"/>
              </a:xfrm>
              <a:prstGeom prst="rect">
                <a:avLst/>
              </a:prstGeom>
              <a:pattFill prst="wdUpDiag">
                <a:fgClr>
                  <a:schemeClr val="folHlink"/>
                </a:fgClr>
                <a:bgClr>
                  <a:schemeClr val="bg1"/>
                </a:bgClr>
              </a:pattFill>
              <a:ln w="9525">
                <a:solidFill>
                  <a:schemeClr val="tx1"/>
                </a:solidFill>
                <a:miter lim="800000"/>
                <a:headEnd/>
                <a:tailEnd/>
              </a:ln>
            </p:spPr>
            <p:txBody>
              <a:bodyPr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43077" name="Text Box 28"/>
              <p:cNvSpPr txBox="1">
                <a:spLocks noChangeArrowheads="1"/>
              </p:cNvSpPr>
              <p:nvPr/>
            </p:nvSpPr>
            <p:spPr bwMode="auto">
              <a:xfrm>
                <a:off x="3912" y="1081"/>
                <a:ext cx="346"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pPr>
                <a:r>
                  <a:rPr lang="en-US" altLang="en-US" sz="1200" b="1">
                    <a:latin typeface="Comic Sans MS" panose="030F0702030302020204" pitchFamily="66" charset="0"/>
                  </a:rPr>
                  <a:t>1099</a:t>
                </a:r>
              </a:p>
            </p:txBody>
          </p:sp>
          <p:sp>
            <p:nvSpPr>
              <p:cNvPr id="43078" name="Line 29"/>
              <p:cNvSpPr>
                <a:spLocks noChangeShapeType="1"/>
              </p:cNvSpPr>
              <p:nvPr/>
            </p:nvSpPr>
            <p:spPr bwMode="auto">
              <a:xfrm>
                <a:off x="4040" y="1208"/>
                <a:ext cx="0" cy="9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grpSp>
        <p:nvGrpSpPr>
          <p:cNvPr id="8" name="Group 30"/>
          <p:cNvGrpSpPr>
            <a:grpSpLocks/>
          </p:cNvGrpSpPr>
          <p:nvPr/>
        </p:nvGrpSpPr>
        <p:grpSpPr bwMode="auto">
          <a:xfrm>
            <a:off x="2133600" y="2586378"/>
            <a:ext cx="3505200" cy="431800"/>
            <a:chOff x="385" y="2619"/>
            <a:chExt cx="2208" cy="272"/>
          </a:xfrm>
        </p:grpSpPr>
        <p:sp>
          <p:nvSpPr>
            <p:cNvPr id="43065" name="Line 31"/>
            <p:cNvSpPr>
              <a:spLocks noChangeShapeType="1"/>
            </p:cNvSpPr>
            <p:nvPr/>
          </p:nvSpPr>
          <p:spPr bwMode="auto">
            <a:xfrm flipH="1">
              <a:off x="385" y="2651"/>
              <a:ext cx="2208" cy="240"/>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43066" name="Text Box 32"/>
            <p:cNvSpPr txBox="1">
              <a:spLocks noChangeArrowheads="1"/>
            </p:cNvSpPr>
            <p:nvPr/>
          </p:nvSpPr>
          <p:spPr bwMode="auto">
            <a:xfrm rot="-304486">
              <a:off x="586" y="2619"/>
              <a:ext cx="1564"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pPr>
              <a:r>
                <a:rPr lang="en-US" altLang="en-US" sz="1200" dirty="0"/>
                <a:t>ACK</a:t>
              </a:r>
              <a:r>
                <a:rPr lang="en-US" altLang="en-US" sz="1200" dirty="0">
                  <a:solidFill>
                    <a:srgbClr val="CC3300"/>
                  </a:solidFill>
                </a:rPr>
                <a:t> </a:t>
              </a:r>
              <a:r>
                <a:rPr lang="en-US" altLang="en-US" sz="1200" dirty="0"/>
                <a:t>700,</a:t>
              </a:r>
              <a:r>
                <a:rPr lang="en-US" altLang="en-US" sz="1200" dirty="0">
                  <a:solidFill>
                    <a:schemeClr val="accent1">
                      <a:lumMod val="75000"/>
                    </a:schemeClr>
                  </a:solidFill>
                </a:rPr>
                <a:t> </a:t>
              </a:r>
              <a:r>
                <a:rPr lang="en-US" altLang="en-US" sz="1200" dirty="0">
                  <a:solidFill>
                    <a:schemeClr val="accent2"/>
                  </a:solidFill>
                </a:rPr>
                <a:t>SACK 900-1100</a:t>
              </a:r>
            </a:p>
          </p:txBody>
        </p:sp>
      </p:grpSp>
      <p:grpSp>
        <p:nvGrpSpPr>
          <p:cNvPr id="9" name="Group 77"/>
          <p:cNvGrpSpPr>
            <a:grpSpLocks/>
          </p:cNvGrpSpPr>
          <p:nvPr/>
        </p:nvGrpSpPr>
        <p:grpSpPr bwMode="auto">
          <a:xfrm>
            <a:off x="5905500" y="2208554"/>
            <a:ext cx="4610100" cy="758825"/>
            <a:chOff x="2760" y="1826"/>
            <a:chExt cx="2904" cy="478"/>
          </a:xfrm>
        </p:grpSpPr>
        <p:grpSp>
          <p:nvGrpSpPr>
            <p:cNvPr id="43048" name="Group 34"/>
            <p:cNvGrpSpPr>
              <a:grpSpLocks/>
            </p:cNvGrpSpPr>
            <p:nvPr/>
          </p:nvGrpSpPr>
          <p:grpSpPr bwMode="auto">
            <a:xfrm>
              <a:off x="3288" y="1832"/>
              <a:ext cx="293" cy="223"/>
              <a:chOff x="3552" y="1841"/>
              <a:chExt cx="293" cy="223"/>
            </a:xfrm>
          </p:grpSpPr>
          <p:sp>
            <p:nvSpPr>
              <p:cNvPr id="43063" name="Text Box 35"/>
              <p:cNvSpPr txBox="1">
                <a:spLocks noChangeArrowheads="1"/>
              </p:cNvSpPr>
              <p:nvPr/>
            </p:nvSpPr>
            <p:spPr bwMode="auto">
              <a:xfrm>
                <a:off x="3552" y="1841"/>
                <a:ext cx="293"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pPr>
                <a:r>
                  <a:rPr lang="en-US" altLang="en-US" sz="1200" b="1">
                    <a:latin typeface="Comic Sans MS" panose="030F0702030302020204" pitchFamily="66" charset="0"/>
                  </a:rPr>
                  <a:t>699</a:t>
                </a:r>
              </a:p>
            </p:txBody>
          </p:sp>
          <p:sp>
            <p:nvSpPr>
              <p:cNvPr id="43064" name="Line 36"/>
              <p:cNvSpPr>
                <a:spLocks noChangeShapeType="1"/>
              </p:cNvSpPr>
              <p:nvPr/>
            </p:nvSpPr>
            <p:spPr bwMode="auto">
              <a:xfrm>
                <a:off x="3696" y="1968"/>
                <a:ext cx="0" cy="9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43049" name="Rectangle 37"/>
            <p:cNvSpPr>
              <a:spLocks noChangeArrowheads="1"/>
            </p:cNvSpPr>
            <p:nvPr/>
          </p:nvSpPr>
          <p:spPr bwMode="auto">
            <a:xfrm>
              <a:off x="2832" y="2063"/>
              <a:ext cx="2832" cy="240"/>
            </a:xfrm>
            <a:prstGeom prst="rect">
              <a:avLst/>
            </a:prstGeom>
            <a:solidFill>
              <a:srgbClr val="E9E8F4"/>
            </a:solidFill>
            <a:ln w="9525">
              <a:solidFill>
                <a:schemeClr val="tx1"/>
              </a:solidFill>
              <a:miter lim="800000"/>
              <a:headEnd/>
              <a:tailEnd/>
            </a:ln>
          </p:spPr>
          <p:txBody>
            <a:bodyPr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43050" name="Line 38"/>
            <p:cNvSpPr>
              <a:spLocks noChangeShapeType="1"/>
            </p:cNvSpPr>
            <p:nvPr/>
          </p:nvSpPr>
          <p:spPr bwMode="auto">
            <a:xfrm>
              <a:off x="2840" y="1967"/>
              <a:ext cx="0" cy="9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3051" name="Text Box 39"/>
            <p:cNvSpPr txBox="1">
              <a:spLocks noChangeArrowheads="1"/>
            </p:cNvSpPr>
            <p:nvPr/>
          </p:nvSpPr>
          <p:spPr bwMode="auto">
            <a:xfrm>
              <a:off x="2760" y="1832"/>
              <a:ext cx="293"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pPr>
              <a:r>
                <a:rPr lang="en-US" altLang="en-US" sz="1200" b="1">
                  <a:latin typeface="Comic Sans MS" panose="030F0702030302020204" pitchFamily="66" charset="0"/>
                </a:rPr>
                <a:t>300</a:t>
              </a:r>
            </a:p>
          </p:txBody>
        </p:sp>
        <p:grpSp>
          <p:nvGrpSpPr>
            <p:cNvPr id="43052" name="Group 40"/>
            <p:cNvGrpSpPr>
              <a:grpSpLocks/>
            </p:cNvGrpSpPr>
            <p:nvPr/>
          </p:nvGrpSpPr>
          <p:grpSpPr bwMode="auto">
            <a:xfrm>
              <a:off x="3008" y="1832"/>
              <a:ext cx="293" cy="231"/>
              <a:chOff x="3312" y="1401"/>
              <a:chExt cx="293" cy="231"/>
            </a:xfrm>
          </p:grpSpPr>
          <p:sp>
            <p:nvSpPr>
              <p:cNvPr id="43061" name="Text Box 41"/>
              <p:cNvSpPr txBox="1">
                <a:spLocks noChangeArrowheads="1"/>
              </p:cNvSpPr>
              <p:nvPr/>
            </p:nvSpPr>
            <p:spPr bwMode="auto">
              <a:xfrm>
                <a:off x="3312" y="1401"/>
                <a:ext cx="293"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pPr>
                <a:r>
                  <a:rPr lang="en-US" altLang="en-US" sz="1200" b="1">
                    <a:latin typeface="Comic Sans MS" panose="030F0702030302020204" pitchFamily="66" charset="0"/>
                  </a:rPr>
                  <a:t>500</a:t>
                </a:r>
              </a:p>
            </p:txBody>
          </p:sp>
          <p:sp>
            <p:nvSpPr>
              <p:cNvPr id="43062" name="Line 42"/>
              <p:cNvSpPr>
                <a:spLocks noChangeShapeType="1"/>
              </p:cNvSpPr>
              <p:nvPr/>
            </p:nvSpPr>
            <p:spPr bwMode="auto">
              <a:xfrm>
                <a:off x="3440" y="1536"/>
                <a:ext cx="0" cy="9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43053" name="Text Box 43"/>
            <p:cNvSpPr txBox="1">
              <a:spLocks noChangeArrowheads="1"/>
            </p:cNvSpPr>
            <p:nvPr/>
          </p:nvSpPr>
          <p:spPr bwMode="auto">
            <a:xfrm>
              <a:off x="3619" y="1826"/>
              <a:ext cx="293"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pPr>
              <a:r>
                <a:rPr lang="en-US" altLang="en-US" sz="1200" b="1">
                  <a:latin typeface="Comic Sans MS" panose="030F0702030302020204" pitchFamily="66" charset="0"/>
                </a:rPr>
                <a:t>900</a:t>
              </a:r>
            </a:p>
          </p:txBody>
        </p:sp>
        <p:sp>
          <p:nvSpPr>
            <p:cNvPr id="43054" name="Line 44"/>
            <p:cNvSpPr>
              <a:spLocks noChangeShapeType="1"/>
            </p:cNvSpPr>
            <p:nvPr/>
          </p:nvSpPr>
          <p:spPr bwMode="auto">
            <a:xfrm>
              <a:off x="3747" y="1958"/>
              <a:ext cx="0" cy="9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3055" name="Rectangle 45" descr="Wide upward diagonal"/>
            <p:cNvSpPr>
              <a:spLocks noChangeArrowheads="1"/>
            </p:cNvSpPr>
            <p:nvPr/>
          </p:nvSpPr>
          <p:spPr bwMode="auto">
            <a:xfrm>
              <a:off x="3139" y="2063"/>
              <a:ext cx="293" cy="240"/>
            </a:xfrm>
            <a:prstGeom prst="rect">
              <a:avLst/>
            </a:prstGeom>
            <a:pattFill prst="wdUpDiag">
              <a:fgClr>
                <a:schemeClr val="folHlink"/>
              </a:fgClr>
              <a:bgClr>
                <a:schemeClr val="bg1"/>
              </a:bgClr>
            </a:pattFill>
            <a:ln w="9525">
              <a:solidFill>
                <a:schemeClr val="tx1"/>
              </a:solidFill>
              <a:miter lim="800000"/>
              <a:headEnd/>
              <a:tailEnd/>
            </a:ln>
          </p:spPr>
          <p:txBody>
            <a:bodyPr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grpSp>
          <p:nvGrpSpPr>
            <p:cNvPr id="43056" name="Group 46"/>
            <p:cNvGrpSpPr>
              <a:grpSpLocks/>
            </p:cNvGrpSpPr>
            <p:nvPr/>
          </p:nvGrpSpPr>
          <p:grpSpPr bwMode="auto">
            <a:xfrm>
              <a:off x="3744" y="1840"/>
              <a:ext cx="507" cy="463"/>
              <a:chOff x="3760" y="1081"/>
              <a:chExt cx="498" cy="463"/>
            </a:xfrm>
          </p:grpSpPr>
          <p:sp>
            <p:nvSpPr>
              <p:cNvPr id="43058" name="Rectangle 47" descr="Wide upward diagonal"/>
              <p:cNvSpPr>
                <a:spLocks noChangeArrowheads="1"/>
              </p:cNvSpPr>
              <p:nvPr/>
            </p:nvSpPr>
            <p:spPr bwMode="auto">
              <a:xfrm>
                <a:off x="3760" y="1304"/>
                <a:ext cx="288" cy="240"/>
              </a:xfrm>
              <a:prstGeom prst="rect">
                <a:avLst/>
              </a:prstGeom>
              <a:pattFill prst="wdUpDiag">
                <a:fgClr>
                  <a:schemeClr val="folHlink"/>
                </a:fgClr>
                <a:bgClr>
                  <a:schemeClr val="bg1"/>
                </a:bgClr>
              </a:pattFill>
              <a:ln w="9525">
                <a:solidFill>
                  <a:schemeClr val="tx1"/>
                </a:solidFill>
                <a:miter lim="800000"/>
                <a:headEnd/>
                <a:tailEnd/>
              </a:ln>
            </p:spPr>
            <p:txBody>
              <a:bodyPr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43059" name="Text Box 48"/>
              <p:cNvSpPr txBox="1">
                <a:spLocks noChangeArrowheads="1"/>
              </p:cNvSpPr>
              <p:nvPr/>
            </p:nvSpPr>
            <p:spPr bwMode="auto">
              <a:xfrm>
                <a:off x="3912" y="1081"/>
                <a:ext cx="346"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pPr>
                <a:r>
                  <a:rPr lang="en-US" altLang="en-US" sz="1200" b="1">
                    <a:latin typeface="Comic Sans MS" panose="030F0702030302020204" pitchFamily="66" charset="0"/>
                  </a:rPr>
                  <a:t>1099</a:t>
                </a:r>
              </a:p>
            </p:txBody>
          </p:sp>
          <p:sp>
            <p:nvSpPr>
              <p:cNvPr id="43060" name="Line 49"/>
              <p:cNvSpPr>
                <a:spLocks noChangeShapeType="1"/>
              </p:cNvSpPr>
              <p:nvPr/>
            </p:nvSpPr>
            <p:spPr bwMode="auto">
              <a:xfrm>
                <a:off x="4040" y="1208"/>
                <a:ext cx="0" cy="9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43057" name="Rectangle 50" descr="Wide upward diagonal"/>
            <p:cNvSpPr>
              <a:spLocks noChangeArrowheads="1"/>
            </p:cNvSpPr>
            <p:nvPr/>
          </p:nvSpPr>
          <p:spPr bwMode="auto">
            <a:xfrm>
              <a:off x="2840" y="2064"/>
              <a:ext cx="301" cy="240"/>
            </a:xfrm>
            <a:prstGeom prst="rect">
              <a:avLst/>
            </a:prstGeom>
            <a:pattFill prst="wdUpDiag">
              <a:fgClr>
                <a:schemeClr val="folHlink"/>
              </a:fgClr>
              <a:bgClr>
                <a:schemeClr val="bg1"/>
              </a:bgClr>
            </a:pattFill>
            <a:ln w="9525">
              <a:solidFill>
                <a:schemeClr val="tx1"/>
              </a:solidFill>
              <a:miter lim="800000"/>
              <a:headEnd/>
              <a:tailEnd/>
            </a:ln>
          </p:spPr>
          <p:txBody>
            <a:bodyPr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grpSp>
      <p:grpSp>
        <p:nvGrpSpPr>
          <p:cNvPr id="13" name="Group 52"/>
          <p:cNvGrpSpPr>
            <a:grpSpLocks/>
          </p:cNvGrpSpPr>
          <p:nvPr/>
        </p:nvGrpSpPr>
        <p:grpSpPr bwMode="auto">
          <a:xfrm>
            <a:off x="3657600" y="3119779"/>
            <a:ext cx="1905000" cy="379413"/>
            <a:chOff x="1392" y="1777"/>
            <a:chExt cx="1200" cy="239"/>
          </a:xfrm>
        </p:grpSpPr>
        <p:sp>
          <p:nvSpPr>
            <p:cNvPr id="43046" name="Line 53"/>
            <p:cNvSpPr>
              <a:spLocks noChangeShapeType="1"/>
            </p:cNvSpPr>
            <p:nvPr/>
          </p:nvSpPr>
          <p:spPr bwMode="auto">
            <a:xfrm>
              <a:off x="1392" y="1862"/>
              <a:ext cx="1200" cy="154"/>
            </a:xfrm>
            <a:prstGeom prst="line">
              <a:avLst/>
            </a:prstGeom>
            <a:noFill/>
            <a:ln w="9525">
              <a:solidFill>
                <a:schemeClr val="tx1"/>
              </a:solidFill>
              <a:miter lim="800000"/>
              <a:headEnd type="oval" w="med" len="me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43047" name="Text Box 54"/>
            <p:cNvSpPr txBox="1">
              <a:spLocks noChangeArrowheads="1"/>
            </p:cNvSpPr>
            <p:nvPr/>
          </p:nvSpPr>
          <p:spPr bwMode="auto">
            <a:xfrm rot="240000">
              <a:off x="1694" y="1777"/>
              <a:ext cx="66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pPr>
              <a:r>
                <a:rPr lang="en-US" altLang="en-US" sz="1200"/>
                <a:t>700-899</a:t>
              </a:r>
            </a:p>
          </p:txBody>
        </p:sp>
      </p:grpSp>
      <p:grpSp>
        <p:nvGrpSpPr>
          <p:cNvPr id="14" name="Group 73"/>
          <p:cNvGrpSpPr>
            <a:grpSpLocks/>
          </p:cNvGrpSpPr>
          <p:nvPr/>
        </p:nvGrpSpPr>
        <p:grpSpPr bwMode="auto">
          <a:xfrm>
            <a:off x="2133600" y="3635718"/>
            <a:ext cx="3505200" cy="422276"/>
            <a:chOff x="515" y="1272"/>
            <a:chExt cx="2582" cy="266"/>
          </a:xfrm>
        </p:grpSpPr>
        <p:sp>
          <p:nvSpPr>
            <p:cNvPr id="43044" name="Line 74"/>
            <p:cNvSpPr>
              <a:spLocks noChangeShapeType="1"/>
            </p:cNvSpPr>
            <p:nvPr/>
          </p:nvSpPr>
          <p:spPr bwMode="auto">
            <a:xfrm flipH="1">
              <a:off x="515" y="1298"/>
              <a:ext cx="2582" cy="240"/>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43045" name="Text Box 75"/>
            <p:cNvSpPr txBox="1">
              <a:spLocks noChangeArrowheads="1"/>
            </p:cNvSpPr>
            <p:nvPr/>
          </p:nvSpPr>
          <p:spPr bwMode="auto">
            <a:xfrm rot="21360000">
              <a:off x="1509" y="1272"/>
              <a:ext cx="642"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pPr>
              <a:r>
                <a:rPr lang="en-US" altLang="en-US" sz="1200"/>
                <a:t>ACK</a:t>
              </a:r>
              <a:r>
                <a:rPr lang="en-US" altLang="en-US" sz="1200">
                  <a:solidFill>
                    <a:srgbClr val="CC3300"/>
                  </a:solidFill>
                </a:rPr>
                <a:t> </a:t>
              </a:r>
              <a:r>
                <a:rPr lang="en-US" altLang="en-US" sz="1200"/>
                <a:t>1100</a:t>
              </a:r>
            </a:p>
          </p:txBody>
        </p:sp>
      </p:grpSp>
      <p:grpSp>
        <p:nvGrpSpPr>
          <p:cNvPr id="15" name="Group 78"/>
          <p:cNvGrpSpPr>
            <a:grpSpLocks/>
          </p:cNvGrpSpPr>
          <p:nvPr/>
        </p:nvGrpSpPr>
        <p:grpSpPr bwMode="auto">
          <a:xfrm>
            <a:off x="5892800" y="3437278"/>
            <a:ext cx="4622800" cy="762000"/>
            <a:chOff x="2752" y="2600"/>
            <a:chExt cx="2912" cy="480"/>
          </a:xfrm>
        </p:grpSpPr>
        <p:grpSp>
          <p:nvGrpSpPr>
            <p:cNvPr id="43026" name="Group 56"/>
            <p:cNvGrpSpPr>
              <a:grpSpLocks/>
            </p:cNvGrpSpPr>
            <p:nvPr/>
          </p:nvGrpSpPr>
          <p:grpSpPr bwMode="auto">
            <a:xfrm>
              <a:off x="3288" y="2600"/>
              <a:ext cx="293" cy="223"/>
              <a:chOff x="3552" y="1841"/>
              <a:chExt cx="293" cy="223"/>
            </a:xfrm>
          </p:grpSpPr>
          <p:sp>
            <p:nvSpPr>
              <p:cNvPr id="43042" name="Text Box 57"/>
              <p:cNvSpPr txBox="1">
                <a:spLocks noChangeArrowheads="1"/>
              </p:cNvSpPr>
              <p:nvPr/>
            </p:nvSpPr>
            <p:spPr bwMode="auto">
              <a:xfrm>
                <a:off x="3552" y="1841"/>
                <a:ext cx="293"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pPr>
                <a:r>
                  <a:rPr lang="en-US" altLang="en-US" sz="1200" b="1">
                    <a:latin typeface="Comic Sans MS" panose="030F0702030302020204" pitchFamily="66" charset="0"/>
                  </a:rPr>
                  <a:t>700</a:t>
                </a:r>
              </a:p>
            </p:txBody>
          </p:sp>
          <p:sp>
            <p:nvSpPr>
              <p:cNvPr id="43043" name="Line 58"/>
              <p:cNvSpPr>
                <a:spLocks noChangeShapeType="1"/>
              </p:cNvSpPr>
              <p:nvPr/>
            </p:nvSpPr>
            <p:spPr bwMode="auto">
              <a:xfrm>
                <a:off x="3696" y="1968"/>
                <a:ext cx="0" cy="9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43027" name="Rectangle 59"/>
            <p:cNvSpPr>
              <a:spLocks noChangeArrowheads="1"/>
            </p:cNvSpPr>
            <p:nvPr/>
          </p:nvSpPr>
          <p:spPr bwMode="auto">
            <a:xfrm>
              <a:off x="2832" y="2839"/>
              <a:ext cx="2832" cy="240"/>
            </a:xfrm>
            <a:prstGeom prst="rect">
              <a:avLst/>
            </a:prstGeom>
            <a:solidFill>
              <a:srgbClr val="E9E8F4"/>
            </a:solidFill>
            <a:ln w="9525">
              <a:solidFill>
                <a:schemeClr val="tx1"/>
              </a:solidFill>
              <a:miter lim="800000"/>
              <a:headEnd/>
              <a:tailEnd/>
            </a:ln>
          </p:spPr>
          <p:txBody>
            <a:bodyPr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43028" name="Line 60"/>
            <p:cNvSpPr>
              <a:spLocks noChangeShapeType="1"/>
            </p:cNvSpPr>
            <p:nvPr/>
          </p:nvSpPr>
          <p:spPr bwMode="auto">
            <a:xfrm>
              <a:off x="2840" y="2743"/>
              <a:ext cx="0" cy="9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3029" name="Text Box 61"/>
            <p:cNvSpPr txBox="1">
              <a:spLocks noChangeArrowheads="1"/>
            </p:cNvSpPr>
            <p:nvPr/>
          </p:nvSpPr>
          <p:spPr bwMode="auto">
            <a:xfrm>
              <a:off x="2752" y="2608"/>
              <a:ext cx="293"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pPr>
              <a:r>
                <a:rPr lang="en-US" altLang="en-US" sz="1200" b="1">
                  <a:latin typeface="Comic Sans MS" panose="030F0702030302020204" pitchFamily="66" charset="0"/>
                </a:rPr>
                <a:t>300</a:t>
              </a:r>
            </a:p>
          </p:txBody>
        </p:sp>
        <p:grpSp>
          <p:nvGrpSpPr>
            <p:cNvPr id="43030" name="Group 62"/>
            <p:cNvGrpSpPr>
              <a:grpSpLocks/>
            </p:cNvGrpSpPr>
            <p:nvPr/>
          </p:nvGrpSpPr>
          <p:grpSpPr bwMode="auto">
            <a:xfrm>
              <a:off x="3008" y="2608"/>
              <a:ext cx="293" cy="231"/>
              <a:chOff x="3312" y="1401"/>
              <a:chExt cx="293" cy="231"/>
            </a:xfrm>
          </p:grpSpPr>
          <p:sp>
            <p:nvSpPr>
              <p:cNvPr id="43040" name="Text Box 63"/>
              <p:cNvSpPr txBox="1">
                <a:spLocks noChangeArrowheads="1"/>
              </p:cNvSpPr>
              <p:nvPr/>
            </p:nvSpPr>
            <p:spPr bwMode="auto">
              <a:xfrm>
                <a:off x="3312" y="1401"/>
                <a:ext cx="293"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pPr>
                <a:r>
                  <a:rPr lang="en-US" altLang="en-US" sz="1200" b="1">
                    <a:latin typeface="Comic Sans MS" panose="030F0702030302020204" pitchFamily="66" charset="0"/>
                  </a:rPr>
                  <a:t>500</a:t>
                </a:r>
              </a:p>
            </p:txBody>
          </p:sp>
          <p:sp>
            <p:nvSpPr>
              <p:cNvPr id="43041" name="Line 64"/>
              <p:cNvSpPr>
                <a:spLocks noChangeShapeType="1"/>
              </p:cNvSpPr>
              <p:nvPr/>
            </p:nvSpPr>
            <p:spPr bwMode="auto">
              <a:xfrm>
                <a:off x="3440" y="1536"/>
                <a:ext cx="0" cy="9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43031" name="Text Box 65"/>
            <p:cNvSpPr txBox="1">
              <a:spLocks noChangeArrowheads="1"/>
            </p:cNvSpPr>
            <p:nvPr/>
          </p:nvSpPr>
          <p:spPr bwMode="auto">
            <a:xfrm>
              <a:off x="3619" y="2602"/>
              <a:ext cx="293"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pPr>
              <a:r>
                <a:rPr lang="en-US" altLang="en-US" sz="1200" b="1">
                  <a:latin typeface="Comic Sans MS" panose="030F0702030302020204" pitchFamily="66" charset="0"/>
                </a:rPr>
                <a:t>900</a:t>
              </a:r>
            </a:p>
          </p:txBody>
        </p:sp>
        <p:sp>
          <p:nvSpPr>
            <p:cNvPr id="43032" name="Line 66"/>
            <p:cNvSpPr>
              <a:spLocks noChangeShapeType="1"/>
            </p:cNvSpPr>
            <p:nvPr/>
          </p:nvSpPr>
          <p:spPr bwMode="auto">
            <a:xfrm>
              <a:off x="3747" y="2734"/>
              <a:ext cx="0" cy="9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3033" name="Rectangle 67" descr="Wide upward diagonal"/>
            <p:cNvSpPr>
              <a:spLocks noChangeArrowheads="1"/>
            </p:cNvSpPr>
            <p:nvPr/>
          </p:nvSpPr>
          <p:spPr bwMode="auto">
            <a:xfrm>
              <a:off x="3139" y="2839"/>
              <a:ext cx="293" cy="240"/>
            </a:xfrm>
            <a:prstGeom prst="rect">
              <a:avLst/>
            </a:prstGeom>
            <a:pattFill prst="wdUpDiag">
              <a:fgClr>
                <a:schemeClr val="folHlink"/>
              </a:fgClr>
              <a:bgClr>
                <a:schemeClr val="bg1"/>
              </a:bgClr>
            </a:pattFill>
            <a:ln w="9525">
              <a:solidFill>
                <a:schemeClr val="tx1"/>
              </a:solidFill>
              <a:miter lim="800000"/>
              <a:headEnd/>
              <a:tailEnd/>
            </a:ln>
          </p:spPr>
          <p:txBody>
            <a:bodyPr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grpSp>
          <p:nvGrpSpPr>
            <p:cNvPr id="43034" name="Group 68"/>
            <p:cNvGrpSpPr>
              <a:grpSpLocks/>
            </p:cNvGrpSpPr>
            <p:nvPr/>
          </p:nvGrpSpPr>
          <p:grpSpPr bwMode="auto">
            <a:xfrm>
              <a:off x="3744" y="2616"/>
              <a:ext cx="507" cy="463"/>
              <a:chOff x="3760" y="1081"/>
              <a:chExt cx="498" cy="463"/>
            </a:xfrm>
          </p:grpSpPr>
          <p:sp>
            <p:nvSpPr>
              <p:cNvPr id="43037" name="Rectangle 69" descr="Wide upward diagonal"/>
              <p:cNvSpPr>
                <a:spLocks noChangeArrowheads="1"/>
              </p:cNvSpPr>
              <p:nvPr/>
            </p:nvSpPr>
            <p:spPr bwMode="auto">
              <a:xfrm>
                <a:off x="3760" y="1304"/>
                <a:ext cx="288" cy="240"/>
              </a:xfrm>
              <a:prstGeom prst="rect">
                <a:avLst/>
              </a:prstGeom>
              <a:pattFill prst="wdUpDiag">
                <a:fgClr>
                  <a:schemeClr val="folHlink"/>
                </a:fgClr>
                <a:bgClr>
                  <a:schemeClr val="bg1"/>
                </a:bgClr>
              </a:pattFill>
              <a:ln w="9525">
                <a:solidFill>
                  <a:schemeClr val="tx1"/>
                </a:solidFill>
                <a:miter lim="800000"/>
                <a:headEnd/>
                <a:tailEnd/>
              </a:ln>
            </p:spPr>
            <p:txBody>
              <a:bodyPr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43038" name="Text Box 70"/>
              <p:cNvSpPr txBox="1">
                <a:spLocks noChangeArrowheads="1"/>
              </p:cNvSpPr>
              <p:nvPr/>
            </p:nvSpPr>
            <p:spPr bwMode="auto">
              <a:xfrm>
                <a:off x="3912" y="1081"/>
                <a:ext cx="346"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pPr>
                <a:r>
                  <a:rPr lang="en-US" altLang="en-US" sz="1200" b="1">
                    <a:latin typeface="Comic Sans MS" panose="030F0702030302020204" pitchFamily="66" charset="0"/>
                  </a:rPr>
                  <a:t>1099</a:t>
                </a:r>
              </a:p>
            </p:txBody>
          </p:sp>
          <p:sp>
            <p:nvSpPr>
              <p:cNvPr id="43039" name="Line 71"/>
              <p:cNvSpPr>
                <a:spLocks noChangeShapeType="1"/>
              </p:cNvSpPr>
              <p:nvPr/>
            </p:nvSpPr>
            <p:spPr bwMode="auto">
              <a:xfrm>
                <a:off x="4040" y="1208"/>
                <a:ext cx="0" cy="9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43035" name="Rectangle 72" descr="Wide upward diagonal"/>
            <p:cNvSpPr>
              <a:spLocks noChangeArrowheads="1"/>
            </p:cNvSpPr>
            <p:nvPr/>
          </p:nvSpPr>
          <p:spPr bwMode="auto">
            <a:xfrm>
              <a:off x="2840" y="2840"/>
              <a:ext cx="301" cy="240"/>
            </a:xfrm>
            <a:prstGeom prst="rect">
              <a:avLst/>
            </a:prstGeom>
            <a:pattFill prst="wdUpDiag">
              <a:fgClr>
                <a:schemeClr val="folHlink"/>
              </a:fgClr>
              <a:bgClr>
                <a:schemeClr val="bg1"/>
              </a:bgClr>
            </a:pattFill>
            <a:ln w="9525">
              <a:solidFill>
                <a:schemeClr val="tx1"/>
              </a:solidFill>
              <a:miter lim="800000"/>
              <a:headEnd/>
              <a:tailEnd/>
            </a:ln>
          </p:spPr>
          <p:txBody>
            <a:bodyPr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43036" name="Rectangle 76" descr="Wide upward diagonal"/>
            <p:cNvSpPr>
              <a:spLocks noChangeArrowheads="1"/>
            </p:cNvSpPr>
            <p:nvPr/>
          </p:nvSpPr>
          <p:spPr bwMode="auto">
            <a:xfrm>
              <a:off x="3432" y="2840"/>
              <a:ext cx="312" cy="240"/>
            </a:xfrm>
            <a:prstGeom prst="rect">
              <a:avLst/>
            </a:prstGeom>
            <a:pattFill prst="wdUpDiag">
              <a:fgClr>
                <a:schemeClr val="folHlink"/>
              </a:fgClr>
              <a:bgClr>
                <a:schemeClr val="bg1"/>
              </a:bgClr>
            </a:pattFill>
            <a:ln w="9525">
              <a:solidFill>
                <a:schemeClr val="tx1"/>
              </a:solidFill>
              <a:miter lim="800000"/>
              <a:headEnd/>
              <a:tailEnd/>
            </a:ln>
          </p:spPr>
          <p:txBody>
            <a:bodyPr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grpSp>
      <p:grpSp>
        <p:nvGrpSpPr>
          <p:cNvPr id="19" name="Group 86"/>
          <p:cNvGrpSpPr>
            <a:grpSpLocks/>
          </p:cNvGrpSpPr>
          <p:nvPr/>
        </p:nvGrpSpPr>
        <p:grpSpPr bwMode="auto">
          <a:xfrm>
            <a:off x="5867400" y="4567578"/>
            <a:ext cx="4648200" cy="723900"/>
            <a:chOff x="2736" y="3192"/>
            <a:chExt cx="2928" cy="456"/>
          </a:xfrm>
        </p:grpSpPr>
        <p:sp>
          <p:nvSpPr>
            <p:cNvPr id="43023" name="Rectangle 80"/>
            <p:cNvSpPr>
              <a:spLocks noChangeArrowheads="1"/>
            </p:cNvSpPr>
            <p:nvPr/>
          </p:nvSpPr>
          <p:spPr bwMode="auto">
            <a:xfrm>
              <a:off x="2832" y="3408"/>
              <a:ext cx="2832" cy="240"/>
            </a:xfrm>
            <a:prstGeom prst="rect">
              <a:avLst/>
            </a:prstGeom>
            <a:solidFill>
              <a:srgbClr val="E9E8F4"/>
            </a:solidFill>
            <a:ln w="9525">
              <a:solidFill>
                <a:schemeClr val="tx1"/>
              </a:solidFill>
              <a:miter lim="800000"/>
              <a:headEnd/>
              <a:tailEnd/>
            </a:ln>
          </p:spPr>
          <p:txBody>
            <a:bodyPr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43024" name="Text Box 82"/>
            <p:cNvSpPr txBox="1">
              <a:spLocks noChangeArrowheads="1"/>
            </p:cNvSpPr>
            <p:nvPr/>
          </p:nvSpPr>
          <p:spPr bwMode="auto">
            <a:xfrm>
              <a:off x="2736" y="3192"/>
              <a:ext cx="384"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pPr>
              <a:r>
                <a:rPr lang="en-US" altLang="en-US" sz="1200" b="1">
                  <a:latin typeface="Comic Sans MS" panose="030F0702030302020204" pitchFamily="66" charset="0"/>
                </a:rPr>
                <a:t>1100</a:t>
              </a:r>
            </a:p>
          </p:txBody>
        </p:sp>
        <p:sp>
          <p:nvSpPr>
            <p:cNvPr id="43025" name="Line 84"/>
            <p:cNvSpPr>
              <a:spLocks noChangeShapeType="1"/>
            </p:cNvSpPr>
            <p:nvPr/>
          </p:nvSpPr>
          <p:spPr bwMode="auto">
            <a:xfrm>
              <a:off x="2840" y="3320"/>
              <a:ext cx="0" cy="9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43022" name="Text Box 87"/>
          <p:cNvSpPr txBox="1">
            <a:spLocks noChangeArrowheads="1"/>
          </p:cNvSpPr>
          <p:nvPr/>
        </p:nvSpPr>
        <p:spPr bwMode="auto">
          <a:xfrm>
            <a:off x="2641928" y="561756"/>
            <a:ext cx="7162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2400" dirty="0">
                <a:solidFill>
                  <a:schemeClr val="folHlink"/>
                </a:solidFill>
                <a:latin typeface="Arial Black" panose="020B0A04020102020204" pitchFamily="34" charset="0"/>
              </a:rPr>
              <a:t>Another SACK Example </a:t>
            </a:r>
            <a:r>
              <a:rPr lang="en-US" altLang="en-US" sz="1600" dirty="0">
                <a:solidFill>
                  <a:schemeClr val="folHlink"/>
                </a:solidFill>
                <a:latin typeface="Arial Black" panose="020B0A04020102020204" pitchFamily="34" charset="0"/>
              </a:rPr>
              <a:t>(cont’d)</a:t>
            </a:r>
          </a:p>
        </p:txBody>
      </p:sp>
    </p:spTree>
    <p:extLst>
      <p:ext uri="{BB962C8B-B14F-4D97-AF65-F5344CB8AC3E}">
        <p14:creationId xmlns:p14="http://schemas.microsoft.com/office/powerpoint/2010/main" val="40390312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 presetClass="entr" presetSubtype="32"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ox(out)">
                                      <p:cBhvr>
                                        <p:cTn id="13" dur="1000"/>
                                        <p:tgtEl>
                                          <p:spTgt spid="4"/>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8"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additive="base">
                                        <p:cTn id="18" dur="5000" fill="hold"/>
                                        <p:tgtEl>
                                          <p:spTgt spid="3"/>
                                        </p:tgtEl>
                                        <p:attrNameLst>
                                          <p:attrName>ppt_x</p:attrName>
                                        </p:attrNameLst>
                                      </p:cBhvr>
                                      <p:tavLst>
                                        <p:tav tm="0">
                                          <p:val>
                                            <p:strVal val="0-#ppt_w/2"/>
                                          </p:val>
                                        </p:tav>
                                        <p:tav tm="100000">
                                          <p:val>
                                            <p:strVal val="#ppt_x"/>
                                          </p:val>
                                        </p:tav>
                                      </p:tavLst>
                                    </p:anim>
                                    <p:anim calcmode="lin" valueType="num">
                                      <p:cBhvr additive="base">
                                        <p:cTn id="19" dur="5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4" presetClass="entr" presetSubtype="32" fill="hold"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box(out)">
                                      <p:cBhvr>
                                        <p:cTn id="24" dur="1000"/>
                                        <p:tgtEl>
                                          <p:spTgt spid="9"/>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2" fill="hold" nodeType="click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1000" fill="hold"/>
                                        <p:tgtEl>
                                          <p:spTgt spid="8"/>
                                        </p:tgtEl>
                                        <p:attrNameLst>
                                          <p:attrName>ppt_x</p:attrName>
                                        </p:attrNameLst>
                                      </p:cBhvr>
                                      <p:tavLst>
                                        <p:tav tm="0">
                                          <p:val>
                                            <p:strVal val="1+#ppt_w/2"/>
                                          </p:val>
                                        </p:tav>
                                        <p:tav tm="100000">
                                          <p:val>
                                            <p:strVal val="#ppt_x"/>
                                          </p:val>
                                        </p:tav>
                                      </p:tavLst>
                                    </p:anim>
                                    <p:anim calcmode="lin" valueType="num">
                                      <p:cBhvr additive="base">
                                        <p:cTn id="30" dur="10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8" fill="hold" nodeType="click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additive="base">
                                        <p:cTn id="35" dur="5000" fill="hold"/>
                                        <p:tgtEl>
                                          <p:spTgt spid="13"/>
                                        </p:tgtEl>
                                        <p:attrNameLst>
                                          <p:attrName>ppt_x</p:attrName>
                                        </p:attrNameLst>
                                      </p:cBhvr>
                                      <p:tavLst>
                                        <p:tav tm="0">
                                          <p:val>
                                            <p:strVal val="0-#ppt_w/2"/>
                                          </p:val>
                                        </p:tav>
                                        <p:tav tm="100000">
                                          <p:val>
                                            <p:strVal val="#ppt_x"/>
                                          </p:val>
                                        </p:tav>
                                      </p:tavLst>
                                    </p:anim>
                                    <p:anim calcmode="lin" valueType="num">
                                      <p:cBhvr additive="base">
                                        <p:cTn id="36" dur="50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4" presetClass="entr" presetSubtype="32" fill="hold" nodeType="click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box(out)">
                                      <p:cBhvr>
                                        <p:cTn id="41" dur="1000"/>
                                        <p:tgtEl>
                                          <p:spTgt spid="15"/>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2" presetClass="entr" presetSubtype="2" fill="hold" nodeType="click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additive="base">
                                        <p:cTn id="46" dur="1000" fill="hold"/>
                                        <p:tgtEl>
                                          <p:spTgt spid="14"/>
                                        </p:tgtEl>
                                        <p:attrNameLst>
                                          <p:attrName>ppt_x</p:attrName>
                                        </p:attrNameLst>
                                      </p:cBhvr>
                                      <p:tavLst>
                                        <p:tav tm="0">
                                          <p:val>
                                            <p:strVal val="1+#ppt_w/2"/>
                                          </p:val>
                                        </p:tav>
                                        <p:tav tm="100000">
                                          <p:val>
                                            <p:strVal val="#ppt_x"/>
                                          </p:val>
                                        </p:tav>
                                      </p:tavLst>
                                    </p:anim>
                                    <p:anim calcmode="lin" valueType="num">
                                      <p:cBhvr additive="base">
                                        <p:cTn id="47" dur="10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48" fill="hold" nodeType="clickPar">
                      <p:stCondLst>
                        <p:cond delay="indefinite"/>
                      </p:stCondLst>
                      <p:childTnLst>
                        <p:par>
                          <p:cTn id="49" fill="hold" nodeType="withGroup">
                            <p:stCondLst>
                              <p:cond delay="0"/>
                            </p:stCondLst>
                            <p:childTnLst>
                              <p:par>
                                <p:cTn id="50" presetID="4" presetClass="entr" presetSubtype="32" fill="hold" nodeType="click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box(out)">
                                      <p:cBhvr>
                                        <p:cTn id="52"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sp>
        <p:nvSpPr>
          <p:cNvPr id="4" name="Content Placeholder 3"/>
          <p:cNvSpPr>
            <a:spLocks noGrp="1"/>
          </p:cNvSpPr>
          <p:nvPr>
            <p:ph idx="1"/>
          </p:nvPr>
        </p:nvSpPr>
        <p:spPr/>
        <p:txBody>
          <a:bodyPr/>
          <a:lstStyle/>
          <a:p>
            <a:endParaRPr lang="en-US"/>
          </a:p>
        </p:txBody>
      </p:sp>
      <p:sp>
        <p:nvSpPr>
          <p:cNvPr id="78" name="Slide Number Placeholder 2"/>
          <p:cNvSpPr>
            <a:spLocks noGrp="1"/>
          </p:cNvSpPr>
          <p:nvPr>
            <p:ph type="sldNum" sz="quarter" idx="12"/>
          </p:nvPr>
        </p:nvSpPr>
        <p:spPr>
          <a:xfrm>
            <a:off x="-497443" y="5455117"/>
            <a:ext cx="811019" cy="503578"/>
          </a:xfrm>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fld id="{26D7D040-2155-4CFA-937B-9BBB932ABBAD}" type="slidenum">
              <a:rPr lang="en-US" altLang="en-US">
                <a:solidFill>
                  <a:srgbClr val="898989"/>
                </a:solidFill>
                <a:latin typeface="Calibri" panose="020F0502020204030204" pitchFamily="34" charset="0"/>
              </a:rPr>
              <a:pPr algn="ctr" eaLnBrk="1" hangingPunct="1"/>
              <a:t>32</a:t>
            </a:fld>
            <a:endParaRPr lang="en-US" altLang="en-US">
              <a:solidFill>
                <a:srgbClr val="898989"/>
              </a:solidFill>
              <a:latin typeface="Calibri" panose="020F0502020204030204" pitchFamily="34" charset="0"/>
            </a:endParaRPr>
          </a:p>
        </p:txBody>
      </p:sp>
      <p:sp>
        <p:nvSpPr>
          <p:cNvPr id="44035" name="Text Box 4"/>
          <p:cNvSpPr txBox="1">
            <a:spLocks noChangeArrowheads="1"/>
          </p:cNvSpPr>
          <p:nvPr/>
        </p:nvSpPr>
        <p:spPr bwMode="auto">
          <a:xfrm>
            <a:off x="2895600" y="533400"/>
            <a:ext cx="7162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2400">
                <a:solidFill>
                  <a:schemeClr val="folHlink"/>
                </a:solidFill>
                <a:latin typeface="Arial Black" panose="020B0A04020102020204" pitchFamily="34" charset="0"/>
              </a:rPr>
              <a:t>Without SACK vs. With SACK</a:t>
            </a:r>
          </a:p>
        </p:txBody>
      </p:sp>
      <p:grpSp>
        <p:nvGrpSpPr>
          <p:cNvPr id="2" name="Group 89"/>
          <p:cNvGrpSpPr>
            <a:grpSpLocks/>
          </p:cNvGrpSpPr>
          <p:nvPr/>
        </p:nvGrpSpPr>
        <p:grpSpPr bwMode="auto">
          <a:xfrm>
            <a:off x="1678366" y="1778000"/>
            <a:ext cx="3048000" cy="4267200"/>
            <a:chOff x="480" y="1612"/>
            <a:chExt cx="1920" cy="2688"/>
          </a:xfrm>
        </p:grpSpPr>
        <p:sp>
          <p:nvSpPr>
            <p:cNvPr id="44075" name="Rectangle 6"/>
            <p:cNvSpPr>
              <a:spLocks noChangeArrowheads="1"/>
            </p:cNvSpPr>
            <p:nvPr/>
          </p:nvSpPr>
          <p:spPr bwMode="auto">
            <a:xfrm>
              <a:off x="480" y="1612"/>
              <a:ext cx="96" cy="2688"/>
            </a:xfrm>
            <a:prstGeom prst="rect">
              <a:avLst/>
            </a:prstGeom>
            <a:solidFill>
              <a:srgbClr val="0000FF"/>
            </a:solidFill>
            <a:ln w="9525">
              <a:solidFill>
                <a:schemeClr val="tx1"/>
              </a:solidFill>
              <a:miter lim="800000"/>
              <a:headEnd/>
              <a:tailEnd/>
            </a:ln>
          </p:spPr>
          <p:txBody>
            <a:bodyPr vert="eaVert"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20000"/>
                </a:spcBef>
              </a:pPr>
              <a:r>
                <a:rPr lang="en-US" altLang="en-US" sz="1400" b="1">
                  <a:solidFill>
                    <a:srgbClr val="FFFFFF"/>
                  </a:solidFill>
                  <a:latin typeface="Comic Sans MS" panose="030F0702030302020204" pitchFamily="66" charset="0"/>
                </a:rPr>
                <a:t>sender</a:t>
              </a:r>
            </a:p>
          </p:txBody>
        </p:sp>
        <p:sp>
          <p:nvSpPr>
            <p:cNvPr id="44076" name="Rectangle 7"/>
            <p:cNvSpPr>
              <a:spLocks noChangeArrowheads="1"/>
            </p:cNvSpPr>
            <p:nvPr/>
          </p:nvSpPr>
          <p:spPr bwMode="auto">
            <a:xfrm>
              <a:off x="2304" y="1612"/>
              <a:ext cx="96" cy="2688"/>
            </a:xfrm>
            <a:prstGeom prst="rect">
              <a:avLst/>
            </a:prstGeom>
            <a:solidFill>
              <a:srgbClr val="0000FF"/>
            </a:solidFill>
            <a:ln w="9525">
              <a:solidFill>
                <a:schemeClr val="tx1"/>
              </a:solidFill>
              <a:miter lim="800000"/>
              <a:headEnd/>
              <a:tailEnd/>
            </a:ln>
          </p:spPr>
          <p:txBody>
            <a:bodyPr vert="eaVert"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20000"/>
                </a:spcBef>
              </a:pPr>
              <a:r>
                <a:rPr lang="en-US" altLang="en-US" sz="1400" b="1">
                  <a:solidFill>
                    <a:srgbClr val="FFFFFF"/>
                  </a:solidFill>
                  <a:latin typeface="Comic Sans MS" panose="030F0702030302020204" pitchFamily="66" charset="0"/>
                </a:rPr>
                <a:t>receiver</a:t>
              </a:r>
            </a:p>
          </p:txBody>
        </p:sp>
        <p:grpSp>
          <p:nvGrpSpPr>
            <p:cNvPr id="44077" name="Group 8"/>
            <p:cNvGrpSpPr>
              <a:grpSpLocks/>
            </p:cNvGrpSpPr>
            <p:nvPr/>
          </p:nvGrpSpPr>
          <p:grpSpPr bwMode="auto">
            <a:xfrm>
              <a:off x="576" y="1640"/>
              <a:ext cx="1728" cy="261"/>
              <a:chOff x="515" y="944"/>
              <a:chExt cx="2582" cy="306"/>
            </a:xfrm>
          </p:grpSpPr>
          <p:sp>
            <p:nvSpPr>
              <p:cNvPr id="44109" name="Line 9"/>
              <p:cNvSpPr>
                <a:spLocks noChangeShapeType="1"/>
              </p:cNvSpPr>
              <p:nvPr/>
            </p:nvSpPr>
            <p:spPr bwMode="auto">
              <a:xfrm>
                <a:off x="515" y="962"/>
                <a:ext cx="2582" cy="288"/>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44110" name="Text Box 10"/>
              <p:cNvSpPr txBox="1">
                <a:spLocks noChangeArrowheads="1"/>
              </p:cNvSpPr>
              <p:nvPr/>
            </p:nvSpPr>
            <p:spPr bwMode="auto">
              <a:xfrm rot="240000">
                <a:off x="1353" y="944"/>
                <a:ext cx="702" cy="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pPr>
                <a:r>
                  <a:rPr lang="en-US" altLang="en-US" sz="1200"/>
                  <a:t>100-199</a:t>
                </a:r>
              </a:p>
            </p:txBody>
          </p:sp>
        </p:grpSp>
        <p:grpSp>
          <p:nvGrpSpPr>
            <p:cNvPr id="44078" name="Group 11"/>
            <p:cNvGrpSpPr>
              <a:grpSpLocks/>
            </p:cNvGrpSpPr>
            <p:nvPr/>
          </p:nvGrpSpPr>
          <p:grpSpPr bwMode="auto">
            <a:xfrm>
              <a:off x="576" y="1867"/>
              <a:ext cx="1728" cy="300"/>
              <a:chOff x="288" y="1215"/>
              <a:chExt cx="1728" cy="300"/>
            </a:xfrm>
          </p:grpSpPr>
          <p:sp>
            <p:nvSpPr>
              <p:cNvPr id="44107" name="Line 12"/>
              <p:cNvSpPr>
                <a:spLocks noChangeShapeType="1"/>
              </p:cNvSpPr>
              <p:nvPr/>
            </p:nvSpPr>
            <p:spPr bwMode="auto">
              <a:xfrm flipH="1">
                <a:off x="288" y="1275"/>
                <a:ext cx="1728" cy="240"/>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44108" name="Text Box 13"/>
              <p:cNvSpPr txBox="1">
                <a:spLocks noChangeArrowheads="1"/>
              </p:cNvSpPr>
              <p:nvPr/>
            </p:nvSpPr>
            <p:spPr bwMode="auto">
              <a:xfrm rot="21360000">
                <a:off x="1305" y="1215"/>
                <a:ext cx="503"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pPr>
                <a:r>
                  <a:rPr lang="en-US" altLang="en-US" sz="1200"/>
                  <a:t>ACK</a:t>
                </a:r>
                <a:r>
                  <a:rPr lang="en-US" altLang="en-US" sz="1200">
                    <a:solidFill>
                      <a:srgbClr val="CC3300"/>
                    </a:solidFill>
                  </a:rPr>
                  <a:t> </a:t>
                </a:r>
                <a:r>
                  <a:rPr lang="en-US" altLang="en-US" sz="1200"/>
                  <a:t>200</a:t>
                </a:r>
              </a:p>
            </p:txBody>
          </p:sp>
        </p:grpSp>
        <p:grpSp>
          <p:nvGrpSpPr>
            <p:cNvPr id="44079" name="Group 14"/>
            <p:cNvGrpSpPr>
              <a:grpSpLocks/>
            </p:cNvGrpSpPr>
            <p:nvPr/>
          </p:nvGrpSpPr>
          <p:grpSpPr bwMode="auto">
            <a:xfrm>
              <a:off x="576" y="1732"/>
              <a:ext cx="986" cy="216"/>
              <a:chOff x="383" y="2022"/>
              <a:chExt cx="986" cy="216"/>
            </a:xfrm>
          </p:grpSpPr>
          <p:sp>
            <p:nvSpPr>
              <p:cNvPr id="44105" name="Text Box 15"/>
              <p:cNvSpPr txBox="1">
                <a:spLocks noChangeArrowheads="1"/>
              </p:cNvSpPr>
              <p:nvPr/>
            </p:nvSpPr>
            <p:spPr bwMode="auto">
              <a:xfrm rot="464512">
                <a:off x="508" y="2022"/>
                <a:ext cx="47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pPr>
                <a:r>
                  <a:rPr lang="en-US" altLang="en-US" sz="1200"/>
                  <a:t>200-299</a:t>
                </a:r>
              </a:p>
            </p:txBody>
          </p:sp>
          <p:sp>
            <p:nvSpPr>
              <p:cNvPr id="44106" name="Line 16"/>
              <p:cNvSpPr>
                <a:spLocks noChangeShapeType="1"/>
              </p:cNvSpPr>
              <p:nvPr/>
            </p:nvSpPr>
            <p:spPr bwMode="auto">
              <a:xfrm rot="321688">
                <a:off x="383" y="2190"/>
                <a:ext cx="986" cy="48"/>
              </a:xfrm>
              <a:prstGeom prst="line">
                <a:avLst/>
              </a:prstGeom>
              <a:noFill/>
              <a:ln w="9525">
                <a:solidFill>
                  <a:schemeClr val="tx1"/>
                </a:solidFill>
                <a:miter lim="800000"/>
                <a:headEnd/>
                <a:tailEnd type="oval" w="med" len="med"/>
              </a:ln>
              <a:extLst>
                <a:ext uri="{909E8E84-426E-40DD-AFC4-6F175D3DCCD1}">
                  <a14:hiddenFill xmlns:a14="http://schemas.microsoft.com/office/drawing/2010/main">
                    <a:noFill/>
                  </a14:hiddenFill>
                </a:ext>
              </a:extLst>
            </p:spPr>
            <p:txBody>
              <a:bodyPr wrap="none"/>
              <a:lstStyle/>
              <a:p>
                <a:endParaRPr lang="en-US"/>
              </a:p>
            </p:txBody>
          </p:sp>
        </p:grpSp>
        <p:grpSp>
          <p:nvGrpSpPr>
            <p:cNvPr id="44080" name="Group 17"/>
            <p:cNvGrpSpPr>
              <a:grpSpLocks/>
            </p:cNvGrpSpPr>
            <p:nvPr/>
          </p:nvGrpSpPr>
          <p:grpSpPr bwMode="auto">
            <a:xfrm>
              <a:off x="576" y="2072"/>
              <a:ext cx="1728" cy="261"/>
              <a:chOff x="515" y="944"/>
              <a:chExt cx="2582" cy="306"/>
            </a:xfrm>
          </p:grpSpPr>
          <p:sp>
            <p:nvSpPr>
              <p:cNvPr id="44103" name="Line 18"/>
              <p:cNvSpPr>
                <a:spLocks noChangeShapeType="1"/>
              </p:cNvSpPr>
              <p:nvPr/>
            </p:nvSpPr>
            <p:spPr bwMode="auto">
              <a:xfrm>
                <a:off x="515" y="962"/>
                <a:ext cx="2582" cy="288"/>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44104" name="Text Box 19"/>
              <p:cNvSpPr txBox="1">
                <a:spLocks noChangeArrowheads="1"/>
              </p:cNvSpPr>
              <p:nvPr/>
            </p:nvSpPr>
            <p:spPr bwMode="auto">
              <a:xfrm rot="240000">
                <a:off x="1353" y="944"/>
                <a:ext cx="702" cy="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pPr>
                <a:r>
                  <a:rPr lang="en-US" altLang="en-US" sz="1200"/>
                  <a:t>300-399</a:t>
                </a:r>
              </a:p>
            </p:txBody>
          </p:sp>
        </p:grpSp>
        <p:grpSp>
          <p:nvGrpSpPr>
            <p:cNvPr id="44081" name="Group 20"/>
            <p:cNvGrpSpPr>
              <a:grpSpLocks/>
            </p:cNvGrpSpPr>
            <p:nvPr/>
          </p:nvGrpSpPr>
          <p:grpSpPr bwMode="auto">
            <a:xfrm>
              <a:off x="576" y="2312"/>
              <a:ext cx="1728" cy="261"/>
              <a:chOff x="515" y="944"/>
              <a:chExt cx="2582" cy="306"/>
            </a:xfrm>
          </p:grpSpPr>
          <p:sp>
            <p:nvSpPr>
              <p:cNvPr id="44101" name="Line 21"/>
              <p:cNvSpPr>
                <a:spLocks noChangeShapeType="1"/>
              </p:cNvSpPr>
              <p:nvPr/>
            </p:nvSpPr>
            <p:spPr bwMode="auto">
              <a:xfrm>
                <a:off x="515" y="962"/>
                <a:ext cx="2582" cy="288"/>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44102" name="Text Box 22"/>
              <p:cNvSpPr txBox="1">
                <a:spLocks noChangeArrowheads="1"/>
              </p:cNvSpPr>
              <p:nvPr/>
            </p:nvSpPr>
            <p:spPr bwMode="auto">
              <a:xfrm rot="240000">
                <a:off x="1353" y="944"/>
                <a:ext cx="702" cy="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pPr>
                <a:r>
                  <a:rPr lang="en-US" altLang="en-US" sz="1200"/>
                  <a:t>400-499</a:t>
                </a:r>
              </a:p>
            </p:txBody>
          </p:sp>
        </p:grpSp>
        <p:grpSp>
          <p:nvGrpSpPr>
            <p:cNvPr id="44082" name="Group 23"/>
            <p:cNvGrpSpPr>
              <a:grpSpLocks/>
            </p:cNvGrpSpPr>
            <p:nvPr/>
          </p:nvGrpSpPr>
          <p:grpSpPr bwMode="auto">
            <a:xfrm>
              <a:off x="576" y="2552"/>
              <a:ext cx="1728" cy="261"/>
              <a:chOff x="515" y="944"/>
              <a:chExt cx="2582" cy="306"/>
            </a:xfrm>
          </p:grpSpPr>
          <p:sp>
            <p:nvSpPr>
              <p:cNvPr id="44099" name="Line 24"/>
              <p:cNvSpPr>
                <a:spLocks noChangeShapeType="1"/>
              </p:cNvSpPr>
              <p:nvPr/>
            </p:nvSpPr>
            <p:spPr bwMode="auto">
              <a:xfrm>
                <a:off x="515" y="962"/>
                <a:ext cx="2582" cy="288"/>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44100" name="Text Box 25"/>
              <p:cNvSpPr txBox="1">
                <a:spLocks noChangeArrowheads="1"/>
              </p:cNvSpPr>
              <p:nvPr/>
            </p:nvSpPr>
            <p:spPr bwMode="auto">
              <a:xfrm rot="240000">
                <a:off x="1353" y="944"/>
                <a:ext cx="702" cy="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pPr>
                <a:r>
                  <a:rPr lang="en-US" altLang="en-US" sz="1200"/>
                  <a:t>500-599</a:t>
                </a:r>
              </a:p>
            </p:txBody>
          </p:sp>
        </p:grpSp>
        <p:grpSp>
          <p:nvGrpSpPr>
            <p:cNvPr id="44083" name="Group 26"/>
            <p:cNvGrpSpPr>
              <a:grpSpLocks/>
            </p:cNvGrpSpPr>
            <p:nvPr/>
          </p:nvGrpSpPr>
          <p:grpSpPr bwMode="auto">
            <a:xfrm>
              <a:off x="576" y="2331"/>
              <a:ext cx="1728" cy="300"/>
              <a:chOff x="288" y="1215"/>
              <a:chExt cx="1728" cy="300"/>
            </a:xfrm>
          </p:grpSpPr>
          <p:sp>
            <p:nvSpPr>
              <p:cNvPr id="44097" name="Line 27"/>
              <p:cNvSpPr>
                <a:spLocks noChangeShapeType="1"/>
              </p:cNvSpPr>
              <p:nvPr/>
            </p:nvSpPr>
            <p:spPr bwMode="auto">
              <a:xfrm flipH="1">
                <a:off x="288" y="1275"/>
                <a:ext cx="1728" cy="240"/>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44098" name="Text Box 28"/>
              <p:cNvSpPr txBox="1">
                <a:spLocks noChangeArrowheads="1"/>
              </p:cNvSpPr>
              <p:nvPr/>
            </p:nvSpPr>
            <p:spPr bwMode="auto">
              <a:xfrm rot="21360000">
                <a:off x="1305" y="1215"/>
                <a:ext cx="503"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pPr>
                <a:r>
                  <a:rPr lang="en-US" altLang="en-US" sz="1200"/>
                  <a:t>ACK</a:t>
                </a:r>
                <a:r>
                  <a:rPr lang="en-US" altLang="en-US" sz="1200">
                    <a:solidFill>
                      <a:srgbClr val="CC3300"/>
                    </a:solidFill>
                  </a:rPr>
                  <a:t> </a:t>
                </a:r>
                <a:r>
                  <a:rPr lang="en-US" altLang="en-US" sz="1200"/>
                  <a:t>200</a:t>
                </a:r>
              </a:p>
            </p:txBody>
          </p:sp>
        </p:grpSp>
        <p:grpSp>
          <p:nvGrpSpPr>
            <p:cNvPr id="44084" name="Group 29"/>
            <p:cNvGrpSpPr>
              <a:grpSpLocks/>
            </p:cNvGrpSpPr>
            <p:nvPr/>
          </p:nvGrpSpPr>
          <p:grpSpPr bwMode="auto">
            <a:xfrm>
              <a:off x="576" y="2571"/>
              <a:ext cx="1728" cy="300"/>
              <a:chOff x="288" y="1215"/>
              <a:chExt cx="1728" cy="300"/>
            </a:xfrm>
          </p:grpSpPr>
          <p:sp>
            <p:nvSpPr>
              <p:cNvPr id="44095" name="Line 30"/>
              <p:cNvSpPr>
                <a:spLocks noChangeShapeType="1"/>
              </p:cNvSpPr>
              <p:nvPr/>
            </p:nvSpPr>
            <p:spPr bwMode="auto">
              <a:xfrm flipH="1">
                <a:off x="288" y="1275"/>
                <a:ext cx="1728" cy="240"/>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44096" name="Text Box 31"/>
              <p:cNvSpPr txBox="1">
                <a:spLocks noChangeArrowheads="1"/>
              </p:cNvSpPr>
              <p:nvPr/>
            </p:nvSpPr>
            <p:spPr bwMode="auto">
              <a:xfrm rot="21360000">
                <a:off x="1305" y="1215"/>
                <a:ext cx="503"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pPr>
                <a:r>
                  <a:rPr lang="en-US" altLang="en-US" sz="1200"/>
                  <a:t>ACK</a:t>
                </a:r>
                <a:r>
                  <a:rPr lang="en-US" altLang="en-US" sz="1200">
                    <a:solidFill>
                      <a:srgbClr val="CC3300"/>
                    </a:solidFill>
                  </a:rPr>
                  <a:t> </a:t>
                </a:r>
                <a:r>
                  <a:rPr lang="en-US" altLang="en-US" sz="1200"/>
                  <a:t>200</a:t>
                </a:r>
              </a:p>
            </p:txBody>
          </p:sp>
        </p:grpSp>
        <p:grpSp>
          <p:nvGrpSpPr>
            <p:cNvPr id="44085" name="Group 32"/>
            <p:cNvGrpSpPr>
              <a:grpSpLocks/>
            </p:cNvGrpSpPr>
            <p:nvPr/>
          </p:nvGrpSpPr>
          <p:grpSpPr bwMode="auto">
            <a:xfrm>
              <a:off x="576" y="2811"/>
              <a:ext cx="1728" cy="300"/>
              <a:chOff x="288" y="1215"/>
              <a:chExt cx="1728" cy="300"/>
            </a:xfrm>
          </p:grpSpPr>
          <p:sp>
            <p:nvSpPr>
              <p:cNvPr id="44093" name="Line 33"/>
              <p:cNvSpPr>
                <a:spLocks noChangeShapeType="1"/>
              </p:cNvSpPr>
              <p:nvPr/>
            </p:nvSpPr>
            <p:spPr bwMode="auto">
              <a:xfrm flipH="1">
                <a:off x="288" y="1275"/>
                <a:ext cx="1728" cy="240"/>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44094" name="Text Box 34"/>
              <p:cNvSpPr txBox="1">
                <a:spLocks noChangeArrowheads="1"/>
              </p:cNvSpPr>
              <p:nvPr/>
            </p:nvSpPr>
            <p:spPr bwMode="auto">
              <a:xfrm rot="21360000">
                <a:off x="1305" y="1215"/>
                <a:ext cx="503"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pPr>
                <a:r>
                  <a:rPr lang="en-US" altLang="en-US" sz="1200"/>
                  <a:t>ACK</a:t>
                </a:r>
                <a:r>
                  <a:rPr lang="en-US" altLang="en-US" sz="1200">
                    <a:solidFill>
                      <a:srgbClr val="CC3300"/>
                    </a:solidFill>
                  </a:rPr>
                  <a:t> </a:t>
                </a:r>
                <a:r>
                  <a:rPr lang="en-US" altLang="en-US" sz="1200"/>
                  <a:t>200</a:t>
                </a:r>
              </a:p>
            </p:txBody>
          </p:sp>
        </p:grpSp>
        <p:sp>
          <p:nvSpPr>
            <p:cNvPr id="44086" name="Text Box 35"/>
            <p:cNvSpPr txBox="1">
              <a:spLocks noChangeArrowheads="1"/>
            </p:cNvSpPr>
            <p:nvPr/>
          </p:nvSpPr>
          <p:spPr bwMode="auto">
            <a:xfrm>
              <a:off x="528" y="3100"/>
              <a:ext cx="91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1400" b="1"/>
                <a:t>fast retransmit</a:t>
              </a:r>
            </a:p>
          </p:txBody>
        </p:sp>
        <p:grpSp>
          <p:nvGrpSpPr>
            <p:cNvPr id="44087" name="Group 36"/>
            <p:cNvGrpSpPr>
              <a:grpSpLocks/>
            </p:cNvGrpSpPr>
            <p:nvPr/>
          </p:nvGrpSpPr>
          <p:grpSpPr bwMode="auto">
            <a:xfrm>
              <a:off x="576" y="3292"/>
              <a:ext cx="1728" cy="261"/>
              <a:chOff x="515" y="944"/>
              <a:chExt cx="2582" cy="306"/>
            </a:xfrm>
          </p:grpSpPr>
          <p:sp>
            <p:nvSpPr>
              <p:cNvPr id="44091" name="Line 37"/>
              <p:cNvSpPr>
                <a:spLocks noChangeShapeType="1"/>
              </p:cNvSpPr>
              <p:nvPr/>
            </p:nvSpPr>
            <p:spPr bwMode="auto">
              <a:xfrm>
                <a:off x="515" y="962"/>
                <a:ext cx="2582" cy="288"/>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44092" name="Text Box 38"/>
              <p:cNvSpPr txBox="1">
                <a:spLocks noChangeArrowheads="1"/>
              </p:cNvSpPr>
              <p:nvPr/>
            </p:nvSpPr>
            <p:spPr bwMode="auto">
              <a:xfrm rot="240000">
                <a:off x="1353" y="944"/>
                <a:ext cx="702" cy="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pPr>
                <a:r>
                  <a:rPr lang="en-US" altLang="en-US" sz="1200"/>
                  <a:t>200-599</a:t>
                </a:r>
              </a:p>
            </p:txBody>
          </p:sp>
        </p:grpSp>
        <p:grpSp>
          <p:nvGrpSpPr>
            <p:cNvPr id="44088" name="Group 48"/>
            <p:cNvGrpSpPr>
              <a:grpSpLocks/>
            </p:cNvGrpSpPr>
            <p:nvPr/>
          </p:nvGrpSpPr>
          <p:grpSpPr bwMode="auto">
            <a:xfrm rot="183173">
              <a:off x="576" y="3551"/>
              <a:ext cx="1728" cy="301"/>
              <a:chOff x="288" y="1214"/>
              <a:chExt cx="1728" cy="301"/>
            </a:xfrm>
          </p:grpSpPr>
          <p:sp>
            <p:nvSpPr>
              <p:cNvPr id="44089" name="Line 49"/>
              <p:cNvSpPr>
                <a:spLocks noChangeShapeType="1"/>
              </p:cNvSpPr>
              <p:nvPr/>
            </p:nvSpPr>
            <p:spPr bwMode="auto">
              <a:xfrm flipH="1">
                <a:off x="288" y="1275"/>
                <a:ext cx="1728" cy="240"/>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44090" name="Text Box 50"/>
              <p:cNvSpPr txBox="1">
                <a:spLocks noChangeArrowheads="1"/>
              </p:cNvSpPr>
              <p:nvPr/>
            </p:nvSpPr>
            <p:spPr bwMode="auto">
              <a:xfrm rot="21360000">
                <a:off x="1304" y="1214"/>
                <a:ext cx="503"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pPr>
                <a:r>
                  <a:rPr lang="en-US" altLang="en-US" sz="1200"/>
                  <a:t>ACK</a:t>
                </a:r>
                <a:r>
                  <a:rPr lang="en-US" altLang="en-US" sz="1200">
                    <a:solidFill>
                      <a:srgbClr val="CC3300"/>
                    </a:solidFill>
                  </a:rPr>
                  <a:t> </a:t>
                </a:r>
                <a:r>
                  <a:rPr lang="en-US" altLang="en-US" sz="1200"/>
                  <a:t>600</a:t>
                </a:r>
              </a:p>
            </p:txBody>
          </p:sp>
        </p:grpSp>
      </p:grpSp>
      <p:grpSp>
        <p:nvGrpSpPr>
          <p:cNvPr id="14" name="Group 51"/>
          <p:cNvGrpSpPr>
            <a:grpSpLocks/>
          </p:cNvGrpSpPr>
          <p:nvPr/>
        </p:nvGrpSpPr>
        <p:grpSpPr bwMode="auto">
          <a:xfrm>
            <a:off x="6859966" y="1713364"/>
            <a:ext cx="3048000" cy="4267200"/>
            <a:chOff x="3456" y="1008"/>
            <a:chExt cx="1920" cy="2688"/>
          </a:xfrm>
        </p:grpSpPr>
        <p:sp>
          <p:nvSpPr>
            <p:cNvPr id="44040" name="Rectangle 52"/>
            <p:cNvSpPr>
              <a:spLocks noChangeArrowheads="1"/>
            </p:cNvSpPr>
            <p:nvPr/>
          </p:nvSpPr>
          <p:spPr bwMode="auto">
            <a:xfrm>
              <a:off x="3456" y="1008"/>
              <a:ext cx="96" cy="2688"/>
            </a:xfrm>
            <a:prstGeom prst="rect">
              <a:avLst/>
            </a:prstGeom>
            <a:solidFill>
              <a:srgbClr val="0000FF"/>
            </a:solidFill>
            <a:ln w="9525">
              <a:solidFill>
                <a:schemeClr val="tx1"/>
              </a:solidFill>
              <a:miter lim="800000"/>
              <a:headEnd/>
              <a:tailEnd/>
            </a:ln>
          </p:spPr>
          <p:txBody>
            <a:bodyPr vert="eaVert"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20000"/>
                </a:spcBef>
              </a:pPr>
              <a:r>
                <a:rPr lang="en-US" altLang="en-US" sz="1400" b="1">
                  <a:solidFill>
                    <a:srgbClr val="FFFFFF"/>
                  </a:solidFill>
                  <a:latin typeface="Comic Sans MS" panose="030F0702030302020204" pitchFamily="66" charset="0"/>
                </a:rPr>
                <a:t>sender</a:t>
              </a:r>
            </a:p>
          </p:txBody>
        </p:sp>
        <p:sp>
          <p:nvSpPr>
            <p:cNvPr id="44041" name="Rectangle 53"/>
            <p:cNvSpPr>
              <a:spLocks noChangeArrowheads="1"/>
            </p:cNvSpPr>
            <p:nvPr/>
          </p:nvSpPr>
          <p:spPr bwMode="auto">
            <a:xfrm>
              <a:off x="5280" y="1008"/>
              <a:ext cx="96" cy="2688"/>
            </a:xfrm>
            <a:prstGeom prst="rect">
              <a:avLst/>
            </a:prstGeom>
            <a:solidFill>
              <a:srgbClr val="0000FF"/>
            </a:solidFill>
            <a:ln w="9525">
              <a:solidFill>
                <a:schemeClr val="tx1"/>
              </a:solidFill>
              <a:miter lim="800000"/>
              <a:headEnd/>
              <a:tailEnd/>
            </a:ln>
          </p:spPr>
          <p:txBody>
            <a:bodyPr vert="eaVert"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20000"/>
                </a:spcBef>
              </a:pPr>
              <a:r>
                <a:rPr lang="en-US" altLang="en-US" sz="1400" b="1">
                  <a:solidFill>
                    <a:srgbClr val="FFFFFF"/>
                  </a:solidFill>
                  <a:latin typeface="Comic Sans MS" panose="030F0702030302020204" pitchFamily="66" charset="0"/>
                </a:rPr>
                <a:t>receiver</a:t>
              </a:r>
            </a:p>
          </p:txBody>
        </p:sp>
        <p:grpSp>
          <p:nvGrpSpPr>
            <p:cNvPr id="44042" name="Group 54"/>
            <p:cNvGrpSpPr>
              <a:grpSpLocks/>
            </p:cNvGrpSpPr>
            <p:nvPr/>
          </p:nvGrpSpPr>
          <p:grpSpPr bwMode="auto">
            <a:xfrm>
              <a:off x="3552" y="1036"/>
              <a:ext cx="1728" cy="261"/>
              <a:chOff x="515" y="944"/>
              <a:chExt cx="2582" cy="306"/>
            </a:xfrm>
          </p:grpSpPr>
          <p:sp>
            <p:nvSpPr>
              <p:cNvPr id="44073" name="Line 55"/>
              <p:cNvSpPr>
                <a:spLocks noChangeShapeType="1"/>
              </p:cNvSpPr>
              <p:nvPr/>
            </p:nvSpPr>
            <p:spPr bwMode="auto">
              <a:xfrm>
                <a:off x="515" y="962"/>
                <a:ext cx="2582" cy="288"/>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44074" name="Text Box 56"/>
              <p:cNvSpPr txBox="1">
                <a:spLocks noChangeArrowheads="1"/>
              </p:cNvSpPr>
              <p:nvPr/>
            </p:nvSpPr>
            <p:spPr bwMode="auto">
              <a:xfrm rot="240000">
                <a:off x="1353" y="944"/>
                <a:ext cx="702" cy="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pPr>
                <a:r>
                  <a:rPr lang="en-US" altLang="en-US" sz="1200"/>
                  <a:t>100-199</a:t>
                </a:r>
              </a:p>
            </p:txBody>
          </p:sp>
        </p:grpSp>
        <p:grpSp>
          <p:nvGrpSpPr>
            <p:cNvPr id="44043" name="Group 57"/>
            <p:cNvGrpSpPr>
              <a:grpSpLocks/>
            </p:cNvGrpSpPr>
            <p:nvPr/>
          </p:nvGrpSpPr>
          <p:grpSpPr bwMode="auto">
            <a:xfrm>
              <a:off x="3552" y="1263"/>
              <a:ext cx="1728" cy="300"/>
              <a:chOff x="3552" y="1263"/>
              <a:chExt cx="1728" cy="300"/>
            </a:xfrm>
          </p:grpSpPr>
          <p:sp>
            <p:nvSpPr>
              <p:cNvPr id="44071" name="Line 58"/>
              <p:cNvSpPr>
                <a:spLocks noChangeShapeType="1"/>
              </p:cNvSpPr>
              <p:nvPr/>
            </p:nvSpPr>
            <p:spPr bwMode="auto">
              <a:xfrm flipH="1">
                <a:off x="3552" y="1323"/>
                <a:ext cx="1728" cy="240"/>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44072" name="Text Box 59"/>
              <p:cNvSpPr txBox="1">
                <a:spLocks noChangeArrowheads="1"/>
              </p:cNvSpPr>
              <p:nvPr/>
            </p:nvSpPr>
            <p:spPr bwMode="auto">
              <a:xfrm rot="21360000">
                <a:off x="4569" y="1263"/>
                <a:ext cx="503"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pPr>
                <a:r>
                  <a:rPr lang="en-US" altLang="en-US" sz="1200"/>
                  <a:t>ACK</a:t>
                </a:r>
                <a:r>
                  <a:rPr lang="en-US" altLang="en-US" sz="1200">
                    <a:solidFill>
                      <a:srgbClr val="CC3300"/>
                    </a:solidFill>
                  </a:rPr>
                  <a:t> </a:t>
                </a:r>
                <a:r>
                  <a:rPr lang="en-US" altLang="en-US" sz="1200"/>
                  <a:t>200</a:t>
                </a:r>
              </a:p>
            </p:txBody>
          </p:sp>
        </p:grpSp>
        <p:grpSp>
          <p:nvGrpSpPr>
            <p:cNvPr id="44044" name="Group 60"/>
            <p:cNvGrpSpPr>
              <a:grpSpLocks/>
            </p:cNvGrpSpPr>
            <p:nvPr/>
          </p:nvGrpSpPr>
          <p:grpSpPr bwMode="auto">
            <a:xfrm>
              <a:off x="3552" y="1128"/>
              <a:ext cx="986" cy="216"/>
              <a:chOff x="383" y="2022"/>
              <a:chExt cx="986" cy="216"/>
            </a:xfrm>
          </p:grpSpPr>
          <p:sp>
            <p:nvSpPr>
              <p:cNvPr id="44069" name="Text Box 61"/>
              <p:cNvSpPr txBox="1">
                <a:spLocks noChangeArrowheads="1"/>
              </p:cNvSpPr>
              <p:nvPr/>
            </p:nvSpPr>
            <p:spPr bwMode="auto">
              <a:xfrm rot="464512">
                <a:off x="508" y="2022"/>
                <a:ext cx="47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pPr>
                <a:r>
                  <a:rPr lang="en-US" altLang="en-US" sz="1200"/>
                  <a:t>200-299</a:t>
                </a:r>
              </a:p>
            </p:txBody>
          </p:sp>
          <p:sp>
            <p:nvSpPr>
              <p:cNvPr id="44070" name="Line 62"/>
              <p:cNvSpPr>
                <a:spLocks noChangeShapeType="1"/>
              </p:cNvSpPr>
              <p:nvPr/>
            </p:nvSpPr>
            <p:spPr bwMode="auto">
              <a:xfrm rot="321688">
                <a:off x="383" y="2190"/>
                <a:ext cx="986" cy="48"/>
              </a:xfrm>
              <a:prstGeom prst="line">
                <a:avLst/>
              </a:prstGeom>
              <a:noFill/>
              <a:ln w="9525">
                <a:solidFill>
                  <a:schemeClr val="tx1"/>
                </a:solidFill>
                <a:miter lim="800000"/>
                <a:headEnd/>
                <a:tailEnd type="oval" w="med" len="med"/>
              </a:ln>
              <a:extLst>
                <a:ext uri="{909E8E84-426E-40DD-AFC4-6F175D3DCCD1}">
                  <a14:hiddenFill xmlns:a14="http://schemas.microsoft.com/office/drawing/2010/main">
                    <a:noFill/>
                  </a14:hiddenFill>
                </a:ext>
              </a:extLst>
            </p:spPr>
            <p:txBody>
              <a:bodyPr wrap="none"/>
              <a:lstStyle/>
              <a:p>
                <a:endParaRPr lang="en-US"/>
              </a:p>
            </p:txBody>
          </p:sp>
        </p:grpSp>
        <p:grpSp>
          <p:nvGrpSpPr>
            <p:cNvPr id="44045" name="Group 63"/>
            <p:cNvGrpSpPr>
              <a:grpSpLocks/>
            </p:cNvGrpSpPr>
            <p:nvPr/>
          </p:nvGrpSpPr>
          <p:grpSpPr bwMode="auto">
            <a:xfrm>
              <a:off x="3552" y="1468"/>
              <a:ext cx="1728" cy="261"/>
              <a:chOff x="515" y="944"/>
              <a:chExt cx="2582" cy="306"/>
            </a:xfrm>
          </p:grpSpPr>
          <p:sp>
            <p:nvSpPr>
              <p:cNvPr id="44067" name="Line 64"/>
              <p:cNvSpPr>
                <a:spLocks noChangeShapeType="1"/>
              </p:cNvSpPr>
              <p:nvPr/>
            </p:nvSpPr>
            <p:spPr bwMode="auto">
              <a:xfrm>
                <a:off x="515" y="962"/>
                <a:ext cx="2582" cy="288"/>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44068" name="Text Box 65"/>
              <p:cNvSpPr txBox="1">
                <a:spLocks noChangeArrowheads="1"/>
              </p:cNvSpPr>
              <p:nvPr/>
            </p:nvSpPr>
            <p:spPr bwMode="auto">
              <a:xfrm rot="240000">
                <a:off x="1353" y="944"/>
                <a:ext cx="702" cy="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pPr>
                <a:r>
                  <a:rPr lang="en-US" altLang="en-US" sz="1200"/>
                  <a:t>300-399</a:t>
                </a:r>
              </a:p>
            </p:txBody>
          </p:sp>
        </p:grpSp>
        <p:grpSp>
          <p:nvGrpSpPr>
            <p:cNvPr id="44046" name="Group 66"/>
            <p:cNvGrpSpPr>
              <a:grpSpLocks/>
            </p:cNvGrpSpPr>
            <p:nvPr/>
          </p:nvGrpSpPr>
          <p:grpSpPr bwMode="auto">
            <a:xfrm>
              <a:off x="3552" y="1650"/>
              <a:ext cx="1728" cy="318"/>
              <a:chOff x="3552" y="1650"/>
              <a:chExt cx="1728" cy="318"/>
            </a:xfrm>
          </p:grpSpPr>
          <p:sp>
            <p:nvSpPr>
              <p:cNvPr id="44065" name="Line 67"/>
              <p:cNvSpPr>
                <a:spLocks noChangeShapeType="1"/>
              </p:cNvSpPr>
              <p:nvPr/>
            </p:nvSpPr>
            <p:spPr bwMode="auto">
              <a:xfrm>
                <a:off x="3552" y="1722"/>
                <a:ext cx="1728" cy="246"/>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44066" name="Text Box 68"/>
              <p:cNvSpPr txBox="1">
                <a:spLocks noChangeArrowheads="1"/>
              </p:cNvSpPr>
              <p:nvPr/>
            </p:nvSpPr>
            <p:spPr bwMode="auto">
              <a:xfrm rot="240000">
                <a:off x="3837" y="1650"/>
                <a:ext cx="47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pPr>
                <a:r>
                  <a:rPr lang="en-US" altLang="en-US" sz="1200"/>
                  <a:t>400-499</a:t>
                </a:r>
              </a:p>
            </p:txBody>
          </p:sp>
        </p:grpSp>
        <p:grpSp>
          <p:nvGrpSpPr>
            <p:cNvPr id="44047" name="Group 69"/>
            <p:cNvGrpSpPr>
              <a:grpSpLocks/>
            </p:cNvGrpSpPr>
            <p:nvPr/>
          </p:nvGrpSpPr>
          <p:grpSpPr bwMode="auto">
            <a:xfrm>
              <a:off x="3552" y="1919"/>
              <a:ext cx="1728" cy="289"/>
              <a:chOff x="3552" y="1919"/>
              <a:chExt cx="1728" cy="289"/>
            </a:xfrm>
          </p:grpSpPr>
          <p:sp>
            <p:nvSpPr>
              <p:cNvPr id="44063" name="Line 70"/>
              <p:cNvSpPr>
                <a:spLocks noChangeShapeType="1"/>
              </p:cNvSpPr>
              <p:nvPr/>
            </p:nvSpPr>
            <p:spPr bwMode="auto">
              <a:xfrm>
                <a:off x="3552" y="1962"/>
                <a:ext cx="1728" cy="246"/>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44064" name="Text Box 71"/>
              <p:cNvSpPr txBox="1">
                <a:spLocks noChangeArrowheads="1"/>
              </p:cNvSpPr>
              <p:nvPr/>
            </p:nvSpPr>
            <p:spPr bwMode="auto">
              <a:xfrm rot="240000">
                <a:off x="3950" y="1919"/>
                <a:ext cx="47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pPr>
                <a:r>
                  <a:rPr lang="en-US" altLang="en-US" sz="1200"/>
                  <a:t>500-599</a:t>
                </a:r>
              </a:p>
            </p:txBody>
          </p:sp>
        </p:grpSp>
        <p:grpSp>
          <p:nvGrpSpPr>
            <p:cNvPr id="44048" name="Group 72"/>
            <p:cNvGrpSpPr>
              <a:grpSpLocks/>
            </p:cNvGrpSpPr>
            <p:nvPr/>
          </p:nvGrpSpPr>
          <p:grpSpPr bwMode="auto">
            <a:xfrm>
              <a:off x="3552" y="1746"/>
              <a:ext cx="1728" cy="281"/>
              <a:chOff x="3552" y="1746"/>
              <a:chExt cx="1728" cy="281"/>
            </a:xfrm>
          </p:grpSpPr>
          <p:sp>
            <p:nvSpPr>
              <p:cNvPr id="44061" name="Line 73"/>
              <p:cNvSpPr>
                <a:spLocks noChangeShapeType="1"/>
              </p:cNvSpPr>
              <p:nvPr/>
            </p:nvSpPr>
            <p:spPr bwMode="auto">
              <a:xfrm flipH="1">
                <a:off x="3552" y="1787"/>
                <a:ext cx="1728" cy="240"/>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44062" name="Text Box 74"/>
              <p:cNvSpPr txBox="1">
                <a:spLocks noChangeArrowheads="1"/>
              </p:cNvSpPr>
              <p:nvPr/>
            </p:nvSpPr>
            <p:spPr bwMode="auto">
              <a:xfrm rot="21360000">
                <a:off x="3728" y="1746"/>
                <a:ext cx="1202"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pPr>
                <a:r>
                  <a:rPr lang="en-US" altLang="en-US" sz="1200"/>
                  <a:t>ACK</a:t>
                </a:r>
                <a:r>
                  <a:rPr lang="en-US" altLang="en-US" sz="1200">
                    <a:solidFill>
                      <a:srgbClr val="CC3300"/>
                    </a:solidFill>
                  </a:rPr>
                  <a:t> </a:t>
                </a:r>
                <a:r>
                  <a:rPr lang="en-US" altLang="en-US" sz="1200"/>
                  <a:t>200, SACK 300-400</a:t>
                </a:r>
              </a:p>
            </p:txBody>
          </p:sp>
        </p:grpSp>
        <p:grpSp>
          <p:nvGrpSpPr>
            <p:cNvPr id="44049" name="Group 75"/>
            <p:cNvGrpSpPr>
              <a:grpSpLocks/>
            </p:cNvGrpSpPr>
            <p:nvPr/>
          </p:nvGrpSpPr>
          <p:grpSpPr bwMode="auto">
            <a:xfrm>
              <a:off x="3552" y="2010"/>
              <a:ext cx="1728" cy="257"/>
              <a:chOff x="3552" y="2010"/>
              <a:chExt cx="1728" cy="257"/>
            </a:xfrm>
          </p:grpSpPr>
          <p:sp>
            <p:nvSpPr>
              <p:cNvPr id="44059" name="Line 76"/>
              <p:cNvSpPr>
                <a:spLocks noChangeShapeType="1"/>
              </p:cNvSpPr>
              <p:nvPr/>
            </p:nvSpPr>
            <p:spPr bwMode="auto">
              <a:xfrm flipH="1">
                <a:off x="3552" y="2027"/>
                <a:ext cx="1728" cy="240"/>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44060" name="Text Box 77"/>
              <p:cNvSpPr txBox="1">
                <a:spLocks noChangeArrowheads="1"/>
              </p:cNvSpPr>
              <p:nvPr/>
            </p:nvSpPr>
            <p:spPr bwMode="auto">
              <a:xfrm rot="21360000">
                <a:off x="3764" y="2010"/>
                <a:ext cx="1202"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pPr>
                <a:r>
                  <a:rPr lang="en-US" altLang="en-US" sz="1200"/>
                  <a:t>ACK</a:t>
                </a:r>
                <a:r>
                  <a:rPr lang="en-US" altLang="en-US" sz="1200">
                    <a:solidFill>
                      <a:srgbClr val="CC3300"/>
                    </a:solidFill>
                  </a:rPr>
                  <a:t> </a:t>
                </a:r>
                <a:r>
                  <a:rPr lang="en-US" altLang="en-US" sz="1200"/>
                  <a:t>200, SACK 300-500</a:t>
                </a:r>
              </a:p>
            </p:txBody>
          </p:sp>
        </p:grpSp>
        <p:sp>
          <p:nvSpPr>
            <p:cNvPr id="44050" name="Line 78"/>
            <p:cNvSpPr>
              <a:spLocks noChangeShapeType="1"/>
            </p:cNvSpPr>
            <p:nvPr/>
          </p:nvSpPr>
          <p:spPr bwMode="auto">
            <a:xfrm flipH="1">
              <a:off x="3552" y="2267"/>
              <a:ext cx="1728" cy="240"/>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44051" name="Text Box 79"/>
            <p:cNvSpPr txBox="1">
              <a:spLocks noChangeArrowheads="1"/>
            </p:cNvSpPr>
            <p:nvPr/>
          </p:nvSpPr>
          <p:spPr bwMode="auto">
            <a:xfrm>
              <a:off x="3504" y="2496"/>
              <a:ext cx="91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1400" b="1"/>
                <a:t>fast retransmit</a:t>
              </a:r>
            </a:p>
          </p:txBody>
        </p:sp>
        <p:grpSp>
          <p:nvGrpSpPr>
            <p:cNvPr id="44052" name="Group 80"/>
            <p:cNvGrpSpPr>
              <a:grpSpLocks/>
            </p:cNvGrpSpPr>
            <p:nvPr/>
          </p:nvGrpSpPr>
          <p:grpSpPr bwMode="auto">
            <a:xfrm>
              <a:off x="3552" y="2688"/>
              <a:ext cx="1728" cy="261"/>
              <a:chOff x="515" y="944"/>
              <a:chExt cx="2582" cy="306"/>
            </a:xfrm>
          </p:grpSpPr>
          <p:sp>
            <p:nvSpPr>
              <p:cNvPr id="44057" name="Line 81"/>
              <p:cNvSpPr>
                <a:spLocks noChangeShapeType="1"/>
              </p:cNvSpPr>
              <p:nvPr/>
            </p:nvSpPr>
            <p:spPr bwMode="auto">
              <a:xfrm>
                <a:off x="515" y="962"/>
                <a:ext cx="2582" cy="288"/>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44058" name="Text Box 82"/>
              <p:cNvSpPr txBox="1">
                <a:spLocks noChangeArrowheads="1"/>
              </p:cNvSpPr>
              <p:nvPr/>
            </p:nvSpPr>
            <p:spPr bwMode="auto">
              <a:xfrm rot="240000">
                <a:off x="1353" y="944"/>
                <a:ext cx="702" cy="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pPr>
                <a:r>
                  <a:rPr lang="en-US" altLang="en-US" sz="1200"/>
                  <a:t>200-299</a:t>
                </a:r>
              </a:p>
            </p:txBody>
          </p:sp>
        </p:grpSp>
        <p:grpSp>
          <p:nvGrpSpPr>
            <p:cNvPr id="44053" name="Group 83"/>
            <p:cNvGrpSpPr>
              <a:grpSpLocks/>
            </p:cNvGrpSpPr>
            <p:nvPr/>
          </p:nvGrpSpPr>
          <p:grpSpPr bwMode="auto">
            <a:xfrm rot="183173">
              <a:off x="3552" y="2927"/>
              <a:ext cx="1728" cy="301"/>
              <a:chOff x="288" y="1214"/>
              <a:chExt cx="1728" cy="301"/>
            </a:xfrm>
          </p:grpSpPr>
          <p:sp>
            <p:nvSpPr>
              <p:cNvPr id="44055" name="Line 84"/>
              <p:cNvSpPr>
                <a:spLocks noChangeShapeType="1"/>
              </p:cNvSpPr>
              <p:nvPr/>
            </p:nvSpPr>
            <p:spPr bwMode="auto">
              <a:xfrm flipH="1">
                <a:off x="288" y="1275"/>
                <a:ext cx="1728" cy="240"/>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44056" name="Text Box 85"/>
              <p:cNvSpPr txBox="1">
                <a:spLocks noChangeArrowheads="1"/>
              </p:cNvSpPr>
              <p:nvPr/>
            </p:nvSpPr>
            <p:spPr bwMode="auto">
              <a:xfrm rot="21360000">
                <a:off x="1304" y="1214"/>
                <a:ext cx="503"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pPr>
                <a:r>
                  <a:rPr lang="en-US" altLang="en-US" sz="1200"/>
                  <a:t>ACK</a:t>
                </a:r>
                <a:r>
                  <a:rPr lang="en-US" altLang="en-US" sz="1200">
                    <a:solidFill>
                      <a:srgbClr val="CC3300"/>
                    </a:solidFill>
                  </a:rPr>
                  <a:t> </a:t>
                </a:r>
                <a:r>
                  <a:rPr lang="en-US" altLang="en-US" sz="1200"/>
                  <a:t>600</a:t>
                </a:r>
              </a:p>
            </p:txBody>
          </p:sp>
        </p:grpSp>
        <p:sp>
          <p:nvSpPr>
            <p:cNvPr id="44054" name="Text Box 86"/>
            <p:cNvSpPr txBox="1">
              <a:spLocks noChangeArrowheads="1"/>
            </p:cNvSpPr>
            <p:nvPr/>
          </p:nvSpPr>
          <p:spPr bwMode="auto">
            <a:xfrm rot="21360000">
              <a:off x="3711" y="2226"/>
              <a:ext cx="1202"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pPr>
              <a:r>
                <a:rPr lang="en-US" altLang="en-US" sz="1200"/>
                <a:t>ACK</a:t>
              </a:r>
              <a:r>
                <a:rPr lang="en-US" altLang="en-US" sz="1200">
                  <a:solidFill>
                    <a:srgbClr val="CC3300"/>
                  </a:solidFill>
                </a:rPr>
                <a:t> </a:t>
              </a:r>
              <a:r>
                <a:rPr lang="en-US" altLang="en-US" sz="1200"/>
                <a:t>200, SACK 300-600</a:t>
              </a:r>
            </a:p>
          </p:txBody>
        </p:sp>
      </p:grpSp>
      <p:sp>
        <p:nvSpPr>
          <p:cNvPr id="67671" name="Text Box 87"/>
          <p:cNvSpPr txBox="1">
            <a:spLocks noChangeArrowheads="1"/>
          </p:cNvSpPr>
          <p:nvPr/>
        </p:nvSpPr>
        <p:spPr bwMode="auto">
          <a:xfrm>
            <a:off x="1830766" y="1284739"/>
            <a:ext cx="28956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a:t>TCP without SACK</a:t>
            </a:r>
          </a:p>
        </p:txBody>
      </p:sp>
      <p:sp>
        <p:nvSpPr>
          <p:cNvPr id="67672" name="Text Box 88"/>
          <p:cNvSpPr txBox="1">
            <a:spLocks noChangeArrowheads="1"/>
          </p:cNvSpPr>
          <p:nvPr/>
        </p:nvSpPr>
        <p:spPr bwMode="auto">
          <a:xfrm>
            <a:off x="7240966" y="1208539"/>
            <a:ext cx="28956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a:t>TCP with SACK</a:t>
            </a:r>
          </a:p>
        </p:txBody>
      </p:sp>
    </p:spTree>
    <p:extLst>
      <p:ext uri="{BB962C8B-B14F-4D97-AF65-F5344CB8AC3E}">
        <p14:creationId xmlns:p14="http://schemas.microsoft.com/office/powerpoint/2010/main" val="40274058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5" presetClass="entr" presetSubtype="10" fill="hold" grpId="0" nodeType="withEffect">
                                  <p:stCondLst>
                                    <p:cond delay="0"/>
                                  </p:stCondLst>
                                  <p:childTnLst>
                                    <p:set>
                                      <p:cBhvr>
                                        <p:cTn id="8" dur="1" fill="hold">
                                          <p:stCondLst>
                                            <p:cond delay="0"/>
                                          </p:stCondLst>
                                        </p:cTn>
                                        <p:tgtEl>
                                          <p:spTgt spid="67671"/>
                                        </p:tgtEl>
                                        <p:attrNameLst>
                                          <p:attrName>style.visibility</p:attrName>
                                        </p:attrNameLst>
                                      </p:cBhvr>
                                      <p:to>
                                        <p:strVal val="visible"/>
                                      </p:to>
                                    </p:set>
                                    <p:animEffect transition="in" filter="checkerboard(across)">
                                      <p:cBhvr>
                                        <p:cTn id="9" dur="500"/>
                                        <p:tgtEl>
                                          <p:spTgt spid="67671"/>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presetSubtype="0"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676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671" grpId="0"/>
      <p:bldP spid="6767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eaLnBrk="1" hangingPunct="1"/>
            <a:r>
              <a:rPr lang="en-US" altLang="zh-CN">
                <a:ea typeface="宋体" panose="02010600030101010101" pitchFamily="2" charset="-122"/>
              </a:rPr>
              <a:t>End-to-End Protocols</a:t>
            </a:r>
            <a:endParaRPr lang="en-US" altLang="en-US">
              <a:ea typeface="宋体" panose="02010600030101010101" pitchFamily="2" charset="-122"/>
            </a:endParaRPr>
          </a:p>
        </p:txBody>
      </p:sp>
      <p:sp>
        <p:nvSpPr>
          <p:cNvPr id="47107" name="Rectangle 3"/>
          <p:cNvSpPr>
            <a:spLocks noGrp="1" noChangeArrowheads="1"/>
          </p:cNvSpPr>
          <p:nvPr>
            <p:ph idx="1"/>
          </p:nvPr>
        </p:nvSpPr>
        <p:spPr/>
        <p:txBody>
          <a:bodyPr/>
          <a:lstStyle/>
          <a:p>
            <a:pPr eaLnBrk="1" hangingPunct="1"/>
            <a:r>
              <a:rPr lang="en-US" altLang="en-US" sz="2800" dirty="0">
                <a:solidFill>
                  <a:srgbClr val="C00000"/>
                </a:solidFill>
              </a:rPr>
              <a:t>TCP-SMART: </a:t>
            </a:r>
            <a:r>
              <a:rPr lang="en-US" altLang="en-US" sz="2800" dirty="0"/>
              <a:t>cumulative </a:t>
            </a:r>
            <a:r>
              <a:rPr lang="en-US" altLang="en-US" sz="2800" dirty="0" err="1"/>
              <a:t>ack</a:t>
            </a:r>
            <a:r>
              <a:rPr lang="en-US" altLang="en-US" sz="2800" dirty="0"/>
              <a:t> with sequence # of packet causing </a:t>
            </a:r>
            <a:r>
              <a:rPr lang="en-US" altLang="en-US" sz="2800" dirty="0" err="1"/>
              <a:t>ack</a:t>
            </a:r>
            <a:endParaRPr lang="en-US" altLang="en-US" sz="2800" dirty="0"/>
          </a:p>
          <a:p>
            <a:pPr lvl="1" eaLnBrk="1" hangingPunct="1"/>
            <a:r>
              <a:rPr lang="en-US" altLang="en-US" sz="2400" dirty="0"/>
              <a:t>Sender uses info for bitmask of okay packets</a:t>
            </a:r>
          </a:p>
          <a:p>
            <a:pPr lvl="1" eaLnBrk="1" hangingPunct="1"/>
            <a:r>
              <a:rPr lang="en-US" altLang="en-US" sz="2400" dirty="0"/>
              <a:t>When sender detect a gap in bitmask immediately retransmit the packet </a:t>
            </a:r>
          </a:p>
          <a:p>
            <a:pPr lvl="1" eaLnBrk="1" hangingPunct="1"/>
            <a:r>
              <a:rPr lang="en-US" altLang="en-US" sz="2400" dirty="0"/>
              <a:t>Ignores possibility that holes are due to reordering</a:t>
            </a:r>
          </a:p>
          <a:p>
            <a:pPr lvl="1" eaLnBrk="1" hangingPunct="1"/>
            <a:r>
              <a:rPr lang="en-US" altLang="en-US" sz="2400" dirty="0"/>
              <a:t>Also problems with lost </a:t>
            </a:r>
            <a:r>
              <a:rPr lang="en-US" altLang="en-US" sz="2400" dirty="0" err="1"/>
              <a:t>acks</a:t>
            </a:r>
            <a:endParaRPr lang="en-US" altLang="en-US" sz="2400" dirty="0"/>
          </a:p>
        </p:txBody>
      </p:sp>
    </p:spTree>
    <p:extLst>
      <p:ext uri="{BB962C8B-B14F-4D97-AF65-F5344CB8AC3E}">
        <p14:creationId xmlns:p14="http://schemas.microsoft.com/office/powerpoint/2010/main" val="2027071195"/>
      </p:ext>
    </p:extLst>
  </p:cSld>
  <p:clrMapOvr>
    <a:masterClrMapping/>
  </p:clrMapOvr>
  <p:transition spd="slow">
    <p:cover/>
  </p:transition>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rtlCol="0">
            <a:normAutofit/>
          </a:bodyPr>
          <a:lstStyle/>
          <a:p>
            <a:pPr algn="l">
              <a:defRPr/>
            </a:pPr>
            <a:r>
              <a:rPr lang="en-US" sz="3600" i="1"/>
              <a:t>TCP Variants :</a:t>
            </a:r>
            <a:endParaRPr lang="en-US" sz="3600"/>
          </a:p>
        </p:txBody>
      </p:sp>
      <p:sp>
        <p:nvSpPr>
          <p:cNvPr id="14339" name="Rectangle 3"/>
          <p:cNvSpPr>
            <a:spLocks noGrp="1" noChangeArrowheads="1"/>
          </p:cNvSpPr>
          <p:nvPr>
            <p:ph idx="1"/>
          </p:nvPr>
        </p:nvSpPr>
        <p:spPr/>
        <p:txBody>
          <a:bodyPr rtlCol="0">
            <a:normAutofit fontScale="92500" lnSpcReduction="10000"/>
          </a:bodyPr>
          <a:lstStyle/>
          <a:p>
            <a:pPr>
              <a:lnSpc>
                <a:spcPct val="90000"/>
              </a:lnSpc>
              <a:defRPr/>
            </a:pPr>
            <a:r>
              <a:rPr lang="en-US" sz="2800" i="1" dirty="0"/>
              <a:t>TCP-Tahoe:</a:t>
            </a:r>
          </a:p>
          <a:p>
            <a:pPr lvl="1">
              <a:lnSpc>
                <a:spcPct val="90000"/>
              </a:lnSpc>
              <a:defRPr/>
            </a:pPr>
            <a:r>
              <a:rPr lang="en-US" sz="2400" dirty="0"/>
              <a:t>implements the slow start, congestion avoidance</a:t>
            </a:r>
            <a:endParaRPr lang="en-US" sz="2400" i="1" dirty="0"/>
          </a:p>
          <a:p>
            <a:pPr>
              <a:lnSpc>
                <a:spcPct val="90000"/>
              </a:lnSpc>
              <a:defRPr/>
            </a:pPr>
            <a:endParaRPr lang="en-US" sz="2800" i="1" dirty="0"/>
          </a:p>
          <a:p>
            <a:pPr>
              <a:lnSpc>
                <a:spcPct val="90000"/>
              </a:lnSpc>
              <a:defRPr/>
            </a:pPr>
            <a:r>
              <a:rPr lang="en-US" sz="2800" i="1" dirty="0"/>
              <a:t>TCP-Reno:</a:t>
            </a:r>
          </a:p>
          <a:p>
            <a:pPr lvl="1">
              <a:lnSpc>
                <a:spcPct val="90000"/>
              </a:lnSpc>
              <a:defRPr/>
            </a:pPr>
            <a:r>
              <a:rPr lang="en-US" sz="2400" dirty="0"/>
              <a:t>implements the slow start, congestion avoidance, fast retransmit, and fast recovery algorithms</a:t>
            </a:r>
          </a:p>
          <a:p>
            <a:pPr>
              <a:lnSpc>
                <a:spcPct val="90000"/>
              </a:lnSpc>
              <a:defRPr/>
            </a:pPr>
            <a:endParaRPr lang="en-US" sz="2800" i="1" dirty="0"/>
          </a:p>
          <a:p>
            <a:pPr>
              <a:lnSpc>
                <a:spcPct val="90000"/>
              </a:lnSpc>
              <a:defRPr/>
            </a:pPr>
            <a:r>
              <a:rPr lang="en-US" sz="2800" dirty="0"/>
              <a:t>TCP-New Reno:</a:t>
            </a:r>
          </a:p>
          <a:p>
            <a:pPr lvl="1">
              <a:lnSpc>
                <a:spcPct val="90000"/>
              </a:lnSpc>
              <a:defRPr/>
            </a:pPr>
            <a:r>
              <a:rPr lang="en-US" sz="2400" dirty="0"/>
              <a:t>implements the slow start, congestion avoidance, fast retransmit, and modified fast recovery algorithms</a:t>
            </a:r>
          </a:p>
          <a:p>
            <a:pPr lvl="1">
              <a:lnSpc>
                <a:spcPct val="90000"/>
              </a:lnSpc>
              <a:defRPr/>
            </a:pPr>
            <a:endParaRPr lang="en-US" sz="2400" dirty="0"/>
          </a:p>
          <a:p>
            <a:pPr>
              <a:lnSpc>
                <a:spcPct val="90000"/>
              </a:lnSpc>
              <a:defRPr/>
            </a:pPr>
            <a:r>
              <a:rPr lang="en-US" sz="2800" dirty="0"/>
              <a:t>TCP-Smart and Vegas:</a:t>
            </a:r>
          </a:p>
          <a:p>
            <a:pPr lvl="1">
              <a:lnSpc>
                <a:spcPct val="90000"/>
              </a:lnSpc>
              <a:defRPr/>
            </a:pPr>
            <a:r>
              <a:rPr lang="en-US" sz="2600" i="1" dirty="0" err="1"/>
              <a:t>NewReno</a:t>
            </a:r>
            <a:r>
              <a:rPr lang="en-US" sz="2600" i="1" dirty="0"/>
              <a:t> +</a:t>
            </a:r>
            <a:r>
              <a:rPr lang="en-US" sz="2600" dirty="0"/>
              <a:t> </a:t>
            </a:r>
            <a:r>
              <a:rPr lang="en-US" sz="2600" i="1" dirty="0"/>
              <a:t>SACK TCP.</a:t>
            </a:r>
          </a:p>
        </p:txBody>
      </p:sp>
    </p:spTree>
    <p:extLst>
      <p:ext uri="{BB962C8B-B14F-4D97-AF65-F5344CB8AC3E}">
        <p14:creationId xmlns:p14="http://schemas.microsoft.com/office/powerpoint/2010/main" val="1317295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animEffect transition="in" filter="wipe(left)">
                                      <p:cBhvr>
                                        <p:cTn id="7" dur="500"/>
                                        <p:tgtEl>
                                          <p:spTgt spid="14339">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4339">
                                            <p:txEl>
                                              <p:pRg st="1" end="1"/>
                                            </p:txEl>
                                          </p:spTgt>
                                        </p:tgtEl>
                                        <p:attrNameLst>
                                          <p:attrName>style.visibility</p:attrName>
                                        </p:attrNameLst>
                                      </p:cBhvr>
                                      <p:to>
                                        <p:strVal val="visible"/>
                                      </p:to>
                                    </p:set>
                                    <p:animEffect transition="in" filter="wipe(left)">
                                      <p:cBhvr>
                                        <p:cTn id="10" dur="500"/>
                                        <p:tgtEl>
                                          <p:spTgt spid="14339">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4339">
                                            <p:txEl>
                                              <p:pRg st="3" end="3"/>
                                            </p:txEl>
                                          </p:spTgt>
                                        </p:tgtEl>
                                        <p:attrNameLst>
                                          <p:attrName>style.visibility</p:attrName>
                                        </p:attrNameLst>
                                      </p:cBhvr>
                                      <p:to>
                                        <p:strVal val="visible"/>
                                      </p:to>
                                    </p:set>
                                    <p:animEffect transition="in" filter="wipe(left)">
                                      <p:cBhvr>
                                        <p:cTn id="15" dur="500"/>
                                        <p:tgtEl>
                                          <p:spTgt spid="14339">
                                            <p:txEl>
                                              <p:pRg st="3" end="3"/>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4339">
                                            <p:txEl>
                                              <p:pRg st="4" end="4"/>
                                            </p:txEl>
                                          </p:spTgt>
                                        </p:tgtEl>
                                        <p:attrNameLst>
                                          <p:attrName>style.visibility</p:attrName>
                                        </p:attrNameLst>
                                      </p:cBhvr>
                                      <p:to>
                                        <p:strVal val="visible"/>
                                      </p:to>
                                    </p:set>
                                    <p:animEffect transition="in" filter="wipe(left)">
                                      <p:cBhvr>
                                        <p:cTn id="18" dur="500"/>
                                        <p:tgtEl>
                                          <p:spTgt spid="14339">
                                            <p:txEl>
                                              <p:pRg st="4" end="4"/>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4339">
                                            <p:txEl>
                                              <p:pRg st="6" end="6"/>
                                            </p:txEl>
                                          </p:spTgt>
                                        </p:tgtEl>
                                        <p:attrNameLst>
                                          <p:attrName>style.visibility</p:attrName>
                                        </p:attrNameLst>
                                      </p:cBhvr>
                                      <p:to>
                                        <p:strVal val="visible"/>
                                      </p:to>
                                    </p:set>
                                    <p:animEffect transition="in" filter="wipe(left)">
                                      <p:cBhvr>
                                        <p:cTn id="23" dur="500"/>
                                        <p:tgtEl>
                                          <p:spTgt spid="14339">
                                            <p:txEl>
                                              <p:pRg st="6" end="6"/>
                                            </p:txEl>
                                          </p:spTgt>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14339">
                                            <p:txEl>
                                              <p:pRg st="7" end="7"/>
                                            </p:txEl>
                                          </p:spTgt>
                                        </p:tgtEl>
                                        <p:attrNameLst>
                                          <p:attrName>style.visibility</p:attrName>
                                        </p:attrNameLst>
                                      </p:cBhvr>
                                      <p:to>
                                        <p:strVal val="visible"/>
                                      </p:to>
                                    </p:set>
                                    <p:animEffect transition="in" filter="wipe(left)">
                                      <p:cBhvr>
                                        <p:cTn id="26" dur="500"/>
                                        <p:tgtEl>
                                          <p:spTgt spid="14339">
                                            <p:txEl>
                                              <p:pRg st="7" end="7"/>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4339">
                                            <p:txEl>
                                              <p:pRg st="9" end="9"/>
                                            </p:txEl>
                                          </p:spTgt>
                                        </p:tgtEl>
                                        <p:attrNameLst>
                                          <p:attrName>style.visibility</p:attrName>
                                        </p:attrNameLst>
                                      </p:cBhvr>
                                      <p:to>
                                        <p:strVal val="visible"/>
                                      </p:to>
                                    </p:set>
                                    <p:animEffect transition="in" filter="wipe(left)">
                                      <p:cBhvr>
                                        <p:cTn id="31" dur="500"/>
                                        <p:tgtEl>
                                          <p:spTgt spid="14339">
                                            <p:txEl>
                                              <p:pRg st="9" end="9"/>
                                            </p:txEl>
                                          </p:spTgt>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4339">
                                            <p:txEl>
                                              <p:pRg st="10" end="10"/>
                                            </p:txEl>
                                          </p:spTgt>
                                        </p:tgtEl>
                                        <p:attrNameLst>
                                          <p:attrName>style.visibility</p:attrName>
                                        </p:attrNameLst>
                                      </p:cBhvr>
                                      <p:to>
                                        <p:strVal val="visible"/>
                                      </p:to>
                                    </p:set>
                                    <p:animEffect transition="in" filter="wipe(left)">
                                      <p:cBhvr>
                                        <p:cTn id="34" dur="500"/>
                                        <p:tgtEl>
                                          <p:spTgt spid="14339">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pPr rtl="1" eaLnBrk="1" hangingPunct="1"/>
            <a:r>
              <a:rPr lang="fa-IR" altLang="en-US" sz="2800" dirty="0"/>
              <a:t>بهبود کارايي </a:t>
            </a:r>
            <a:r>
              <a:rPr lang="en-US" altLang="en-US" sz="2800" dirty="0"/>
              <a:t>TCP</a:t>
            </a:r>
            <a:r>
              <a:rPr lang="fa-IR" altLang="en-US" sz="2800" dirty="0"/>
              <a:t> در شبکه هاي بي سيم با استفاده از </a:t>
            </a:r>
            <a:r>
              <a:rPr lang="en-US" altLang="en-US" sz="2800" dirty="0"/>
              <a:t>Split-Connection</a:t>
            </a:r>
          </a:p>
        </p:txBody>
      </p:sp>
      <p:sp>
        <p:nvSpPr>
          <p:cNvPr id="71683" name="Rectangle 3"/>
          <p:cNvSpPr>
            <a:spLocks noGrp="1" noChangeArrowheads="1"/>
          </p:cNvSpPr>
          <p:nvPr>
            <p:ph idx="1"/>
          </p:nvPr>
        </p:nvSpPr>
        <p:spPr/>
        <p:txBody>
          <a:bodyPr/>
          <a:lstStyle/>
          <a:p>
            <a:pPr eaLnBrk="1" hangingPunct="1"/>
            <a:r>
              <a:rPr lang="en-US" altLang="en-US" dirty="0"/>
              <a:t>Split the TCP connection into two separate connections. </a:t>
            </a:r>
          </a:p>
          <a:p>
            <a:pPr lvl="1" eaLnBrk="1" hangingPunct="1"/>
            <a:r>
              <a:rPr lang="en-US" altLang="en-US" dirty="0"/>
              <a:t>1</a:t>
            </a:r>
            <a:r>
              <a:rPr lang="en-US" altLang="en-US" baseline="30000" dirty="0"/>
              <a:t>st</a:t>
            </a:r>
            <a:r>
              <a:rPr lang="en-US" altLang="en-US" dirty="0"/>
              <a:t> connection: sender to base station</a:t>
            </a:r>
          </a:p>
          <a:p>
            <a:pPr lvl="1" eaLnBrk="1" hangingPunct="1"/>
            <a:r>
              <a:rPr lang="en-US" altLang="en-US" dirty="0"/>
              <a:t>2</a:t>
            </a:r>
            <a:r>
              <a:rPr lang="en-US" altLang="en-US" baseline="30000" dirty="0"/>
              <a:t>nd</a:t>
            </a:r>
            <a:r>
              <a:rPr lang="en-US" altLang="en-US" dirty="0"/>
              <a:t> connection: base station to receiver</a:t>
            </a:r>
          </a:p>
          <a:p>
            <a:pPr lvl="1" eaLnBrk="1" hangingPunct="1"/>
            <a:r>
              <a:rPr lang="en-US" altLang="en-US" dirty="0"/>
              <a:t>The base station simply copies packets between the connections in both directions</a:t>
            </a:r>
          </a:p>
        </p:txBody>
      </p:sp>
      <p:grpSp>
        <p:nvGrpSpPr>
          <p:cNvPr id="71684" name="Group 4"/>
          <p:cNvGrpSpPr>
            <a:grpSpLocks/>
          </p:cNvGrpSpPr>
          <p:nvPr/>
        </p:nvGrpSpPr>
        <p:grpSpPr bwMode="auto">
          <a:xfrm>
            <a:off x="2286000" y="4724401"/>
            <a:ext cx="7848600" cy="1692275"/>
            <a:chOff x="816" y="2928"/>
            <a:chExt cx="4944" cy="1066"/>
          </a:xfrm>
        </p:grpSpPr>
        <p:pic>
          <p:nvPicPr>
            <p:cNvPr id="71685" name="Picture 5" descr="wireless-tc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6" y="2928"/>
              <a:ext cx="4944" cy="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1686" name="Group 6"/>
            <p:cNvGrpSpPr>
              <a:grpSpLocks/>
            </p:cNvGrpSpPr>
            <p:nvPr/>
          </p:nvGrpSpPr>
          <p:grpSpPr bwMode="auto">
            <a:xfrm>
              <a:off x="4128" y="3408"/>
              <a:ext cx="624" cy="586"/>
              <a:chOff x="4128" y="3408"/>
              <a:chExt cx="624" cy="586"/>
            </a:xfrm>
          </p:grpSpPr>
          <p:sp>
            <p:nvSpPr>
              <p:cNvPr id="71687" name="Line 7"/>
              <p:cNvSpPr>
                <a:spLocks noChangeShapeType="1"/>
              </p:cNvSpPr>
              <p:nvPr/>
            </p:nvSpPr>
            <p:spPr bwMode="auto">
              <a:xfrm>
                <a:off x="4464" y="3408"/>
                <a:ext cx="24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1688" name="Line 8"/>
              <p:cNvSpPr>
                <a:spLocks noChangeShapeType="1"/>
              </p:cNvSpPr>
              <p:nvPr/>
            </p:nvSpPr>
            <p:spPr bwMode="auto">
              <a:xfrm>
                <a:off x="4512" y="3552"/>
                <a:ext cx="24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1689" name="Line 9"/>
              <p:cNvSpPr>
                <a:spLocks noChangeShapeType="1"/>
              </p:cNvSpPr>
              <p:nvPr/>
            </p:nvSpPr>
            <p:spPr bwMode="auto">
              <a:xfrm flipV="1">
                <a:off x="4512" y="3408"/>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1690" name="Text Box 10"/>
              <p:cNvSpPr txBox="1">
                <a:spLocks noChangeArrowheads="1"/>
              </p:cNvSpPr>
              <p:nvPr/>
            </p:nvSpPr>
            <p:spPr bwMode="auto">
              <a:xfrm>
                <a:off x="4128" y="3744"/>
                <a:ext cx="624"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rgbClr val="000000"/>
                    </a:solidFill>
                    <a:latin typeface="Times New Roman" panose="02020603050405020304" pitchFamily="18" charset="0"/>
                    <a:cs typeface="Arial" panose="020B0604020202020204" pitchFamily="34" charset="0"/>
                  </a:defRPr>
                </a:lvl1pPr>
                <a:lvl2pPr marL="742950" indent="-285750" eaLnBrk="0" hangingPunct="0">
                  <a:defRPr sz="1200" b="1">
                    <a:solidFill>
                      <a:srgbClr val="000000"/>
                    </a:solidFill>
                    <a:latin typeface="Times New Roman" panose="02020603050405020304" pitchFamily="18" charset="0"/>
                    <a:cs typeface="Arial" panose="020B0604020202020204" pitchFamily="34" charset="0"/>
                  </a:defRPr>
                </a:lvl2pPr>
                <a:lvl3pPr marL="1143000" indent="-228600" eaLnBrk="0" hangingPunct="0">
                  <a:defRPr sz="1200" b="1">
                    <a:solidFill>
                      <a:srgbClr val="000000"/>
                    </a:solidFill>
                    <a:latin typeface="Times New Roman" panose="02020603050405020304" pitchFamily="18" charset="0"/>
                    <a:cs typeface="Arial" panose="020B0604020202020204" pitchFamily="34" charset="0"/>
                  </a:defRPr>
                </a:lvl3pPr>
                <a:lvl4pPr marL="1600200" indent="-228600" eaLnBrk="0" hangingPunct="0">
                  <a:defRPr sz="1200" b="1">
                    <a:solidFill>
                      <a:srgbClr val="000000"/>
                    </a:solidFill>
                    <a:latin typeface="Times New Roman" panose="02020603050405020304" pitchFamily="18" charset="0"/>
                    <a:cs typeface="Arial" panose="020B0604020202020204" pitchFamily="34" charset="0"/>
                  </a:defRPr>
                </a:lvl4pPr>
                <a:lvl5pPr marL="2057400" indent="-228600" eaLnBrk="0" hangingPunct="0">
                  <a:defRPr sz="1200" b="1">
                    <a:solidFill>
                      <a:srgbClr val="000000"/>
                    </a:solidFill>
                    <a:latin typeface="Times New Roman" panose="02020603050405020304" pitchFamily="18" charset="0"/>
                    <a:cs typeface="Arial" panose="020B0604020202020204" pitchFamily="34" charset="0"/>
                  </a:defRPr>
                </a:lvl5pPr>
                <a:lvl6pPr marL="2514600" indent="-228600" algn="ctr" eaLnBrk="0" fontAlgn="base" hangingPunct="0">
                  <a:spcBef>
                    <a:spcPct val="0"/>
                  </a:spcBef>
                  <a:spcAft>
                    <a:spcPct val="0"/>
                  </a:spcAft>
                  <a:defRPr sz="1200" b="1">
                    <a:solidFill>
                      <a:srgbClr val="000000"/>
                    </a:solidFill>
                    <a:latin typeface="Times New Roman" panose="02020603050405020304" pitchFamily="18" charset="0"/>
                    <a:cs typeface="Arial" panose="020B0604020202020204" pitchFamily="34" charset="0"/>
                  </a:defRPr>
                </a:lvl6pPr>
                <a:lvl7pPr marL="2971800" indent="-228600" algn="ctr" eaLnBrk="0" fontAlgn="base" hangingPunct="0">
                  <a:spcBef>
                    <a:spcPct val="0"/>
                  </a:spcBef>
                  <a:spcAft>
                    <a:spcPct val="0"/>
                  </a:spcAft>
                  <a:defRPr sz="1200" b="1">
                    <a:solidFill>
                      <a:srgbClr val="000000"/>
                    </a:solidFill>
                    <a:latin typeface="Times New Roman" panose="02020603050405020304" pitchFamily="18" charset="0"/>
                    <a:cs typeface="Arial" panose="020B0604020202020204" pitchFamily="34" charset="0"/>
                  </a:defRPr>
                </a:lvl7pPr>
                <a:lvl8pPr marL="3429000" indent="-228600" algn="ctr" eaLnBrk="0" fontAlgn="base" hangingPunct="0">
                  <a:spcBef>
                    <a:spcPct val="0"/>
                  </a:spcBef>
                  <a:spcAft>
                    <a:spcPct val="0"/>
                  </a:spcAft>
                  <a:defRPr sz="1200" b="1">
                    <a:solidFill>
                      <a:srgbClr val="000000"/>
                    </a:solidFill>
                    <a:latin typeface="Times New Roman" panose="02020603050405020304" pitchFamily="18" charset="0"/>
                    <a:cs typeface="Arial" panose="020B0604020202020204" pitchFamily="34" charset="0"/>
                  </a:defRPr>
                </a:lvl8pPr>
                <a:lvl9pPr marL="3886200" indent="-228600" algn="ctr" eaLnBrk="0" fontAlgn="base" hangingPunct="0">
                  <a:spcBef>
                    <a:spcPct val="0"/>
                  </a:spcBef>
                  <a:spcAft>
                    <a:spcPct val="0"/>
                  </a:spcAft>
                  <a:defRPr sz="1200" b="1">
                    <a:solidFill>
                      <a:srgbClr val="000000"/>
                    </a:solidFill>
                    <a:latin typeface="Times New Roman" panose="02020603050405020304" pitchFamily="18" charset="0"/>
                    <a:cs typeface="Arial" panose="020B0604020202020204" pitchFamily="34" charset="0"/>
                  </a:defRPr>
                </a:lvl9pPr>
              </a:lstStyle>
              <a:p>
                <a:pPr algn="l">
                  <a:spcBef>
                    <a:spcPct val="50000"/>
                  </a:spcBef>
                </a:pPr>
                <a:r>
                  <a:rPr lang="en-US" altLang="en-US" sz="2000" b="0"/>
                  <a:t>antenna</a:t>
                </a:r>
              </a:p>
            </p:txBody>
          </p:sp>
        </p:grpSp>
      </p:grpSp>
      <p:sp>
        <p:nvSpPr>
          <p:cNvPr id="12" name="Rectangle 11"/>
          <p:cNvSpPr/>
          <p:nvPr/>
        </p:nvSpPr>
        <p:spPr>
          <a:xfrm>
            <a:off x="2268638" y="3454696"/>
            <a:ext cx="9784100" cy="888705"/>
          </a:xfrm>
          <a:prstGeom prst="rect">
            <a:avLst/>
          </a:prstGeom>
        </p:spPr>
        <p:txBody>
          <a:bodyPr wrap="square">
            <a:spAutoFit/>
          </a:bodyPr>
          <a:lstStyle/>
          <a:p>
            <a:pPr marL="285750" indent="-285750" algn="r" rtl="1">
              <a:lnSpc>
                <a:spcPct val="150000"/>
              </a:lnSpc>
              <a:buClr>
                <a:schemeClr val="accent1"/>
              </a:buClr>
              <a:buSzPct val="70000"/>
              <a:buFont typeface="Wingdings" panose="05000000000000000000" pitchFamily="2" charset="2"/>
              <a:buChar char="q"/>
            </a:pPr>
            <a:r>
              <a:rPr lang="fa-IR" dirty="0">
                <a:solidFill>
                  <a:srgbClr val="7030A0"/>
                </a:solidFill>
                <a:cs typeface="B Koodak" panose="00000700000000000000" pitchFamily="2" charset="-78"/>
              </a:rPr>
              <a:t>زیرساخت های بی سیم در ارتباطات </a:t>
            </a:r>
            <a:r>
              <a:rPr lang="en-US" dirty="0">
                <a:solidFill>
                  <a:srgbClr val="7030A0"/>
                </a:solidFill>
                <a:cs typeface="B Koodak" panose="00000700000000000000" pitchFamily="2" charset="-78"/>
              </a:rPr>
              <a:t>E2E </a:t>
            </a:r>
            <a:r>
              <a:rPr lang="fa-IR" dirty="0">
                <a:solidFill>
                  <a:srgbClr val="7030A0"/>
                </a:solidFill>
                <a:cs typeface="B Koodak" panose="00000700000000000000" pitchFamily="2" charset="-78"/>
              </a:rPr>
              <a:t>چالش اصلی میباشند</a:t>
            </a:r>
          </a:p>
          <a:p>
            <a:pPr marL="285750" indent="-285750" algn="r" rtl="1">
              <a:lnSpc>
                <a:spcPct val="150000"/>
              </a:lnSpc>
              <a:buClr>
                <a:schemeClr val="accent1"/>
              </a:buClr>
              <a:buSzPct val="70000"/>
              <a:buFont typeface="Wingdings" panose="05000000000000000000" pitchFamily="2" charset="2"/>
              <a:buChar char="q"/>
            </a:pPr>
            <a:r>
              <a:rPr lang="fa-IR" dirty="0">
                <a:solidFill>
                  <a:srgbClr val="7030A0"/>
                </a:solidFill>
                <a:cs typeface="B Koodak" panose="00000700000000000000" pitchFamily="2" charset="-78"/>
              </a:rPr>
              <a:t>ارتباط بین یک </a:t>
            </a:r>
            <a:r>
              <a:rPr lang="en-US" dirty="0">
                <a:solidFill>
                  <a:srgbClr val="7030A0"/>
                </a:solidFill>
                <a:cs typeface="B Koodak" panose="00000700000000000000" pitchFamily="2" charset="-78"/>
              </a:rPr>
              <a:t>FH </a:t>
            </a:r>
            <a:r>
              <a:rPr lang="fa-IR" dirty="0">
                <a:solidFill>
                  <a:srgbClr val="7030A0"/>
                </a:solidFill>
                <a:cs typeface="B Koodak" panose="00000700000000000000" pitchFamily="2" charset="-78"/>
              </a:rPr>
              <a:t>با یک </a:t>
            </a:r>
            <a:r>
              <a:rPr lang="en-US" dirty="0">
                <a:solidFill>
                  <a:srgbClr val="7030A0"/>
                </a:solidFill>
                <a:cs typeface="B Koodak" panose="00000700000000000000" pitchFamily="2" charset="-78"/>
              </a:rPr>
              <a:t>MH </a:t>
            </a:r>
            <a:r>
              <a:rPr lang="fa-IR" dirty="0">
                <a:solidFill>
                  <a:srgbClr val="7030A0"/>
                </a:solidFill>
                <a:cs typeface="B Koodak" panose="00000700000000000000" pitchFamily="2" charset="-78"/>
              </a:rPr>
              <a:t>به دو بخش تقسیم میشود</a:t>
            </a:r>
          </a:p>
        </p:txBody>
      </p:sp>
    </p:spTree>
    <p:extLst>
      <p:ext uri="{BB962C8B-B14F-4D97-AF65-F5344CB8AC3E}">
        <p14:creationId xmlns:p14="http://schemas.microsoft.com/office/powerpoint/2010/main" val="132406235"/>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pPr eaLnBrk="1" hangingPunct="1"/>
            <a:r>
              <a:rPr lang="en-US" altLang="en-US"/>
              <a:t>Split Connection Protocols</a:t>
            </a:r>
          </a:p>
        </p:txBody>
      </p:sp>
      <p:sp>
        <p:nvSpPr>
          <p:cNvPr id="72707" name="Rectangle 3"/>
          <p:cNvSpPr>
            <a:spLocks noGrp="1" noChangeArrowheads="1"/>
          </p:cNvSpPr>
          <p:nvPr>
            <p:ph idx="1"/>
          </p:nvPr>
        </p:nvSpPr>
        <p:spPr/>
        <p:txBody>
          <a:bodyPr/>
          <a:lstStyle/>
          <a:p>
            <a:pPr lvl="1" eaLnBrk="1" hangingPunct="1"/>
            <a:r>
              <a:rPr lang="en-US" altLang="zh-CN" dirty="0">
                <a:ea typeface="宋体" panose="02010600030101010101" pitchFamily="2" charset="-122"/>
              </a:rPr>
              <a:t>Hide any non-congestion related losses from TCP sender</a:t>
            </a:r>
          </a:p>
          <a:p>
            <a:pPr lvl="2" eaLnBrk="1" hangingPunct="1"/>
            <a:r>
              <a:rPr lang="en-US" altLang="en-US" dirty="0" err="1">
                <a:ea typeface="宋体" panose="02010600030101010101" pitchFamily="2" charset="-122"/>
              </a:rPr>
              <a:t>Lossy</a:t>
            </a:r>
            <a:r>
              <a:rPr lang="en-US" altLang="en-US" dirty="0">
                <a:ea typeface="宋体" panose="02010600030101010101" pitchFamily="2" charset="-122"/>
              </a:rPr>
              <a:t> link looks like robust but slower BW link</a:t>
            </a:r>
            <a:endParaRPr lang="en-US" altLang="zh-CN" dirty="0">
              <a:ea typeface="宋体" panose="02010600030101010101" pitchFamily="2" charset="-122"/>
            </a:endParaRPr>
          </a:p>
          <a:p>
            <a:pPr lvl="1" eaLnBrk="1" hangingPunct="1"/>
            <a:r>
              <a:rPr lang="en-US" altLang="en-US" dirty="0"/>
              <a:t>Breaks end-to-end semantic of protocol</a:t>
            </a:r>
          </a:p>
          <a:p>
            <a:pPr lvl="1" eaLnBrk="1" hangingPunct="1"/>
            <a:r>
              <a:rPr lang="en-US" altLang="en-US" dirty="0"/>
              <a:t>Maintain a significant amount of state per TCP connection (hand off complicated &amp; slow)</a:t>
            </a:r>
          </a:p>
          <a:p>
            <a:pPr lvl="1" eaLnBrk="1" hangingPunct="1"/>
            <a:r>
              <a:rPr lang="en-US" altLang="en-US" dirty="0"/>
              <a:t>Buffer overflow may be occur due to burst of requests from MH.</a:t>
            </a:r>
          </a:p>
          <a:p>
            <a:pPr eaLnBrk="1" hangingPunct="1"/>
            <a:endParaRPr lang="en-US" altLang="en-US" dirty="0"/>
          </a:p>
        </p:txBody>
      </p:sp>
      <p:sp>
        <p:nvSpPr>
          <p:cNvPr id="5" name="Rectangle 4"/>
          <p:cNvSpPr/>
          <p:nvPr/>
        </p:nvSpPr>
        <p:spPr>
          <a:xfrm>
            <a:off x="702023" y="3181529"/>
            <a:ext cx="11350715" cy="2823850"/>
          </a:xfrm>
          <a:prstGeom prst="rect">
            <a:avLst/>
          </a:prstGeom>
        </p:spPr>
        <p:txBody>
          <a:bodyPr wrap="square">
            <a:spAutoFit/>
          </a:bodyPr>
          <a:lstStyle/>
          <a:p>
            <a:pPr marL="285750" indent="-285750" algn="r" rtl="1">
              <a:lnSpc>
                <a:spcPct val="150000"/>
              </a:lnSpc>
              <a:buClr>
                <a:schemeClr val="accent1"/>
              </a:buClr>
              <a:buSzPct val="70000"/>
              <a:buFont typeface="Wingdings" panose="05000000000000000000" pitchFamily="2" charset="2"/>
              <a:buChar char="q"/>
            </a:pPr>
            <a:r>
              <a:rPr lang="fa-IR" sz="2000" dirty="0">
                <a:solidFill>
                  <a:srgbClr val="7030A0"/>
                </a:solidFill>
                <a:cs typeface="B Koodak" panose="00000700000000000000" pitchFamily="2" charset="-78"/>
              </a:rPr>
              <a:t>هرگونه خطای غیر مرتبط با ازدحام را از فرستنده </a:t>
            </a:r>
            <a:r>
              <a:rPr lang="en-US" sz="2000" dirty="0">
                <a:solidFill>
                  <a:srgbClr val="7030A0"/>
                </a:solidFill>
                <a:cs typeface="B Koodak" panose="00000700000000000000" pitchFamily="2" charset="-78"/>
              </a:rPr>
              <a:t>TCP </a:t>
            </a:r>
            <a:r>
              <a:rPr lang="fa-IR" sz="2000" dirty="0">
                <a:solidFill>
                  <a:srgbClr val="7030A0"/>
                </a:solidFill>
                <a:cs typeface="B Koodak" panose="00000700000000000000" pitchFamily="2" charset="-78"/>
              </a:rPr>
              <a:t>پنهان میکند</a:t>
            </a:r>
          </a:p>
          <a:p>
            <a:pPr marL="742950" lvl="1" indent="-285750" algn="r" rtl="1">
              <a:lnSpc>
                <a:spcPct val="150000"/>
              </a:lnSpc>
              <a:buClr>
                <a:schemeClr val="accent1"/>
              </a:buClr>
              <a:buSzPct val="70000"/>
              <a:buFont typeface="Wingdings" panose="05000000000000000000" pitchFamily="2" charset="2"/>
              <a:buChar char="q"/>
            </a:pPr>
            <a:r>
              <a:rPr lang="fa-IR" sz="2000" dirty="0">
                <a:solidFill>
                  <a:srgbClr val="7030A0"/>
                </a:solidFill>
                <a:cs typeface="B Koodak" panose="00000700000000000000" pitchFamily="2" charset="-78"/>
              </a:rPr>
              <a:t>لینک با خطای بالا همانند لینک های پایدار ولی با پهنای باند پایین تلقی میشوند</a:t>
            </a:r>
          </a:p>
          <a:p>
            <a:pPr marL="285750" indent="-285750" algn="r" rtl="1">
              <a:lnSpc>
                <a:spcPct val="150000"/>
              </a:lnSpc>
              <a:buClr>
                <a:schemeClr val="accent1"/>
              </a:buClr>
              <a:buSzPct val="70000"/>
              <a:buFont typeface="Wingdings" panose="05000000000000000000" pitchFamily="2" charset="2"/>
              <a:buChar char="q"/>
            </a:pPr>
            <a:r>
              <a:rPr lang="fa-IR" sz="2000" dirty="0">
                <a:solidFill>
                  <a:srgbClr val="7030A0"/>
                </a:solidFill>
                <a:cs typeface="B Koodak" panose="00000700000000000000" pitchFamily="2" charset="-78"/>
              </a:rPr>
              <a:t>معنای انتقال انتها به انتها شکسته میشود</a:t>
            </a:r>
          </a:p>
          <a:p>
            <a:pPr marL="285750" indent="-285750" algn="r" rtl="1">
              <a:lnSpc>
                <a:spcPct val="150000"/>
              </a:lnSpc>
              <a:buClr>
                <a:schemeClr val="accent1"/>
              </a:buClr>
              <a:buSzPct val="70000"/>
              <a:buFont typeface="Wingdings" panose="05000000000000000000" pitchFamily="2" charset="2"/>
              <a:buChar char="q"/>
            </a:pPr>
            <a:r>
              <a:rPr lang="fa-IR" sz="2000" dirty="0">
                <a:solidFill>
                  <a:srgbClr val="7030A0"/>
                </a:solidFill>
                <a:cs typeface="B Koodak" panose="00000700000000000000" pitchFamily="2" charset="-78"/>
              </a:rPr>
              <a:t>(بسته های ارسالی توسط </a:t>
            </a:r>
            <a:r>
              <a:rPr lang="en-US" sz="2000" dirty="0">
                <a:solidFill>
                  <a:srgbClr val="7030A0"/>
                </a:solidFill>
                <a:cs typeface="B Koodak" panose="00000700000000000000" pitchFamily="2" charset="-78"/>
              </a:rPr>
              <a:t>FH </a:t>
            </a:r>
            <a:r>
              <a:rPr lang="fa-IR" sz="2000" dirty="0">
                <a:solidFill>
                  <a:srgbClr val="7030A0"/>
                </a:solidFill>
                <a:cs typeface="B Koodak" panose="00000700000000000000" pitchFamily="2" charset="-78"/>
              </a:rPr>
              <a:t>را می توان قبل از دریافت کاربر توسط </a:t>
            </a:r>
            <a:r>
              <a:rPr lang="en-US" sz="2000" dirty="0">
                <a:solidFill>
                  <a:srgbClr val="7030A0"/>
                </a:solidFill>
                <a:cs typeface="B Koodak" panose="00000700000000000000" pitchFamily="2" charset="-78"/>
              </a:rPr>
              <a:t>BS </a:t>
            </a:r>
            <a:r>
              <a:rPr lang="fa-IR" sz="2000" dirty="0">
                <a:solidFill>
                  <a:srgbClr val="7030A0"/>
                </a:solidFill>
                <a:cs typeface="B Koodak" panose="00000700000000000000" pitchFamily="2" charset="-78"/>
              </a:rPr>
              <a:t>استخراج کرد)</a:t>
            </a:r>
          </a:p>
          <a:p>
            <a:pPr marL="285750" indent="-285750" algn="r" rtl="1">
              <a:lnSpc>
                <a:spcPct val="150000"/>
              </a:lnSpc>
              <a:buClr>
                <a:schemeClr val="accent1"/>
              </a:buClr>
              <a:buSzPct val="70000"/>
              <a:buFont typeface="Wingdings" panose="05000000000000000000" pitchFamily="2" charset="2"/>
              <a:buChar char="q"/>
            </a:pPr>
            <a:r>
              <a:rPr lang="fa-IR" sz="2000" dirty="0">
                <a:solidFill>
                  <a:srgbClr val="7030A0"/>
                </a:solidFill>
                <a:cs typeface="B Koodak" panose="00000700000000000000" pitchFamily="2" charset="-78"/>
              </a:rPr>
              <a:t>میزان قابل توجهی از وضعیتها را به ازای اتصال </a:t>
            </a:r>
            <a:r>
              <a:rPr lang="en-US" sz="2000" dirty="0">
                <a:solidFill>
                  <a:srgbClr val="7030A0"/>
                </a:solidFill>
                <a:cs typeface="B Koodak" panose="00000700000000000000" pitchFamily="2" charset="-78"/>
              </a:rPr>
              <a:t>TCP </a:t>
            </a:r>
            <a:r>
              <a:rPr lang="fa-IR" sz="2000" dirty="0">
                <a:solidFill>
                  <a:srgbClr val="7030A0"/>
                </a:solidFill>
                <a:cs typeface="B Koodak" panose="00000700000000000000" pitchFamily="2" charset="-78"/>
              </a:rPr>
              <a:t> باید حفظ کرد (جابجایی کاربران سیار پیچیده و کند میشود)</a:t>
            </a:r>
          </a:p>
          <a:p>
            <a:pPr marL="285750" indent="-285750" algn="r" rtl="1">
              <a:lnSpc>
                <a:spcPct val="150000"/>
              </a:lnSpc>
              <a:buClr>
                <a:schemeClr val="accent1"/>
              </a:buClr>
              <a:buSzPct val="70000"/>
              <a:buFont typeface="Wingdings" panose="05000000000000000000" pitchFamily="2" charset="2"/>
              <a:buChar char="q"/>
            </a:pPr>
            <a:r>
              <a:rPr lang="fa-IR" sz="2000" dirty="0">
                <a:solidFill>
                  <a:srgbClr val="7030A0"/>
                </a:solidFill>
                <a:cs typeface="B Koodak" panose="00000700000000000000" pitchFamily="2" charset="-78"/>
              </a:rPr>
              <a:t>ممکن است به دلیل درخواست های پشت سر هم </a:t>
            </a:r>
            <a:r>
              <a:rPr lang="en-US" sz="2000" dirty="0">
                <a:solidFill>
                  <a:srgbClr val="7030A0"/>
                </a:solidFill>
                <a:cs typeface="B Koodak" panose="00000700000000000000" pitchFamily="2" charset="-78"/>
              </a:rPr>
              <a:t>MH</a:t>
            </a:r>
            <a:r>
              <a:rPr lang="fa-IR" sz="2000" dirty="0">
                <a:solidFill>
                  <a:srgbClr val="7030A0"/>
                </a:solidFill>
                <a:cs typeface="B Koodak" panose="00000700000000000000" pitchFamily="2" charset="-78"/>
              </a:rPr>
              <a:t> سرریز بافر رخ دهد. </a:t>
            </a:r>
          </a:p>
        </p:txBody>
      </p:sp>
    </p:spTree>
    <p:extLst>
      <p:ext uri="{BB962C8B-B14F-4D97-AF65-F5344CB8AC3E}">
        <p14:creationId xmlns:p14="http://schemas.microsoft.com/office/powerpoint/2010/main" val="2615549094"/>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pPr eaLnBrk="1" hangingPunct="1"/>
            <a:r>
              <a:rPr lang="en-US" altLang="en-US"/>
              <a:t>Split Connection Protocols</a:t>
            </a:r>
          </a:p>
        </p:txBody>
      </p:sp>
      <p:sp>
        <p:nvSpPr>
          <p:cNvPr id="73731" name="Rectangle 3"/>
          <p:cNvSpPr>
            <a:spLocks noGrp="1" noChangeArrowheads="1"/>
          </p:cNvSpPr>
          <p:nvPr>
            <p:ph idx="1"/>
          </p:nvPr>
        </p:nvSpPr>
        <p:spPr/>
        <p:txBody>
          <a:bodyPr/>
          <a:lstStyle/>
          <a:p>
            <a:pPr lvl="1" eaLnBrk="1" hangingPunct="1"/>
            <a:r>
              <a:rPr lang="en-US" altLang="en-US" dirty="0"/>
              <a:t>Base station performs all retransmissions</a:t>
            </a:r>
          </a:p>
          <a:p>
            <a:pPr lvl="1" eaLnBrk="1" hangingPunct="1"/>
            <a:r>
              <a:rPr lang="en-US" altLang="en-US" dirty="0"/>
              <a:t>Each packet trace TCP stack twice</a:t>
            </a:r>
          </a:p>
          <a:p>
            <a:pPr lvl="1" eaLnBrk="1" hangingPunct="1"/>
            <a:r>
              <a:rPr lang="en-US" altLang="en-US" dirty="0"/>
              <a:t>Extra TCP processing at base station</a:t>
            </a:r>
          </a:p>
          <a:p>
            <a:pPr lvl="1" eaLnBrk="1" hangingPunct="1"/>
            <a:r>
              <a:rPr lang="en-US" altLang="en-US" dirty="0"/>
              <a:t>No change need to FH software</a:t>
            </a:r>
          </a:p>
          <a:p>
            <a:pPr lvl="1" eaLnBrk="1" hangingPunct="1"/>
            <a:r>
              <a:rPr lang="en-US" altLang="en-US" dirty="0"/>
              <a:t>Wireless link can use specific wireless protocol</a:t>
            </a:r>
          </a:p>
        </p:txBody>
      </p:sp>
      <p:sp>
        <p:nvSpPr>
          <p:cNvPr id="4" name="Rectangle 3"/>
          <p:cNvSpPr/>
          <p:nvPr/>
        </p:nvSpPr>
        <p:spPr>
          <a:xfrm>
            <a:off x="2872986" y="2769652"/>
            <a:ext cx="9038168" cy="3323987"/>
          </a:xfrm>
          <a:prstGeom prst="rect">
            <a:avLst/>
          </a:prstGeom>
        </p:spPr>
        <p:txBody>
          <a:bodyPr wrap="square">
            <a:spAutoFit/>
          </a:bodyPr>
          <a:lstStyle/>
          <a:p>
            <a:pPr marL="285750" indent="-285750" algn="r" rtl="1">
              <a:lnSpc>
                <a:spcPct val="150000"/>
              </a:lnSpc>
              <a:buClr>
                <a:schemeClr val="accent1"/>
              </a:buClr>
              <a:buSzPct val="70000"/>
              <a:buFont typeface="Wingdings" panose="05000000000000000000" pitchFamily="2" charset="2"/>
              <a:buChar char="q"/>
            </a:pPr>
            <a:r>
              <a:rPr lang="fa-IR" sz="2800" dirty="0">
                <a:solidFill>
                  <a:srgbClr val="7030A0"/>
                </a:solidFill>
                <a:cs typeface="B Koodak" panose="00000700000000000000" pitchFamily="2" charset="-78"/>
              </a:rPr>
              <a:t>ایستگاه پایه کلیه انتقالهای مجدد را انجام می دهد</a:t>
            </a:r>
          </a:p>
          <a:p>
            <a:pPr marL="285750" indent="-285750" algn="r" rtl="1">
              <a:lnSpc>
                <a:spcPct val="150000"/>
              </a:lnSpc>
              <a:buClr>
                <a:schemeClr val="accent1"/>
              </a:buClr>
              <a:buSzPct val="70000"/>
              <a:buFont typeface="Wingdings" panose="05000000000000000000" pitchFamily="2" charset="2"/>
              <a:buChar char="q"/>
            </a:pPr>
            <a:r>
              <a:rPr lang="fa-IR" sz="2800" dirty="0">
                <a:solidFill>
                  <a:srgbClr val="7030A0"/>
                </a:solidFill>
                <a:cs typeface="B Koodak" panose="00000700000000000000" pitchFamily="2" charset="-78"/>
              </a:rPr>
              <a:t>هر بسته پشته</a:t>
            </a:r>
            <a:r>
              <a:rPr lang="en-US" sz="2800" dirty="0">
                <a:solidFill>
                  <a:srgbClr val="7030A0"/>
                </a:solidFill>
                <a:cs typeface="B Koodak" panose="00000700000000000000" pitchFamily="2" charset="-78"/>
              </a:rPr>
              <a:t>TCP </a:t>
            </a:r>
            <a:r>
              <a:rPr lang="fa-IR" sz="2800" dirty="0">
                <a:solidFill>
                  <a:srgbClr val="7030A0"/>
                </a:solidFill>
                <a:cs typeface="B Koodak" panose="00000700000000000000" pitchFamily="2" charset="-78"/>
              </a:rPr>
              <a:t> را دو بار انجام می دهد</a:t>
            </a:r>
          </a:p>
          <a:p>
            <a:pPr marL="285750" indent="-285750" algn="r" rtl="1">
              <a:lnSpc>
                <a:spcPct val="150000"/>
              </a:lnSpc>
              <a:buClr>
                <a:schemeClr val="accent1"/>
              </a:buClr>
              <a:buSzPct val="70000"/>
              <a:buFont typeface="Wingdings" panose="05000000000000000000" pitchFamily="2" charset="2"/>
              <a:buChar char="q"/>
            </a:pPr>
            <a:r>
              <a:rPr lang="fa-IR" sz="2800" dirty="0">
                <a:solidFill>
                  <a:srgbClr val="7030A0"/>
                </a:solidFill>
                <a:cs typeface="B Koodak" panose="00000700000000000000" pitchFamily="2" charset="-78"/>
              </a:rPr>
              <a:t>پردازش اضافی </a:t>
            </a:r>
            <a:r>
              <a:rPr lang="en-US" sz="2800" dirty="0">
                <a:solidFill>
                  <a:srgbClr val="7030A0"/>
                </a:solidFill>
                <a:cs typeface="B Koodak" panose="00000700000000000000" pitchFamily="2" charset="-78"/>
              </a:rPr>
              <a:t>TCP </a:t>
            </a:r>
            <a:r>
              <a:rPr lang="fa-IR" sz="2800" dirty="0">
                <a:solidFill>
                  <a:srgbClr val="7030A0"/>
                </a:solidFill>
                <a:cs typeface="B Koodak" panose="00000700000000000000" pitchFamily="2" charset="-78"/>
              </a:rPr>
              <a:t>در ایستگاه پایه</a:t>
            </a:r>
          </a:p>
          <a:p>
            <a:pPr marL="285750" indent="-285750" algn="r" rtl="1">
              <a:lnSpc>
                <a:spcPct val="150000"/>
              </a:lnSpc>
              <a:buClr>
                <a:schemeClr val="accent1"/>
              </a:buClr>
              <a:buSzPct val="70000"/>
              <a:buFont typeface="Wingdings" panose="05000000000000000000" pitchFamily="2" charset="2"/>
              <a:buChar char="q"/>
            </a:pPr>
            <a:r>
              <a:rPr lang="fa-IR" sz="2800" dirty="0">
                <a:solidFill>
                  <a:srgbClr val="7030A0"/>
                </a:solidFill>
                <a:cs typeface="B Koodak" panose="00000700000000000000" pitchFamily="2" charset="-78"/>
              </a:rPr>
              <a:t>بدون نیاز به تغییر در نرم افزار </a:t>
            </a:r>
            <a:r>
              <a:rPr lang="en-US" sz="2800" dirty="0">
                <a:solidFill>
                  <a:srgbClr val="7030A0"/>
                </a:solidFill>
                <a:cs typeface="B Koodak" panose="00000700000000000000" pitchFamily="2" charset="-78"/>
              </a:rPr>
              <a:t>FH</a:t>
            </a:r>
          </a:p>
          <a:p>
            <a:pPr marL="285750" indent="-285750" algn="r" rtl="1">
              <a:lnSpc>
                <a:spcPct val="150000"/>
              </a:lnSpc>
              <a:buClr>
                <a:schemeClr val="accent1"/>
              </a:buClr>
              <a:buSzPct val="70000"/>
              <a:buFont typeface="Wingdings" panose="05000000000000000000" pitchFamily="2" charset="2"/>
              <a:buChar char="q"/>
            </a:pPr>
            <a:r>
              <a:rPr lang="fa-IR" sz="2800" dirty="0">
                <a:solidFill>
                  <a:srgbClr val="7030A0"/>
                </a:solidFill>
                <a:cs typeface="B Koodak" panose="00000700000000000000" pitchFamily="2" charset="-78"/>
              </a:rPr>
              <a:t>بخشهای بی سیم می تواند از پروتکل بی سیم خاص استفاده کند </a:t>
            </a:r>
          </a:p>
        </p:txBody>
      </p:sp>
    </p:spTree>
    <p:extLst>
      <p:ext uri="{BB962C8B-B14F-4D97-AF65-F5344CB8AC3E}">
        <p14:creationId xmlns:p14="http://schemas.microsoft.com/office/powerpoint/2010/main" val="2405114428"/>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fa-IR" dirty="0"/>
              <a:t>مباحث تکمیلی</a:t>
            </a:r>
            <a:endParaRPr lang="en-US" dirty="0"/>
          </a:p>
        </p:txBody>
      </p:sp>
      <p:sp>
        <p:nvSpPr>
          <p:cNvPr id="6" name="Subtitle 5"/>
          <p:cNvSpPr>
            <a:spLocks noGrp="1"/>
          </p:cNvSpPr>
          <p:nvPr>
            <p:ph type="subTitle" idx="1"/>
          </p:nvPr>
        </p:nvSpPr>
        <p:spPr/>
        <p:txBody>
          <a:bodyPr/>
          <a:lstStyle/>
          <a:p>
            <a:endParaRPr lang="en-US"/>
          </a:p>
        </p:txBody>
      </p:sp>
      <p:sp>
        <p:nvSpPr>
          <p:cNvPr id="4" name="Slide Number Placeholder 3"/>
          <p:cNvSpPr>
            <a:spLocks noGrp="1"/>
          </p:cNvSpPr>
          <p:nvPr>
            <p:ph type="sldNum" sz="quarter" idx="12"/>
          </p:nvPr>
        </p:nvSpPr>
        <p:spPr/>
        <p:txBody>
          <a:bodyPr/>
          <a:lstStyle/>
          <a:p>
            <a:fld id="{6D22F896-40B5-4ADD-8801-0D06FADFA095}" type="slidenum">
              <a:rPr lang="en-US" smtClean="0"/>
              <a:pPr/>
              <a:t>38</a:t>
            </a:fld>
            <a:endParaRPr lang="en-US" dirty="0"/>
          </a:p>
        </p:txBody>
      </p:sp>
    </p:spTree>
    <p:extLst>
      <p:ext uri="{BB962C8B-B14F-4D97-AF65-F5344CB8AC3E}">
        <p14:creationId xmlns:p14="http://schemas.microsoft.com/office/powerpoint/2010/main" val="17044355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fa-IR" dirty="0"/>
              <a:t>کنترل ازدحام</a:t>
            </a:r>
            <a:endParaRPr lang="en-US" dirty="0"/>
          </a:p>
        </p:txBody>
      </p:sp>
      <p:sp>
        <p:nvSpPr>
          <p:cNvPr id="6" name="Content Placeholder 5"/>
          <p:cNvSpPr>
            <a:spLocks noGrp="1"/>
          </p:cNvSpPr>
          <p:nvPr>
            <p:ph idx="1"/>
          </p:nvPr>
        </p:nvSpPr>
        <p:spPr/>
        <p:txBody>
          <a:bodyPr/>
          <a:lstStyle/>
          <a:p>
            <a:r>
              <a:rPr lang="fa-IR" dirty="0"/>
              <a:t>کنترل ازدحام (</a:t>
            </a:r>
            <a:r>
              <a:rPr lang="en-US" dirty="0"/>
              <a:t>congestion control</a:t>
            </a:r>
            <a:r>
              <a:rPr lang="fa-IR" dirty="0"/>
              <a:t>)</a:t>
            </a:r>
            <a:r>
              <a:rPr lang="en-US" dirty="0"/>
              <a:t>، </a:t>
            </a:r>
            <a:r>
              <a:rPr lang="fa-IR" dirty="0"/>
              <a:t>در شبکه های کامپیوتری یعنی جلوگیری از تجمع داده های انتقالی در صف انتظار و جلوگیری از بین رفتن بسته ها و یا اطلاعات در زمان انتقال می باشد.</a:t>
            </a:r>
          </a:p>
          <a:p>
            <a:r>
              <a:rPr lang="fa-IR" dirty="0"/>
              <a:t>ازدحام وقتی اتفاق می افتد که داده ای ارسالی بیش از حد مجاز ظرفیت کانال باشد.</a:t>
            </a:r>
          </a:p>
          <a:p>
            <a:r>
              <a:rPr lang="fa-IR" dirty="0"/>
              <a:t>روش های جلوگیری از ازدحام در شبکه بیشتر بر اساس کاهش نرخ ارسال داده ها از طرف فرستنده است.</a:t>
            </a:r>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pPr/>
              <a:t>39</a:t>
            </a:fld>
            <a:endParaRPr lang="en-US" dirty="0"/>
          </a:p>
        </p:txBody>
      </p:sp>
    </p:spTree>
    <p:extLst>
      <p:ext uri="{BB962C8B-B14F-4D97-AF65-F5344CB8AC3E}">
        <p14:creationId xmlns:p14="http://schemas.microsoft.com/office/powerpoint/2010/main" val="8284720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altLang="en-US"/>
              <a:t>Wireless Networks</a:t>
            </a:r>
          </a:p>
        </p:txBody>
      </p:sp>
      <p:sp>
        <p:nvSpPr>
          <p:cNvPr id="21507" name="Rectangle 3"/>
          <p:cNvSpPr>
            <a:spLocks noGrp="1" noChangeArrowheads="1"/>
          </p:cNvSpPr>
          <p:nvPr>
            <p:ph idx="1"/>
          </p:nvPr>
        </p:nvSpPr>
        <p:spPr/>
        <p:txBody>
          <a:bodyPr>
            <a:normAutofit/>
          </a:bodyPr>
          <a:lstStyle/>
          <a:p>
            <a:pPr eaLnBrk="1" hangingPunct="1"/>
            <a:r>
              <a:rPr lang="en-US" altLang="zh-CN" sz="3200" dirty="0">
                <a:ea typeface="宋体" panose="02010600030101010101" pitchFamily="2" charset="-122"/>
              </a:rPr>
              <a:t>Communication characterized by </a:t>
            </a:r>
          </a:p>
          <a:p>
            <a:pPr lvl="1" eaLnBrk="1" hangingPunct="1"/>
            <a:r>
              <a:rPr lang="en-US" altLang="zh-CN" sz="2800" dirty="0">
                <a:ea typeface="宋体" panose="02010600030101010101" pitchFamily="2" charset="-122"/>
              </a:rPr>
              <a:t>sporadic high bit-error rates (10</a:t>
            </a:r>
            <a:r>
              <a:rPr lang="en-US" altLang="zh-CN" sz="2800" baseline="30000" dirty="0">
                <a:ea typeface="宋体" panose="02010600030101010101" pitchFamily="2" charset="-122"/>
              </a:rPr>
              <a:t>-4</a:t>
            </a:r>
            <a:r>
              <a:rPr lang="en-US" altLang="zh-CN" sz="2800" dirty="0">
                <a:ea typeface="宋体" panose="02010600030101010101" pitchFamily="2" charset="-122"/>
              </a:rPr>
              <a:t> to 10</a:t>
            </a:r>
            <a:r>
              <a:rPr lang="en-US" altLang="zh-CN" sz="2800" baseline="30000" dirty="0">
                <a:ea typeface="宋体" panose="02010600030101010101" pitchFamily="2" charset="-122"/>
              </a:rPr>
              <a:t>-6</a:t>
            </a:r>
            <a:r>
              <a:rPr lang="en-US" altLang="zh-CN" sz="2800" dirty="0">
                <a:ea typeface="宋体" panose="02010600030101010101" pitchFamily="2" charset="-122"/>
              </a:rPr>
              <a:t>)</a:t>
            </a:r>
          </a:p>
          <a:p>
            <a:pPr lvl="1" eaLnBrk="1" hangingPunct="1"/>
            <a:r>
              <a:rPr lang="en-US" altLang="zh-CN" sz="2800" dirty="0">
                <a:ea typeface="宋体" panose="02010600030101010101" pitchFamily="2" charset="-122"/>
              </a:rPr>
              <a:t>disconnections</a:t>
            </a:r>
          </a:p>
          <a:p>
            <a:pPr lvl="1" eaLnBrk="1" hangingPunct="1"/>
            <a:r>
              <a:rPr lang="en-US" altLang="zh-CN" sz="2800" dirty="0">
                <a:ea typeface="宋体" panose="02010600030101010101" pitchFamily="2" charset="-122"/>
              </a:rPr>
              <a:t>intermittent connectivity due to handoffs</a:t>
            </a:r>
          </a:p>
          <a:p>
            <a:pPr lvl="1" eaLnBrk="1" hangingPunct="1"/>
            <a:r>
              <a:rPr lang="en-US" altLang="zh-CN" sz="2800" dirty="0">
                <a:ea typeface="宋体" panose="02010600030101010101" pitchFamily="2" charset="-122"/>
              </a:rPr>
              <a:t>low bandwidth</a:t>
            </a:r>
            <a:endParaRPr lang="en-US" altLang="en-US" sz="2800" dirty="0">
              <a:ea typeface="宋体" panose="02010600030101010101" pitchFamily="2" charset="-122"/>
            </a:endParaRPr>
          </a:p>
        </p:txBody>
      </p:sp>
    </p:spTree>
    <p:extLst>
      <p:ext uri="{BB962C8B-B14F-4D97-AF65-F5344CB8AC3E}">
        <p14:creationId xmlns:p14="http://schemas.microsoft.com/office/powerpoint/2010/main" val="274980070"/>
      </p:ext>
    </p:extLst>
  </p:cSld>
  <p:clrMapOvr>
    <a:masterClrMapping/>
  </p:clrMapOvr>
  <p:transition spd="slow">
    <p:cove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fa-IR" dirty="0"/>
              <a:t>کنترل ازدحام با استفاده از تنظیم پنجره ارسال</a:t>
            </a:r>
            <a:endParaRPr lang="en-US" dirty="0"/>
          </a:p>
        </p:txBody>
      </p:sp>
      <p:sp>
        <p:nvSpPr>
          <p:cNvPr id="6" name="Content Placeholder 5"/>
          <p:cNvSpPr>
            <a:spLocks noGrp="1"/>
          </p:cNvSpPr>
          <p:nvPr>
            <p:ph idx="1"/>
          </p:nvPr>
        </p:nvSpPr>
        <p:spPr/>
        <p:txBody>
          <a:bodyPr/>
          <a:lstStyle/>
          <a:p>
            <a:r>
              <a:rPr lang="fa-IR" dirty="0"/>
              <a:t>در این روش پس از ارسال داده ، به میزان زمان </a:t>
            </a:r>
            <a:r>
              <a:rPr lang="en-US" dirty="0"/>
              <a:t>RTO</a:t>
            </a:r>
            <a:r>
              <a:rPr lang="fa-IR" dirty="0"/>
              <a:t> که معمولا دو برابر حداکثر مدت زمان رفت و برگشت بسته</a:t>
            </a:r>
            <a:r>
              <a:rPr lang="en-US" dirty="0"/>
              <a:t> RTT</a:t>
            </a:r>
            <a:r>
              <a:rPr lang="fa-IR" dirty="0"/>
              <a:t> است، صبر خواهیم کرد. </a:t>
            </a:r>
          </a:p>
          <a:p>
            <a:r>
              <a:rPr lang="fa-IR" dirty="0"/>
              <a:t>در صورتی که پس از این زمان، تصدیق دریافت بسته ها از مقصد به دست فرستنده نرسد، به منزله وقوع ازدحام در شبکه تلقی شده و میزان داده ارسالی (پنجره ارسالی) در بازه ی زمانی بعدی کاهش می یابد</a:t>
            </a:r>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pPr/>
              <a:t>40</a:t>
            </a:fld>
            <a:endParaRPr lang="en-US" dirty="0"/>
          </a:p>
        </p:txBody>
      </p:sp>
    </p:spTree>
    <p:extLst>
      <p:ext uri="{BB962C8B-B14F-4D97-AF65-F5344CB8AC3E}">
        <p14:creationId xmlns:p14="http://schemas.microsoft.com/office/powerpoint/2010/main" val="25651204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زمان ارسال مجدد </a:t>
            </a:r>
            <a:r>
              <a:rPr lang="en-US" dirty="0"/>
              <a:t> (RTO)</a:t>
            </a:r>
          </a:p>
        </p:txBody>
      </p:sp>
      <p:sp>
        <p:nvSpPr>
          <p:cNvPr id="3" name="Content Placeholder 2"/>
          <p:cNvSpPr>
            <a:spLocks noGrp="1"/>
          </p:cNvSpPr>
          <p:nvPr>
            <p:ph idx="1"/>
          </p:nvPr>
        </p:nvSpPr>
        <p:spPr/>
        <p:txBody>
          <a:bodyPr>
            <a:normAutofit/>
          </a:bodyPr>
          <a:lstStyle/>
          <a:p>
            <a:r>
              <a:rPr lang="en-US" dirty="0"/>
              <a:t>TCP </a:t>
            </a:r>
            <a:r>
              <a:rPr lang="fa-IR" dirty="0"/>
              <a:t>پس از ارسال هر بسته زمان ارسال بسته را ثبت خواهد کرد. </a:t>
            </a:r>
          </a:p>
          <a:p>
            <a:r>
              <a:rPr lang="fa-IR" dirty="0"/>
              <a:t>در صورتی که پس از گذشت یک زمان تخمینی تصدیق دریافت بسته دریافت نشود، فرض بر این است که بسته در جایی از مسیر به دلیل ازدحام ازدست رفته، لذا عاملی، بسته را مجددا ارسالی خواهد کرد که تخمین صحیح این زمان نیز از اهمیت بالای برخوردار می باشد.</a:t>
            </a:r>
          </a:p>
          <a:p>
            <a:r>
              <a:rPr lang="fa-IR" dirty="0"/>
              <a:t>در صورتیکه این زمان کوچک باشد باعت ارسال چند باره یک بسته خواهد شد، که موجب تشدید ازدحام می گردد و در صورت بزرگ بودن عاملی از دسته رفتن بسته ها بیشتر به طولی می انجامد و گذردهی جریان را کاهش خواهد داد.</a:t>
            </a:r>
          </a:p>
        </p:txBody>
      </p:sp>
      <p:sp>
        <p:nvSpPr>
          <p:cNvPr id="4" name="Slide Number Placeholder 3"/>
          <p:cNvSpPr>
            <a:spLocks noGrp="1"/>
          </p:cNvSpPr>
          <p:nvPr>
            <p:ph type="sldNum" sz="quarter" idx="12"/>
          </p:nvPr>
        </p:nvSpPr>
        <p:spPr/>
        <p:txBody>
          <a:bodyPr/>
          <a:lstStyle/>
          <a:p>
            <a:fld id="{6D22F896-40B5-4ADD-8801-0D06FADFA095}" type="slidenum">
              <a:rPr lang="en-US" smtClean="0"/>
              <a:pPr/>
              <a:t>41</a:t>
            </a:fld>
            <a:endParaRPr lang="en-US" dirty="0"/>
          </a:p>
        </p:txBody>
      </p:sp>
    </p:spTree>
    <p:extLst>
      <p:ext uri="{BB962C8B-B14F-4D97-AF65-F5344CB8AC3E}">
        <p14:creationId xmlns:p14="http://schemas.microsoft.com/office/powerpoint/2010/main" val="37476189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تحلیل بسته های </a:t>
            </a:r>
            <a:r>
              <a:rPr lang="en-US" dirty="0"/>
              <a:t>ACK</a:t>
            </a:r>
          </a:p>
        </p:txBody>
      </p:sp>
      <p:sp>
        <p:nvSpPr>
          <p:cNvPr id="3" name="Content Placeholder 2"/>
          <p:cNvSpPr>
            <a:spLocks noGrp="1"/>
          </p:cNvSpPr>
          <p:nvPr>
            <p:ph idx="1"/>
          </p:nvPr>
        </p:nvSpPr>
        <p:spPr/>
        <p:txBody>
          <a:bodyPr>
            <a:normAutofit/>
          </a:bodyPr>
          <a:lstStyle/>
          <a:p>
            <a:r>
              <a:rPr lang="fa-IR" dirty="0"/>
              <a:t>هر چند به کمک </a:t>
            </a:r>
            <a:r>
              <a:rPr lang="en-US" dirty="0"/>
              <a:t>RTO </a:t>
            </a:r>
            <a:r>
              <a:rPr lang="fa-IR" dirty="0"/>
              <a:t> و دریافت نشدن </a:t>
            </a:r>
            <a:r>
              <a:rPr lang="en-US" dirty="0" err="1"/>
              <a:t>Ack</a:t>
            </a:r>
            <a:r>
              <a:rPr lang="en-US" dirty="0"/>
              <a:t> </a:t>
            </a:r>
            <a:r>
              <a:rPr lang="fa-IR" dirty="0"/>
              <a:t>پس از گذر زمان </a:t>
            </a:r>
            <a:r>
              <a:rPr lang="en-US" dirty="0"/>
              <a:t>RTO</a:t>
            </a:r>
            <a:r>
              <a:rPr lang="fa-IR" dirty="0"/>
              <a:t>، راهی برای تشخیصی از دست رفتن بسته میباشد ولی، از بسته های </a:t>
            </a:r>
            <a:r>
              <a:rPr lang="en-US" dirty="0" err="1"/>
              <a:t>Ack</a:t>
            </a:r>
            <a:r>
              <a:rPr lang="en-US" dirty="0"/>
              <a:t> </a:t>
            </a:r>
            <a:r>
              <a:rPr lang="fa-IR" dirty="0"/>
              <a:t>تکراری نیز می توان به این منظور استفاده کرد.</a:t>
            </a:r>
          </a:p>
          <a:p>
            <a:r>
              <a:rPr lang="fa-IR" dirty="0"/>
              <a:t>    به زبان ساده تر در صورت دریافت بسته های </a:t>
            </a:r>
            <a:r>
              <a:rPr lang="en-US" dirty="0" err="1"/>
              <a:t>Ack</a:t>
            </a:r>
            <a:r>
              <a:rPr lang="en-US" dirty="0"/>
              <a:t> </a:t>
            </a:r>
            <a:r>
              <a:rPr lang="fa-IR" dirty="0"/>
              <a:t>تکراری می توان به سرعت بسته ای که از دست رفته را تشخیص داده و مجدد ارسال نمود. </a:t>
            </a:r>
          </a:p>
          <a:p>
            <a:r>
              <a:rPr lang="fa-IR" dirty="0"/>
              <a:t>لازم به توضیح است که بسته ی </a:t>
            </a:r>
            <a:r>
              <a:rPr lang="en-US" dirty="0" err="1"/>
              <a:t>Ack</a:t>
            </a:r>
            <a:r>
              <a:rPr lang="en-US" dirty="0"/>
              <a:t> </a:t>
            </a:r>
            <a:r>
              <a:rPr lang="fa-IR" dirty="0"/>
              <a:t>حداکثر پس از مدت زمان </a:t>
            </a:r>
            <a:r>
              <a:rPr lang="en-US" dirty="0"/>
              <a:t>RTT </a:t>
            </a:r>
            <a:r>
              <a:rPr lang="fa-IR" dirty="0"/>
              <a:t>به دست عاملی خواهد رسید.</a:t>
            </a:r>
          </a:p>
        </p:txBody>
      </p:sp>
      <p:sp>
        <p:nvSpPr>
          <p:cNvPr id="4" name="Slide Number Placeholder 3"/>
          <p:cNvSpPr>
            <a:spLocks noGrp="1"/>
          </p:cNvSpPr>
          <p:nvPr>
            <p:ph type="sldNum" sz="quarter" idx="12"/>
          </p:nvPr>
        </p:nvSpPr>
        <p:spPr/>
        <p:txBody>
          <a:bodyPr/>
          <a:lstStyle/>
          <a:p>
            <a:fld id="{6D22F896-40B5-4ADD-8801-0D06FADFA095}" type="slidenum">
              <a:rPr lang="en-US" smtClean="0"/>
              <a:pPr/>
              <a:t>42</a:t>
            </a:fld>
            <a:endParaRPr lang="en-US" dirty="0"/>
          </a:p>
        </p:txBody>
      </p:sp>
    </p:spTree>
    <p:extLst>
      <p:ext uri="{BB962C8B-B14F-4D97-AF65-F5344CB8AC3E}">
        <p14:creationId xmlns:p14="http://schemas.microsoft.com/office/powerpoint/2010/main" val="13604861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b="1" dirty="0">
                <a:effectLst/>
              </a:rPr>
              <a:t>الگوریتم </a:t>
            </a:r>
            <a:r>
              <a:rPr lang="fa-IR" dirty="0"/>
              <a:t> </a:t>
            </a:r>
            <a:r>
              <a:rPr lang="en-US" dirty="0"/>
              <a:t>TCP-TAHOE</a:t>
            </a:r>
          </a:p>
        </p:txBody>
      </p:sp>
      <p:sp>
        <p:nvSpPr>
          <p:cNvPr id="3" name="Content Placeholder 2"/>
          <p:cNvSpPr>
            <a:spLocks noGrp="1"/>
          </p:cNvSpPr>
          <p:nvPr>
            <p:ph idx="1"/>
          </p:nvPr>
        </p:nvSpPr>
        <p:spPr/>
        <p:txBody>
          <a:bodyPr>
            <a:normAutofit/>
          </a:bodyPr>
          <a:lstStyle/>
          <a:p>
            <a:r>
              <a:rPr lang="fa-IR" dirty="0"/>
              <a:t>این پروتکل شامل، فاز آغاز آهسته </a:t>
            </a:r>
            <a:r>
              <a:rPr lang="en-US" dirty="0"/>
              <a:t>(SS)</a:t>
            </a:r>
            <a:r>
              <a:rPr lang="fa-IR" dirty="0"/>
              <a:t> و فاز جلوگیری از کنترل ازدحام</a:t>
            </a:r>
            <a:r>
              <a:rPr lang="en-US" dirty="0"/>
              <a:t> (CA) </a:t>
            </a:r>
            <a:r>
              <a:rPr lang="fa-IR" dirty="0"/>
              <a:t>است. </a:t>
            </a:r>
          </a:p>
          <a:p>
            <a:r>
              <a:rPr lang="fa-IR" dirty="0"/>
              <a:t>در فاز آغاز آهسته، </a:t>
            </a:r>
            <a:r>
              <a:rPr lang="en-US" dirty="0"/>
              <a:t>TCP </a:t>
            </a:r>
            <a:r>
              <a:rPr lang="fa-IR" dirty="0"/>
              <a:t>سعی خواهد کرد که حداکثر ظرفیت کانال را شناسایی کند</a:t>
            </a:r>
          </a:p>
          <a:p>
            <a:pPr lvl="1"/>
            <a:r>
              <a:rPr lang="fa-IR" dirty="0"/>
              <a:t>در صورت وقوع ازدحام پنجره ارسال خود را به صورت ضربی کاهش می دهد، (اندازه پنجره ارسالی نصف خواهد شد.)</a:t>
            </a:r>
          </a:p>
          <a:p>
            <a:r>
              <a:rPr lang="fa-IR" dirty="0"/>
              <a:t> در فاز جلوگیری ازدحام اندازه پنجره ارسالی با رشد خطی افزایش خواهد یافت</a:t>
            </a:r>
          </a:p>
          <a:p>
            <a:pPr lvl="1"/>
            <a:r>
              <a:rPr lang="fa-IR" dirty="0"/>
              <a:t>در این فاز، سعی خواهد کرد که گذردهی جریان </a:t>
            </a:r>
            <a:r>
              <a:rPr lang="en-US" dirty="0"/>
              <a:t>TCP </a:t>
            </a:r>
            <a:r>
              <a:rPr lang="fa-IR" dirty="0"/>
              <a:t>را افزایش دهد و بیشترین داده ممکن را قبل از وقوع ازدحام ارسال کند. </a:t>
            </a:r>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pPr/>
              <a:t>43</a:t>
            </a:fld>
            <a:endParaRPr lang="en-US" dirty="0"/>
          </a:p>
        </p:txBody>
      </p:sp>
      <p:sp>
        <p:nvSpPr>
          <p:cNvPr id="5" name="Rectangle 4"/>
          <p:cNvSpPr/>
          <p:nvPr/>
        </p:nvSpPr>
        <p:spPr>
          <a:xfrm>
            <a:off x="3953289" y="5825323"/>
            <a:ext cx="6096000" cy="276999"/>
          </a:xfrm>
          <a:prstGeom prst="rect">
            <a:avLst/>
          </a:prstGeom>
        </p:spPr>
        <p:txBody>
          <a:bodyPr>
            <a:spAutoFit/>
          </a:bodyPr>
          <a:lstStyle/>
          <a:p>
            <a:pPr algn="r" rtl="1"/>
            <a:r>
              <a:rPr lang="fa-IR" sz="1200" dirty="0">
                <a:solidFill>
                  <a:srgbClr val="7030A0"/>
                </a:solidFill>
                <a:cs typeface="B Yekan" panose="00000400000000000000" pitchFamily="2" charset="-78"/>
              </a:rPr>
              <a:t>در شکل زیر روش آغاز آهسته و فاز پرهیز از ازدحام در </a:t>
            </a:r>
            <a:r>
              <a:rPr lang="en-US" sz="1200" dirty="0">
                <a:solidFill>
                  <a:srgbClr val="7030A0"/>
                </a:solidFill>
                <a:cs typeface="B Yekan" panose="00000400000000000000" pitchFamily="2" charset="-78"/>
              </a:rPr>
              <a:t>TCP-Tahoe </a:t>
            </a:r>
            <a:r>
              <a:rPr lang="fa-IR" sz="1200" dirty="0">
                <a:solidFill>
                  <a:srgbClr val="7030A0"/>
                </a:solidFill>
                <a:cs typeface="B Yekan" panose="00000400000000000000" pitchFamily="2" charset="-78"/>
              </a:rPr>
              <a:t>نشان داده شده است.</a:t>
            </a:r>
            <a:endParaRPr lang="en-US" sz="1200" dirty="0">
              <a:solidFill>
                <a:srgbClr val="7030A0"/>
              </a:solidFill>
              <a:cs typeface="B Yekan" panose="00000400000000000000" pitchFamily="2" charset="-78"/>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2579" y="3820226"/>
            <a:ext cx="4381500" cy="2419350"/>
          </a:xfrm>
          <a:prstGeom prst="rect">
            <a:avLst/>
          </a:prstGeom>
        </p:spPr>
      </p:pic>
    </p:spTree>
    <p:extLst>
      <p:ext uri="{BB962C8B-B14F-4D97-AF65-F5344CB8AC3E}">
        <p14:creationId xmlns:p14="http://schemas.microsoft.com/office/powerpoint/2010/main" val="26027069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الگوریتم </a:t>
            </a:r>
            <a:r>
              <a:rPr lang="en-US" dirty="0"/>
              <a:t>TCP Reno</a:t>
            </a:r>
          </a:p>
        </p:txBody>
      </p:sp>
      <p:sp>
        <p:nvSpPr>
          <p:cNvPr id="3" name="Content Placeholder 2"/>
          <p:cNvSpPr>
            <a:spLocks noGrp="1"/>
          </p:cNvSpPr>
          <p:nvPr>
            <p:ph idx="1"/>
          </p:nvPr>
        </p:nvSpPr>
        <p:spPr>
          <a:xfrm>
            <a:off x="110191" y="1168088"/>
            <a:ext cx="11942547" cy="4877112"/>
          </a:xfrm>
        </p:spPr>
        <p:txBody>
          <a:bodyPr>
            <a:normAutofit/>
          </a:bodyPr>
          <a:lstStyle/>
          <a:p>
            <a:r>
              <a:rPr lang="fa-IR" dirty="0"/>
              <a:t>همانطور که در الگوریتم </a:t>
            </a:r>
            <a:r>
              <a:rPr lang="en-US" dirty="0"/>
              <a:t>TCP Tahoe </a:t>
            </a:r>
            <a:r>
              <a:rPr lang="fa-IR" dirty="0"/>
              <a:t>مشاهده شد در صورت از دست رفتن یک بسته، اندازه پنجره ارسال باز نشانی شده و مجددا از مقدار </a:t>
            </a:r>
            <a:r>
              <a:rPr lang="fa-IR" dirty="0">
                <a:solidFill>
                  <a:srgbClr val="C00000"/>
                </a:solidFill>
              </a:rPr>
              <a:t>۱</a:t>
            </a:r>
            <a:r>
              <a:rPr lang="fa-IR" dirty="0"/>
              <a:t> افزایش می یابد</a:t>
            </a:r>
            <a:endParaRPr lang="en-US" dirty="0"/>
          </a:p>
          <a:p>
            <a:r>
              <a:rPr lang="fa-IR" dirty="0"/>
              <a:t>این واکنش سخت گیرانه و انفجاری، گذردهی جریانی را که از الگوریتم </a:t>
            </a:r>
            <a:r>
              <a:rPr lang="en-US" dirty="0"/>
              <a:t>Tahoe </a:t>
            </a:r>
            <a:r>
              <a:rPr lang="fa-IR" dirty="0"/>
              <a:t>استفاده می کند، را کاهش می دهد. </a:t>
            </a:r>
            <a:endParaRPr lang="en-US" dirty="0"/>
          </a:p>
          <a:p>
            <a:r>
              <a:rPr lang="fa-IR" dirty="0"/>
              <a:t>به عنوان مثالی شکل زیر را در نظر بگیرید، در صورتیکه نرخ ارسال ما ۴ برابر گذردهی مسیریاب باشد، گذردهی جریان را تا ۷۵ درصد کاهش میدهد.</a:t>
            </a:r>
          </a:p>
          <a:p>
            <a:r>
              <a:rPr lang="fa-IR" dirty="0"/>
              <a:t>جکوبسون دو مفهوم جدید را معرفی نمود :</a:t>
            </a:r>
          </a:p>
          <a:p>
            <a:pPr lvl="1"/>
            <a:r>
              <a:rPr lang="fa-IR" b="1" dirty="0"/>
              <a:t>وقوع ازدحام بزرگ</a:t>
            </a:r>
          </a:p>
          <a:p>
            <a:pPr lvl="1"/>
            <a:r>
              <a:rPr lang="fa-IR" b="1" dirty="0"/>
              <a:t>وقوع ازدحام کوچک</a:t>
            </a:r>
            <a:endParaRPr lang="en-US" dirty="0"/>
          </a:p>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pPr/>
              <a:t>44</a:t>
            </a:fld>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323" y="3606644"/>
            <a:ext cx="6257426" cy="2438556"/>
          </a:xfrm>
          <a:prstGeom prst="rect">
            <a:avLst/>
          </a:prstGeom>
        </p:spPr>
      </p:pic>
    </p:spTree>
    <p:extLst>
      <p:ext uri="{BB962C8B-B14F-4D97-AF65-F5344CB8AC3E}">
        <p14:creationId xmlns:p14="http://schemas.microsoft.com/office/powerpoint/2010/main" val="12758205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وقوع ازدحام بزرگ</a:t>
            </a:r>
            <a:endParaRPr lang="en-US" dirty="0"/>
          </a:p>
        </p:txBody>
      </p:sp>
      <p:sp>
        <p:nvSpPr>
          <p:cNvPr id="3" name="Content Placeholder 2"/>
          <p:cNvSpPr>
            <a:spLocks noGrp="1"/>
          </p:cNvSpPr>
          <p:nvPr>
            <p:ph idx="1"/>
          </p:nvPr>
        </p:nvSpPr>
        <p:spPr/>
        <p:txBody>
          <a:bodyPr/>
          <a:lstStyle/>
          <a:p>
            <a:r>
              <a:rPr lang="fa-IR" dirty="0"/>
              <a:t>عدم دریافت تصدیق دریافت بسته ها</a:t>
            </a:r>
          </a:p>
          <a:p>
            <a:pPr lvl="1"/>
            <a:r>
              <a:rPr lang="fa-IR" dirty="0"/>
              <a:t>پس از گذشت یک بازه ی زمانی خاص مانند: </a:t>
            </a:r>
            <a:r>
              <a:rPr lang="en-US" dirty="0"/>
              <a:t>RTO </a:t>
            </a:r>
            <a:r>
              <a:rPr lang="fa-IR" dirty="0"/>
              <a:t>و یا </a:t>
            </a:r>
            <a:r>
              <a:rPr lang="en-US" dirty="0"/>
              <a:t>RTT</a:t>
            </a:r>
            <a:r>
              <a:rPr lang="fa-IR" dirty="0"/>
              <a:t> </a:t>
            </a:r>
            <a:r>
              <a:rPr lang="en-US" dirty="0"/>
              <a:t> </a:t>
            </a:r>
            <a:r>
              <a:rPr lang="fa-IR" dirty="0"/>
              <a:t>نشان می دهد که برای یک بازه ی زمانی محدود هیچکدام از بسته ها به مقصد نرسیده اند</a:t>
            </a:r>
          </a:p>
          <a:p>
            <a:r>
              <a:rPr lang="fa-IR" dirty="0"/>
              <a:t>می توان گفت که احتمالا شبکه شدیدا دچار ازدحام شده است، در چنین شرایطی، باز نشانی پنجره ارسال (آغاز آهسته با اندازه اولیه ۱ واحد برای پنجره ارسال) معقول به نظر می رسد.</a:t>
            </a:r>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pPr/>
              <a:t>45</a:t>
            </a:fld>
            <a:endParaRPr lang="en-US" dirty="0"/>
          </a:p>
        </p:txBody>
      </p:sp>
    </p:spTree>
    <p:extLst>
      <p:ext uri="{BB962C8B-B14F-4D97-AF65-F5344CB8AC3E}">
        <p14:creationId xmlns:p14="http://schemas.microsoft.com/office/powerpoint/2010/main" val="9336295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وقوع ازدحام کوچک</a:t>
            </a:r>
            <a:endParaRPr lang="en-US" dirty="0"/>
          </a:p>
        </p:txBody>
      </p:sp>
      <p:sp>
        <p:nvSpPr>
          <p:cNvPr id="3" name="Content Placeholder 2"/>
          <p:cNvSpPr>
            <a:spLocks noGrp="1"/>
          </p:cNvSpPr>
          <p:nvPr>
            <p:ph idx="1"/>
          </p:nvPr>
        </p:nvSpPr>
        <p:spPr/>
        <p:txBody>
          <a:bodyPr/>
          <a:lstStyle/>
          <a:p>
            <a:r>
              <a:rPr lang="fa-IR" dirty="0"/>
              <a:t>یک حالت کاملا متفاوت در شبکه دریافت بسته های </a:t>
            </a:r>
            <a:r>
              <a:rPr lang="en-US" dirty="0" err="1"/>
              <a:t>Ack</a:t>
            </a:r>
            <a:r>
              <a:rPr lang="en-US" dirty="0"/>
              <a:t> </a:t>
            </a:r>
            <a:r>
              <a:rPr lang="fa-IR" dirty="0"/>
              <a:t>تکراری است. </a:t>
            </a:r>
          </a:p>
          <a:p>
            <a:r>
              <a:rPr lang="fa-IR" dirty="0"/>
              <a:t>به عنوان نمونه دریافت ۴ بسته </a:t>
            </a:r>
            <a:r>
              <a:rPr lang="en-US" dirty="0" err="1"/>
              <a:t>Ack</a:t>
            </a:r>
            <a:r>
              <a:rPr lang="en-US" dirty="0"/>
              <a:t> </a:t>
            </a:r>
            <a:r>
              <a:rPr lang="fa-IR" dirty="0"/>
              <a:t>تکراری به این معناست که بسته ها به مقصد می رسند و گاها ۱ یا ۲ بسته از دست رفته اند</a:t>
            </a:r>
          </a:p>
          <a:p>
            <a:r>
              <a:rPr lang="fa-IR" dirty="0"/>
              <a:t>در چنین شرایطی خواهیم گفت که شبکه به صورت جزئی دچار ازدحام گردیده است</a:t>
            </a:r>
          </a:p>
          <a:p>
            <a:pPr lvl="1"/>
            <a:r>
              <a:rPr lang="fa-IR" dirty="0"/>
              <a:t>زیرا توانایی انتقال بسته ها کاملا از بین نرفته و تعدادی از بسته ها به مقصد نرسیده اند. </a:t>
            </a:r>
          </a:p>
          <a:p>
            <a:r>
              <a:rPr lang="fa-IR" dirty="0"/>
              <a:t>در چنین شرایطی الگوریتم </a:t>
            </a:r>
            <a:r>
              <a:rPr lang="en-US" dirty="0"/>
              <a:t>Reno </a:t>
            </a:r>
            <a:r>
              <a:rPr lang="fa-IR" dirty="0"/>
              <a:t>وارد فاز بازیابی سریع خواهد شد</a:t>
            </a:r>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pPr/>
              <a:t>46</a:t>
            </a:fld>
            <a:endParaRPr lang="en-US" dirty="0"/>
          </a:p>
        </p:txBody>
      </p:sp>
    </p:spTree>
    <p:extLst>
      <p:ext uri="{BB962C8B-B14F-4D97-AF65-F5344CB8AC3E}">
        <p14:creationId xmlns:p14="http://schemas.microsoft.com/office/powerpoint/2010/main" val="40614419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بازیابی سریع در </a:t>
            </a:r>
            <a:r>
              <a:rPr lang="en-US" dirty="0"/>
              <a:t>TCP Reno</a:t>
            </a:r>
          </a:p>
        </p:txBody>
      </p:sp>
      <p:sp>
        <p:nvSpPr>
          <p:cNvPr id="3" name="Content Placeholder 2"/>
          <p:cNvSpPr>
            <a:spLocks noGrp="1"/>
          </p:cNvSpPr>
          <p:nvPr>
            <p:ph idx="1"/>
          </p:nvPr>
        </p:nvSpPr>
        <p:spPr/>
        <p:txBody>
          <a:bodyPr/>
          <a:lstStyle/>
          <a:p>
            <a:r>
              <a:rPr lang="fa-IR" dirty="0"/>
              <a:t>همانظور که در تصویر مشاهده می شود، در صورت وقوع ازدحام کوچک، پنجره ارسال نصف خواهد شد</a:t>
            </a:r>
            <a:endParaRPr lang="en-US" dirty="0"/>
          </a:p>
          <a:p>
            <a:r>
              <a:rPr lang="fa-IR" dirty="0"/>
              <a:t>و در ادامه تمامی بسته های که از دست رفته اند، ارسال می شوند، </a:t>
            </a:r>
            <a:endParaRPr lang="en-US" dirty="0"/>
          </a:p>
          <a:p>
            <a:r>
              <a:rPr lang="fa-IR" dirty="0"/>
              <a:t>این فاز زمانی به پایان می رسد که دیگر </a:t>
            </a:r>
            <a:r>
              <a:rPr lang="en-US" dirty="0"/>
              <a:t>ACK </a:t>
            </a:r>
            <a:r>
              <a:rPr lang="fa-IR" dirty="0"/>
              <a:t>تکراری دریافت نشود، </a:t>
            </a:r>
            <a:endParaRPr lang="en-US" dirty="0"/>
          </a:p>
          <a:p>
            <a:r>
              <a:rPr lang="fa-IR" dirty="0"/>
              <a:t>پس از پایان این فاز وارد فاز پرهیز از ازدحام خواهیم شد</a:t>
            </a:r>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pPr/>
              <a:t>47</a:t>
            </a:fld>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1587" y="3249302"/>
            <a:ext cx="4122876" cy="2488119"/>
          </a:xfrm>
          <a:prstGeom prst="rect">
            <a:avLst/>
          </a:prstGeom>
        </p:spPr>
      </p:pic>
      <p:sp>
        <p:nvSpPr>
          <p:cNvPr id="6" name="Rectangle 5"/>
          <p:cNvSpPr/>
          <p:nvPr/>
        </p:nvSpPr>
        <p:spPr>
          <a:xfrm>
            <a:off x="632611" y="5737422"/>
            <a:ext cx="3260828" cy="307777"/>
          </a:xfrm>
          <a:prstGeom prst="rect">
            <a:avLst/>
          </a:prstGeom>
        </p:spPr>
        <p:txBody>
          <a:bodyPr wrap="none">
            <a:spAutoFit/>
          </a:bodyPr>
          <a:lstStyle/>
          <a:p>
            <a:pPr algn="r" rtl="1"/>
            <a:r>
              <a:rPr lang="fa-IR" sz="1400" dirty="0">
                <a:solidFill>
                  <a:srgbClr val="3366FF"/>
                </a:solidFill>
                <a:cs typeface="B Yekan" panose="00000400000000000000" pitchFamily="2" charset="-78"/>
              </a:rPr>
              <a:t>روش رشد و حرکت پنجره لغزان در </a:t>
            </a:r>
            <a:r>
              <a:rPr lang="en-US" sz="1400" dirty="0">
                <a:solidFill>
                  <a:srgbClr val="3366FF"/>
                </a:solidFill>
                <a:cs typeface="B Yekan" panose="00000400000000000000" pitchFamily="2" charset="-78"/>
              </a:rPr>
              <a:t>TCP Reno</a:t>
            </a:r>
            <a:endParaRPr lang="en-US" sz="1400" dirty="0">
              <a:cs typeface="B Yekan" panose="00000400000000000000" pitchFamily="2" charset="-78"/>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89901" y="3599746"/>
            <a:ext cx="3806107" cy="2137677"/>
          </a:xfrm>
          <a:prstGeom prst="rect">
            <a:avLst/>
          </a:prstGeom>
        </p:spPr>
      </p:pic>
      <p:sp>
        <p:nvSpPr>
          <p:cNvPr id="8" name="Rectangle 7"/>
          <p:cNvSpPr/>
          <p:nvPr/>
        </p:nvSpPr>
        <p:spPr>
          <a:xfrm>
            <a:off x="5989901" y="5737423"/>
            <a:ext cx="4317207" cy="307777"/>
          </a:xfrm>
          <a:prstGeom prst="rect">
            <a:avLst/>
          </a:prstGeom>
        </p:spPr>
        <p:txBody>
          <a:bodyPr wrap="none">
            <a:spAutoFit/>
          </a:bodyPr>
          <a:lstStyle/>
          <a:p>
            <a:r>
              <a:rPr lang="fa-IR" sz="1400" dirty="0">
                <a:solidFill>
                  <a:srgbClr val="3366FF"/>
                </a:solidFill>
                <a:cs typeface="B Yekan" panose="00000400000000000000" pitchFamily="2" charset="-78"/>
              </a:rPr>
              <a:t>نمایش فاز های آغاز آهسته و پرهیز از ازدحام در پروتکل </a:t>
            </a:r>
            <a:r>
              <a:rPr lang="en-US" sz="1400" dirty="0">
                <a:solidFill>
                  <a:srgbClr val="3366FF"/>
                </a:solidFill>
                <a:cs typeface="B Yekan" panose="00000400000000000000" pitchFamily="2" charset="-78"/>
              </a:rPr>
              <a:t>Reno</a:t>
            </a:r>
            <a:endParaRPr lang="en-US" sz="1400" dirty="0">
              <a:cs typeface="B Yekan" panose="00000400000000000000" pitchFamily="2" charset="-78"/>
            </a:endParaRPr>
          </a:p>
        </p:txBody>
      </p:sp>
      <mc:AlternateContent xmlns:mc="http://schemas.openxmlformats.org/markup-compatibility/2006" xmlns:p14="http://schemas.microsoft.com/office/powerpoint/2010/main">
        <mc:Choice Requires="p14">
          <p:contentPart p14:bwMode="auto" r:id="rId4">
            <p14:nvContentPartPr>
              <p14:cNvPr id="9" name="Ink 8"/>
              <p14:cNvContentPartPr/>
              <p14:nvPr/>
            </p14:nvContentPartPr>
            <p14:xfrm>
              <a:off x="7048440" y="4114800"/>
              <a:ext cx="2413440" cy="1213200"/>
            </p14:xfrm>
          </p:contentPart>
        </mc:Choice>
        <mc:Fallback xmlns="">
          <p:pic>
            <p:nvPicPr>
              <p:cNvPr id="9" name="Ink 8"/>
              <p:cNvPicPr/>
              <p:nvPr/>
            </p:nvPicPr>
            <p:blipFill>
              <a:blip r:embed="rId5"/>
              <a:stretch>
                <a:fillRect/>
              </a:stretch>
            </p:blipFill>
            <p:spPr>
              <a:xfrm>
                <a:off x="7039080" y="4105440"/>
                <a:ext cx="2432160" cy="1231920"/>
              </a:xfrm>
              <a:prstGeom prst="rect">
                <a:avLst/>
              </a:prstGeom>
            </p:spPr>
          </p:pic>
        </mc:Fallback>
      </mc:AlternateContent>
    </p:spTree>
    <p:extLst>
      <p:ext uri="{BB962C8B-B14F-4D97-AF65-F5344CB8AC3E}">
        <p14:creationId xmlns:p14="http://schemas.microsoft.com/office/powerpoint/2010/main" val="15366610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الگوریتم </a:t>
            </a:r>
            <a:r>
              <a:rPr lang="en-US" dirty="0"/>
              <a:t>TCP </a:t>
            </a:r>
            <a:r>
              <a:rPr lang="en-US" dirty="0" err="1"/>
              <a:t>NewReno</a:t>
            </a:r>
            <a:endParaRPr lang="en-US" dirty="0"/>
          </a:p>
        </p:txBody>
      </p:sp>
      <p:sp>
        <p:nvSpPr>
          <p:cNvPr id="3" name="Content Placeholder 2"/>
          <p:cNvSpPr>
            <a:spLocks noGrp="1"/>
          </p:cNvSpPr>
          <p:nvPr>
            <p:ph idx="1"/>
          </p:nvPr>
        </p:nvSpPr>
        <p:spPr/>
        <p:txBody>
          <a:bodyPr/>
          <a:lstStyle/>
          <a:p>
            <a:r>
              <a:rPr lang="fa-IR" dirty="0"/>
              <a:t>یکی از نقاط ضعف در فاز بازیابی سریع</a:t>
            </a:r>
            <a:r>
              <a:rPr lang="en-US" dirty="0"/>
              <a:t>FR </a:t>
            </a:r>
            <a:r>
              <a:rPr lang="fa-IR" dirty="0"/>
              <a:t> هنگامی است، که چندین بسته به صورت زنجیر ای از بین می روند </a:t>
            </a:r>
          </a:p>
          <a:p>
            <a:r>
              <a:rPr lang="fa-IR" dirty="0"/>
              <a:t>که باعث افزایش زمان بازیابی خواهد شد.</a:t>
            </a:r>
          </a:p>
          <a:p>
            <a:r>
              <a:rPr lang="fa-IR" dirty="0"/>
              <a:t>در شکل زیر فاز بازیابی سریع ۳ مرتبه انجام شده و اندازه پنجره ارسال ۳ مرتبه نصف گردیده است، در نتیجه گذردهی الگوریتم در محیط های که بارکاری بالای دارند، کاهش می یابد.</a:t>
            </a:r>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pPr/>
              <a:t>48</a:t>
            </a:fld>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5700" y="3537419"/>
            <a:ext cx="4629150" cy="2152650"/>
          </a:xfrm>
          <a:prstGeom prst="rect">
            <a:avLst/>
          </a:prstGeom>
        </p:spPr>
      </p:pic>
      <p:sp>
        <p:nvSpPr>
          <p:cNvPr id="6" name="Rectangle 5"/>
          <p:cNvSpPr/>
          <p:nvPr/>
        </p:nvSpPr>
        <p:spPr>
          <a:xfrm>
            <a:off x="1400236" y="5774301"/>
            <a:ext cx="2860078" cy="369332"/>
          </a:xfrm>
          <a:prstGeom prst="rect">
            <a:avLst/>
          </a:prstGeom>
        </p:spPr>
        <p:txBody>
          <a:bodyPr wrap="none">
            <a:spAutoFit/>
          </a:bodyPr>
          <a:lstStyle/>
          <a:p>
            <a:pPr algn="r" rtl="1"/>
            <a:r>
              <a:rPr lang="fa-IR" dirty="0">
                <a:solidFill>
                  <a:srgbClr val="3366FF"/>
                </a:solidFill>
                <a:cs typeface="B Yekan" panose="00000400000000000000" pitchFamily="2" charset="-78"/>
              </a:rPr>
              <a:t>فاز بازیابی سریع در </a:t>
            </a:r>
            <a:r>
              <a:rPr lang="en-US" dirty="0">
                <a:solidFill>
                  <a:srgbClr val="3366FF"/>
                </a:solidFill>
                <a:cs typeface="B Yekan" panose="00000400000000000000" pitchFamily="2" charset="-78"/>
              </a:rPr>
              <a:t>TCP Reno</a:t>
            </a:r>
            <a:endParaRPr lang="en-US" dirty="0">
              <a:cs typeface="B Yekan" panose="00000400000000000000" pitchFamily="2" charset="-78"/>
            </a:endParaRPr>
          </a:p>
        </p:txBody>
      </p:sp>
      <mc:AlternateContent xmlns:mc="http://schemas.openxmlformats.org/markup-compatibility/2006" xmlns:p14="http://schemas.microsoft.com/office/powerpoint/2010/main">
        <mc:Choice Requires="p14">
          <p:contentPart p14:bwMode="auto" r:id="rId3">
            <p14:nvContentPartPr>
              <p14:cNvPr id="7" name="Ink 6"/>
              <p14:cNvContentPartPr/>
              <p14:nvPr/>
            </p14:nvContentPartPr>
            <p14:xfrm>
              <a:off x="5626080" y="4527720"/>
              <a:ext cx="360" cy="360"/>
            </p14:xfrm>
          </p:contentPart>
        </mc:Choice>
        <mc:Fallback xmlns="">
          <p:pic>
            <p:nvPicPr>
              <p:cNvPr id="7" name="Ink 6"/>
              <p:cNvPicPr/>
              <p:nvPr/>
            </p:nvPicPr>
            <p:blipFill>
              <a:blip r:embed="rId4"/>
              <a:stretch>
                <a:fillRect/>
              </a:stretch>
            </p:blipFill>
            <p:spPr>
              <a:xfrm>
                <a:off x="5616720" y="4518360"/>
                <a:ext cx="19080" cy="19080"/>
              </a:xfrm>
              <a:prstGeom prst="rect">
                <a:avLst/>
              </a:prstGeom>
            </p:spPr>
          </p:pic>
        </mc:Fallback>
      </mc:AlternateContent>
    </p:spTree>
    <p:extLst>
      <p:ext uri="{BB962C8B-B14F-4D97-AF65-F5344CB8AC3E}">
        <p14:creationId xmlns:p14="http://schemas.microsoft.com/office/powerpoint/2010/main" val="24270311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الگوریتم </a:t>
            </a:r>
            <a:r>
              <a:rPr lang="en-US" dirty="0"/>
              <a:t>TCP </a:t>
            </a:r>
            <a:r>
              <a:rPr lang="en-US" dirty="0" err="1"/>
              <a:t>NewReno</a:t>
            </a:r>
            <a:endParaRPr lang="en-US" dirty="0"/>
          </a:p>
        </p:txBody>
      </p:sp>
      <p:sp>
        <p:nvSpPr>
          <p:cNvPr id="3" name="Content Placeholder 2"/>
          <p:cNvSpPr>
            <a:spLocks noGrp="1"/>
          </p:cNvSpPr>
          <p:nvPr>
            <p:ph idx="1"/>
          </p:nvPr>
        </p:nvSpPr>
        <p:spPr/>
        <p:txBody>
          <a:bodyPr/>
          <a:lstStyle/>
          <a:p>
            <a:r>
              <a:rPr lang="fa-IR" dirty="0"/>
              <a:t>به جهت رفع این مشکل الگوریتم </a:t>
            </a:r>
            <a:r>
              <a:rPr lang="en-US" dirty="0" err="1"/>
              <a:t>NewReno</a:t>
            </a:r>
            <a:r>
              <a:rPr lang="en-US" dirty="0"/>
              <a:t> </a:t>
            </a:r>
            <a:r>
              <a:rPr lang="fa-IR" dirty="0"/>
              <a:t>ارائه گردید.</a:t>
            </a:r>
          </a:p>
          <a:p>
            <a:r>
              <a:rPr lang="fa-IR" dirty="0"/>
              <a:t>در شکل زیر الگوریتم اصلاح شده را مشاهده می کنید. </a:t>
            </a:r>
          </a:p>
          <a:p>
            <a:r>
              <a:rPr lang="fa-IR" dirty="0"/>
              <a:t>با ذکر یک مثال این الگوریتم را شرح می دهیم:</a:t>
            </a:r>
            <a:endParaRPr lang="en-US" dirty="0"/>
          </a:p>
          <a:p>
            <a:endParaRPr lang="fa-IR" dirty="0"/>
          </a:p>
          <a:p>
            <a:pPr lvl="1"/>
            <a:r>
              <a:rPr lang="fa-IR" dirty="0"/>
              <a:t>فرض کنید پنجر های به طول ۱۰۰ بلوک از داده های بافر شده را ارسال نموده و قطعه های از ۱۰ بلوک داده از دست رفته است. برای جلوگیری از کاهش ۱۰ باره پنجره ارسال در هنگام ورود به فاز بازیابی سریع تا هنگام دریافت تصدیق تمامی بلوک های داده موجود در این پنجره، از فاز بازیابی سریع خارج نخواهیم شد. به زبان ساده در صورت از دست رفتن بسته های یک پنجره فرض بر بروز ازدحام است و اندازه پنجره ارسال یک مرتبه به نصف تقلیل نمی یابد.</a:t>
            </a:r>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pPr/>
              <a:t>49</a:t>
            </a:fld>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5700" y="137438"/>
            <a:ext cx="4048125" cy="2324100"/>
          </a:xfrm>
          <a:prstGeom prst="rect">
            <a:avLst/>
          </a:prstGeom>
        </p:spPr>
      </p:pic>
      <p:sp>
        <p:nvSpPr>
          <p:cNvPr id="6" name="Rectangle 5"/>
          <p:cNvSpPr/>
          <p:nvPr/>
        </p:nvSpPr>
        <p:spPr>
          <a:xfrm>
            <a:off x="732761" y="2502025"/>
            <a:ext cx="3614002" cy="307777"/>
          </a:xfrm>
          <a:prstGeom prst="rect">
            <a:avLst/>
          </a:prstGeom>
        </p:spPr>
        <p:txBody>
          <a:bodyPr wrap="none">
            <a:spAutoFit/>
          </a:bodyPr>
          <a:lstStyle/>
          <a:p>
            <a:pPr algn="r" rtl="1"/>
            <a:r>
              <a:rPr lang="fa-IR" sz="1400" dirty="0">
                <a:solidFill>
                  <a:srgbClr val="3366FF"/>
                </a:solidFill>
                <a:cs typeface="B Yekan" panose="00000400000000000000" pitchFamily="2" charset="-78"/>
              </a:rPr>
              <a:t>روش رشد و حرکت پنجره لغزان در </a:t>
            </a:r>
            <a:r>
              <a:rPr lang="en-US" sz="1400" dirty="0">
                <a:solidFill>
                  <a:srgbClr val="3366FF"/>
                </a:solidFill>
                <a:cs typeface="B Yekan" panose="00000400000000000000" pitchFamily="2" charset="-78"/>
              </a:rPr>
              <a:t>TCP </a:t>
            </a:r>
            <a:r>
              <a:rPr lang="en-US" sz="1400" dirty="0" err="1">
                <a:solidFill>
                  <a:srgbClr val="3366FF"/>
                </a:solidFill>
                <a:cs typeface="B Yekan" panose="00000400000000000000" pitchFamily="2" charset="-78"/>
              </a:rPr>
              <a:t>NewReno</a:t>
            </a:r>
            <a:endParaRPr lang="en-US" sz="1400" dirty="0">
              <a:cs typeface="B Yekan" panose="00000400000000000000" pitchFamily="2" charset="-78"/>
            </a:endParaRPr>
          </a:p>
        </p:txBody>
      </p:sp>
    </p:spTree>
    <p:extLst>
      <p:ext uri="{BB962C8B-B14F-4D97-AF65-F5344CB8AC3E}">
        <p14:creationId xmlns:p14="http://schemas.microsoft.com/office/powerpoint/2010/main" val="14211066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network"/>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362200" y="1143000"/>
            <a:ext cx="75438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1" name="Picture 3" descr="WLAN_lin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607111">
            <a:off x="7239000" y="4572001"/>
            <a:ext cx="952500"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2" name="Picture 4" descr="WLAN_lin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780556">
            <a:off x="8610601" y="4572000"/>
            <a:ext cx="161925"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3" name="Text Box 10"/>
          <p:cNvSpPr txBox="1">
            <a:spLocks noChangeArrowheads="1"/>
          </p:cNvSpPr>
          <p:nvPr/>
        </p:nvSpPr>
        <p:spPr bwMode="auto">
          <a:xfrm>
            <a:off x="2133600" y="4495800"/>
            <a:ext cx="2209800" cy="1369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rgbClr val="000000"/>
                </a:solidFill>
                <a:latin typeface="Times New Roman" panose="02020603050405020304" pitchFamily="18" charset="0"/>
                <a:cs typeface="Arial" panose="020B0604020202020204" pitchFamily="34" charset="0"/>
              </a:defRPr>
            </a:lvl1pPr>
            <a:lvl2pPr marL="742950" indent="-285750" eaLnBrk="0" hangingPunct="0">
              <a:defRPr sz="1200" b="1">
                <a:solidFill>
                  <a:srgbClr val="000000"/>
                </a:solidFill>
                <a:latin typeface="Times New Roman" panose="02020603050405020304" pitchFamily="18" charset="0"/>
                <a:cs typeface="Arial" panose="020B0604020202020204" pitchFamily="34" charset="0"/>
              </a:defRPr>
            </a:lvl2pPr>
            <a:lvl3pPr marL="1143000" indent="-228600" eaLnBrk="0" hangingPunct="0">
              <a:defRPr sz="1200" b="1">
                <a:solidFill>
                  <a:srgbClr val="000000"/>
                </a:solidFill>
                <a:latin typeface="Times New Roman" panose="02020603050405020304" pitchFamily="18" charset="0"/>
                <a:cs typeface="Arial" panose="020B0604020202020204" pitchFamily="34" charset="0"/>
              </a:defRPr>
            </a:lvl3pPr>
            <a:lvl4pPr marL="1600200" indent="-228600" eaLnBrk="0" hangingPunct="0">
              <a:defRPr sz="1200" b="1">
                <a:solidFill>
                  <a:srgbClr val="000000"/>
                </a:solidFill>
                <a:latin typeface="Times New Roman" panose="02020603050405020304" pitchFamily="18" charset="0"/>
                <a:cs typeface="Arial" panose="020B0604020202020204" pitchFamily="34" charset="0"/>
              </a:defRPr>
            </a:lvl4pPr>
            <a:lvl5pPr marL="2057400" indent="-228600" eaLnBrk="0" hangingPunct="0">
              <a:defRPr sz="1200" b="1">
                <a:solidFill>
                  <a:srgbClr val="000000"/>
                </a:solidFill>
                <a:latin typeface="Times New Roman" panose="02020603050405020304" pitchFamily="18" charset="0"/>
                <a:cs typeface="Arial" panose="020B0604020202020204" pitchFamily="34" charset="0"/>
              </a:defRPr>
            </a:lvl5pPr>
            <a:lvl6pPr marL="2514600" indent="-228600" algn="ctr" eaLnBrk="0" fontAlgn="base" hangingPunct="0">
              <a:spcBef>
                <a:spcPct val="0"/>
              </a:spcBef>
              <a:spcAft>
                <a:spcPct val="0"/>
              </a:spcAft>
              <a:defRPr sz="1200" b="1">
                <a:solidFill>
                  <a:srgbClr val="000000"/>
                </a:solidFill>
                <a:latin typeface="Times New Roman" panose="02020603050405020304" pitchFamily="18" charset="0"/>
                <a:cs typeface="Arial" panose="020B0604020202020204" pitchFamily="34" charset="0"/>
              </a:defRPr>
            </a:lvl6pPr>
            <a:lvl7pPr marL="2971800" indent="-228600" algn="ctr" eaLnBrk="0" fontAlgn="base" hangingPunct="0">
              <a:spcBef>
                <a:spcPct val="0"/>
              </a:spcBef>
              <a:spcAft>
                <a:spcPct val="0"/>
              </a:spcAft>
              <a:defRPr sz="1200" b="1">
                <a:solidFill>
                  <a:srgbClr val="000000"/>
                </a:solidFill>
                <a:latin typeface="Times New Roman" panose="02020603050405020304" pitchFamily="18" charset="0"/>
                <a:cs typeface="Arial" panose="020B0604020202020204" pitchFamily="34" charset="0"/>
              </a:defRPr>
            </a:lvl7pPr>
            <a:lvl8pPr marL="3429000" indent="-228600" algn="ctr" eaLnBrk="0" fontAlgn="base" hangingPunct="0">
              <a:spcBef>
                <a:spcPct val="0"/>
              </a:spcBef>
              <a:spcAft>
                <a:spcPct val="0"/>
              </a:spcAft>
              <a:defRPr sz="1200" b="1">
                <a:solidFill>
                  <a:srgbClr val="000000"/>
                </a:solidFill>
                <a:latin typeface="Times New Roman" panose="02020603050405020304" pitchFamily="18" charset="0"/>
                <a:cs typeface="Arial" panose="020B0604020202020204" pitchFamily="34" charset="0"/>
              </a:defRPr>
            </a:lvl8pPr>
            <a:lvl9pPr marL="3886200" indent="-228600" algn="ctr" eaLnBrk="0" fontAlgn="base" hangingPunct="0">
              <a:spcBef>
                <a:spcPct val="0"/>
              </a:spcBef>
              <a:spcAft>
                <a:spcPct val="0"/>
              </a:spcAft>
              <a:defRPr sz="1200" b="1">
                <a:solidFill>
                  <a:srgbClr val="000000"/>
                </a:solidFill>
                <a:latin typeface="Times New Roman" panose="02020603050405020304" pitchFamily="18" charset="0"/>
                <a:cs typeface="Arial" panose="020B0604020202020204" pitchFamily="34" charset="0"/>
              </a:defRPr>
            </a:lvl9pPr>
          </a:lstStyle>
          <a:p>
            <a:pPr algn="l">
              <a:spcBef>
                <a:spcPct val="50000"/>
              </a:spcBef>
            </a:pPr>
            <a:r>
              <a:rPr lang="en-US" altLang="en-US" sz="1400">
                <a:solidFill>
                  <a:schemeClr val="accent2"/>
                </a:solidFill>
                <a:latin typeface="Verdana" panose="020B0604030504040204" pitchFamily="34" charset="0"/>
              </a:rPr>
              <a:t>MH=Mobile Host</a:t>
            </a:r>
          </a:p>
          <a:p>
            <a:pPr algn="l">
              <a:spcBef>
                <a:spcPct val="50000"/>
              </a:spcBef>
            </a:pPr>
            <a:r>
              <a:rPr lang="en-US" altLang="en-US" sz="1400">
                <a:solidFill>
                  <a:schemeClr val="accent2"/>
                </a:solidFill>
                <a:latin typeface="Verdana" panose="020B0604030504040204" pitchFamily="34" charset="0"/>
              </a:rPr>
              <a:t>BS=Base Station</a:t>
            </a:r>
          </a:p>
          <a:p>
            <a:pPr algn="l">
              <a:spcBef>
                <a:spcPct val="50000"/>
              </a:spcBef>
            </a:pPr>
            <a:r>
              <a:rPr lang="en-US" altLang="en-US" sz="1400">
                <a:solidFill>
                  <a:schemeClr val="accent2"/>
                </a:solidFill>
                <a:latin typeface="Verdana" panose="020B0604030504040204" pitchFamily="34" charset="0"/>
              </a:rPr>
              <a:t>FH=Fixed Host</a:t>
            </a:r>
          </a:p>
          <a:p>
            <a:pPr algn="l">
              <a:spcBef>
                <a:spcPct val="50000"/>
              </a:spcBef>
            </a:pPr>
            <a:endParaRPr lang="en-US" altLang="en-US" sz="1800" b="0">
              <a:solidFill>
                <a:schemeClr val="accent2"/>
              </a:solidFill>
              <a:latin typeface="Verdana" panose="020B0604030504040204" pitchFamily="34" charset="0"/>
            </a:endParaRPr>
          </a:p>
        </p:txBody>
      </p:sp>
      <p:sp>
        <p:nvSpPr>
          <p:cNvPr id="22534" name="Rectangle 11"/>
          <p:cNvSpPr>
            <a:spLocks noChangeArrowheads="1"/>
          </p:cNvSpPr>
          <p:nvPr/>
        </p:nvSpPr>
        <p:spPr bwMode="auto">
          <a:xfrm>
            <a:off x="2514601" y="3429001"/>
            <a:ext cx="48736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1200" b="1">
                <a:solidFill>
                  <a:srgbClr val="000000"/>
                </a:solidFill>
                <a:latin typeface="Times New Roman" panose="02020603050405020304" pitchFamily="18" charset="0"/>
                <a:cs typeface="Arial" panose="020B0604020202020204" pitchFamily="34" charset="0"/>
              </a:defRPr>
            </a:lvl1pPr>
            <a:lvl2pPr marL="742950" indent="-285750" eaLnBrk="0" hangingPunct="0">
              <a:defRPr sz="1200" b="1">
                <a:solidFill>
                  <a:srgbClr val="000000"/>
                </a:solidFill>
                <a:latin typeface="Times New Roman" panose="02020603050405020304" pitchFamily="18" charset="0"/>
                <a:cs typeface="Arial" panose="020B0604020202020204" pitchFamily="34" charset="0"/>
              </a:defRPr>
            </a:lvl2pPr>
            <a:lvl3pPr marL="1143000" indent="-228600" eaLnBrk="0" hangingPunct="0">
              <a:defRPr sz="1200" b="1">
                <a:solidFill>
                  <a:srgbClr val="000000"/>
                </a:solidFill>
                <a:latin typeface="Times New Roman" panose="02020603050405020304" pitchFamily="18" charset="0"/>
                <a:cs typeface="Arial" panose="020B0604020202020204" pitchFamily="34" charset="0"/>
              </a:defRPr>
            </a:lvl3pPr>
            <a:lvl4pPr marL="1600200" indent="-228600" eaLnBrk="0" hangingPunct="0">
              <a:defRPr sz="1200" b="1">
                <a:solidFill>
                  <a:srgbClr val="000000"/>
                </a:solidFill>
                <a:latin typeface="Times New Roman" panose="02020603050405020304" pitchFamily="18" charset="0"/>
                <a:cs typeface="Arial" panose="020B0604020202020204" pitchFamily="34" charset="0"/>
              </a:defRPr>
            </a:lvl4pPr>
            <a:lvl5pPr marL="2057400" indent="-228600" eaLnBrk="0" hangingPunct="0">
              <a:defRPr sz="1200" b="1">
                <a:solidFill>
                  <a:srgbClr val="000000"/>
                </a:solidFill>
                <a:latin typeface="Times New Roman" panose="02020603050405020304" pitchFamily="18" charset="0"/>
                <a:cs typeface="Arial" panose="020B0604020202020204" pitchFamily="34" charset="0"/>
              </a:defRPr>
            </a:lvl5pPr>
            <a:lvl6pPr marL="2514600" indent="-228600" algn="ctr" eaLnBrk="0" fontAlgn="base" hangingPunct="0">
              <a:spcBef>
                <a:spcPct val="0"/>
              </a:spcBef>
              <a:spcAft>
                <a:spcPct val="0"/>
              </a:spcAft>
              <a:defRPr sz="1200" b="1">
                <a:solidFill>
                  <a:srgbClr val="000000"/>
                </a:solidFill>
                <a:latin typeface="Times New Roman" panose="02020603050405020304" pitchFamily="18" charset="0"/>
                <a:cs typeface="Arial" panose="020B0604020202020204" pitchFamily="34" charset="0"/>
              </a:defRPr>
            </a:lvl6pPr>
            <a:lvl7pPr marL="2971800" indent="-228600" algn="ctr" eaLnBrk="0" fontAlgn="base" hangingPunct="0">
              <a:spcBef>
                <a:spcPct val="0"/>
              </a:spcBef>
              <a:spcAft>
                <a:spcPct val="0"/>
              </a:spcAft>
              <a:defRPr sz="1200" b="1">
                <a:solidFill>
                  <a:srgbClr val="000000"/>
                </a:solidFill>
                <a:latin typeface="Times New Roman" panose="02020603050405020304" pitchFamily="18" charset="0"/>
                <a:cs typeface="Arial" panose="020B0604020202020204" pitchFamily="34" charset="0"/>
              </a:defRPr>
            </a:lvl7pPr>
            <a:lvl8pPr marL="3429000" indent="-228600" algn="ctr" eaLnBrk="0" fontAlgn="base" hangingPunct="0">
              <a:spcBef>
                <a:spcPct val="0"/>
              </a:spcBef>
              <a:spcAft>
                <a:spcPct val="0"/>
              </a:spcAft>
              <a:defRPr sz="1200" b="1">
                <a:solidFill>
                  <a:srgbClr val="000000"/>
                </a:solidFill>
                <a:latin typeface="Times New Roman" panose="02020603050405020304" pitchFamily="18" charset="0"/>
                <a:cs typeface="Arial" panose="020B0604020202020204" pitchFamily="34" charset="0"/>
              </a:defRPr>
            </a:lvl8pPr>
            <a:lvl9pPr marL="3886200" indent="-228600" algn="ctr" eaLnBrk="0" fontAlgn="base" hangingPunct="0">
              <a:spcBef>
                <a:spcPct val="0"/>
              </a:spcBef>
              <a:spcAft>
                <a:spcPct val="0"/>
              </a:spcAft>
              <a:defRPr sz="1200" b="1">
                <a:solidFill>
                  <a:srgbClr val="000000"/>
                </a:solidFill>
                <a:latin typeface="Times New Roman" panose="02020603050405020304" pitchFamily="18" charset="0"/>
                <a:cs typeface="Arial" panose="020B0604020202020204" pitchFamily="34" charset="0"/>
              </a:defRPr>
            </a:lvl9pPr>
          </a:lstStyle>
          <a:p>
            <a:pPr eaLnBrk="1" hangingPunct="1"/>
            <a:r>
              <a:rPr lang="en-US" altLang="en-US" sz="1800" b="0">
                <a:solidFill>
                  <a:schemeClr val="accent2"/>
                </a:solidFill>
                <a:latin typeface="Verdana" panose="020B0604030504040204" pitchFamily="34" charset="0"/>
              </a:rPr>
              <a:t>FH</a:t>
            </a:r>
          </a:p>
        </p:txBody>
      </p:sp>
      <p:sp>
        <p:nvSpPr>
          <p:cNvPr id="22535" name="Rectangle 12"/>
          <p:cNvSpPr>
            <a:spLocks noChangeArrowheads="1"/>
          </p:cNvSpPr>
          <p:nvPr/>
        </p:nvSpPr>
        <p:spPr bwMode="auto">
          <a:xfrm>
            <a:off x="6324601" y="3048001"/>
            <a:ext cx="84931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1200" b="1">
                <a:solidFill>
                  <a:srgbClr val="000000"/>
                </a:solidFill>
                <a:latin typeface="Times New Roman" panose="02020603050405020304" pitchFamily="18" charset="0"/>
                <a:cs typeface="Arial" panose="020B0604020202020204" pitchFamily="34" charset="0"/>
              </a:defRPr>
            </a:lvl1pPr>
            <a:lvl2pPr marL="742950" indent="-285750" eaLnBrk="0" hangingPunct="0">
              <a:defRPr sz="1200" b="1">
                <a:solidFill>
                  <a:srgbClr val="000000"/>
                </a:solidFill>
                <a:latin typeface="Times New Roman" panose="02020603050405020304" pitchFamily="18" charset="0"/>
                <a:cs typeface="Arial" panose="020B0604020202020204" pitchFamily="34" charset="0"/>
              </a:defRPr>
            </a:lvl2pPr>
            <a:lvl3pPr marL="1143000" indent="-228600" eaLnBrk="0" hangingPunct="0">
              <a:defRPr sz="1200" b="1">
                <a:solidFill>
                  <a:srgbClr val="000000"/>
                </a:solidFill>
                <a:latin typeface="Times New Roman" panose="02020603050405020304" pitchFamily="18" charset="0"/>
                <a:cs typeface="Arial" panose="020B0604020202020204" pitchFamily="34" charset="0"/>
              </a:defRPr>
            </a:lvl3pPr>
            <a:lvl4pPr marL="1600200" indent="-228600" eaLnBrk="0" hangingPunct="0">
              <a:defRPr sz="1200" b="1">
                <a:solidFill>
                  <a:srgbClr val="000000"/>
                </a:solidFill>
                <a:latin typeface="Times New Roman" panose="02020603050405020304" pitchFamily="18" charset="0"/>
                <a:cs typeface="Arial" panose="020B0604020202020204" pitchFamily="34" charset="0"/>
              </a:defRPr>
            </a:lvl4pPr>
            <a:lvl5pPr marL="2057400" indent="-228600" eaLnBrk="0" hangingPunct="0">
              <a:defRPr sz="1200" b="1">
                <a:solidFill>
                  <a:srgbClr val="000000"/>
                </a:solidFill>
                <a:latin typeface="Times New Roman" panose="02020603050405020304" pitchFamily="18" charset="0"/>
                <a:cs typeface="Arial" panose="020B0604020202020204" pitchFamily="34" charset="0"/>
              </a:defRPr>
            </a:lvl5pPr>
            <a:lvl6pPr marL="2514600" indent="-228600" algn="ctr" eaLnBrk="0" fontAlgn="base" hangingPunct="0">
              <a:spcBef>
                <a:spcPct val="0"/>
              </a:spcBef>
              <a:spcAft>
                <a:spcPct val="0"/>
              </a:spcAft>
              <a:defRPr sz="1200" b="1">
                <a:solidFill>
                  <a:srgbClr val="000000"/>
                </a:solidFill>
                <a:latin typeface="Times New Roman" panose="02020603050405020304" pitchFamily="18" charset="0"/>
                <a:cs typeface="Arial" panose="020B0604020202020204" pitchFamily="34" charset="0"/>
              </a:defRPr>
            </a:lvl6pPr>
            <a:lvl7pPr marL="2971800" indent="-228600" algn="ctr" eaLnBrk="0" fontAlgn="base" hangingPunct="0">
              <a:spcBef>
                <a:spcPct val="0"/>
              </a:spcBef>
              <a:spcAft>
                <a:spcPct val="0"/>
              </a:spcAft>
              <a:defRPr sz="1200" b="1">
                <a:solidFill>
                  <a:srgbClr val="000000"/>
                </a:solidFill>
                <a:latin typeface="Times New Roman" panose="02020603050405020304" pitchFamily="18" charset="0"/>
                <a:cs typeface="Arial" panose="020B0604020202020204" pitchFamily="34" charset="0"/>
              </a:defRPr>
            </a:lvl7pPr>
            <a:lvl8pPr marL="3429000" indent="-228600" algn="ctr" eaLnBrk="0" fontAlgn="base" hangingPunct="0">
              <a:spcBef>
                <a:spcPct val="0"/>
              </a:spcBef>
              <a:spcAft>
                <a:spcPct val="0"/>
              </a:spcAft>
              <a:defRPr sz="1200" b="1">
                <a:solidFill>
                  <a:srgbClr val="000000"/>
                </a:solidFill>
                <a:latin typeface="Times New Roman" panose="02020603050405020304" pitchFamily="18" charset="0"/>
                <a:cs typeface="Arial" panose="020B0604020202020204" pitchFamily="34" charset="0"/>
              </a:defRPr>
            </a:lvl8pPr>
            <a:lvl9pPr marL="3886200" indent="-228600" algn="ctr" eaLnBrk="0" fontAlgn="base" hangingPunct="0">
              <a:spcBef>
                <a:spcPct val="0"/>
              </a:spcBef>
              <a:spcAft>
                <a:spcPct val="0"/>
              </a:spcAft>
              <a:defRPr sz="1200" b="1">
                <a:solidFill>
                  <a:srgbClr val="000000"/>
                </a:solidFill>
                <a:latin typeface="Times New Roman" panose="02020603050405020304" pitchFamily="18" charset="0"/>
                <a:cs typeface="Arial" panose="020B0604020202020204" pitchFamily="34" charset="0"/>
              </a:defRPr>
            </a:lvl9pPr>
          </a:lstStyle>
          <a:p>
            <a:pPr eaLnBrk="1" hangingPunct="1"/>
            <a:r>
              <a:rPr lang="en-US" altLang="en-US" sz="1800" b="0">
                <a:solidFill>
                  <a:schemeClr val="accent2"/>
                </a:solidFill>
                <a:latin typeface="Verdana" panose="020B0604030504040204" pitchFamily="34" charset="0"/>
              </a:rPr>
              <a:t>Wired</a:t>
            </a:r>
          </a:p>
        </p:txBody>
      </p:sp>
      <p:sp>
        <p:nvSpPr>
          <p:cNvPr id="22536" name="Text Box 13"/>
          <p:cNvSpPr txBox="1">
            <a:spLocks noChangeArrowheads="1"/>
          </p:cNvSpPr>
          <p:nvPr/>
        </p:nvSpPr>
        <p:spPr bwMode="auto">
          <a:xfrm>
            <a:off x="8915400" y="4876801"/>
            <a:ext cx="838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rgbClr val="000000"/>
                </a:solidFill>
                <a:latin typeface="Times New Roman" panose="02020603050405020304" pitchFamily="18" charset="0"/>
                <a:cs typeface="Arial" panose="020B0604020202020204" pitchFamily="34" charset="0"/>
              </a:defRPr>
            </a:lvl1pPr>
            <a:lvl2pPr marL="742950" indent="-285750" eaLnBrk="0" hangingPunct="0">
              <a:defRPr sz="1200" b="1">
                <a:solidFill>
                  <a:srgbClr val="000000"/>
                </a:solidFill>
                <a:latin typeface="Times New Roman" panose="02020603050405020304" pitchFamily="18" charset="0"/>
                <a:cs typeface="Arial" panose="020B0604020202020204" pitchFamily="34" charset="0"/>
              </a:defRPr>
            </a:lvl2pPr>
            <a:lvl3pPr marL="1143000" indent="-228600" eaLnBrk="0" hangingPunct="0">
              <a:defRPr sz="1200" b="1">
                <a:solidFill>
                  <a:srgbClr val="000000"/>
                </a:solidFill>
                <a:latin typeface="Times New Roman" panose="02020603050405020304" pitchFamily="18" charset="0"/>
                <a:cs typeface="Arial" panose="020B0604020202020204" pitchFamily="34" charset="0"/>
              </a:defRPr>
            </a:lvl3pPr>
            <a:lvl4pPr marL="1600200" indent="-228600" eaLnBrk="0" hangingPunct="0">
              <a:defRPr sz="1200" b="1">
                <a:solidFill>
                  <a:srgbClr val="000000"/>
                </a:solidFill>
                <a:latin typeface="Times New Roman" panose="02020603050405020304" pitchFamily="18" charset="0"/>
                <a:cs typeface="Arial" panose="020B0604020202020204" pitchFamily="34" charset="0"/>
              </a:defRPr>
            </a:lvl4pPr>
            <a:lvl5pPr marL="2057400" indent="-228600" eaLnBrk="0" hangingPunct="0">
              <a:defRPr sz="1200" b="1">
                <a:solidFill>
                  <a:srgbClr val="000000"/>
                </a:solidFill>
                <a:latin typeface="Times New Roman" panose="02020603050405020304" pitchFamily="18" charset="0"/>
                <a:cs typeface="Arial" panose="020B0604020202020204" pitchFamily="34" charset="0"/>
              </a:defRPr>
            </a:lvl5pPr>
            <a:lvl6pPr marL="2514600" indent="-228600" algn="ctr" eaLnBrk="0" fontAlgn="base" hangingPunct="0">
              <a:spcBef>
                <a:spcPct val="0"/>
              </a:spcBef>
              <a:spcAft>
                <a:spcPct val="0"/>
              </a:spcAft>
              <a:defRPr sz="1200" b="1">
                <a:solidFill>
                  <a:srgbClr val="000000"/>
                </a:solidFill>
                <a:latin typeface="Times New Roman" panose="02020603050405020304" pitchFamily="18" charset="0"/>
                <a:cs typeface="Arial" panose="020B0604020202020204" pitchFamily="34" charset="0"/>
              </a:defRPr>
            </a:lvl6pPr>
            <a:lvl7pPr marL="2971800" indent="-228600" algn="ctr" eaLnBrk="0" fontAlgn="base" hangingPunct="0">
              <a:spcBef>
                <a:spcPct val="0"/>
              </a:spcBef>
              <a:spcAft>
                <a:spcPct val="0"/>
              </a:spcAft>
              <a:defRPr sz="1200" b="1">
                <a:solidFill>
                  <a:srgbClr val="000000"/>
                </a:solidFill>
                <a:latin typeface="Times New Roman" panose="02020603050405020304" pitchFamily="18" charset="0"/>
                <a:cs typeface="Arial" panose="020B0604020202020204" pitchFamily="34" charset="0"/>
              </a:defRPr>
            </a:lvl7pPr>
            <a:lvl8pPr marL="3429000" indent="-228600" algn="ctr" eaLnBrk="0" fontAlgn="base" hangingPunct="0">
              <a:spcBef>
                <a:spcPct val="0"/>
              </a:spcBef>
              <a:spcAft>
                <a:spcPct val="0"/>
              </a:spcAft>
              <a:defRPr sz="1200" b="1">
                <a:solidFill>
                  <a:srgbClr val="000000"/>
                </a:solidFill>
                <a:latin typeface="Times New Roman" panose="02020603050405020304" pitchFamily="18" charset="0"/>
                <a:cs typeface="Arial" panose="020B0604020202020204" pitchFamily="34" charset="0"/>
              </a:defRPr>
            </a:lvl8pPr>
            <a:lvl9pPr marL="3886200" indent="-228600" algn="ctr" eaLnBrk="0" fontAlgn="base" hangingPunct="0">
              <a:spcBef>
                <a:spcPct val="0"/>
              </a:spcBef>
              <a:spcAft>
                <a:spcPct val="0"/>
              </a:spcAft>
              <a:defRPr sz="1200" b="1">
                <a:solidFill>
                  <a:srgbClr val="000000"/>
                </a:solidFill>
                <a:latin typeface="Times New Roman" panose="02020603050405020304" pitchFamily="18" charset="0"/>
                <a:cs typeface="Arial" panose="020B0604020202020204" pitchFamily="34" charset="0"/>
              </a:defRPr>
            </a:lvl9pPr>
          </a:lstStyle>
          <a:p>
            <a:pPr algn="l">
              <a:spcBef>
                <a:spcPct val="50000"/>
              </a:spcBef>
            </a:pPr>
            <a:r>
              <a:rPr lang="en-US" altLang="en-US" sz="1800" b="0">
                <a:solidFill>
                  <a:schemeClr val="accent2"/>
                </a:solidFill>
                <a:latin typeface="Verdana" panose="020B0604030504040204" pitchFamily="34" charset="0"/>
              </a:rPr>
              <a:t>BS</a:t>
            </a:r>
          </a:p>
        </p:txBody>
      </p:sp>
      <p:sp>
        <p:nvSpPr>
          <p:cNvPr id="22537" name="Rectangle 14"/>
          <p:cNvSpPr>
            <a:spLocks noChangeArrowheads="1"/>
          </p:cNvSpPr>
          <p:nvPr/>
        </p:nvSpPr>
        <p:spPr bwMode="auto">
          <a:xfrm>
            <a:off x="6950075" y="5483226"/>
            <a:ext cx="54768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1200" b="1">
                <a:solidFill>
                  <a:srgbClr val="000000"/>
                </a:solidFill>
                <a:latin typeface="Times New Roman" panose="02020603050405020304" pitchFamily="18" charset="0"/>
                <a:cs typeface="Arial" panose="020B0604020202020204" pitchFamily="34" charset="0"/>
              </a:defRPr>
            </a:lvl1pPr>
            <a:lvl2pPr marL="742950" indent="-285750" eaLnBrk="0" hangingPunct="0">
              <a:defRPr sz="1200" b="1">
                <a:solidFill>
                  <a:srgbClr val="000000"/>
                </a:solidFill>
                <a:latin typeface="Times New Roman" panose="02020603050405020304" pitchFamily="18" charset="0"/>
                <a:cs typeface="Arial" panose="020B0604020202020204" pitchFamily="34" charset="0"/>
              </a:defRPr>
            </a:lvl2pPr>
            <a:lvl3pPr marL="1143000" indent="-228600" eaLnBrk="0" hangingPunct="0">
              <a:defRPr sz="1200" b="1">
                <a:solidFill>
                  <a:srgbClr val="000000"/>
                </a:solidFill>
                <a:latin typeface="Times New Roman" panose="02020603050405020304" pitchFamily="18" charset="0"/>
                <a:cs typeface="Arial" panose="020B0604020202020204" pitchFamily="34" charset="0"/>
              </a:defRPr>
            </a:lvl3pPr>
            <a:lvl4pPr marL="1600200" indent="-228600" eaLnBrk="0" hangingPunct="0">
              <a:defRPr sz="1200" b="1">
                <a:solidFill>
                  <a:srgbClr val="000000"/>
                </a:solidFill>
                <a:latin typeface="Times New Roman" panose="02020603050405020304" pitchFamily="18" charset="0"/>
                <a:cs typeface="Arial" panose="020B0604020202020204" pitchFamily="34" charset="0"/>
              </a:defRPr>
            </a:lvl4pPr>
            <a:lvl5pPr marL="2057400" indent="-228600" eaLnBrk="0" hangingPunct="0">
              <a:defRPr sz="1200" b="1">
                <a:solidFill>
                  <a:srgbClr val="000000"/>
                </a:solidFill>
                <a:latin typeface="Times New Roman" panose="02020603050405020304" pitchFamily="18" charset="0"/>
                <a:cs typeface="Arial" panose="020B0604020202020204" pitchFamily="34" charset="0"/>
              </a:defRPr>
            </a:lvl5pPr>
            <a:lvl6pPr marL="2514600" indent="-228600" algn="ctr" eaLnBrk="0" fontAlgn="base" hangingPunct="0">
              <a:spcBef>
                <a:spcPct val="0"/>
              </a:spcBef>
              <a:spcAft>
                <a:spcPct val="0"/>
              </a:spcAft>
              <a:defRPr sz="1200" b="1">
                <a:solidFill>
                  <a:srgbClr val="000000"/>
                </a:solidFill>
                <a:latin typeface="Times New Roman" panose="02020603050405020304" pitchFamily="18" charset="0"/>
                <a:cs typeface="Arial" panose="020B0604020202020204" pitchFamily="34" charset="0"/>
              </a:defRPr>
            </a:lvl6pPr>
            <a:lvl7pPr marL="2971800" indent="-228600" algn="ctr" eaLnBrk="0" fontAlgn="base" hangingPunct="0">
              <a:spcBef>
                <a:spcPct val="0"/>
              </a:spcBef>
              <a:spcAft>
                <a:spcPct val="0"/>
              </a:spcAft>
              <a:defRPr sz="1200" b="1">
                <a:solidFill>
                  <a:srgbClr val="000000"/>
                </a:solidFill>
                <a:latin typeface="Times New Roman" panose="02020603050405020304" pitchFamily="18" charset="0"/>
                <a:cs typeface="Arial" panose="020B0604020202020204" pitchFamily="34" charset="0"/>
              </a:defRPr>
            </a:lvl7pPr>
            <a:lvl8pPr marL="3429000" indent="-228600" algn="ctr" eaLnBrk="0" fontAlgn="base" hangingPunct="0">
              <a:spcBef>
                <a:spcPct val="0"/>
              </a:spcBef>
              <a:spcAft>
                <a:spcPct val="0"/>
              </a:spcAft>
              <a:defRPr sz="1200" b="1">
                <a:solidFill>
                  <a:srgbClr val="000000"/>
                </a:solidFill>
                <a:latin typeface="Times New Roman" panose="02020603050405020304" pitchFamily="18" charset="0"/>
                <a:cs typeface="Arial" panose="020B0604020202020204" pitchFamily="34" charset="0"/>
              </a:defRPr>
            </a:lvl8pPr>
            <a:lvl9pPr marL="3886200" indent="-228600" algn="ctr" eaLnBrk="0" fontAlgn="base" hangingPunct="0">
              <a:spcBef>
                <a:spcPct val="0"/>
              </a:spcBef>
              <a:spcAft>
                <a:spcPct val="0"/>
              </a:spcAft>
              <a:defRPr sz="1200" b="1">
                <a:solidFill>
                  <a:srgbClr val="000000"/>
                </a:solidFill>
                <a:latin typeface="Times New Roman" panose="02020603050405020304" pitchFamily="18" charset="0"/>
                <a:cs typeface="Arial" panose="020B0604020202020204" pitchFamily="34" charset="0"/>
              </a:defRPr>
            </a:lvl9pPr>
          </a:lstStyle>
          <a:p>
            <a:pPr eaLnBrk="1" hangingPunct="1"/>
            <a:r>
              <a:rPr lang="en-US" altLang="en-US" sz="1800" b="0">
                <a:solidFill>
                  <a:schemeClr val="accent2"/>
                </a:solidFill>
                <a:latin typeface="Verdana" panose="020B0604030504040204" pitchFamily="34" charset="0"/>
              </a:rPr>
              <a:t>MH</a:t>
            </a:r>
          </a:p>
        </p:txBody>
      </p:sp>
      <p:sp>
        <p:nvSpPr>
          <p:cNvPr id="2" name="Title 1"/>
          <p:cNvSpPr>
            <a:spLocks noGrp="1"/>
          </p:cNvSpPr>
          <p:nvPr>
            <p:ph type="title"/>
          </p:nvPr>
        </p:nvSpPr>
        <p:spPr/>
        <p:txBody>
          <a:bodyPr>
            <a:normAutofit fontScale="90000"/>
          </a:bodyPr>
          <a:lstStyle/>
          <a:p>
            <a:r>
              <a:rPr lang="en-US" dirty="0"/>
              <a:t>Mobile Networks Topology</a:t>
            </a:r>
            <a:br>
              <a:rPr lang="en-US" dirty="0"/>
            </a:br>
            <a:endParaRPr lang="en-US" dirty="0"/>
          </a:p>
        </p:txBody>
      </p:sp>
    </p:spTree>
    <p:extLst>
      <p:ext uri="{BB962C8B-B14F-4D97-AF65-F5344CB8AC3E}">
        <p14:creationId xmlns:p14="http://schemas.microsoft.com/office/powerpoint/2010/main" val="679944924"/>
      </p:ext>
    </p:extLst>
  </p:cSld>
  <p:clrMapOvr>
    <a:masterClrMapping/>
  </p:clrMapOvr>
  <p:transition spd="slow">
    <p:cove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p:txBody>
          <a:bodyPr/>
          <a:lstStyle/>
          <a:p>
            <a:pPr eaLnBrk="1" hangingPunct="1"/>
            <a:r>
              <a:rPr lang="en-US" altLang="en-US" dirty="0"/>
              <a:t>Mobile Networks Topology</a:t>
            </a:r>
          </a:p>
        </p:txBody>
      </p:sp>
      <p:graphicFrame>
        <p:nvGraphicFramePr>
          <p:cNvPr id="1026" name="Object 4"/>
          <p:cNvGraphicFramePr>
            <a:graphicFrameLocks noGrp="1" noChangeAspect="1"/>
          </p:cNvGraphicFramePr>
          <p:nvPr>
            <p:ph idx="1"/>
            <p:extLst>
              <p:ext uri="{D42A27DB-BD31-4B8C-83A1-F6EECF244321}">
                <p14:modId xmlns:p14="http://schemas.microsoft.com/office/powerpoint/2010/main" val="1984401876"/>
              </p:ext>
            </p:extLst>
          </p:nvPr>
        </p:nvGraphicFramePr>
        <p:xfrm>
          <a:off x="3799114" y="1036269"/>
          <a:ext cx="5121729" cy="5771809"/>
        </p:xfrm>
        <a:graphic>
          <a:graphicData uri="http://schemas.openxmlformats.org/presentationml/2006/ole">
            <mc:AlternateContent xmlns:mc="http://schemas.openxmlformats.org/markup-compatibility/2006">
              <mc:Choice xmlns:v="urn:schemas-microsoft-com:vml" Requires="v">
                <p:oleObj name="Bitmap Image" r:id="rId2" imgW="5420482" imgH="6106377" progId="Paint.Picture">
                  <p:embed/>
                </p:oleObj>
              </mc:Choice>
              <mc:Fallback>
                <p:oleObj name="Bitmap Image" r:id="rId2" imgW="5420482" imgH="6106377" progId="Paint.Picture">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99114" y="1036269"/>
                        <a:ext cx="5121729" cy="5771809"/>
                      </a:xfrm>
                      <a:prstGeom prst="rect">
                        <a:avLst/>
                      </a:prstGeom>
                    </p:spPr>
                  </p:pic>
                </p:oleObj>
              </mc:Fallback>
            </mc:AlternateContent>
          </a:graphicData>
        </a:graphic>
      </p:graphicFrame>
    </p:spTree>
    <p:extLst>
      <p:ext uri="{BB962C8B-B14F-4D97-AF65-F5344CB8AC3E}">
        <p14:creationId xmlns:p14="http://schemas.microsoft.com/office/powerpoint/2010/main" val="2374448025"/>
      </p:ext>
    </p:extLst>
  </p:cSld>
  <p:clrMapOvr>
    <a:masterClrMapping/>
  </p:clrMapOvr>
  <p:transition spd="slow">
    <p:cove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normAutofit fontScale="90000"/>
          </a:bodyPr>
          <a:lstStyle/>
          <a:p>
            <a:pPr eaLnBrk="1" hangingPunct="1"/>
            <a:r>
              <a:rPr lang="en-US" altLang="en-US" sz="4000" dirty="0"/>
              <a:t>Wireless network problems:</a:t>
            </a:r>
            <a:br>
              <a:rPr lang="en-US" altLang="en-US" sz="4000" dirty="0"/>
            </a:br>
            <a:r>
              <a:rPr lang="en-US" altLang="en-US" sz="4000" b="1" dirty="0">
                <a:solidFill>
                  <a:srgbClr val="FF0000"/>
                </a:solidFill>
              </a:rPr>
              <a:t>High bit error rate</a:t>
            </a:r>
          </a:p>
        </p:txBody>
      </p:sp>
      <p:graphicFrame>
        <p:nvGraphicFramePr>
          <p:cNvPr id="211972" name="Group 4"/>
          <p:cNvGraphicFramePr>
            <a:graphicFrameLocks noGrp="1"/>
          </p:cNvGraphicFramePr>
          <p:nvPr>
            <p:ph idx="1"/>
            <p:extLst>
              <p:ext uri="{D42A27DB-BD31-4B8C-83A1-F6EECF244321}">
                <p14:modId xmlns:p14="http://schemas.microsoft.com/office/powerpoint/2010/main" val="1517538287"/>
              </p:ext>
            </p:extLst>
          </p:nvPr>
        </p:nvGraphicFramePr>
        <p:xfrm>
          <a:off x="110191" y="2760109"/>
          <a:ext cx="11942762" cy="2554514"/>
        </p:xfrm>
        <a:graphic>
          <a:graphicData uri="http://schemas.openxmlformats.org/drawingml/2006/table">
            <a:tbl>
              <a:tblPr/>
              <a:tblGrid>
                <a:gridCol w="4754989">
                  <a:extLst>
                    <a:ext uri="{9D8B030D-6E8A-4147-A177-3AD203B41FA5}">
                      <a16:colId xmlns:a16="http://schemas.microsoft.com/office/drawing/2014/main" val="20000"/>
                    </a:ext>
                  </a:extLst>
                </a:gridCol>
                <a:gridCol w="3538596">
                  <a:extLst>
                    <a:ext uri="{9D8B030D-6E8A-4147-A177-3AD203B41FA5}">
                      <a16:colId xmlns:a16="http://schemas.microsoft.com/office/drawing/2014/main" val="20001"/>
                    </a:ext>
                  </a:extLst>
                </a:gridCol>
                <a:gridCol w="3649177">
                  <a:extLst>
                    <a:ext uri="{9D8B030D-6E8A-4147-A177-3AD203B41FA5}">
                      <a16:colId xmlns:a16="http://schemas.microsoft.com/office/drawing/2014/main" val="20002"/>
                    </a:ext>
                  </a:extLst>
                </a:gridCol>
              </a:tblGrid>
              <a:tr h="6104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a:ln>
                          <a:noFill/>
                        </a:ln>
                        <a:solidFill>
                          <a:schemeClr val="tx1"/>
                        </a:solidFill>
                        <a:effectLst/>
                        <a:latin typeface="Arial" charset="0"/>
                        <a:cs typeface="Arial" panose="020B0604020202020204" pitchFamily="34" charset="0"/>
                      </a:endParaRPr>
                    </a:p>
                  </a:txBody>
                  <a:tcPr marL="132697" marR="13269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a:ln>
                            <a:noFill/>
                          </a:ln>
                          <a:solidFill>
                            <a:schemeClr val="tx1"/>
                          </a:solidFill>
                          <a:effectLst/>
                          <a:latin typeface="Microsoft Sans Serif" pitchFamily="34" charset="0"/>
                          <a:ea typeface="Times New Roman" pitchFamily="18" charset="0"/>
                          <a:cs typeface="Microsoft Sans Serif" pitchFamily="34" charset="0"/>
                        </a:rPr>
                        <a:t>BER = 10</a:t>
                      </a:r>
                      <a:r>
                        <a:rPr kumimoji="0" lang="en-US" sz="3200" b="0" i="0" u="none" strike="noStrike" cap="none" normalizeH="0" baseline="30000">
                          <a:ln>
                            <a:noFill/>
                          </a:ln>
                          <a:solidFill>
                            <a:schemeClr val="tx1"/>
                          </a:solidFill>
                          <a:effectLst/>
                          <a:latin typeface="Microsoft Sans Serif" pitchFamily="34" charset="0"/>
                          <a:ea typeface="Times New Roman" pitchFamily="18" charset="0"/>
                          <a:cs typeface="Microsoft Sans Serif" pitchFamily="34" charset="0"/>
                        </a:rPr>
                        <a:t>-5</a:t>
                      </a:r>
                      <a:endParaRPr kumimoji="0" lang="en-US" sz="3200" b="0" i="0" u="none" strike="noStrike" cap="none" normalizeH="0" baseline="0">
                        <a:ln>
                          <a:noFill/>
                        </a:ln>
                        <a:solidFill>
                          <a:schemeClr val="tx1"/>
                        </a:solidFill>
                        <a:effectLst/>
                        <a:latin typeface="Arial" charset="0"/>
                        <a:ea typeface="Times New Roman" pitchFamily="18" charset="0"/>
                        <a:cs typeface="Microsoft Sans Serif" pitchFamily="34" charset="0"/>
                      </a:endParaRPr>
                    </a:p>
                  </a:txBody>
                  <a:tcPr marL="132697" marR="13269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a:ln>
                            <a:noFill/>
                          </a:ln>
                          <a:solidFill>
                            <a:schemeClr val="tx1"/>
                          </a:solidFill>
                          <a:effectLst/>
                          <a:latin typeface="Microsoft Sans Serif" pitchFamily="34" charset="0"/>
                          <a:ea typeface="Times New Roman" pitchFamily="18" charset="0"/>
                          <a:cs typeface="Microsoft Sans Serif" pitchFamily="34" charset="0"/>
                        </a:rPr>
                        <a:t>BER = 10</a:t>
                      </a:r>
                      <a:r>
                        <a:rPr kumimoji="0" lang="en-US" sz="3200" b="0" i="0" u="none" strike="noStrike" cap="none" normalizeH="0" baseline="30000">
                          <a:ln>
                            <a:noFill/>
                          </a:ln>
                          <a:solidFill>
                            <a:schemeClr val="tx1"/>
                          </a:solidFill>
                          <a:effectLst/>
                          <a:latin typeface="Microsoft Sans Serif" pitchFamily="34" charset="0"/>
                          <a:ea typeface="Times New Roman" pitchFamily="18" charset="0"/>
                          <a:cs typeface="Microsoft Sans Serif" pitchFamily="34" charset="0"/>
                        </a:rPr>
                        <a:t>-6</a:t>
                      </a:r>
                      <a:endParaRPr kumimoji="0" lang="en-US" sz="3200" b="0" i="0" u="none" strike="noStrike" cap="none" normalizeH="0" baseline="0">
                        <a:ln>
                          <a:noFill/>
                        </a:ln>
                        <a:solidFill>
                          <a:schemeClr val="tx1"/>
                        </a:solidFill>
                        <a:effectLst/>
                        <a:latin typeface="Arial" charset="0"/>
                        <a:ea typeface="Times New Roman" pitchFamily="18" charset="0"/>
                        <a:cs typeface="Microsoft Sans Serif" pitchFamily="34" charset="0"/>
                      </a:endParaRPr>
                    </a:p>
                  </a:txBody>
                  <a:tcPr marL="132697" marR="13269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86651">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Microsoft Sans Serif" pitchFamily="34" charset="0"/>
                          <a:ea typeface="Times New Roman" pitchFamily="18" charset="0"/>
                          <a:cs typeface="Microsoft Sans Serif" pitchFamily="34" charset="0"/>
                        </a:rPr>
                        <a:t>Throughput (pkts/sec)</a:t>
                      </a:r>
                      <a:endParaRPr kumimoji="0" lang="en-US" sz="2000" b="0" i="0" u="none" strike="noStrike" cap="none" normalizeH="0" baseline="0">
                        <a:ln>
                          <a:noFill/>
                        </a:ln>
                        <a:solidFill>
                          <a:schemeClr val="tx1"/>
                        </a:solidFill>
                        <a:effectLst/>
                        <a:latin typeface="Arial" charset="0"/>
                        <a:ea typeface="Times New Roman" pitchFamily="18" charset="0"/>
                        <a:cs typeface="Microsoft Sans Serif" pitchFamily="34" charset="0"/>
                      </a:endParaRPr>
                    </a:p>
                  </a:txBody>
                  <a:tcPr marL="132697" marR="13269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a:ln>
                            <a:noFill/>
                          </a:ln>
                          <a:solidFill>
                            <a:schemeClr val="tx1"/>
                          </a:solidFill>
                          <a:effectLst/>
                          <a:latin typeface="Microsoft Sans Serif" pitchFamily="34" charset="0"/>
                          <a:ea typeface="Times New Roman" pitchFamily="18" charset="0"/>
                          <a:cs typeface="Microsoft Sans Serif" pitchFamily="34" charset="0"/>
                        </a:rPr>
                        <a:t>39.439 </a:t>
                      </a:r>
                      <a:endParaRPr kumimoji="0" lang="en-US" sz="3200" b="0" i="0" u="none" strike="noStrike" cap="none" normalizeH="0" baseline="0">
                        <a:ln>
                          <a:noFill/>
                        </a:ln>
                        <a:solidFill>
                          <a:schemeClr val="tx1"/>
                        </a:solidFill>
                        <a:effectLst/>
                        <a:latin typeface="Arial" charset="0"/>
                        <a:ea typeface="Times New Roman" pitchFamily="18" charset="0"/>
                        <a:cs typeface="Microsoft Sans Serif" pitchFamily="34" charset="0"/>
                      </a:endParaRPr>
                    </a:p>
                  </a:txBody>
                  <a:tcPr marL="132697" marR="13269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a:ln>
                            <a:noFill/>
                          </a:ln>
                          <a:solidFill>
                            <a:schemeClr val="tx1"/>
                          </a:solidFill>
                          <a:effectLst/>
                          <a:latin typeface="Microsoft Sans Serif" pitchFamily="34" charset="0"/>
                          <a:ea typeface="Times New Roman" pitchFamily="18" charset="0"/>
                          <a:cs typeface="Microsoft Sans Serif" pitchFamily="34" charset="0"/>
                        </a:rPr>
                        <a:t>87.455</a:t>
                      </a:r>
                      <a:endParaRPr kumimoji="0" lang="en-US" sz="3200" b="0" i="0" u="none" strike="noStrike" cap="none" normalizeH="0" baseline="0">
                        <a:ln>
                          <a:noFill/>
                        </a:ln>
                        <a:solidFill>
                          <a:schemeClr val="tx1"/>
                        </a:solidFill>
                        <a:effectLst/>
                        <a:latin typeface="Arial" charset="0"/>
                        <a:ea typeface="Times New Roman" pitchFamily="18" charset="0"/>
                        <a:cs typeface="Microsoft Sans Serif" pitchFamily="34" charset="0"/>
                      </a:endParaRPr>
                    </a:p>
                  </a:txBody>
                  <a:tcPr marL="132697" marR="13269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86651">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Microsoft Sans Serif" pitchFamily="34" charset="0"/>
                          <a:ea typeface="Times New Roman" pitchFamily="18" charset="0"/>
                          <a:cs typeface="Microsoft Sans Serif" pitchFamily="34" charset="0"/>
                        </a:rPr>
                        <a:t>Success Probability</a:t>
                      </a:r>
                      <a:endParaRPr kumimoji="0" lang="en-US" sz="2000" b="0" i="0" u="none" strike="noStrike" cap="none" normalizeH="0" baseline="0">
                        <a:ln>
                          <a:noFill/>
                        </a:ln>
                        <a:solidFill>
                          <a:schemeClr val="tx1"/>
                        </a:solidFill>
                        <a:effectLst/>
                        <a:latin typeface="Arial" charset="0"/>
                        <a:ea typeface="Times New Roman" pitchFamily="18" charset="0"/>
                        <a:cs typeface="Microsoft Sans Serif" pitchFamily="34" charset="0"/>
                      </a:endParaRPr>
                    </a:p>
                  </a:txBody>
                  <a:tcPr marL="132697" marR="13269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a:ln>
                            <a:noFill/>
                          </a:ln>
                          <a:solidFill>
                            <a:schemeClr val="tx1"/>
                          </a:solidFill>
                          <a:effectLst/>
                          <a:latin typeface="Microsoft Sans Serif" pitchFamily="34" charset="0"/>
                          <a:ea typeface="Times New Roman" pitchFamily="18" charset="0"/>
                          <a:cs typeface="Microsoft Sans Serif" pitchFamily="34" charset="0"/>
                        </a:rPr>
                        <a:t>0.9892 </a:t>
                      </a:r>
                      <a:endParaRPr kumimoji="0" lang="en-US" sz="3200" b="0" i="0" u="none" strike="noStrike" cap="none" normalizeH="0" baseline="0">
                        <a:ln>
                          <a:noFill/>
                        </a:ln>
                        <a:solidFill>
                          <a:schemeClr val="tx1"/>
                        </a:solidFill>
                        <a:effectLst/>
                        <a:latin typeface="Arial" charset="0"/>
                        <a:ea typeface="Times New Roman" pitchFamily="18" charset="0"/>
                        <a:cs typeface="Microsoft Sans Serif" pitchFamily="34" charset="0"/>
                      </a:endParaRPr>
                    </a:p>
                  </a:txBody>
                  <a:tcPr marL="132697" marR="13269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a:ln>
                            <a:noFill/>
                          </a:ln>
                          <a:solidFill>
                            <a:schemeClr val="tx1"/>
                          </a:solidFill>
                          <a:effectLst/>
                          <a:latin typeface="Microsoft Sans Serif" pitchFamily="34" charset="0"/>
                          <a:ea typeface="Times New Roman" pitchFamily="18" charset="0"/>
                          <a:cs typeface="Microsoft Sans Serif" pitchFamily="34" charset="0"/>
                        </a:rPr>
                        <a:t>0.999</a:t>
                      </a:r>
                      <a:endParaRPr kumimoji="0" lang="en-US" sz="3200" b="0" i="0" u="none" strike="noStrike" cap="none" normalizeH="0" baseline="0">
                        <a:ln>
                          <a:noFill/>
                        </a:ln>
                        <a:solidFill>
                          <a:schemeClr val="tx1"/>
                        </a:solidFill>
                        <a:effectLst/>
                        <a:latin typeface="Arial" charset="0"/>
                        <a:ea typeface="Times New Roman" pitchFamily="18" charset="0"/>
                        <a:cs typeface="Microsoft Sans Serif" pitchFamily="34" charset="0"/>
                      </a:endParaRPr>
                    </a:p>
                  </a:txBody>
                  <a:tcPr marL="132697" marR="13269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770724">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Microsoft Sans Serif" pitchFamily="34" charset="0"/>
                          <a:ea typeface="Times New Roman" pitchFamily="18" charset="0"/>
                          <a:cs typeface="Microsoft Sans Serif" pitchFamily="34" charset="0"/>
                        </a:rPr>
                        <a:t>Transfer time of 5000 pkts. in secs.</a:t>
                      </a:r>
                      <a:endParaRPr kumimoji="0" lang="en-US" sz="2000" b="0" i="0" u="none" strike="noStrike" cap="none" normalizeH="0" baseline="0">
                        <a:ln>
                          <a:noFill/>
                        </a:ln>
                        <a:solidFill>
                          <a:schemeClr val="tx1"/>
                        </a:solidFill>
                        <a:effectLst/>
                        <a:latin typeface="Arial" charset="0"/>
                        <a:ea typeface="Times New Roman" pitchFamily="18" charset="0"/>
                        <a:cs typeface="Microsoft Sans Serif" pitchFamily="34" charset="0"/>
                      </a:endParaRPr>
                    </a:p>
                  </a:txBody>
                  <a:tcPr marL="132697" marR="13269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a:ln>
                            <a:noFill/>
                          </a:ln>
                          <a:solidFill>
                            <a:schemeClr val="tx1"/>
                          </a:solidFill>
                          <a:effectLst/>
                          <a:latin typeface="Microsoft Sans Serif" pitchFamily="34" charset="0"/>
                          <a:ea typeface="Times New Roman" pitchFamily="18" charset="0"/>
                          <a:cs typeface="Microsoft Sans Serif" pitchFamily="34" charset="0"/>
                        </a:rPr>
                        <a:t>123.847 </a:t>
                      </a:r>
                      <a:endParaRPr kumimoji="0" lang="en-US" sz="3200" b="0" i="0" u="none" strike="noStrike" cap="none" normalizeH="0" baseline="0">
                        <a:ln>
                          <a:noFill/>
                        </a:ln>
                        <a:solidFill>
                          <a:schemeClr val="tx1"/>
                        </a:solidFill>
                        <a:effectLst/>
                        <a:latin typeface="Arial" charset="0"/>
                        <a:ea typeface="Times New Roman" pitchFamily="18" charset="0"/>
                        <a:cs typeface="Microsoft Sans Serif" pitchFamily="34" charset="0"/>
                      </a:endParaRPr>
                    </a:p>
                  </a:txBody>
                  <a:tcPr marL="132697" marR="13269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dirty="0">
                          <a:ln>
                            <a:noFill/>
                          </a:ln>
                          <a:solidFill>
                            <a:schemeClr val="tx1"/>
                          </a:solidFill>
                          <a:effectLst/>
                          <a:latin typeface="Microsoft Sans Serif" pitchFamily="34" charset="0"/>
                          <a:ea typeface="Times New Roman" pitchFamily="18" charset="0"/>
                          <a:cs typeface="Microsoft Sans Serif" pitchFamily="34" charset="0"/>
                        </a:rPr>
                        <a:t>58.032</a:t>
                      </a:r>
                      <a:endParaRPr kumimoji="0" lang="en-US" sz="3200" b="0" i="0" u="none" strike="noStrike" cap="none" normalizeH="0" baseline="0" dirty="0">
                        <a:ln>
                          <a:noFill/>
                        </a:ln>
                        <a:solidFill>
                          <a:schemeClr val="tx1"/>
                        </a:solidFill>
                        <a:effectLst/>
                        <a:latin typeface="Arial" charset="0"/>
                        <a:ea typeface="Times New Roman" pitchFamily="18" charset="0"/>
                        <a:cs typeface="Microsoft Sans Serif" pitchFamily="34" charset="0"/>
                      </a:endParaRPr>
                    </a:p>
                  </a:txBody>
                  <a:tcPr marL="132697" marR="13269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23555" name="Rectangle 3"/>
          <p:cNvSpPr>
            <a:spLocks noGrp="1" noChangeArrowheads="1"/>
          </p:cNvSpPr>
          <p:nvPr>
            <p:ph type="body" sz="half" idx="4294967295"/>
          </p:nvPr>
        </p:nvSpPr>
        <p:spPr>
          <a:xfrm>
            <a:off x="0" y="1295400"/>
            <a:ext cx="8229600" cy="5181600"/>
          </a:xfrm>
        </p:spPr>
        <p:txBody>
          <a:bodyPr/>
          <a:lstStyle/>
          <a:p>
            <a:pPr eaLnBrk="1" hangingPunct="1"/>
            <a:r>
              <a:rPr lang="en-US" altLang="en-US" dirty="0"/>
              <a:t>Corrupt either </a:t>
            </a:r>
            <a:r>
              <a:rPr lang="en-US" altLang="en-US" dirty="0">
                <a:solidFill>
                  <a:schemeClr val="folHlink"/>
                </a:solidFill>
              </a:rPr>
              <a:t>data</a:t>
            </a:r>
            <a:r>
              <a:rPr lang="en-US" altLang="en-US" dirty="0"/>
              <a:t> packet or </a:t>
            </a:r>
            <a:r>
              <a:rPr lang="en-US" altLang="en-US" dirty="0">
                <a:solidFill>
                  <a:schemeClr val="folHlink"/>
                </a:solidFill>
              </a:rPr>
              <a:t>acknowledge</a:t>
            </a:r>
          </a:p>
          <a:p>
            <a:pPr eaLnBrk="1" hangingPunct="1"/>
            <a:r>
              <a:rPr lang="en-US" altLang="en-US" dirty="0">
                <a:solidFill>
                  <a:schemeClr val="folHlink"/>
                </a:solidFill>
              </a:rPr>
              <a:t>BER </a:t>
            </a:r>
            <a:r>
              <a:rPr lang="en-US" altLang="en-US" dirty="0"/>
              <a:t>can reach up to</a:t>
            </a:r>
            <a:r>
              <a:rPr lang="en-US" altLang="en-US" dirty="0">
                <a:solidFill>
                  <a:schemeClr val="folHlink"/>
                </a:solidFill>
              </a:rPr>
              <a:t> 10</a:t>
            </a:r>
            <a:r>
              <a:rPr lang="en-US" altLang="en-US" baseline="30000" dirty="0">
                <a:solidFill>
                  <a:schemeClr val="folHlink"/>
                </a:solidFill>
              </a:rPr>
              <a:t>-4</a:t>
            </a:r>
            <a:endParaRPr lang="fa-IR" altLang="en-US" baseline="30000" dirty="0">
              <a:solidFill>
                <a:schemeClr val="folHlink"/>
              </a:solidFill>
            </a:endParaRPr>
          </a:p>
          <a:p>
            <a:pPr eaLnBrk="1" hangingPunct="1"/>
            <a:r>
              <a:rPr lang="en-US" altLang="en-US" dirty="0">
                <a:solidFill>
                  <a:srgbClr val="C00000"/>
                </a:solidFill>
              </a:rPr>
              <a:t>TCP Performance with BER</a:t>
            </a:r>
          </a:p>
        </p:txBody>
      </p:sp>
      <p:sp>
        <p:nvSpPr>
          <p:cNvPr id="23578" name="Text Box 26"/>
          <p:cNvSpPr txBox="1">
            <a:spLocks noChangeArrowheads="1"/>
          </p:cNvSpPr>
          <p:nvPr/>
        </p:nvSpPr>
        <p:spPr bwMode="auto">
          <a:xfrm>
            <a:off x="234042" y="5421087"/>
            <a:ext cx="11887199"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200" b="1">
                <a:solidFill>
                  <a:srgbClr val="000000"/>
                </a:solidFill>
                <a:latin typeface="Times New Roman" panose="02020603050405020304" pitchFamily="18" charset="0"/>
                <a:cs typeface="Arial" panose="020B0604020202020204" pitchFamily="34" charset="0"/>
              </a:defRPr>
            </a:lvl1pPr>
            <a:lvl2pPr marL="742950" indent="-285750" eaLnBrk="0" hangingPunct="0">
              <a:defRPr sz="1200" b="1">
                <a:solidFill>
                  <a:srgbClr val="000000"/>
                </a:solidFill>
                <a:latin typeface="Times New Roman" panose="02020603050405020304" pitchFamily="18" charset="0"/>
                <a:cs typeface="Arial" panose="020B0604020202020204" pitchFamily="34" charset="0"/>
              </a:defRPr>
            </a:lvl2pPr>
            <a:lvl3pPr marL="1143000" indent="-228600" eaLnBrk="0" hangingPunct="0">
              <a:defRPr sz="1200" b="1">
                <a:solidFill>
                  <a:srgbClr val="000000"/>
                </a:solidFill>
                <a:latin typeface="Times New Roman" panose="02020603050405020304" pitchFamily="18" charset="0"/>
                <a:cs typeface="Arial" panose="020B0604020202020204" pitchFamily="34" charset="0"/>
              </a:defRPr>
            </a:lvl3pPr>
            <a:lvl4pPr marL="1600200" indent="-228600" eaLnBrk="0" hangingPunct="0">
              <a:defRPr sz="1200" b="1">
                <a:solidFill>
                  <a:srgbClr val="000000"/>
                </a:solidFill>
                <a:latin typeface="Times New Roman" panose="02020603050405020304" pitchFamily="18" charset="0"/>
                <a:cs typeface="Arial" panose="020B0604020202020204" pitchFamily="34" charset="0"/>
              </a:defRPr>
            </a:lvl4pPr>
            <a:lvl5pPr marL="2057400" indent="-228600" eaLnBrk="0" hangingPunct="0">
              <a:defRPr sz="1200" b="1">
                <a:solidFill>
                  <a:srgbClr val="000000"/>
                </a:solidFill>
                <a:latin typeface="Times New Roman" panose="02020603050405020304" pitchFamily="18" charset="0"/>
                <a:cs typeface="Arial" panose="020B0604020202020204" pitchFamily="34" charset="0"/>
              </a:defRPr>
            </a:lvl5pPr>
            <a:lvl6pPr marL="2514600" indent="-228600" algn="ctr" eaLnBrk="0" fontAlgn="base" hangingPunct="0">
              <a:spcBef>
                <a:spcPct val="0"/>
              </a:spcBef>
              <a:spcAft>
                <a:spcPct val="0"/>
              </a:spcAft>
              <a:defRPr sz="1200" b="1">
                <a:solidFill>
                  <a:srgbClr val="000000"/>
                </a:solidFill>
                <a:latin typeface="Times New Roman" panose="02020603050405020304" pitchFamily="18" charset="0"/>
                <a:cs typeface="Arial" panose="020B0604020202020204" pitchFamily="34" charset="0"/>
              </a:defRPr>
            </a:lvl6pPr>
            <a:lvl7pPr marL="2971800" indent="-228600" algn="ctr" eaLnBrk="0" fontAlgn="base" hangingPunct="0">
              <a:spcBef>
                <a:spcPct val="0"/>
              </a:spcBef>
              <a:spcAft>
                <a:spcPct val="0"/>
              </a:spcAft>
              <a:defRPr sz="1200" b="1">
                <a:solidFill>
                  <a:srgbClr val="000000"/>
                </a:solidFill>
                <a:latin typeface="Times New Roman" panose="02020603050405020304" pitchFamily="18" charset="0"/>
                <a:cs typeface="Arial" panose="020B0604020202020204" pitchFamily="34" charset="0"/>
              </a:defRPr>
            </a:lvl7pPr>
            <a:lvl8pPr marL="3429000" indent="-228600" algn="ctr" eaLnBrk="0" fontAlgn="base" hangingPunct="0">
              <a:spcBef>
                <a:spcPct val="0"/>
              </a:spcBef>
              <a:spcAft>
                <a:spcPct val="0"/>
              </a:spcAft>
              <a:defRPr sz="1200" b="1">
                <a:solidFill>
                  <a:srgbClr val="000000"/>
                </a:solidFill>
                <a:latin typeface="Times New Roman" panose="02020603050405020304" pitchFamily="18" charset="0"/>
                <a:cs typeface="Arial" panose="020B0604020202020204" pitchFamily="34" charset="0"/>
              </a:defRPr>
            </a:lvl8pPr>
            <a:lvl9pPr marL="3886200" indent="-228600" algn="ctr" eaLnBrk="0" fontAlgn="base" hangingPunct="0">
              <a:spcBef>
                <a:spcPct val="0"/>
              </a:spcBef>
              <a:spcAft>
                <a:spcPct val="0"/>
              </a:spcAft>
              <a:defRPr sz="1200" b="1">
                <a:solidFill>
                  <a:srgbClr val="000000"/>
                </a:solidFill>
                <a:latin typeface="Times New Roman" panose="02020603050405020304" pitchFamily="18" charset="0"/>
                <a:cs typeface="Arial" panose="020B0604020202020204" pitchFamily="34" charset="0"/>
              </a:defRPr>
            </a:lvl9pPr>
          </a:lstStyle>
          <a:p>
            <a:pPr algn="l" eaLnBrk="1" hangingPunct="1">
              <a:spcBef>
                <a:spcPct val="50000"/>
              </a:spcBef>
            </a:pPr>
            <a:r>
              <a:rPr lang="en-US" altLang="en-US" sz="2000" b="0" dirty="0">
                <a:solidFill>
                  <a:schemeClr val="tx1"/>
                </a:solidFill>
                <a:latin typeface="Arial" panose="020B0604020202020204" pitchFamily="34" charset="0"/>
              </a:rPr>
              <a:t>“HALA ELAARAG” - “Improving TCP Performance over Mobile Networks” – “ACM Computing Surveys, Vol. 34, N0 3, Sep 2002, pp 357-374” </a:t>
            </a:r>
          </a:p>
        </p:txBody>
      </p:sp>
    </p:spTree>
    <p:extLst>
      <p:ext uri="{BB962C8B-B14F-4D97-AF65-F5344CB8AC3E}">
        <p14:creationId xmlns:p14="http://schemas.microsoft.com/office/powerpoint/2010/main" val="1076340172"/>
      </p:ext>
    </p:extLst>
  </p:cSld>
  <p:clrMapOvr>
    <a:masterClrMapping/>
  </p:clrMapOvr>
  <p:transition spd="slow">
    <p:cove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normAutofit/>
          </a:bodyPr>
          <a:lstStyle/>
          <a:p>
            <a:pPr eaLnBrk="1" hangingPunct="1"/>
            <a:r>
              <a:rPr lang="en-US" altLang="en-US" sz="3600" dirty="0"/>
              <a:t>Problem overview</a:t>
            </a:r>
          </a:p>
        </p:txBody>
      </p:sp>
      <p:sp>
        <p:nvSpPr>
          <p:cNvPr id="24579" name="Rectangle 3"/>
          <p:cNvSpPr>
            <a:spLocks noGrp="1" noChangeArrowheads="1"/>
          </p:cNvSpPr>
          <p:nvPr>
            <p:ph idx="1"/>
          </p:nvPr>
        </p:nvSpPr>
        <p:spPr/>
        <p:txBody>
          <a:bodyPr>
            <a:normAutofit/>
          </a:bodyPr>
          <a:lstStyle/>
          <a:p>
            <a:pPr eaLnBrk="1" hangingPunct="1"/>
            <a:r>
              <a:rPr lang="en-US" altLang="en-US" sz="2800" dirty="0"/>
              <a:t>Packet loss in wireless networks may be due to</a:t>
            </a:r>
          </a:p>
          <a:p>
            <a:pPr lvl="1" eaLnBrk="1" hangingPunct="1"/>
            <a:r>
              <a:rPr lang="en-US" altLang="en-US" sz="2400" dirty="0"/>
              <a:t>Bit errors </a:t>
            </a:r>
          </a:p>
          <a:p>
            <a:pPr lvl="1" eaLnBrk="1" hangingPunct="1"/>
            <a:r>
              <a:rPr lang="en-US" altLang="en-US" sz="2400" dirty="0"/>
              <a:t>Handoffs</a:t>
            </a:r>
          </a:p>
          <a:p>
            <a:pPr lvl="1" eaLnBrk="1" hangingPunct="1"/>
            <a:r>
              <a:rPr lang="en-US" altLang="en-US" sz="2400" dirty="0"/>
              <a:t>Congestion (rarely)</a:t>
            </a:r>
          </a:p>
          <a:p>
            <a:pPr lvl="1" eaLnBrk="1" hangingPunct="1"/>
            <a:r>
              <a:rPr lang="en-US" altLang="en-US" sz="2400" dirty="0"/>
              <a:t>Reordering (</a:t>
            </a:r>
            <a:r>
              <a:rPr lang="en-US" altLang="en-US" sz="2400" dirty="0" err="1"/>
              <a:t>rarelys</a:t>
            </a:r>
            <a:r>
              <a:rPr lang="en-US" altLang="en-US" sz="2400" dirty="0"/>
              <a:t>)</a:t>
            </a:r>
          </a:p>
          <a:p>
            <a:pPr eaLnBrk="1" hangingPunct="1"/>
            <a:r>
              <a:rPr lang="en-US" altLang="en-US" sz="2800" dirty="0"/>
              <a:t>TCP assumes packet loss is due to</a:t>
            </a:r>
          </a:p>
          <a:p>
            <a:pPr lvl="1" eaLnBrk="1" hangingPunct="1"/>
            <a:r>
              <a:rPr lang="en-US" altLang="en-US" sz="2400" dirty="0"/>
              <a:t>Congestion</a:t>
            </a:r>
          </a:p>
          <a:p>
            <a:pPr lvl="1" eaLnBrk="1" hangingPunct="1"/>
            <a:r>
              <a:rPr lang="en-US" altLang="en-US" sz="2400" dirty="0"/>
              <a:t>Reordering (rarely)</a:t>
            </a:r>
          </a:p>
        </p:txBody>
      </p:sp>
    </p:spTree>
    <p:extLst>
      <p:ext uri="{BB962C8B-B14F-4D97-AF65-F5344CB8AC3E}">
        <p14:creationId xmlns:p14="http://schemas.microsoft.com/office/powerpoint/2010/main" val="2206180840"/>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4579">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4579">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4579">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4579">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579">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4579">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457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normAutofit/>
          </a:bodyPr>
          <a:lstStyle/>
          <a:p>
            <a:pPr eaLnBrk="1" hangingPunct="1"/>
            <a:r>
              <a:rPr lang="en-US" altLang="en-US" sz="4000" dirty="0"/>
              <a:t>Problem overview (more)</a:t>
            </a:r>
          </a:p>
        </p:txBody>
      </p:sp>
      <p:sp>
        <p:nvSpPr>
          <p:cNvPr id="25603" name="Rectangle 3"/>
          <p:cNvSpPr>
            <a:spLocks noGrp="1" noChangeArrowheads="1"/>
          </p:cNvSpPr>
          <p:nvPr>
            <p:ph idx="1"/>
          </p:nvPr>
        </p:nvSpPr>
        <p:spPr/>
        <p:txBody>
          <a:bodyPr>
            <a:normAutofit/>
          </a:bodyPr>
          <a:lstStyle/>
          <a:p>
            <a:pPr eaLnBrk="1" hangingPunct="1"/>
            <a:r>
              <a:rPr lang="en-US" altLang="en-US" sz="2800" dirty="0"/>
              <a:t>TCP’s congestion responses are triggered by wireless packet loss but interact poorly with wireless nets</a:t>
            </a:r>
          </a:p>
        </p:txBody>
      </p:sp>
      <p:sp>
        <p:nvSpPr>
          <p:cNvPr id="2" name="Rectangle 1"/>
          <p:cNvSpPr/>
          <p:nvPr/>
        </p:nvSpPr>
        <p:spPr>
          <a:xfrm>
            <a:off x="616774" y="3467492"/>
            <a:ext cx="10929379" cy="1938992"/>
          </a:xfrm>
          <a:prstGeom prst="rect">
            <a:avLst/>
          </a:prstGeom>
        </p:spPr>
        <p:txBody>
          <a:bodyPr wrap="square">
            <a:spAutoFit/>
          </a:bodyPr>
          <a:lstStyle/>
          <a:p>
            <a:pPr algn="ctr" rtl="1"/>
            <a:r>
              <a:rPr lang="fa-IR" altLang="en-US" sz="2400" b="1" dirty="0">
                <a:solidFill>
                  <a:srgbClr val="3333CC"/>
                </a:solidFill>
                <a:cs typeface="B Mitra" panose="00000400000000000000" pitchFamily="2" charset="-78"/>
              </a:rPr>
              <a:t>تشخیص ازدحام در شبکه های بی سیم با از دست رفتن بسته ها انجام میشود ولی به شکل ضعیفی توسط شبکه مدیریت میشود</a:t>
            </a:r>
            <a:r>
              <a:rPr lang="en-US" altLang="en-US" sz="2400" b="1" dirty="0">
                <a:solidFill>
                  <a:srgbClr val="3333CC"/>
                </a:solidFill>
                <a:cs typeface="B Mitra" panose="00000400000000000000" pitchFamily="2" charset="-78"/>
              </a:rPr>
              <a:t>.</a:t>
            </a:r>
            <a:endParaRPr lang="fa-IR" altLang="en-US" sz="2400" b="1" dirty="0">
              <a:solidFill>
                <a:srgbClr val="3333CC"/>
              </a:solidFill>
              <a:cs typeface="B Mitra" panose="00000400000000000000" pitchFamily="2" charset="-78"/>
            </a:endParaRPr>
          </a:p>
          <a:p>
            <a:pPr algn="ctr" rtl="1"/>
            <a:endParaRPr lang="fa-IR" sz="2400" b="1" dirty="0">
              <a:solidFill>
                <a:srgbClr val="3333CC"/>
              </a:solidFill>
              <a:cs typeface="B Mitra" panose="00000400000000000000" pitchFamily="2" charset="-78"/>
            </a:endParaRPr>
          </a:p>
          <a:p>
            <a:pPr algn="ctr" rtl="1"/>
            <a:r>
              <a:rPr lang="fa-IR" sz="2400" b="1" dirty="0">
                <a:solidFill>
                  <a:srgbClr val="3333CC"/>
                </a:solidFill>
                <a:cs typeface="B Mitra" panose="00000400000000000000" pitchFamily="2" charset="-78"/>
              </a:rPr>
              <a:t>در لایه انتقال، ارتباط </a:t>
            </a:r>
            <a:r>
              <a:rPr lang="en-US" sz="2400" b="1" dirty="0">
                <a:solidFill>
                  <a:srgbClr val="3333CC"/>
                </a:solidFill>
                <a:cs typeface="B Mitra" panose="00000400000000000000" pitchFamily="2" charset="-78"/>
              </a:rPr>
              <a:t>End to End</a:t>
            </a:r>
            <a:r>
              <a:rPr lang="fa-IR" sz="2400" b="1" dirty="0">
                <a:solidFill>
                  <a:srgbClr val="3333CC"/>
                </a:solidFill>
                <a:cs typeface="B Mitra" panose="00000400000000000000" pitchFamily="2" charset="-78"/>
              </a:rPr>
              <a:t> در نظر گرفته میشود در حالی که در مسیر ارسال بسته ها از تکنولوژی های مختلفی استفاده شده است.</a:t>
            </a:r>
            <a:endParaRPr lang="en-US" sz="2400" b="1" dirty="0">
              <a:solidFill>
                <a:srgbClr val="3333CC"/>
              </a:solidFill>
              <a:cs typeface="B Mitra" panose="00000400000000000000" pitchFamily="2" charset="-78"/>
            </a:endParaRPr>
          </a:p>
        </p:txBody>
      </p:sp>
    </p:spTree>
    <p:extLst>
      <p:ext uri="{BB962C8B-B14F-4D97-AF65-F5344CB8AC3E}">
        <p14:creationId xmlns:p14="http://schemas.microsoft.com/office/powerpoint/2010/main" val="886726906"/>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TM10001114[[fn=Gallery]]</Template>
  <TotalTime>22230</TotalTime>
  <Words>3045</Words>
  <Application>Microsoft Office PowerPoint</Application>
  <PresentationFormat>Widescreen</PresentationFormat>
  <Paragraphs>479</Paragraphs>
  <Slides>49</Slides>
  <Notes>13</Notes>
  <HiddenSlides>0</HiddenSlides>
  <MMClips>0</MMClips>
  <ScaleCrop>false</ScaleCrop>
  <HeadingPairs>
    <vt:vector size="8" baseType="variant">
      <vt:variant>
        <vt:lpstr>Fonts Used</vt:lpstr>
      </vt:variant>
      <vt:variant>
        <vt:i4>11</vt:i4>
      </vt:variant>
      <vt:variant>
        <vt:lpstr>Theme</vt:lpstr>
      </vt:variant>
      <vt:variant>
        <vt:i4>1</vt:i4>
      </vt:variant>
      <vt:variant>
        <vt:lpstr>Embedded OLE Servers</vt:lpstr>
      </vt:variant>
      <vt:variant>
        <vt:i4>3</vt:i4>
      </vt:variant>
      <vt:variant>
        <vt:lpstr>Slide Titles</vt:lpstr>
      </vt:variant>
      <vt:variant>
        <vt:i4>49</vt:i4>
      </vt:variant>
    </vt:vector>
  </HeadingPairs>
  <TitlesOfParts>
    <vt:vector size="64" baseType="lpstr">
      <vt:lpstr>Gill Sans MT</vt:lpstr>
      <vt:lpstr>Times New Roman</vt:lpstr>
      <vt:lpstr>Wingdings 2</vt:lpstr>
      <vt:lpstr>Arial Black</vt:lpstr>
      <vt:lpstr>Verdana</vt:lpstr>
      <vt:lpstr>Comic Sans MS</vt:lpstr>
      <vt:lpstr>Microsoft Sans Serif</vt:lpstr>
      <vt:lpstr>Arial</vt:lpstr>
      <vt:lpstr>Tw Cen MT</vt:lpstr>
      <vt:lpstr>Calibri</vt:lpstr>
      <vt:lpstr>Wingdings</vt:lpstr>
      <vt:lpstr>Gallery</vt:lpstr>
      <vt:lpstr>Bitmap Image</vt:lpstr>
      <vt:lpstr>Chart</vt:lpstr>
      <vt:lpstr>Picture</vt:lpstr>
      <vt:lpstr>مبانی شبکه های بی سیم</vt:lpstr>
      <vt:lpstr>اين بخش از اجزا زير تشكيل شده است:</vt:lpstr>
      <vt:lpstr>مقدمه</vt:lpstr>
      <vt:lpstr>Wireless Networks</vt:lpstr>
      <vt:lpstr>Mobile Networks Topology </vt:lpstr>
      <vt:lpstr>Mobile Networks Topology</vt:lpstr>
      <vt:lpstr>Wireless network problems: High bit error rate</vt:lpstr>
      <vt:lpstr>Problem overview</vt:lpstr>
      <vt:lpstr>Problem overview (more)</vt:lpstr>
      <vt:lpstr>نگاهي بر کنترل ازدحام در TCP و مشکلات آن</vt:lpstr>
      <vt:lpstr>Responses to congestion</vt:lpstr>
      <vt:lpstr>Slow Start Example</vt:lpstr>
      <vt:lpstr>Responses to congestion</vt:lpstr>
      <vt:lpstr>سیاست Fast retransmit  </vt:lpstr>
      <vt:lpstr>Responses to congestion</vt:lpstr>
      <vt:lpstr>Congestion Avoidance Example</vt:lpstr>
      <vt:lpstr>سیاست fast recovery</vt:lpstr>
      <vt:lpstr>Responses to congestion</vt:lpstr>
      <vt:lpstr>The Big Picture of basic exponential increase</vt:lpstr>
      <vt:lpstr>TCP Congestion Control Revisit</vt:lpstr>
      <vt:lpstr>Poor interaction with TCP</vt:lpstr>
      <vt:lpstr>The Evolution of TCP</vt:lpstr>
      <vt:lpstr>TCP Reno: Fast Retransmit</vt:lpstr>
      <vt:lpstr>TCP Reno: Fast Recovery</vt:lpstr>
      <vt:lpstr>Fast Retransmit and Fast Recovery</vt:lpstr>
      <vt:lpstr>Many TCP Variants…</vt:lpstr>
      <vt:lpstr>TCP without SACK </vt:lpstr>
      <vt:lpstr>TCP with Selective Ack (SACK) </vt:lpstr>
      <vt:lpstr>PowerPoint Presentation</vt:lpstr>
      <vt:lpstr>PowerPoint Presentation</vt:lpstr>
      <vt:lpstr>PowerPoint Presentation</vt:lpstr>
      <vt:lpstr>PowerPoint Presentation</vt:lpstr>
      <vt:lpstr>End-to-End Protocols</vt:lpstr>
      <vt:lpstr>TCP Variants :</vt:lpstr>
      <vt:lpstr>بهبود کارايي TCP در شبکه هاي بي سيم با استفاده از Split-Connection</vt:lpstr>
      <vt:lpstr>Split Connection Protocols</vt:lpstr>
      <vt:lpstr>Split Connection Protocols</vt:lpstr>
      <vt:lpstr>مباحث تکمیلی</vt:lpstr>
      <vt:lpstr>کنترل ازدحام</vt:lpstr>
      <vt:lpstr>کنترل ازدحام با استفاده از تنظیم پنجره ارسال</vt:lpstr>
      <vt:lpstr>زمان ارسال مجدد  (RTO)</vt:lpstr>
      <vt:lpstr>تحلیل بسته های ACK</vt:lpstr>
      <vt:lpstr>الگوریتم  TCP-TAHOE</vt:lpstr>
      <vt:lpstr>الگوریتم TCP Reno</vt:lpstr>
      <vt:lpstr>وقوع ازدحام بزرگ</vt:lpstr>
      <vt:lpstr>وقوع ازدحام کوچک</vt:lpstr>
      <vt:lpstr>بازیابی سریع در TCP Reno</vt:lpstr>
      <vt:lpstr>الگوریتم TCP NewReno</vt:lpstr>
      <vt:lpstr>الگوریتم TCP NewReno</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نظریه زبانها و ماشین ها</dc:title>
  <dc:creator>HaghighatDoost,Vahid</dc:creator>
  <cp:lastModifiedBy>Vahid</cp:lastModifiedBy>
  <cp:revision>582</cp:revision>
  <dcterms:created xsi:type="dcterms:W3CDTF">2020-09-08T12:40:57Z</dcterms:created>
  <dcterms:modified xsi:type="dcterms:W3CDTF">2023-05-21T04:30:56Z</dcterms:modified>
</cp:coreProperties>
</file>