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9"/>
  </p:notesMasterIdLst>
  <p:sldIdLst>
    <p:sldId id="263" r:id="rId2"/>
    <p:sldId id="264" r:id="rId3"/>
    <p:sldId id="265" r:id="rId4"/>
    <p:sldId id="266" r:id="rId5"/>
    <p:sldId id="267" r:id="rId6"/>
    <p:sldId id="268" r:id="rId7"/>
    <p:sldId id="307" r:id="rId8"/>
    <p:sldId id="269" r:id="rId9"/>
    <p:sldId id="270" r:id="rId10"/>
    <p:sldId id="271" r:id="rId11"/>
    <p:sldId id="272" r:id="rId12"/>
    <p:sldId id="273" r:id="rId13"/>
    <p:sldId id="274" r:id="rId14"/>
    <p:sldId id="276" r:id="rId15"/>
    <p:sldId id="275" r:id="rId16"/>
    <p:sldId id="282" r:id="rId17"/>
    <p:sldId id="283" r:id="rId18"/>
    <p:sldId id="285" r:id="rId19"/>
    <p:sldId id="286" r:id="rId20"/>
    <p:sldId id="287" r:id="rId21"/>
    <p:sldId id="288"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Lst>
  <p:sldSz cx="12192000" cy="6858000"/>
  <p:notesSz cx="6858000" cy="9144000"/>
  <p:embeddedFontLst>
    <p:embeddedFont>
      <p:font typeface="B Mitra" panose="00000400000000000000" pitchFamily="2" charset="-78"/>
      <p:regular r:id="rId40"/>
      <p:bold r:id="rId41"/>
    </p:embeddedFont>
    <p:embeddedFont>
      <p:font typeface="Bell MT" panose="02020503060305020303" pitchFamily="18" charset="0"/>
      <p:regular r:id="rId42"/>
      <p:bold r:id="rId43"/>
      <p:italic r:id="rId44"/>
    </p:embeddedFont>
    <p:embeddedFont>
      <p:font typeface="Calibri" panose="020F0502020204030204" pitchFamily="34" charset="0"/>
      <p:regular r:id="rId45"/>
      <p:bold r:id="rId46"/>
      <p:italic r:id="rId47"/>
      <p:boldItalic r:id="rId48"/>
    </p:embeddedFont>
    <p:embeddedFont>
      <p:font typeface="Gill Sans MT" panose="020B0502020104020203" pitchFamily="34" charset="0"/>
      <p:regular r:id="rId49"/>
      <p:bold r:id="rId50"/>
      <p:italic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5426"/>
    <a:srgbClr val="FFFFCC"/>
    <a:srgbClr val="CCFFCC"/>
    <a:srgbClr val="5BF374"/>
    <a:srgbClr val="FEFE98"/>
    <a:srgbClr val="5DFFA6"/>
    <a:srgbClr val="75D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71" y="30"/>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B Mitra" panose="00000400000000000000" pitchFamily="2" charset="-78"/>
              </a:defRPr>
            </a:lvl1pPr>
          </a:lstStyle>
          <a:p>
            <a:endParaRPr lang="fa-IR" dirty="0"/>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B Mitra" panose="00000400000000000000" pitchFamily="2" charset="-78"/>
              </a:defRPr>
            </a:lvl1pPr>
          </a:lstStyle>
          <a:p>
            <a:fld id="{CCC618E9-1AC9-4581-97C8-70CF3E5C6B2A}" type="datetimeFigureOut">
              <a:rPr lang="fa-IR" smtClean="0"/>
              <a:pPr/>
              <a:t>04/11/1444</a:t>
            </a:fld>
            <a:endParaRPr lang="fa-I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B Mitra" panose="00000400000000000000" pitchFamily="2" charset="-78"/>
              </a:defRPr>
            </a:lvl1pPr>
          </a:lstStyle>
          <a:p>
            <a:endParaRPr lang="fa-IR" dirty="0"/>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B Mitra" panose="00000400000000000000" pitchFamily="2" charset="-78"/>
              </a:defRPr>
            </a:lvl1pPr>
          </a:lstStyle>
          <a:p>
            <a:fld id="{DB52386D-709A-42B5-AA6F-CD55E4196A2E}" type="slidenum">
              <a:rPr lang="fa-IR" smtClean="0"/>
              <a:pPr/>
              <a:t>‹#›</a:t>
            </a:fld>
            <a:endParaRPr lang="fa-IR" dirty="0"/>
          </a:p>
        </p:txBody>
      </p:sp>
    </p:spTree>
    <p:extLst>
      <p:ext uri="{BB962C8B-B14F-4D97-AF65-F5344CB8AC3E}">
        <p14:creationId xmlns:p14="http://schemas.microsoft.com/office/powerpoint/2010/main" val="3919376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B Mitra" panose="00000400000000000000" pitchFamily="2" charset="-78"/>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B Mitra" panose="00000400000000000000"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7C21678-BBE6-4F3A-8FE1-C8B26B030A73}" type="slidenum">
              <a:rPr lang="en-US" smtClean="0"/>
              <a:pPr/>
              <a:t>2</a:t>
            </a:fld>
            <a:endParaRPr lang="en-US"/>
          </a:p>
        </p:txBody>
      </p:sp>
      <p:sp>
        <p:nvSpPr>
          <p:cNvPr id="8195"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8196" name="Rectangle 3"/>
          <p:cNvSpPr>
            <a:spLocks noGrp="1" noChangeArrowheads="1"/>
          </p:cNvSpPr>
          <p:nvPr>
            <p:ph type="body" idx="1"/>
          </p:nvPr>
        </p:nvSpPr>
        <p:spPr>
          <a:xfrm>
            <a:off x="1046164" y="4352926"/>
            <a:ext cx="4770437" cy="3476625"/>
          </a:xfrm>
          <a:noFill/>
          <a:ln/>
        </p:spPr>
        <p:txBody>
          <a:bodyPr wrap="none" anchor="ctr"/>
          <a:lstStyle/>
          <a:p>
            <a:pPr eaLnBrk="1" hangingPunct="1"/>
            <a:endParaRPr lang="fa-IR"/>
          </a:p>
        </p:txBody>
      </p:sp>
    </p:spTree>
    <p:extLst>
      <p:ext uri="{BB962C8B-B14F-4D97-AF65-F5344CB8AC3E}">
        <p14:creationId xmlns:p14="http://schemas.microsoft.com/office/powerpoint/2010/main" val="180389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3169-8928-42D3-BDFB-4DBE16809CF2}" type="datetime1">
              <a:rPr lang="en-US" smtClean="0"/>
              <a:t>5/23/2023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82BADC-1320-4CF3-8DE5-F30DD25D334C}" type="datetime1">
              <a:rPr lang="en-US" smtClean="0"/>
              <a:t>5/23/2023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F8EC5-CF41-4B9A-9FE2-814983FDB97A}"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4CED-845E-4EDA-BB62-126D3243C2DE}"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020762"/>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1"/>
            <a:ext cx="5384800" cy="226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65563"/>
            <a:ext cx="5384800"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cs typeface="B Mitra" panose="00000400000000000000" pitchFamily="2" charset="-78"/>
              </a:defRPr>
            </a:lvl1pPr>
          </a:lstStyle>
          <a:p>
            <a:pPr>
              <a:defRPr/>
            </a:pPr>
            <a:fld id="{9E52AF32-2D9F-44C2-B33B-3E9AF04624F0}" type="slidenum">
              <a:rPr lang="ar-SA" altLang="en-US" smtClean="0"/>
              <a:pPr>
                <a:defRPr/>
              </a:pPr>
              <a:t>‹#›</a:t>
            </a:fld>
            <a:endParaRPr lang="en-US" altLang="en-US" dirty="0"/>
          </a:p>
        </p:txBody>
      </p:sp>
    </p:spTree>
    <p:extLst>
      <p:ext uri="{BB962C8B-B14F-4D97-AF65-F5344CB8AC3E}">
        <p14:creationId xmlns:p14="http://schemas.microsoft.com/office/powerpoint/2010/main" val="47390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952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711200" y="16002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4400" y="16002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52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4365" y="137438"/>
            <a:ext cx="10748373" cy="836274"/>
          </a:xfrm>
        </p:spPr>
        <p:txBody>
          <a:bodyPr/>
          <a:lstStyle>
            <a:lvl1pPr algn="r" rtl="1">
              <a:defRPr cap="none">
                <a:solidFill>
                  <a:schemeClr val="accent4">
                    <a:lumMod val="50000"/>
                  </a:schemeClr>
                </a:solidFill>
                <a:effectLst>
                  <a:outerShdw blurRad="38100" dist="38100" dir="2700000" algn="tl">
                    <a:srgbClr val="000000">
                      <a:alpha val="43137"/>
                    </a:srgbClr>
                  </a:outerShdw>
                </a:effectLst>
                <a:cs typeface="B Titr" panose="00000700000000000000" pitchFamily="2" charset="-78"/>
              </a:defRPr>
            </a:lvl1pPr>
          </a:lstStyle>
          <a:p>
            <a:r>
              <a:rPr lang="en-US" dirty="0"/>
              <a:t>Click to edit master title style</a:t>
            </a:r>
          </a:p>
        </p:txBody>
      </p:sp>
      <p:sp>
        <p:nvSpPr>
          <p:cNvPr id="3" name="Content Placeholder 2"/>
          <p:cNvSpPr>
            <a:spLocks noGrp="1"/>
          </p:cNvSpPr>
          <p:nvPr>
            <p:ph idx="1"/>
          </p:nvPr>
        </p:nvSpPr>
        <p:spPr>
          <a:xfrm>
            <a:off x="110191" y="1168088"/>
            <a:ext cx="11942547" cy="4877112"/>
          </a:xfrm>
        </p:spPr>
        <p:txBody>
          <a:bodyPr anchor="t"/>
          <a:lstStyle>
            <a:lvl1pPr algn="r" rtl="1">
              <a:defRPr>
                <a:cs typeface="B Yekan" panose="00000400000000000000" pitchFamily="2" charset="-78"/>
              </a:defRPr>
            </a:lvl1pPr>
            <a:lvl2pPr algn="r" rtl="1">
              <a:defRPr>
                <a:cs typeface="B Yekan" panose="00000400000000000000" pitchFamily="2" charset="-78"/>
              </a:defRPr>
            </a:lvl2pPr>
            <a:lvl3pPr algn="r" rtl="1">
              <a:defRPr>
                <a:cs typeface="B Yekan" panose="00000400000000000000" pitchFamily="2" charset="-78"/>
              </a:defRPr>
            </a:lvl3pPr>
            <a:lvl4pPr algn="r" rtl="1">
              <a:defRPr>
                <a:cs typeface="B Yekan" panose="00000400000000000000" pitchFamily="2" charset="-78"/>
              </a:defRPr>
            </a:lvl4pPr>
            <a:lvl5pPr algn="r" rtl="1">
              <a:defRPr>
                <a:cs typeface="B Yekan"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5/23/2023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Mitra"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191" y="102858"/>
            <a:ext cx="10748373" cy="836274"/>
          </a:xfrm>
        </p:spPr>
        <p:txBody>
          <a:bodyPr/>
          <a:lstStyle>
            <a:lvl1pPr algn="l" rtl="0">
              <a:defRPr cap="none">
                <a:solidFill>
                  <a:schemeClr val="accent4">
                    <a:lumMod val="50000"/>
                  </a:schemeClr>
                </a:solidFill>
                <a:effectLst>
                  <a:outerShdw blurRad="38100" dist="38100" dir="2700000" algn="tl">
                    <a:srgbClr val="000000">
                      <a:alpha val="43137"/>
                    </a:srgbClr>
                  </a:outerShdw>
                </a:effectLst>
                <a:cs typeface="B Mitra"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110191" y="1168088"/>
            <a:ext cx="11942547" cy="4877112"/>
          </a:xfrm>
        </p:spPr>
        <p:txBody>
          <a:bodyPr anchor="t"/>
          <a:lstStyle>
            <a:lvl1pPr algn="l" rtl="0">
              <a:defRPr>
                <a:cs typeface="B Mitra" panose="00000400000000000000" pitchFamily="2" charset="-78"/>
              </a:defRPr>
            </a:lvl1pPr>
            <a:lvl2pPr algn="l" rtl="0">
              <a:defRPr>
                <a:cs typeface="B Mitra" panose="00000400000000000000" pitchFamily="2" charset="-78"/>
              </a:defRPr>
            </a:lvl2pPr>
            <a:lvl3pPr algn="l" rtl="0">
              <a:defRPr>
                <a:cs typeface="B Mitra" panose="00000400000000000000" pitchFamily="2" charset="-78"/>
              </a:defRPr>
            </a:lvl3pPr>
            <a:lvl4pPr algn="l" rtl="0">
              <a:defRPr>
                <a:cs typeface="B Mitra" panose="00000400000000000000" pitchFamily="2" charset="-78"/>
              </a:defRPr>
            </a:lvl4pPr>
            <a:lvl5pPr algn="l" rtl="0">
              <a:defRPr>
                <a:cs typeface="B Mitra"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5/23/2023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Mitra"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662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B66A34-B724-4F26-8F58-E77AA37CF71A}"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0A250-C32C-4097-9E2C-4A7AC553BBF4}"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FD06-7B63-4823-BEC9-FE2927DD1CA8}" type="datetime1">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32EA-B4FA-4538-929F-88E2899EEDE0}" type="datetime1">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7FA-4B24-45BC-BF41-7FE8F519EB09}" type="datetime1">
              <a:rPr lang="en-US" smtClean="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857AA8-BF02-4110-9377-E1B1FA946DFF}"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0F95EC-DDD2-4B47-8A33-4EC4251D53F3}" type="datetime1">
              <a:rPr lang="en-US" smtClean="0"/>
              <a:t>5/23/2023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3990"/>
            <a:ext cx="8458443" cy="3264010"/>
          </a:xfrm>
          <a:prstGeom prst="rect">
            <a:avLst/>
          </a:prstGeom>
        </p:spPr>
      </p:pic>
      <p:sp>
        <p:nvSpPr>
          <p:cNvPr id="2" name="Title 1"/>
          <p:cNvSpPr>
            <a:spLocks noGrp="1"/>
          </p:cNvSpPr>
          <p:nvPr>
            <p:ph type="ctrTitle"/>
          </p:nvPr>
        </p:nvSpPr>
        <p:spPr/>
        <p:txBody>
          <a:bodyPr/>
          <a:lstStyle/>
          <a:p>
            <a:r>
              <a:rPr lang="fa-IR" dirty="0"/>
              <a:t>مبانی شبکه های بی سیم</a:t>
            </a:r>
            <a:endParaRPr lang="en-US" dirty="0"/>
          </a:p>
        </p:txBody>
      </p:sp>
      <p:sp>
        <p:nvSpPr>
          <p:cNvPr id="3" name="Subtitle 2"/>
          <p:cNvSpPr>
            <a:spLocks noGrp="1"/>
          </p:cNvSpPr>
          <p:nvPr>
            <p:ph type="subTitle" idx="1"/>
          </p:nvPr>
        </p:nvSpPr>
        <p:spPr>
          <a:xfrm>
            <a:off x="2834047" y="5087862"/>
            <a:ext cx="8637072" cy="977621"/>
          </a:xfrm>
        </p:spPr>
        <p:txBody>
          <a:bodyPr>
            <a:normAutofit/>
          </a:bodyPr>
          <a:lstStyle/>
          <a:p>
            <a:r>
              <a:rPr lang="fa-IR" sz="2000" dirty="0">
                <a:solidFill>
                  <a:srgbClr val="005426"/>
                </a:solidFill>
              </a:rPr>
              <a:t>مدرس: دکتر وحيد حقيقت دوست</a:t>
            </a:r>
            <a:endParaRPr lang="en-US" sz="2000" dirty="0">
              <a:solidFill>
                <a:srgbClr val="00542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9" y="206734"/>
            <a:ext cx="1125473" cy="1387341"/>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907" y="21480"/>
            <a:ext cx="4082741" cy="1986934"/>
          </a:xfrm>
          <a:prstGeom prst="rect">
            <a:avLst/>
          </a:prstGeom>
        </p:spPr>
      </p:pic>
      <p:sp>
        <p:nvSpPr>
          <p:cNvPr id="8" name="Subtitle 2"/>
          <p:cNvSpPr txBox="1">
            <a:spLocks/>
          </p:cNvSpPr>
          <p:nvPr/>
        </p:nvSpPr>
        <p:spPr>
          <a:xfrm>
            <a:off x="2646566" y="3593990"/>
            <a:ext cx="8824553" cy="1576724"/>
          </a:xfrm>
          <a:prstGeom prst="rect">
            <a:avLst/>
          </a:prstGeom>
        </p:spPr>
        <p:txBody>
          <a:bodyPr vert="horz" lIns="91440" tIns="91440" rIns="91440" bIns="91440" rtlCol="0">
            <a:normAutofit/>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2400">
                <a:solidFill>
                  <a:schemeClr val="accent3">
                    <a:lumMod val="50000"/>
                  </a:schemeClr>
                </a:solidFill>
              </a:rPr>
              <a:t>فصل چهارم: </a:t>
            </a:r>
            <a:r>
              <a:rPr lang="fa-IR" sz="2400" dirty="0">
                <a:solidFill>
                  <a:schemeClr val="accent3">
                    <a:lumMod val="50000"/>
                  </a:schemeClr>
                </a:solidFill>
              </a:rPr>
              <a:t>شبکه های بی سیم</a:t>
            </a:r>
            <a:endParaRPr lang="en-US" sz="2400" dirty="0">
              <a:solidFill>
                <a:schemeClr val="accent3">
                  <a:lumMod val="50000"/>
                </a:schemeClr>
              </a:solidFill>
            </a:endParaRPr>
          </a:p>
          <a:p>
            <a:r>
              <a:rPr lang="fa-IR" sz="2400" dirty="0">
                <a:solidFill>
                  <a:schemeClr val="accent3">
                    <a:lumMod val="50000"/>
                  </a:schemeClr>
                </a:solidFill>
              </a:rPr>
              <a:t>شبکه های بی سیم سلولی</a:t>
            </a:r>
            <a:endParaRPr lang="en-US" sz="2400" b="1" dirty="0">
              <a:solidFill>
                <a:srgbClr val="FF0000"/>
              </a:solidFill>
            </a:endParaRPr>
          </a:p>
        </p:txBody>
      </p:sp>
    </p:spTree>
    <p:extLst>
      <p:ext uri="{BB962C8B-B14F-4D97-AF65-F5344CB8AC3E}">
        <p14:creationId xmlns:p14="http://schemas.microsoft.com/office/powerpoint/2010/main" val="90300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استفاده مجدد از فرکانس در شبکه های سلولی</a:t>
            </a:r>
            <a:endParaRPr lang="en-US" dirty="0"/>
          </a:p>
        </p:txBody>
      </p:sp>
      <p:sp>
        <p:nvSpPr>
          <p:cNvPr id="3" name="Content Placeholder 2"/>
          <p:cNvSpPr>
            <a:spLocks noGrp="1"/>
          </p:cNvSpPr>
          <p:nvPr>
            <p:ph idx="1"/>
          </p:nvPr>
        </p:nvSpPr>
        <p:spPr/>
        <p:txBody>
          <a:bodyPr>
            <a:normAutofit/>
          </a:bodyPr>
          <a:lstStyle/>
          <a:p>
            <a:pPr>
              <a:lnSpc>
                <a:spcPct val="150000"/>
              </a:lnSpc>
            </a:pPr>
            <a:r>
              <a:rPr lang="fa-IR" sz="2800" dirty="0"/>
              <a:t>شرط اصلی استفادة مجدد از یک فرکانس یا کانال مخابراتی، </a:t>
            </a:r>
            <a:r>
              <a:rPr lang="fa-IR" sz="2800" dirty="0">
                <a:solidFill>
                  <a:srgbClr val="FF0000"/>
                </a:solidFill>
              </a:rPr>
              <a:t>داشتن توانایی بالا برای مهار فرستنده</a:t>
            </a:r>
            <a:r>
              <a:rPr lang="fa-IR" sz="2800" dirty="0"/>
              <a:t> و مدیریت کردن انتشار سیگنال است.</a:t>
            </a:r>
          </a:p>
          <a:p>
            <a:pPr>
              <a:lnSpc>
                <a:spcPct val="150000"/>
              </a:lnSpc>
            </a:pPr>
            <a:r>
              <a:rPr lang="fa-IR" sz="2800" dirty="0"/>
              <a:t>تقریباً همة انواع فناوری‌های حوزة مخابرات سیار از این ایده بهره می‌گیرند تا بتوانند به صورت</a:t>
            </a:r>
            <a:r>
              <a:rPr lang="en-US" sz="2800" dirty="0">
                <a:solidFill>
                  <a:srgbClr val="C00000"/>
                </a:solidFill>
              </a:rPr>
              <a:t> </a:t>
            </a:r>
            <a:r>
              <a:rPr lang="fa-IR" sz="2800" dirty="0">
                <a:solidFill>
                  <a:srgbClr val="C00000"/>
                </a:solidFill>
              </a:rPr>
              <a:t>مقیاس‌پذیر </a:t>
            </a:r>
            <a:r>
              <a:rPr lang="fa-IR" sz="2800" dirty="0"/>
              <a:t>(</a:t>
            </a:r>
            <a:r>
              <a:rPr lang="en-US" sz="2800" dirty="0"/>
              <a:t>Scalable</a:t>
            </a:r>
            <a:r>
              <a:rPr lang="fa-IR" sz="2800" dirty="0"/>
              <a:t>)</a:t>
            </a:r>
            <a:r>
              <a:rPr lang="en-US" sz="2800" dirty="0"/>
              <a:t> </a:t>
            </a:r>
            <a:r>
              <a:rPr lang="fa-IR" sz="2800" dirty="0"/>
              <a:t>، یعنی به </a:t>
            </a:r>
            <a:r>
              <a:rPr lang="fa-IR" sz="2800" dirty="0">
                <a:solidFill>
                  <a:srgbClr val="C00000"/>
                </a:solidFill>
              </a:rPr>
              <a:t>اندازة دلخواه</a:t>
            </a:r>
            <a:r>
              <a:rPr lang="fa-IR" sz="2800" dirty="0"/>
              <a:t>، به مشتریان سرویس بدهند.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4159549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مؤلفه‌های مهم ارتباطات سیار</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BTS</a:t>
            </a:r>
            <a:r>
              <a:rPr lang="fa-IR" b="1" dirty="0"/>
              <a:t>:</a:t>
            </a:r>
            <a:r>
              <a:rPr lang="en-US" b="1" dirty="0"/>
              <a:t> </a:t>
            </a:r>
            <a:r>
              <a:rPr lang="fa-IR" dirty="0"/>
              <a:t>در هر سلول عنصری به نام </a:t>
            </a:r>
            <a:r>
              <a:rPr lang="en-US" dirty="0">
                <a:solidFill>
                  <a:srgbClr val="C00000"/>
                </a:solidFill>
              </a:rPr>
              <a:t>BTS (Base Transceiver Station)</a:t>
            </a:r>
            <a:r>
              <a:rPr lang="fa-IR" dirty="0"/>
              <a:t> قرار دارد که ارتباط کاربران آن سلول را با شبکه برقرار می‌کند.</a:t>
            </a:r>
          </a:p>
          <a:p>
            <a:r>
              <a:rPr lang="fa-IR" dirty="0"/>
              <a:t>اگر در سلول</a:t>
            </a:r>
            <a:r>
              <a:rPr lang="en-US" dirty="0"/>
              <a:t>A </a:t>
            </a:r>
            <a:r>
              <a:rPr lang="fa-IR" dirty="0"/>
              <a:t> قرار داریم ارتباط‌مان از </a:t>
            </a:r>
            <a:r>
              <a:rPr lang="en-US" dirty="0"/>
              <a:t>BTS </a:t>
            </a:r>
            <a:r>
              <a:rPr lang="fa-IR" dirty="0"/>
              <a:t> ای که در وسط این سلول است برقرار می‌شود و وقتی در سلول </a:t>
            </a:r>
            <a:r>
              <a:rPr lang="en-US" dirty="0"/>
              <a:t>B  </a:t>
            </a:r>
            <a:r>
              <a:rPr lang="fa-IR" dirty="0"/>
              <a:t>قرار داریم از </a:t>
            </a:r>
            <a:r>
              <a:rPr lang="en-US" dirty="0"/>
              <a:t>BTS  </a:t>
            </a:r>
            <a:r>
              <a:rPr lang="fa-IR" dirty="0"/>
              <a:t>واقع در آن بخش به شبکه وصل می‌شویم و الی آخر...</a:t>
            </a:r>
          </a:p>
          <a:p>
            <a:r>
              <a:rPr lang="fa-IR" dirty="0"/>
              <a:t>اگر در حال حرکت هستیم در هر سلول که قرار گیریم، گوشی ما از </a:t>
            </a:r>
            <a:r>
              <a:rPr lang="en-US" dirty="0"/>
              <a:t>BTS  </a:t>
            </a:r>
            <a:r>
              <a:rPr lang="fa-IR" dirty="0"/>
              <a:t>ای که به ما نزدیکتر است، با شبکه داده مبادله می‌کند.</a:t>
            </a:r>
          </a:p>
          <a:p>
            <a:r>
              <a:rPr lang="fa-IR" dirty="0"/>
              <a:t>در شبکه پشت سر </a:t>
            </a:r>
            <a:r>
              <a:rPr lang="en-US" dirty="0"/>
              <a:t>BTS  </a:t>
            </a:r>
            <a:r>
              <a:rPr lang="fa-IR" dirty="0"/>
              <a:t>مؤلفة دیگری به نام (</a:t>
            </a:r>
            <a:r>
              <a:rPr lang="en-US" dirty="0"/>
              <a:t>BSC (Base-Station Switching Center  </a:t>
            </a:r>
            <a:r>
              <a:rPr lang="fa-IR" dirty="0"/>
              <a:t> قرار دارد که کنترل کنندة تعدادی از  </a:t>
            </a:r>
            <a:r>
              <a:rPr lang="en-US" dirty="0"/>
              <a:t>BTS</a:t>
            </a:r>
            <a:r>
              <a:rPr lang="fa-IR" dirty="0"/>
              <a:t>هاست</a:t>
            </a:r>
          </a:p>
          <a:p>
            <a:r>
              <a:rPr lang="fa-IR" dirty="0"/>
              <a:t>در پشت </a:t>
            </a:r>
            <a:r>
              <a:rPr lang="en-US" dirty="0"/>
              <a:t>BSC </a:t>
            </a:r>
            <a:r>
              <a:rPr lang="fa-IR" dirty="0"/>
              <a:t> مؤلفة دیگری به نام (</a:t>
            </a:r>
            <a:r>
              <a:rPr lang="en-US" dirty="0"/>
              <a:t>MSC (Mobile Switching Center </a:t>
            </a:r>
            <a:r>
              <a:rPr lang="fa-IR" dirty="0"/>
              <a:t> است که مرکز اصلی سوییچینگ شبکة تلفن‌همراه است. </a:t>
            </a:r>
          </a:p>
          <a:p>
            <a:r>
              <a:rPr lang="fa-IR" dirty="0"/>
              <a:t>پس وقتی در شبکة تلفن‌همراه صحبت می‌کنیم مسیر عبور داده به این صورت است:</a:t>
            </a:r>
          </a:p>
          <a:p>
            <a:endParaRPr lang="fa-IR" dirty="0"/>
          </a:p>
          <a:p>
            <a:r>
              <a:rPr lang="fa-IR" dirty="0"/>
              <a:t>و سپس یا به شبکة تلفن ثابت وصل می‌شویم یا دوباره عکس همین مسیر برای برقراری ارتباط با طرف مقابل در شبکة تلفن‌همراه طی می‌شود یعنی:</a:t>
            </a:r>
          </a:p>
          <a:p>
            <a:endParaRPr lang="fa-IR"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2" y="4508571"/>
            <a:ext cx="3883678" cy="6200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82" y="5823196"/>
            <a:ext cx="5716790" cy="416380"/>
          </a:xfrm>
          <a:prstGeom prst="rect">
            <a:avLst/>
          </a:prstGeom>
        </p:spPr>
      </p:pic>
    </p:spTree>
    <p:extLst>
      <p:ext uri="{BB962C8B-B14F-4D97-AF65-F5344CB8AC3E}">
        <p14:creationId xmlns:p14="http://schemas.microsoft.com/office/powerpoint/2010/main" val="1222933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مؤلفه‌های مهم ارتباطات سیار</a:t>
            </a:r>
            <a:br>
              <a:rPr lang="fa-IR" dirty="0"/>
            </a:br>
            <a:r>
              <a:rPr lang="fa-IR" dirty="0">
                <a:effectLst/>
              </a:rPr>
              <a:t>(</a:t>
            </a:r>
            <a:r>
              <a:rPr lang="en-US" dirty="0">
                <a:effectLst/>
              </a:rPr>
              <a:t>Home Location Register (HLR</a:t>
            </a:r>
            <a:endParaRPr lang="en-US" dirty="0"/>
          </a:p>
        </p:txBody>
      </p:sp>
      <p:sp>
        <p:nvSpPr>
          <p:cNvPr id="3" name="Content Placeholder 2"/>
          <p:cNvSpPr>
            <a:spLocks noGrp="1"/>
          </p:cNvSpPr>
          <p:nvPr>
            <p:ph idx="1"/>
          </p:nvPr>
        </p:nvSpPr>
        <p:spPr/>
        <p:txBody>
          <a:bodyPr>
            <a:normAutofit/>
          </a:bodyPr>
          <a:lstStyle/>
          <a:p>
            <a:r>
              <a:rPr lang="fa-IR" sz="2800" dirty="0"/>
              <a:t>درکنار </a:t>
            </a:r>
            <a:r>
              <a:rPr lang="en-US" sz="2800" dirty="0"/>
              <a:t>MSC  </a:t>
            </a:r>
            <a:r>
              <a:rPr lang="fa-IR" sz="2800" dirty="0"/>
              <a:t>مؤلفة دیگری به نام </a:t>
            </a:r>
            <a:r>
              <a:rPr lang="en-US" sz="2800" dirty="0">
                <a:solidFill>
                  <a:srgbClr val="C00000"/>
                </a:solidFill>
              </a:rPr>
              <a:t>HLR(Home Location Register)  </a:t>
            </a:r>
            <a:r>
              <a:rPr lang="fa-IR" sz="2800" dirty="0">
                <a:solidFill>
                  <a:srgbClr val="C00000"/>
                </a:solidFill>
              </a:rPr>
              <a:t> </a:t>
            </a:r>
            <a:r>
              <a:rPr lang="fa-IR" sz="2800" dirty="0"/>
              <a:t>قرار دارد.</a:t>
            </a:r>
          </a:p>
          <a:p>
            <a:r>
              <a:rPr lang="en-US" sz="2800" dirty="0"/>
              <a:t>HLR  </a:t>
            </a:r>
            <a:r>
              <a:rPr lang="fa-IR" sz="2800" dirty="0"/>
              <a:t> پایگاه داده‌ای است که اطلاعات و پروفایل‌های کلیدی کاربران را ذخیره می‌کند:</a:t>
            </a:r>
          </a:p>
          <a:p>
            <a:pPr lvl="1"/>
            <a:r>
              <a:rPr lang="fa-IR" sz="2400" dirty="0"/>
              <a:t>مشخصات فردی کاربر</a:t>
            </a:r>
          </a:p>
          <a:p>
            <a:pPr lvl="1"/>
            <a:r>
              <a:rPr lang="fa-IR" sz="2400" dirty="0"/>
              <a:t>سرویس‌هایی که کاربر از آن‌ها استفاده می‌کند.</a:t>
            </a:r>
          </a:p>
          <a:p>
            <a:pPr lvl="1"/>
            <a:r>
              <a:rPr lang="fa-IR" sz="2400" dirty="0"/>
              <a:t>شماره خط کاربر</a:t>
            </a:r>
          </a:p>
          <a:p>
            <a:pPr lvl="1"/>
            <a:r>
              <a:rPr lang="fa-IR" sz="2400" dirty="0"/>
              <a:t>سرویس‌هایی که کاربر مجاز است از شبکه بگیرد و سرویس‌هایی که مجاز نیست.</a:t>
            </a:r>
          </a:p>
          <a:p>
            <a:pPr lvl="1"/>
            <a:r>
              <a:rPr lang="fa-IR" sz="2400" dirty="0"/>
              <a:t>اطلاعات مربوط به موقعیت کاربر</a:t>
            </a:r>
          </a:p>
          <a:p>
            <a:pPr lvl="1"/>
            <a:r>
              <a:rPr lang="en-US" sz="2400" dirty="0"/>
              <a:t>HLR</a:t>
            </a:r>
            <a:r>
              <a:rPr lang="fa-IR" sz="2400" dirty="0"/>
              <a:t> مشخص می‌کند، کاربر تحت مدیریت کدام </a:t>
            </a:r>
            <a:r>
              <a:rPr lang="en-US" sz="2400" dirty="0"/>
              <a:t>MSC</a:t>
            </a:r>
            <a:r>
              <a:rPr lang="fa-IR" sz="2400" dirty="0"/>
              <a:t> از شبکه سرویس می‌گیرد.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223478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مؤلفه‌های مهم ارتباطات سیار</a:t>
            </a:r>
            <a:br>
              <a:rPr lang="fa-IR" dirty="0"/>
            </a:br>
            <a:r>
              <a:rPr lang="fa-IR" dirty="0">
                <a:effectLst/>
              </a:rPr>
              <a:t>(</a:t>
            </a:r>
            <a:r>
              <a:rPr lang="en-US" dirty="0">
                <a:effectLst/>
              </a:rPr>
              <a:t>Home Location Register (HLR</a:t>
            </a:r>
            <a:endParaRPr lang="en-US" dirty="0"/>
          </a:p>
        </p:txBody>
      </p:sp>
      <p:sp>
        <p:nvSpPr>
          <p:cNvPr id="3" name="Content Placeholder 2"/>
          <p:cNvSpPr>
            <a:spLocks noGrp="1"/>
          </p:cNvSpPr>
          <p:nvPr>
            <p:ph idx="1"/>
          </p:nvPr>
        </p:nvSpPr>
        <p:spPr/>
        <p:txBody>
          <a:bodyPr>
            <a:normAutofit fontScale="92500" lnSpcReduction="10000"/>
          </a:bodyPr>
          <a:lstStyle/>
          <a:p>
            <a:r>
              <a:rPr lang="fa-IR" sz="2400" dirty="0"/>
              <a:t>وقتی کاربری که شماره آن مربوط به مثلاً شهر مشهد باشد ولی به شهر تهران سفر کرده، باید اطلاعات مربوط به </a:t>
            </a:r>
            <a:r>
              <a:rPr lang="en-US" sz="2400" dirty="0"/>
              <a:t>MSC</a:t>
            </a:r>
            <a:r>
              <a:rPr lang="fa-IR" sz="2400" dirty="0"/>
              <a:t> او ثبت شود.</a:t>
            </a:r>
          </a:p>
          <a:p>
            <a:r>
              <a:rPr lang="fa-IR" sz="2400" dirty="0">
                <a:solidFill>
                  <a:srgbClr val="C00000"/>
                </a:solidFill>
              </a:rPr>
              <a:t>مدیریت پروفایل سرویس کاربر </a:t>
            </a:r>
            <a:r>
              <a:rPr lang="fa-IR" sz="2400" dirty="0"/>
              <a:t>نیز تحت کنترل </a:t>
            </a:r>
            <a:r>
              <a:rPr lang="en-US" sz="2400" dirty="0"/>
              <a:t>HLR</a:t>
            </a:r>
            <a:r>
              <a:rPr lang="fa-IR" sz="2400" dirty="0"/>
              <a:t> است. </a:t>
            </a:r>
          </a:p>
          <a:p>
            <a:r>
              <a:rPr lang="fa-IR" sz="2400" dirty="0"/>
              <a:t>سرویس‌هایی در</a:t>
            </a:r>
            <a:r>
              <a:rPr lang="en-US" sz="2400" dirty="0"/>
              <a:t>HLR</a:t>
            </a:r>
            <a:r>
              <a:rPr lang="fa-IR" sz="2400" dirty="0"/>
              <a:t> است که خود کاربر می‌تواند تغییرشان بدهد. برای مثال تنظیم کردن </a:t>
            </a:r>
            <a:r>
              <a:rPr lang="en-US" sz="2400" dirty="0"/>
              <a:t>Call Forwarding </a:t>
            </a:r>
            <a:r>
              <a:rPr lang="fa-IR" sz="2400" dirty="0"/>
              <a:t> (دایورت کردن) از جملة آنهاست. </a:t>
            </a:r>
          </a:p>
          <a:p>
            <a:r>
              <a:rPr lang="fa-IR" sz="2400" dirty="0"/>
              <a:t>وقتی کاربر این تنظیمات را انجام می‌دهد، در حقیقت </a:t>
            </a:r>
            <a:r>
              <a:rPr lang="en-US" sz="2400" dirty="0"/>
              <a:t>Service Profile</a:t>
            </a:r>
            <a:r>
              <a:rPr lang="fa-IR" sz="2400" dirty="0"/>
              <a:t> خودش را در </a:t>
            </a:r>
            <a:r>
              <a:rPr lang="en-US" sz="2400" dirty="0"/>
              <a:t>HLR</a:t>
            </a:r>
            <a:r>
              <a:rPr lang="fa-IR" sz="2400" dirty="0"/>
              <a:t> تغییر می‌دهد.</a:t>
            </a:r>
          </a:p>
          <a:p>
            <a:r>
              <a:rPr lang="fa-IR" sz="2400" dirty="0"/>
              <a:t>مشخصات کاربر مانند اینکه گوشی او چیست؟ شماره خطش کدام است؟ و … نیز در </a:t>
            </a:r>
            <a:r>
              <a:rPr lang="en-US" sz="2400" dirty="0"/>
              <a:t>HLR  </a:t>
            </a:r>
            <a:r>
              <a:rPr lang="fa-IR" sz="2400" dirty="0"/>
              <a:t>ذخیره می‌شود.</a:t>
            </a:r>
          </a:p>
          <a:p>
            <a:pPr lvl="1"/>
            <a:r>
              <a:rPr lang="fa-IR" sz="2000" dirty="0"/>
              <a:t>اگر سیم کارتتان را در گوشی جدیدی قرار دهید، پیغام‌هایی را دریافت می‌کنید که چگونه سرویس‌های گوشی جدیدتان را تنظیم کنید. </a:t>
            </a:r>
          </a:p>
          <a:p>
            <a:pPr lvl="1"/>
            <a:r>
              <a:rPr lang="fa-IR" sz="2000" dirty="0"/>
              <a:t>شبکه با تطبیق مشخصات گوشی فعلی با آنچه در </a:t>
            </a:r>
            <a:r>
              <a:rPr lang="en-US" sz="2000" dirty="0"/>
              <a:t>HLR  </a:t>
            </a:r>
            <a:r>
              <a:rPr lang="fa-IR" sz="2000" dirty="0"/>
              <a:t>ثبت شده متوجه می‌شود که شما از گوشی جدیدی استفاده می‌کنید. </a:t>
            </a:r>
          </a:p>
          <a:p>
            <a:pPr lvl="1"/>
            <a:r>
              <a:rPr lang="fa-IR" sz="2000" dirty="0"/>
              <a:t>همچنین از دیگر کارکردهای </a:t>
            </a:r>
            <a:r>
              <a:rPr lang="en-US" sz="2000" dirty="0"/>
              <a:t>HLR   </a:t>
            </a:r>
            <a:r>
              <a:rPr lang="fa-IR" sz="2000" dirty="0"/>
              <a:t>این است که اطلاعات کاربر را به </a:t>
            </a:r>
            <a:r>
              <a:rPr lang="en-US" sz="2000" dirty="0"/>
              <a:t>VLR  </a:t>
            </a:r>
            <a:r>
              <a:rPr lang="fa-IR" sz="2000" dirty="0"/>
              <a:t>می‌دهد.</a:t>
            </a:r>
            <a:endParaRPr lang="en-US"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614822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مؤلفه‌های مهم ارتباطات سیار</a:t>
            </a:r>
            <a:br>
              <a:rPr lang="fa-IR" dirty="0"/>
            </a:br>
            <a:r>
              <a:rPr lang="fa-IR" dirty="0">
                <a:effectLst/>
              </a:rPr>
              <a:t>(</a:t>
            </a:r>
            <a:r>
              <a:rPr lang="en-US" dirty="0">
                <a:effectLst/>
              </a:rPr>
              <a:t>Visitor Location Register (VLR </a:t>
            </a:r>
            <a:endParaRPr lang="en-US" dirty="0"/>
          </a:p>
        </p:txBody>
      </p:sp>
      <p:sp>
        <p:nvSpPr>
          <p:cNvPr id="3" name="Content Placeholder 2"/>
          <p:cNvSpPr>
            <a:spLocks noGrp="1"/>
          </p:cNvSpPr>
          <p:nvPr>
            <p:ph idx="1"/>
          </p:nvPr>
        </p:nvSpPr>
        <p:spPr/>
        <p:txBody>
          <a:bodyPr>
            <a:normAutofit/>
          </a:bodyPr>
          <a:lstStyle/>
          <a:p>
            <a:r>
              <a:rPr lang="en-US" dirty="0"/>
              <a:t>VLR  </a:t>
            </a:r>
            <a:r>
              <a:rPr lang="fa-IR" dirty="0"/>
              <a:t>یا ثبت کنندة محل </a:t>
            </a:r>
            <a:r>
              <a:rPr lang="en-US" dirty="0"/>
              <a:t>Visitor</a:t>
            </a:r>
            <a:r>
              <a:rPr lang="fa-IR" dirty="0"/>
              <a:t> پایگاه داده‌ای شامل اطلاعات گوشی‌های کاربرانی است که در حال حاضر در حوزة </a:t>
            </a:r>
            <a:r>
              <a:rPr lang="en-US" dirty="0"/>
              <a:t>MSC</a:t>
            </a:r>
            <a:r>
              <a:rPr lang="fa-IR" dirty="0"/>
              <a:t> کاربر قرار دارند.</a:t>
            </a:r>
          </a:p>
          <a:p>
            <a:r>
              <a:rPr lang="fa-IR" dirty="0"/>
              <a:t>زمانی که کاربر به حوزة </a:t>
            </a:r>
            <a:r>
              <a:rPr lang="en-US" dirty="0"/>
              <a:t>MSC</a:t>
            </a:r>
            <a:r>
              <a:rPr lang="fa-IR" dirty="0"/>
              <a:t> دیگری وارد می‌شود،  </a:t>
            </a:r>
            <a:r>
              <a:rPr lang="en-US" dirty="0"/>
              <a:t>VLR</a:t>
            </a:r>
            <a:r>
              <a:rPr lang="fa-IR" dirty="0"/>
              <a:t> ای که به آن </a:t>
            </a:r>
            <a:r>
              <a:rPr lang="en-US" dirty="0"/>
              <a:t>MSC</a:t>
            </a:r>
            <a:r>
              <a:rPr lang="fa-IR" dirty="0"/>
              <a:t> متصل است، اطلاعات کاربر را از </a:t>
            </a:r>
            <a:r>
              <a:rPr lang="en-US" dirty="0"/>
              <a:t>HLR</a:t>
            </a:r>
            <a:r>
              <a:rPr lang="fa-IR" dirty="0"/>
              <a:t> درخواست می‌کند.</a:t>
            </a:r>
          </a:p>
          <a:p>
            <a:r>
              <a:rPr lang="fa-IR" dirty="0"/>
              <a:t>در این صورت اگر کاربر بخواهد مکالمه‌ای را برقرار کند،  </a:t>
            </a:r>
            <a:r>
              <a:rPr lang="en-US" dirty="0"/>
              <a:t>VLR</a:t>
            </a:r>
            <a:r>
              <a:rPr lang="fa-IR" dirty="0"/>
              <a:t> تمام اطلاعات لازم برای برقراری مکالمه را ارائه خواهد داد و لزومی‌ندارد که هر بار این اطلاعات از  </a:t>
            </a:r>
            <a:r>
              <a:rPr lang="en-US" dirty="0"/>
              <a:t>HLR</a:t>
            </a:r>
            <a:r>
              <a:rPr lang="fa-IR" dirty="0"/>
              <a:t> سوال شود.</a:t>
            </a:r>
          </a:p>
          <a:p>
            <a:r>
              <a:rPr lang="fa-IR" dirty="0"/>
              <a:t>در یک جمله می‌توان گفت </a:t>
            </a:r>
            <a:r>
              <a:rPr lang="en-US" dirty="0"/>
              <a:t>VLR</a:t>
            </a:r>
            <a:r>
              <a:rPr lang="fa-IR" dirty="0"/>
              <a:t> یک </a:t>
            </a:r>
            <a:r>
              <a:rPr lang="en-US" dirty="0"/>
              <a:t>HLR</a:t>
            </a:r>
            <a:r>
              <a:rPr lang="fa-IR" dirty="0"/>
              <a:t> توزیع شده است و شامل اطلاعات دقیق از محل گوشی است.</a:t>
            </a:r>
            <a:endParaRPr lang="en-US" dirty="0"/>
          </a:p>
          <a:p>
            <a:r>
              <a:rPr lang="en-US" dirty="0"/>
              <a:t>AUC </a:t>
            </a:r>
            <a:r>
              <a:rPr lang="fa-IR" dirty="0"/>
              <a:t> مرکز تأیید هویت میباشد که اعتبار هویت مشترکین سیار را کنترل می‌نماید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51366"/>
            <a:ext cx="3974047" cy="2606633"/>
          </a:xfrm>
          <a:prstGeom prst="rect">
            <a:avLst/>
          </a:prstGeom>
        </p:spPr>
      </p:pic>
    </p:spTree>
    <p:extLst>
      <p:ext uri="{BB962C8B-B14F-4D97-AF65-F5344CB8AC3E}">
        <p14:creationId xmlns:p14="http://schemas.microsoft.com/office/powerpoint/2010/main" val="299393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fading </a:t>
            </a:r>
            <a:r>
              <a:rPr lang="fa-IR" dirty="0"/>
              <a:t> یا محو شدگی در مخابرات سیار</a:t>
            </a:r>
            <a:endParaRPr lang="en-US" dirty="0"/>
          </a:p>
        </p:txBody>
      </p:sp>
      <p:sp>
        <p:nvSpPr>
          <p:cNvPr id="3" name="Content Placeholder 2"/>
          <p:cNvSpPr>
            <a:spLocks noGrp="1"/>
          </p:cNvSpPr>
          <p:nvPr>
            <p:ph idx="1"/>
          </p:nvPr>
        </p:nvSpPr>
        <p:spPr>
          <a:xfrm>
            <a:off x="110191" y="1168088"/>
            <a:ext cx="11942547" cy="2922251"/>
          </a:xfrm>
        </p:spPr>
        <p:txBody>
          <a:bodyPr/>
          <a:lstStyle/>
          <a:p>
            <a:pPr>
              <a:lnSpc>
                <a:spcPct val="150000"/>
              </a:lnSpc>
            </a:pPr>
            <a:r>
              <a:rPr lang="en-US" dirty="0"/>
              <a:t>fading </a:t>
            </a:r>
            <a:r>
              <a:rPr lang="fa-IR" dirty="0"/>
              <a:t> یا محو شدگی به تغییرات میزان تضعیف یک سیگنال مدوله شده مخابراتی که در هنگام عبور از یک محیط مشخص تجربه می کند گفته می‌شود.</a:t>
            </a:r>
          </a:p>
          <a:p>
            <a:pPr>
              <a:lnSpc>
                <a:spcPct val="150000"/>
              </a:lnSpc>
            </a:pPr>
            <a:r>
              <a:rPr lang="fa-IR" dirty="0"/>
              <a:t>محوشدگی ممکن است با زمان، مکان و یا فرکانس تغییر کند و معمولاً به صورت یک فرایند تصادفی مدل می شود.</a:t>
            </a:r>
          </a:p>
          <a:p>
            <a:pPr>
              <a:lnSpc>
                <a:spcPct val="150000"/>
              </a:lnSpc>
            </a:pPr>
            <a:r>
              <a:rPr lang="fa-IR" dirty="0"/>
              <a:t>در سیستم های بی سیم محو شدگی ممکن است </a:t>
            </a:r>
            <a:r>
              <a:rPr lang="fa-IR" dirty="0">
                <a:solidFill>
                  <a:srgbClr val="C00000"/>
                </a:solidFill>
              </a:rPr>
              <a:t>مربوط به انتشار چند مسیری (محو شدگی چند مسیری)</a:t>
            </a:r>
            <a:r>
              <a:rPr lang="fa-IR" dirty="0"/>
              <a:t> و یا در </a:t>
            </a:r>
            <a:r>
              <a:rPr lang="fa-IR" dirty="0">
                <a:solidFill>
                  <a:srgbClr val="C00000"/>
                </a:solidFill>
              </a:rPr>
              <a:t>اثر سایه (موانعی که در انتشار موج اثر می گذارند)</a:t>
            </a:r>
            <a:r>
              <a:rPr lang="fa-IR" dirty="0"/>
              <a:t> باشد.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grpSp>
        <p:nvGrpSpPr>
          <p:cNvPr id="5" name="Group 4"/>
          <p:cNvGrpSpPr/>
          <p:nvPr/>
        </p:nvGrpSpPr>
        <p:grpSpPr>
          <a:xfrm>
            <a:off x="366887" y="4090339"/>
            <a:ext cx="11150751" cy="2516432"/>
            <a:chOff x="343136" y="3243926"/>
            <a:chExt cx="11150751" cy="2516432"/>
          </a:xfrm>
        </p:grpSpPr>
        <p:pic>
          <p:nvPicPr>
            <p:cNvPr id="7" name="Picture 6"/>
            <p:cNvPicPr>
              <a:picLocks noChangeAspect="1"/>
            </p:cNvPicPr>
            <p:nvPr/>
          </p:nvPicPr>
          <p:blipFill>
            <a:blip r:embed="rId2"/>
            <a:stretch>
              <a:fillRect/>
            </a:stretch>
          </p:blipFill>
          <p:spPr>
            <a:xfrm>
              <a:off x="6678551" y="3243926"/>
              <a:ext cx="4815336" cy="2482907"/>
            </a:xfrm>
            <a:prstGeom prst="rect">
              <a:avLst/>
            </a:prstGeom>
          </p:spPr>
        </p:pic>
        <p:pic>
          <p:nvPicPr>
            <p:cNvPr id="9" name="Picture 8"/>
            <p:cNvPicPr>
              <a:picLocks noChangeAspect="1"/>
            </p:cNvPicPr>
            <p:nvPr/>
          </p:nvPicPr>
          <p:blipFill>
            <a:blip r:embed="rId3"/>
            <a:stretch>
              <a:fillRect/>
            </a:stretch>
          </p:blipFill>
          <p:spPr>
            <a:xfrm>
              <a:off x="343136" y="3243926"/>
              <a:ext cx="5901255" cy="2516432"/>
            </a:xfrm>
            <a:prstGeom prst="rect">
              <a:avLst/>
            </a:prstGeom>
          </p:spPr>
        </p:pic>
      </p:grpSp>
    </p:spTree>
    <p:extLst>
      <p:ext uri="{BB962C8B-B14F-4D97-AF65-F5344CB8AC3E}">
        <p14:creationId xmlns:p14="http://schemas.microsoft.com/office/powerpoint/2010/main" val="1542365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6" presetClass="entr" presetSubtype="2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اثرات محو شدگی </a:t>
            </a:r>
            <a:endParaRPr lang="en-US" dirty="0"/>
          </a:p>
        </p:txBody>
      </p:sp>
      <p:sp>
        <p:nvSpPr>
          <p:cNvPr id="3" name="Content Placeholder 2"/>
          <p:cNvSpPr>
            <a:spLocks noGrp="1"/>
          </p:cNvSpPr>
          <p:nvPr>
            <p:ph idx="1"/>
          </p:nvPr>
        </p:nvSpPr>
        <p:spPr/>
        <p:txBody>
          <a:bodyPr>
            <a:normAutofit lnSpcReduction="10000"/>
          </a:bodyPr>
          <a:lstStyle/>
          <a:p>
            <a:r>
              <a:rPr lang="fa-IR" dirty="0"/>
              <a:t>اثرات محو شدگی کند را میتوان بصورت مسطح یا انتخابی تقسیم کرد:</a:t>
            </a:r>
          </a:p>
          <a:p>
            <a:pPr lvl="1"/>
            <a:r>
              <a:rPr lang="fa-IR" dirty="0">
                <a:solidFill>
                  <a:srgbClr val="C00000"/>
                </a:solidFill>
              </a:rPr>
              <a:t>محو شدگی مسطح </a:t>
            </a:r>
          </a:p>
          <a:p>
            <a:pPr lvl="1"/>
            <a:r>
              <a:rPr lang="fa-IR" dirty="0">
                <a:solidFill>
                  <a:srgbClr val="C00000"/>
                </a:solidFill>
              </a:rPr>
              <a:t>محو شدگی انتخابی</a:t>
            </a:r>
          </a:p>
          <a:p>
            <a:r>
              <a:rPr lang="fa-IR" dirty="0"/>
              <a:t>محو شدگی مسطح یا کم رنگی غیر انتخابی آن نوع محو شدگی است که در آن تمام مولفه های فرکانس های سیگنال دریافتی بطور همزمان به یک نسبت نوسان می نماید</a:t>
            </a:r>
          </a:p>
          <a:p>
            <a:r>
              <a:rPr lang="fa-IR" dirty="0"/>
              <a:t>محو شدگی انتخابی بطور غیر مساوی بر مولفه های متفاوت طیف سیگنال رادیویی تاثیر میگذارند</a:t>
            </a:r>
          </a:p>
          <a:p>
            <a:r>
              <a:rPr lang="fa-IR" dirty="0"/>
              <a:t>واژه محو شدگی انتخابی معمولاً نسبت به پهنای باند کل کانال اهمیت دارد.</a:t>
            </a:r>
          </a:p>
          <a:p>
            <a:r>
              <a:rPr lang="fa-IR" dirty="0"/>
              <a:t>اگر تضعیف در بخشی از پهنای باند سیگنال رخ دهد، محو شدگی انتخابی است.</a:t>
            </a:r>
          </a:p>
          <a:p>
            <a:r>
              <a:rPr lang="fa-IR" dirty="0"/>
              <a:t>در محوشدگی انتخابی به دلیل اینکه فرکانس های مختلف تجربه های متفاوتی دارند احتمال قرار گرفتن کامل سیگنال در محوشدگی عمیق کاهش می یابد.</a:t>
            </a:r>
          </a:p>
          <a:p>
            <a:r>
              <a:rPr lang="fa-IR" dirty="0"/>
              <a:t>مدولاسیون های </a:t>
            </a:r>
            <a:r>
              <a:rPr lang="en-US" dirty="0"/>
              <a:t>CDMA</a:t>
            </a:r>
            <a:r>
              <a:rPr lang="fa-IR" dirty="0"/>
              <a:t>و </a:t>
            </a:r>
            <a:r>
              <a:rPr lang="en-US" dirty="0"/>
              <a:t>OFDM </a:t>
            </a:r>
            <a:r>
              <a:rPr lang="fa-IR" dirty="0"/>
              <a:t>برای مبارزه با محو شدگی استفاده می شوند.</a:t>
            </a:r>
          </a:p>
          <a:p>
            <a:endParaRPr lang="fa-IR" dirty="0"/>
          </a:p>
          <a:p>
            <a:endParaRPr lang="fa-IR"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3263099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3" name="Title 2"/>
          <p:cNvSpPr>
            <a:spLocks noGrp="1"/>
          </p:cNvSpPr>
          <p:nvPr>
            <p:ph type="ctrTitle"/>
          </p:nvPr>
        </p:nvSpPr>
        <p:spPr/>
        <p:txBody>
          <a:bodyPr/>
          <a:lstStyle/>
          <a:p>
            <a:r>
              <a:rPr lang="fa-IR" dirty="0"/>
              <a:t>تلفن های همراه نسل اول </a:t>
            </a:r>
            <a:r>
              <a:rPr lang="en-US" dirty="0"/>
              <a:t>AMPS</a:t>
            </a:r>
            <a:br>
              <a:rPr lang="en-US" dirty="0"/>
            </a:br>
            <a:r>
              <a:rPr lang="fa-IR" dirty="0">
                <a:solidFill>
                  <a:srgbClr val="C00000"/>
                </a:solidFill>
              </a:rPr>
              <a:t>برای مطالعه</a:t>
            </a:r>
            <a:endParaRPr lang="en-US" dirty="0">
              <a:solidFill>
                <a:srgbClr val="C00000"/>
              </a:solidFill>
            </a:endParaRPr>
          </a:p>
        </p:txBody>
      </p:sp>
      <p:sp>
        <p:nvSpPr>
          <p:cNvPr id="7" name="Subtitle 6"/>
          <p:cNvSpPr>
            <a:spLocks noGrp="1"/>
          </p:cNvSpPr>
          <p:nvPr>
            <p:ph type="subTitle" idx="1"/>
          </p:nvPr>
        </p:nvSpPr>
        <p:spPr/>
        <p:txBody>
          <a:bodyPr/>
          <a:lstStyle/>
          <a:p>
            <a:r>
              <a:rPr lang="en-US" dirty="0"/>
              <a:t>Advanced Mobile Phone System</a:t>
            </a:r>
          </a:p>
        </p:txBody>
      </p:sp>
    </p:spTree>
    <p:extLst>
      <p:ext uri="{BB962C8B-B14F-4D97-AF65-F5344CB8AC3E}">
        <p14:creationId xmlns:p14="http://schemas.microsoft.com/office/powerpoint/2010/main" val="34218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1"/>
                </a:solidFill>
              </a:rPr>
              <a:t>تاریخچه</a:t>
            </a:r>
          </a:p>
        </p:txBody>
      </p:sp>
      <p:sp>
        <p:nvSpPr>
          <p:cNvPr id="4" name="Content Placeholder 3"/>
          <p:cNvSpPr>
            <a:spLocks noGrp="1"/>
          </p:cNvSpPr>
          <p:nvPr>
            <p:ph idx="1"/>
          </p:nvPr>
        </p:nvSpPr>
        <p:spPr/>
        <p:txBody>
          <a:bodyPr/>
          <a:lstStyle/>
          <a:p>
            <a:r>
              <a:rPr lang="en-US" dirty="0"/>
              <a:t>AMPS </a:t>
            </a:r>
            <a:r>
              <a:rPr lang="fa-IR" dirty="0"/>
              <a:t>: در آمریکا و استرالیا از سیستم تلفن متحرک پیشرفته </a:t>
            </a:r>
            <a:r>
              <a:rPr lang="en-US" dirty="0"/>
              <a:t>AMPS</a:t>
            </a:r>
            <a:r>
              <a:rPr lang="fa-IR" dirty="0"/>
              <a:t> استفاده می کنند.</a:t>
            </a:r>
          </a:p>
          <a:p>
            <a:r>
              <a:rPr lang="fa-IR" dirty="0"/>
              <a:t>پهنای باند پیوند (باند ایستگاه مبنا)</a:t>
            </a:r>
            <a:r>
              <a:rPr lang="en-US" dirty="0"/>
              <a:t>MHZ 25 </a:t>
            </a:r>
            <a:r>
              <a:rPr lang="fa-IR" dirty="0"/>
              <a:t> از  869 تا 894 مگا هرتز می باشد.</a:t>
            </a:r>
          </a:p>
          <a:p>
            <a:endParaRPr lang="fa-IR" dirty="0"/>
          </a:p>
          <a:p>
            <a:r>
              <a:rPr lang="fa-IR" dirty="0"/>
              <a:t>در سیستم </a:t>
            </a:r>
            <a:r>
              <a:rPr lang="en-US" dirty="0"/>
              <a:t>AMPS </a:t>
            </a:r>
            <a:r>
              <a:rPr lang="fa-IR" dirty="0"/>
              <a:t> پهنای باندکانال ها </a:t>
            </a:r>
            <a:r>
              <a:rPr lang="en-US" dirty="0"/>
              <a:t>KHZ  30 </a:t>
            </a:r>
          </a:p>
          <a:p>
            <a:r>
              <a:rPr lang="fa-IR" dirty="0"/>
              <a:t>ظرفیت کلی 832 کانال </a:t>
            </a:r>
          </a:p>
          <a:p>
            <a:r>
              <a:rPr lang="fa-IR" dirty="0"/>
              <a:t> نرخ انتقال داده 10</a:t>
            </a:r>
            <a:r>
              <a:rPr lang="en-US" dirty="0"/>
              <a:t>Kbps </a:t>
            </a:r>
            <a:r>
              <a:rPr lang="fa-IR" dirty="0"/>
              <a:t>را پشتیبانی می کند.</a:t>
            </a:r>
          </a:p>
          <a:p>
            <a:endParaRPr lang="en-US" dirty="0"/>
          </a:p>
        </p:txBody>
      </p:sp>
      <p:pic>
        <p:nvPicPr>
          <p:cNvPr id="6" name="Picture 5"/>
          <p:cNvPicPr>
            <a:picLocks noChangeAspect="1"/>
          </p:cNvPicPr>
          <p:nvPr/>
        </p:nvPicPr>
        <p:blipFill rotWithShape="1">
          <a:blip r:embed="rId2"/>
          <a:srcRect l="4984" t="7884" r="2916" b="8942"/>
          <a:stretch/>
        </p:blipFill>
        <p:spPr>
          <a:xfrm rot="16200000">
            <a:off x="1386273" y="1357053"/>
            <a:ext cx="4224866" cy="6777027"/>
          </a:xfrm>
          <a:prstGeom prst="rect">
            <a:avLst/>
          </a:prstGeom>
        </p:spPr>
      </p:pic>
    </p:spTree>
    <p:extLst>
      <p:ext uri="{BB962C8B-B14F-4D97-AF65-F5344CB8AC3E}">
        <p14:creationId xmlns:p14="http://schemas.microsoft.com/office/powerpoint/2010/main" val="256943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chemeClr val="tx1"/>
                </a:solidFill>
              </a:rPr>
              <a:t>ادامه تاریخچه</a:t>
            </a:r>
          </a:p>
        </p:txBody>
      </p:sp>
      <p:sp>
        <p:nvSpPr>
          <p:cNvPr id="4" name="Content Placeholder 3"/>
          <p:cNvSpPr>
            <a:spLocks noGrp="1"/>
          </p:cNvSpPr>
          <p:nvPr>
            <p:ph idx="1"/>
          </p:nvPr>
        </p:nvSpPr>
        <p:spPr/>
        <p:txBody>
          <a:bodyPr/>
          <a:lstStyle/>
          <a:p>
            <a:r>
              <a:rPr lang="en-US" dirty="0"/>
              <a:t>ETACS</a:t>
            </a:r>
            <a:r>
              <a:rPr lang="fa-IR" dirty="0"/>
              <a:t>: در اروپا از سیستم مخابراتی دسترسی کلی اروپایی </a:t>
            </a:r>
            <a:r>
              <a:rPr lang="en-US" dirty="0"/>
              <a:t>ETACS</a:t>
            </a:r>
            <a:r>
              <a:rPr lang="fa-IR" dirty="0"/>
              <a:t> استفاده می کند که پهنای باند پیوند فراسو وفروسو  هر دو </a:t>
            </a:r>
            <a:r>
              <a:rPr lang="en-US" dirty="0"/>
              <a:t>MHZ25 </a:t>
            </a:r>
            <a:r>
              <a:rPr lang="fa-IR" dirty="0"/>
              <a:t>و به ترتیب از 890 تا 915 مگا هرتزو 935 تا 960 مگا هرتز می باشد.</a:t>
            </a:r>
          </a:p>
          <a:p>
            <a:endParaRPr lang="fa-IR" dirty="0"/>
          </a:p>
          <a:p>
            <a:r>
              <a:rPr lang="fa-IR" dirty="0"/>
              <a:t> پهنای باند کانال ها در این سیستم 25</a:t>
            </a:r>
            <a:r>
              <a:rPr lang="en-US" dirty="0"/>
              <a:t>KHZ </a:t>
            </a:r>
          </a:p>
          <a:p>
            <a:r>
              <a:rPr lang="en-US" dirty="0"/>
              <a:t> </a:t>
            </a:r>
            <a:r>
              <a:rPr lang="fa-IR" dirty="0"/>
              <a:t>ظرفیت کلی  1000 کانال </a:t>
            </a:r>
          </a:p>
          <a:p>
            <a:r>
              <a:rPr lang="fa-IR" dirty="0"/>
              <a:t>نرخ انتقال داده 8کیلو بیت بر ثانیه را پشتیبانی می کند.</a:t>
            </a:r>
          </a:p>
          <a:p>
            <a:endParaRPr lang="fa-IR" dirty="0"/>
          </a:p>
          <a:p>
            <a:endParaRPr lang="en-US" dirty="0"/>
          </a:p>
        </p:txBody>
      </p:sp>
      <p:sp>
        <p:nvSpPr>
          <p:cNvPr id="3" name="Rectangle 2"/>
          <p:cNvSpPr/>
          <p:nvPr/>
        </p:nvSpPr>
        <p:spPr>
          <a:xfrm>
            <a:off x="331731" y="604380"/>
            <a:ext cx="5968493" cy="369332"/>
          </a:xfrm>
          <a:prstGeom prst="rect">
            <a:avLst/>
          </a:prstGeom>
        </p:spPr>
        <p:txBody>
          <a:bodyPr wrap="none">
            <a:spAutoFit/>
          </a:bodyPr>
          <a:lstStyle/>
          <a:p>
            <a:r>
              <a:rPr lang="en-US" b="1" u="sng" dirty="0">
                <a:solidFill>
                  <a:srgbClr val="C00000"/>
                </a:solidFill>
              </a:rPr>
              <a:t>E</a:t>
            </a:r>
            <a:r>
              <a:rPr lang="en-US" b="1" dirty="0">
                <a:solidFill>
                  <a:srgbClr val="C00000"/>
                </a:solidFill>
              </a:rPr>
              <a:t>lectronic </a:t>
            </a:r>
            <a:r>
              <a:rPr lang="en-US" b="1" u="sng" dirty="0">
                <a:solidFill>
                  <a:srgbClr val="C00000"/>
                </a:solidFill>
              </a:rPr>
              <a:t>T</a:t>
            </a:r>
            <a:r>
              <a:rPr lang="en-US" b="1" dirty="0">
                <a:solidFill>
                  <a:srgbClr val="C00000"/>
                </a:solidFill>
              </a:rPr>
              <a:t>otal </a:t>
            </a:r>
            <a:r>
              <a:rPr lang="en-US" b="1" u="sng" dirty="0">
                <a:solidFill>
                  <a:srgbClr val="C00000"/>
                </a:solidFill>
              </a:rPr>
              <a:t>A</a:t>
            </a:r>
            <a:r>
              <a:rPr lang="en-US" b="1" dirty="0">
                <a:solidFill>
                  <a:srgbClr val="C00000"/>
                </a:solidFill>
              </a:rPr>
              <a:t>utomotive </a:t>
            </a:r>
            <a:r>
              <a:rPr lang="en-US" b="1" u="sng" dirty="0">
                <a:solidFill>
                  <a:srgbClr val="C00000"/>
                </a:solidFill>
              </a:rPr>
              <a:t>C</a:t>
            </a:r>
            <a:r>
              <a:rPr lang="en-US" b="1" dirty="0">
                <a:solidFill>
                  <a:srgbClr val="C00000"/>
                </a:solidFill>
              </a:rPr>
              <a:t>ontrol </a:t>
            </a:r>
            <a:r>
              <a:rPr lang="en-US" b="1" u="sng" dirty="0">
                <a:solidFill>
                  <a:srgbClr val="C00000"/>
                </a:solidFill>
              </a:rPr>
              <a:t>S</a:t>
            </a:r>
            <a:r>
              <a:rPr lang="en-US" b="1" dirty="0">
                <a:solidFill>
                  <a:srgbClr val="C00000"/>
                </a:solidFill>
              </a:rPr>
              <a:t>ystem (ETACS)</a:t>
            </a:r>
          </a:p>
        </p:txBody>
      </p:sp>
    </p:spTree>
    <p:extLst>
      <p:ext uri="{BB962C8B-B14F-4D97-AF65-F5344CB8AC3E}">
        <p14:creationId xmlns:p14="http://schemas.microsoft.com/office/powerpoint/2010/main" val="1512036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مطالب فصل چهارم</a:t>
            </a:r>
            <a:endParaRPr lang="en-US" dirty="0"/>
          </a:p>
        </p:txBody>
      </p:sp>
      <p:sp>
        <p:nvSpPr>
          <p:cNvPr id="4099" name="Rectangle 9"/>
          <p:cNvSpPr>
            <a:spLocks noGrp="1" noChangeArrowheads="1"/>
          </p:cNvSpPr>
          <p:nvPr>
            <p:ph idx="1"/>
          </p:nvPr>
        </p:nvSpPr>
        <p:spPr/>
        <p:txBody>
          <a:bodyPr>
            <a:normAutofit/>
          </a:bodyPr>
          <a:lstStyle/>
          <a:p>
            <a:pPr>
              <a:lnSpc>
                <a:spcPct val="150000"/>
              </a:lnSpc>
            </a:pPr>
            <a:r>
              <a:rPr lang="fa-IR" sz="3200" dirty="0"/>
              <a:t>شبکه های بی سیم سلولی</a:t>
            </a:r>
          </a:p>
          <a:p>
            <a:pPr>
              <a:lnSpc>
                <a:spcPct val="150000"/>
              </a:lnSpc>
            </a:pPr>
            <a:r>
              <a:rPr lang="fa-IR" sz="3200" dirty="0"/>
              <a:t>شبکه های محلی بی سیم</a:t>
            </a:r>
          </a:p>
          <a:p>
            <a:pPr>
              <a:lnSpc>
                <a:spcPct val="150000"/>
              </a:lnSpc>
            </a:pPr>
            <a:r>
              <a:rPr lang="fa-IR" sz="3200" dirty="0"/>
              <a:t>تداخل کانالها در شبکه های بی سیم</a:t>
            </a:r>
          </a:p>
          <a:p>
            <a:pPr algn="r" rtl="1" eaLnBrk="1" hangingPunct="1">
              <a:lnSpc>
                <a:spcPct val="150000"/>
              </a:lnSpc>
            </a:pPr>
            <a:endParaRPr lang="fa-IR" sz="3600" dirty="0"/>
          </a:p>
          <a:p>
            <a:pPr algn="r" rtl="1" eaLnBrk="1" hangingPunct="1">
              <a:lnSpc>
                <a:spcPct val="150000"/>
              </a:lnSpc>
            </a:pPr>
            <a:endParaRPr lang="fa-IR" sz="3600" dirty="0"/>
          </a:p>
        </p:txBody>
      </p:sp>
      <p:sp>
        <p:nvSpPr>
          <p:cNvPr id="5" name="Slide Number Placeholder 4"/>
          <p:cNvSpPr>
            <a:spLocks noGrp="1"/>
          </p:cNvSpPr>
          <p:nvPr>
            <p:ph type="sldNum" sz="quarter" idx="12"/>
          </p:nvPr>
        </p:nvSpPr>
        <p:spPr/>
        <p:txBody>
          <a:bodyPr/>
          <a:lstStyle/>
          <a:p>
            <a:fld id="{BEC5074D-3792-491D-B932-B779FED6A830}" type="slidenum">
              <a:rPr lang="en-US" smtClean="0"/>
              <a:pPr/>
              <a:t>2</a:t>
            </a:fld>
            <a:endParaRPr lang="en-US"/>
          </a:p>
        </p:txBody>
      </p:sp>
    </p:spTree>
    <p:extLst>
      <p:ext uri="{BB962C8B-B14F-4D97-AF65-F5344CB8AC3E}">
        <p14:creationId xmlns:p14="http://schemas.microsoft.com/office/powerpoint/2010/main" val="2803099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chemeClr val="tx1"/>
                </a:solidFill>
              </a:rPr>
              <a:t>ادامه تاریخچه</a:t>
            </a:r>
          </a:p>
        </p:txBody>
      </p:sp>
      <p:sp>
        <p:nvSpPr>
          <p:cNvPr id="4" name="Content Placeholder 3"/>
          <p:cNvSpPr>
            <a:spLocks noGrp="1"/>
          </p:cNvSpPr>
          <p:nvPr>
            <p:ph idx="1"/>
          </p:nvPr>
        </p:nvSpPr>
        <p:spPr/>
        <p:txBody>
          <a:bodyPr/>
          <a:lstStyle/>
          <a:p>
            <a:r>
              <a:rPr lang="en-US" dirty="0"/>
              <a:t>NTT</a:t>
            </a:r>
            <a:r>
              <a:rPr lang="fa-IR" dirty="0"/>
              <a:t>: سیستم های سلولی نسل اول در ژاپن سیستم </a:t>
            </a:r>
            <a:r>
              <a:rPr lang="en-US" dirty="0"/>
              <a:t>NTT</a:t>
            </a:r>
            <a:r>
              <a:rPr lang="fa-IR" dirty="0"/>
              <a:t>است. </a:t>
            </a:r>
          </a:p>
          <a:p>
            <a:r>
              <a:rPr lang="fa-IR" dirty="0"/>
              <a:t>پهنای باندپیوندهای فراسو وفروسوهر دو</a:t>
            </a:r>
            <a:r>
              <a:rPr lang="en-US" dirty="0"/>
              <a:t>MHZ 15</a:t>
            </a:r>
            <a:r>
              <a:rPr lang="fa-IR" dirty="0"/>
              <a:t>می باشد.</a:t>
            </a:r>
            <a:endParaRPr lang="en-US" dirty="0"/>
          </a:p>
          <a:p>
            <a:r>
              <a:rPr lang="fa-IR" dirty="0"/>
              <a:t>در فرکانس از 925 تا 940 مگا هرتز واز 870 تا 885 مگا هرتز قرار دارند. </a:t>
            </a:r>
          </a:p>
          <a:p>
            <a:r>
              <a:rPr lang="fa-IR" dirty="0"/>
              <a:t>پهنای باند کانال ها در این سیستم </a:t>
            </a:r>
            <a:r>
              <a:rPr lang="en-US" dirty="0"/>
              <a:t>KHZ 25 </a:t>
            </a:r>
          </a:p>
          <a:p>
            <a:r>
              <a:rPr lang="en-US" dirty="0"/>
              <a:t> </a:t>
            </a:r>
            <a:r>
              <a:rPr lang="fa-IR" dirty="0"/>
              <a:t>ظرفیت کلی  سیستم 600 کانال است</a:t>
            </a:r>
          </a:p>
          <a:p>
            <a:r>
              <a:rPr lang="fa-IR" dirty="0"/>
              <a:t>نرخ انتقال داده 3 کیلو بیت بر ثانیه را پشتیبانی می کند.</a:t>
            </a:r>
          </a:p>
          <a:p>
            <a:endParaRPr lang="fa-IR" dirty="0"/>
          </a:p>
          <a:p>
            <a:r>
              <a:rPr lang="fa-IR" dirty="0"/>
              <a:t>بعدها در سیستم </a:t>
            </a:r>
            <a:r>
              <a:rPr lang="en-US" dirty="0"/>
              <a:t>NTT</a:t>
            </a:r>
            <a:r>
              <a:rPr lang="fa-IR" dirty="0"/>
              <a:t>تغییراتی داده شده که به افزایش ظرفیت آن از 600 به 2400 کانال منجر شد </a:t>
            </a:r>
          </a:p>
          <a:p>
            <a:endParaRPr lang="fa-IR" dirty="0"/>
          </a:p>
          <a:p>
            <a:endParaRPr lang="en-US" dirty="0"/>
          </a:p>
        </p:txBody>
      </p:sp>
      <p:sp>
        <p:nvSpPr>
          <p:cNvPr id="3" name="Rectangle 2"/>
          <p:cNvSpPr/>
          <p:nvPr/>
        </p:nvSpPr>
        <p:spPr>
          <a:xfrm>
            <a:off x="325419" y="701568"/>
            <a:ext cx="5004896" cy="369332"/>
          </a:xfrm>
          <a:prstGeom prst="rect">
            <a:avLst/>
          </a:prstGeom>
        </p:spPr>
        <p:txBody>
          <a:bodyPr wrap="none">
            <a:spAutoFit/>
          </a:bodyPr>
          <a:lstStyle/>
          <a:p>
            <a:r>
              <a:rPr lang="en-US" u="sng" dirty="0">
                <a:solidFill>
                  <a:srgbClr val="C00000"/>
                </a:solidFill>
              </a:rPr>
              <a:t>N</a:t>
            </a:r>
            <a:r>
              <a:rPr lang="en-US" dirty="0">
                <a:solidFill>
                  <a:srgbClr val="C00000"/>
                </a:solidFill>
              </a:rPr>
              <a:t>ippon </a:t>
            </a:r>
            <a:r>
              <a:rPr lang="en-US" u="sng" dirty="0">
                <a:solidFill>
                  <a:srgbClr val="C00000"/>
                </a:solidFill>
              </a:rPr>
              <a:t>T</a:t>
            </a:r>
            <a:r>
              <a:rPr lang="en-US" dirty="0">
                <a:solidFill>
                  <a:srgbClr val="C00000"/>
                </a:solidFill>
              </a:rPr>
              <a:t>elegraph and </a:t>
            </a:r>
            <a:r>
              <a:rPr lang="en-US" u="sng" dirty="0">
                <a:solidFill>
                  <a:srgbClr val="C00000"/>
                </a:solidFill>
              </a:rPr>
              <a:t>T</a:t>
            </a:r>
            <a:r>
              <a:rPr lang="en-US" dirty="0">
                <a:solidFill>
                  <a:srgbClr val="C00000"/>
                </a:solidFill>
              </a:rPr>
              <a:t>elephone corporation: NTT</a:t>
            </a:r>
          </a:p>
        </p:txBody>
      </p:sp>
    </p:spTree>
    <p:extLst>
      <p:ext uri="{BB962C8B-B14F-4D97-AF65-F5344CB8AC3E}">
        <p14:creationId xmlns:p14="http://schemas.microsoft.com/office/powerpoint/2010/main" val="861870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7823397"/>
              </p:ext>
            </p:extLst>
          </p:nvPr>
        </p:nvGraphicFramePr>
        <p:xfrm>
          <a:off x="2711625" y="1700807"/>
          <a:ext cx="6858997" cy="4056876"/>
        </p:xfrm>
        <a:graphic>
          <a:graphicData uri="http://schemas.openxmlformats.org/drawingml/2006/table">
            <a:tbl>
              <a:tblPr rtl="1" firstRow="1" firstCol="1" bandRow="1">
                <a:tableStyleId>{5C22544A-7EE6-4342-B048-85BDC9FD1C3A}</a:tableStyleId>
              </a:tblPr>
              <a:tblGrid>
                <a:gridCol w="1686977">
                  <a:extLst>
                    <a:ext uri="{9D8B030D-6E8A-4147-A177-3AD203B41FA5}">
                      <a16:colId xmlns:a16="http://schemas.microsoft.com/office/drawing/2014/main" val="20000"/>
                    </a:ext>
                  </a:extLst>
                </a:gridCol>
                <a:gridCol w="1462417">
                  <a:extLst>
                    <a:ext uri="{9D8B030D-6E8A-4147-A177-3AD203B41FA5}">
                      <a16:colId xmlns:a16="http://schemas.microsoft.com/office/drawing/2014/main" val="20001"/>
                    </a:ext>
                  </a:extLst>
                </a:gridCol>
                <a:gridCol w="1797273">
                  <a:extLst>
                    <a:ext uri="{9D8B030D-6E8A-4147-A177-3AD203B41FA5}">
                      <a16:colId xmlns:a16="http://schemas.microsoft.com/office/drawing/2014/main" val="20002"/>
                    </a:ext>
                  </a:extLst>
                </a:gridCol>
                <a:gridCol w="1912330">
                  <a:extLst>
                    <a:ext uri="{9D8B030D-6E8A-4147-A177-3AD203B41FA5}">
                      <a16:colId xmlns:a16="http://schemas.microsoft.com/office/drawing/2014/main" val="20003"/>
                    </a:ext>
                  </a:extLst>
                </a:gridCol>
              </a:tblGrid>
              <a:tr h="399394">
                <a:tc>
                  <a:txBody>
                    <a:bodyPr/>
                    <a:lstStyle/>
                    <a:p>
                      <a:pPr algn="just" rtl="1">
                        <a:spcAft>
                          <a:spcPts val="0"/>
                        </a:spcAft>
                      </a:pPr>
                      <a:r>
                        <a:rPr lang="ar-SA" sz="1400" dirty="0">
                          <a:effectLst/>
                          <a:cs typeface="B Mitra" panose="00000400000000000000" pitchFamily="2" charset="-78"/>
                        </a:rPr>
                        <a:t>    ناحیه</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just" rtl="1">
                        <a:spcAft>
                          <a:spcPts val="0"/>
                        </a:spcAft>
                      </a:pPr>
                      <a:r>
                        <a:rPr lang="ar-SA" sz="1400" dirty="0">
                          <a:effectLst/>
                          <a:cs typeface="B Mitra" panose="00000400000000000000" pitchFamily="2" charset="-78"/>
                        </a:rPr>
                        <a:t>    آمریکا</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just" rtl="1">
                        <a:spcAft>
                          <a:spcPts val="0"/>
                        </a:spcAft>
                      </a:pPr>
                      <a:r>
                        <a:rPr lang="ar-SA" sz="1400">
                          <a:effectLst/>
                          <a:cs typeface="B Mitra" panose="00000400000000000000" pitchFamily="2" charset="-78"/>
                        </a:rPr>
                        <a:t>           اروپا</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just" rtl="1">
                        <a:spcAft>
                          <a:spcPts val="0"/>
                        </a:spcAft>
                      </a:pPr>
                      <a:r>
                        <a:rPr lang="ar-SA" sz="1400">
                          <a:effectLst/>
                          <a:cs typeface="B Mitra" panose="00000400000000000000" pitchFamily="2" charset="-78"/>
                        </a:rPr>
                        <a:t>                 ژاپن</a:t>
                      </a:r>
                      <a:endParaRPr lang="en-US" sz="120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0"/>
                  </a:ext>
                </a:extLst>
              </a:tr>
              <a:tr h="399394">
                <a:tc>
                  <a:txBody>
                    <a:bodyPr/>
                    <a:lstStyle/>
                    <a:p>
                      <a:pPr algn="just" rtl="1">
                        <a:spcAft>
                          <a:spcPts val="0"/>
                        </a:spcAft>
                      </a:pPr>
                      <a:r>
                        <a:rPr lang="ar-SA" sz="1400">
                          <a:effectLst/>
                          <a:cs typeface="B Mitra" panose="00000400000000000000" pitchFamily="2" charset="-78"/>
                        </a:rPr>
                        <a:t>پارامتر</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AMPS</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ETACS</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NTT</a:t>
                      </a:r>
                      <a:endParaRPr lang="en-US" sz="120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1"/>
                  </a:ext>
                </a:extLst>
              </a:tr>
              <a:tr h="399394">
                <a:tc>
                  <a:txBody>
                    <a:bodyPr/>
                    <a:lstStyle/>
                    <a:p>
                      <a:pPr algn="just" rtl="1">
                        <a:spcAft>
                          <a:spcPts val="0"/>
                        </a:spcAft>
                      </a:pPr>
                      <a:r>
                        <a:rPr lang="ar-SA" sz="1400" dirty="0">
                          <a:effectLst/>
                          <a:cs typeface="B Mitra" panose="00000400000000000000" pitchFamily="2" charset="-78"/>
                        </a:rPr>
                        <a:t>دسترس چندگا</a:t>
                      </a:r>
                      <a:r>
                        <a:rPr lang="fa-IR" sz="1400" dirty="0">
                          <a:effectLst/>
                          <a:cs typeface="B Mitra" panose="00000400000000000000" pitchFamily="2" charset="-78"/>
                        </a:rPr>
                        <a:t>ن</a:t>
                      </a:r>
                      <a:r>
                        <a:rPr lang="ar-SA" sz="1400" dirty="0">
                          <a:effectLst/>
                          <a:cs typeface="B Mitra" panose="00000400000000000000" pitchFamily="2" charset="-78"/>
                        </a:rPr>
                        <a:t>ه</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FMAD</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FDMA</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FDMA</a:t>
                      </a:r>
                      <a:endParaRPr lang="en-US" sz="120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2"/>
                  </a:ext>
                </a:extLst>
              </a:tr>
              <a:tr h="399394">
                <a:tc>
                  <a:txBody>
                    <a:bodyPr/>
                    <a:lstStyle/>
                    <a:p>
                      <a:pPr algn="just" rtl="1">
                        <a:spcAft>
                          <a:spcPts val="0"/>
                        </a:spcAft>
                      </a:pPr>
                      <a:r>
                        <a:rPr lang="ar-SA" sz="1400">
                          <a:effectLst/>
                          <a:cs typeface="B Mitra" panose="00000400000000000000" pitchFamily="2" charset="-78"/>
                        </a:rPr>
                        <a:t>کار کرد دوطرفه</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dirty="0">
                          <a:effectLst/>
                          <a:cs typeface="B Mitra" panose="00000400000000000000" pitchFamily="2" charset="-78"/>
                        </a:rPr>
                        <a:t>         FDD</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FDD</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FDD</a:t>
                      </a:r>
                      <a:endParaRPr lang="en-US" sz="120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3"/>
                  </a:ext>
                </a:extLst>
              </a:tr>
              <a:tr h="399394">
                <a:tc>
                  <a:txBody>
                    <a:bodyPr/>
                    <a:lstStyle/>
                    <a:p>
                      <a:pPr algn="just" rtl="1">
                        <a:spcAft>
                          <a:spcPts val="0"/>
                        </a:spcAft>
                      </a:pPr>
                      <a:r>
                        <a:rPr lang="ar-SA" sz="1400" dirty="0">
                          <a:effectLst/>
                          <a:cs typeface="B Mitra" panose="00000400000000000000" pitchFamily="2" charset="-78"/>
                        </a:rPr>
                        <a:t>کانال مستقیم</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dirty="0">
                          <a:effectLst/>
                          <a:cs typeface="B Mitra" panose="00000400000000000000" pitchFamily="2" charset="-78"/>
                        </a:rPr>
                        <a:t>869-894KHZ</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935-960KHZ</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870-885MHZ</a:t>
                      </a:r>
                      <a:endParaRPr lang="en-US" sz="120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4"/>
                  </a:ext>
                </a:extLst>
              </a:tr>
              <a:tr h="411498">
                <a:tc>
                  <a:txBody>
                    <a:bodyPr/>
                    <a:lstStyle/>
                    <a:p>
                      <a:pPr algn="just" rtl="1">
                        <a:spcAft>
                          <a:spcPts val="0"/>
                        </a:spcAft>
                      </a:pPr>
                      <a:r>
                        <a:rPr lang="ar-SA" sz="1400">
                          <a:effectLst/>
                          <a:cs typeface="B Mitra" panose="00000400000000000000" pitchFamily="2" charset="-78"/>
                        </a:rPr>
                        <a:t>کانال معکوس</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824-849KHZ</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890-915KHZ</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925-940KHZ</a:t>
                      </a:r>
                      <a:endParaRPr lang="en-US" sz="120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5"/>
                  </a:ext>
                </a:extLst>
              </a:tr>
              <a:tr h="399394">
                <a:tc>
                  <a:txBody>
                    <a:bodyPr/>
                    <a:lstStyle/>
                    <a:p>
                      <a:pPr algn="just" rtl="1">
                        <a:spcAft>
                          <a:spcPts val="0"/>
                        </a:spcAft>
                      </a:pPr>
                      <a:r>
                        <a:rPr lang="ar-SA" sz="1400" dirty="0">
                          <a:effectLst/>
                          <a:cs typeface="B Mitra" panose="00000400000000000000" pitchFamily="2" charset="-78"/>
                        </a:rPr>
                        <a:t>فاصله کانال ها </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30KHZ</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25KHZ</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25KHZ</a:t>
                      </a:r>
                      <a:endParaRPr lang="en-US" sz="120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6"/>
                  </a:ext>
                </a:extLst>
              </a:tr>
              <a:tr h="399394">
                <a:tc>
                  <a:txBody>
                    <a:bodyPr/>
                    <a:lstStyle/>
                    <a:p>
                      <a:pPr algn="just" rtl="1">
                        <a:spcAft>
                          <a:spcPts val="0"/>
                        </a:spcAft>
                      </a:pPr>
                      <a:r>
                        <a:rPr lang="ar-SA" sz="1400">
                          <a:effectLst/>
                          <a:cs typeface="B Mitra" panose="00000400000000000000" pitchFamily="2" charset="-78"/>
                        </a:rPr>
                        <a:t>نرخ داده </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10Kbps</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a:effectLst/>
                          <a:cs typeface="B Mitra" panose="00000400000000000000" pitchFamily="2" charset="-78"/>
                        </a:rPr>
                        <a:t>     8Kbps</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dirty="0">
                          <a:effectLst/>
                          <a:cs typeface="B Mitra" panose="00000400000000000000" pitchFamily="2" charset="-78"/>
                        </a:rPr>
                        <a:t>   0 /3Kbps</a:t>
                      </a:r>
                      <a:endParaRPr lang="en-US" sz="1200" dirty="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7"/>
                  </a:ext>
                </a:extLst>
              </a:tr>
              <a:tr h="399394">
                <a:tc>
                  <a:txBody>
                    <a:bodyPr/>
                    <a:lstStyle/>
                    <a:p>
                      <a:pPr algn="just" rtl="1">
                        <a:spcAft>
                          <a:spcPts val="0"/>
                        </a:spcAft>
                      </a:pPr>
                      <a:r>
                        <a:rPr lang="ar-SA" sz="1400">
                          <a:effectLst/>
                          <a:cs typeface="B Mitra" panose="00000400000000000000" pitchFamily="2" charset="-78"/>
                        </a:rPr>
                        <a:t>راندمان طیفی</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dirty="0">
                          <a:effectLst/>
                          <a:cs typeface="B Mitra" panose="00000400000000000000" pitchFamily="2" charset="-78"/>
                        </a:rPr>
                        <a:t>  0 /33bps/HZ</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dirty="0">
                          <a:effectLst/>
                          <a:cs typeface="B Mitra" panose="00000400000000000000" pitchFamily="2" charset="-78"/>
                        </a:rPr>
                        <a:t>  0 /33bps/HZ</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0">
                        <a:spcAft>
                          <a:spcPts val="0"/>
                        </a:spcAft>
                      </a:pPr>
                      <a:r>
                        <a:rPr lang="en-US" sz="1400" dirty="0">
                          <a:effectLst/>
                          <a:cs typeface="B Mitra" panose="00000400000000000000" pitchFamily="2" charset="-78"/>
                        </a:rPr>
                        <a:t>  0/012bps/HZ</a:t>
                      </a:r>
                      <a:endParaRPr lang="en-US" sz="1200" dirty="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8"/>
                  </a:ext>
                </a:extLst>
              </a:tr>
              <a:tr h="450226">
                <a:tc>
                  <a:txBody>
                    <a:bodyPr/>
                    <a:lstStyle/>
                    <a:p>
                      <a:pPr algn="just" rtl="1">
                        <a:spcAft>
                          <a:spcPts val="0"/>
                        </a:spcAft>
                      </a:pPr>
                      <a:r>
                        <a:rPr lang="ar-SA" sz="1400">
                          <a:effectLst/>
                          <a:cs typeface="B Mitra" panose="00000400000000000000" pitchFamily="2" charset="-78"/>
                        </a:rPr>
                        <a:t>ظرفیت</a:t>
                      </a:r>
                      <a:endParaRPr lang="en-US" sz="1200">
                        <a:effectLst/>
                        <a:latin typeface="Bell MT"/>
                        <a:ea typeface="Times New Roman"/>
                        <a:cs typeface="B Mitra" panose="00000400000000000000" pitchFamily="2" charset="-78"/>
                      </a:endParaRPr>
                    </a:p>
                  </a:txBody>
                  <a:tcPr marL="68580" marR="68580" marT="0" marB="0" anchor="b"/>
                </a:tc>
                <a:tc>
                  <a:txBody>
                    <a:bodyPr/>
                    <a:lstStyle/>
                    <a:p>
                      <a:pPr algn="r" rtl="1">
                        <a:spcAft>
                          <a:spcPts val="0"/>
                        </a:spcAft>
                      </a:pPr>
                      <a:r>
                        <a:rPr lang="ar-SA" sz="1400" dirty="0">
                          <a:effectLst/>
                          <a:cs typeface="B Mitra" panose="00000400000000000000" pitchFamily="2" charset="-78"/>
                        </a:rPr>
                        <a:t>  </a:t>
                      </a:r>
                      <a:r>
                        <a:rPr lang="en-US" sz="1400" dirty="0">
                          <a:effectLst/>
                          <a:cs typeface="B Mitra" panose="00000400000000000000" pitchFamily="2" charset="-78"/>
                        </a:rPr>
                        <a:t>832          </a:t>
                      </a:r>
                      <a:r>
                        <a:rPr lang="ar-SA" sz="1400" dirty="0">
                          <a:effectLst/>
                          <a:cs typeface="B Mitra" panose="00000400000000000000" pitchFamily="2" charset="-78"/>
                        </a:rPr>
                        <a:t>کانال   </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1">
                        <a:spcAft>
                          <a:spcPts val="0"/>
                        </a:spcAft>
                      </a:pPr>
                      <a:r>
                        <a:rPr lang="en-US" sz="1400" dirty="0">
                          <a:effectLst/>
                          <a:cs typeface="B Mitra" panose="00000400000000000000" pitchFamily="2" charset="-78"/>
                        </a:rPr>
                        <a:t>1000                   </a:t>
                      </a:r>
                      <a:r>
                        <a:rPr lang="ar-SA" sz="1400" dirty="0">
                          <a:effectLst/>
                          <a:cs typeface="B Mitra" panose="00000400000000000000" pitchFamily="2" charset="-78"/>
                        </a:rPr>
                        <a:t>کانال</a:t>
                      </a:r>
                      <a:endParaRPr lang="en-US" sz="1200" dirty="0">
                        <a:effectLst/>
                        <a:latin typeface="Bell MT"/>
                        <a:ea typeface="Times New Roman"/>
                        <a:cs typeface="B Mitra" panose="00000400000000000000" pitchFamily="2" charset="-78"/>
                      </a:endParaRPr>
                    </a:p>
                  </a:txBody>
                  <a:tcPr marL="68580" marR="68580" marT="0" marB="0" anchor="b"/>
                </a:tc>
                <a:tc>
                  <a:txBody>
                    <a:bodyPr/>
                    <a:lstStyle/>
                    <a:p>
                      <a:pPr algn="r" rtl="1">
                        <a:spcAft>
                          <a:spcPts val="0"/>
                        </a:spcAft>
                      </a:pPr>
                      <a:r>
                        <a:rPr lang="ar-SA" sz="1400" dirty="0">
                          <a:effectLst/>
                          <a:cs typeface="B Mitra" panose="00000400000000000000" pitchFamily="2" charset="-78"/>
                        </a:rPr>
                        <a:t>    </a:t>
                      </a:r>
                      <a:r>
                        <a:rPr lang="en-US" sz="1400" dirty="0">
                          <a:effectLst/>
                          <a:cs typeface="B Mitra" panose="00000400000000000000" pitchFamily="2" charset="-78"/>
                        </a:rPr>
                        <a:t>600                     </a:t>
                      </a:r>
                      <a:r>
                        <a:rPr lang="ar-SA" sz="1400" dirty="0">
                          <a:effectLst/>
                          <a:cs typeface="B Mitra" panose="00000400000000000000" pitchFamily="2" charset="-78"/>
                        </a:rPr>
                        <a:t>کانال     </a:t>
                      </a:r>
                      <a:endParaRPr lang="en-US" sz="1200" dirty="0">
                        <a:effectLst/>
                        <a:latin typeface="Bell MT"/>
                        <a:ea typeface="Times New Roman"/>
                        <a:cs typeface="B Mitra" panose="00000400000000000000" pitchFamily="2" charset="-78"/>
                      </a:endParaRPr>
                    </a:p>
                  </a:txBody>
                  <a:tcPr marL="68580" marR="68580" marT="0" marB="0" anchor="b"/>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fa-IR" dirty="0"/>
              <a:t>سیستم آنالوگ نسل 1</a:t>
            </a:r>
            <a:endParaRPr lang="en-US" dirty="0"/>
          </a:p>
        </p:txBody>
      </p:sp>
    </p:spTree>
    <p:extLst>
      <p:ext uri="{BB962C8B-B14F-4D97-AF65-F5344CB8AC3E}">
        <p14:creationId xmlns:p14="http://schemas.microsoft.com/office/powerpoint/2010/main" val="4040630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20" y="1071547"/>
            <a:ext cx="8572560" cy="5429288"/>
          </a:xfrm>
        </p:spPr>
        <p:style>
          <a:lnRef idx="2">
            <a:schemeClr val="accent3"/>
          </a:lnRef>
          <a:fillRef idx="1">
            <a:schemeClr val="lt1"/>
          </a:fillRef>
          <a:effectRef idx="0">
            <a:schemeClr val="accent3"/>
          </a:effectRef>
          <a:fontRef idx="minor">
            <a:schemeClr val="dk1"/>
          </a:fontRef>
        </p:style>
        <p:txBody>
          <a:bodyPr>
            <a:normAutofit/>
          </a:bodyPr>
          <a:lstStyle/>
          <a:p>
            <a:pPr algn="just" rtl="1">
              <a:buFont typeface="Wingdings" pitchFamily="2" charset="2"/>
              <a:buChar char="q"/>
            </a:pPr>
            <a:r>
              <a:rPr lang="fa-IR" sz="2400" b="1" dirty="0">
                <a:cs typeface="B Nazanin" pitchFamily="2" charset="-78"/>
              </a:rPr>
              <a:t>در این سیستم آنتن های ، بزرگی روی ساختمان های بلند نصب شده بود و</a:t>
            </a:r>
            <a:r>
              <a:rPr lang="en-US" sz="2400" b="1" dirty="0">
                <a:cs typeface="B Nazanin" pitchFamily="2" charset="-78"/>
              </a:rPr>
              <a:t> </a:t>
            </a:r>
            <a:r>
              <a:rPr lang="fa-IR" sz="2400" b="1" dirty="0">
                <a:cs typeface="B Nazanin" pitchFamily="2" charset="-78"/>
              </a:rPr>
              <a:t>ارسال و دریافت روی یک کانال واحد صورت می گرفت . صحبت کردن و شنیدن در آن واحد امکان نداشت ، برای صحبت کردن باید یک دکمه را فشار می دادید </a:t>
            </a:r>
          </a:p>
          <a:p>
            <a:pPr algn="just" rtl="1">
              <a:buFont typeface="Wingdings" pitchFamily="2" charset="2"/>
              <a:buChar char="q"/>
            </a:pPr>
            <a:endParaRPr lang="fa-IR" sz="2400" b="1" dirty="0">
              <a:solidFill>
                <a:schemeClr val="tx1"/>
              </a:solidFill>
              <a:cs typeface="B Nazanin" pitchFamily="2" charset="-78"/>
            </a:endParaRPr>
          </a:p>
          <a:p>
            <a:pPr algn="just" rtl="1">
              <a:buFont typeface="Wingdings" pitchFamily="2" charset="2"/>
              <a:buChar char="q"/>
            </a:pPr>
            <a:r>
              <a:rPr lang="fa-IR" sz="2400" b="1" dirty="0">
                <a:solidFill>
                  <a:schemeClr val="tx1"/>
                </a:solidFill>
                <a:cs typeface="B Nazanin" pitchFamily="2" charset="-78"/>
              </a:rPr>
              <a:t>در دهه 1960سیستم تلفن همراه بهبود یافته (</a:t>
            </a:r>
            <a:r>
              <a:rPr lang="en-US" sz="2400" b="1" dirty="0">
                <a:solidFill>
                  <a:schemeClr val="tx1"/>
                </a:solidFill>
                <a:cs typeface="B Nazanin" pitchFamily="2" charset="-78"/>
              </a:rPr>
              <a:t>IMTS </a:t>
            </a:r>
            <a:r>
              <a:rPr lang="fa-IR" sz="2400" b="1" dirty="0">
                <a:solidFill>
                  <a:schemeClr val="tx1"/>
                </a:solidFill>
                <a:cs typeface="B Nazanin" pitchFamily="2" charset="-78"/>
              </a:rPr>
              <a:t>) </a:t>
            </a:r>
            <a:r>
              <a:rPr lang="en-US" sz="2400" b="1" dirty="0">
                <a:solidFill>
                  <a:prstClr val="black"/>
                </a:solidFill>
                <a:cs typeface="B Nazanin" pitchFamily="2" charset="-78"/>
              </a:rPr>
              <a:t>Improved mobile telephone system</a:t>
            </a:r>
            <a:r>
              <a:rPr lang="fa-IR" sz="2400" b="1" dirty="0">
                <a:solidFill>
                  <a:prstClr val="black"/>
                </a:solidFill>
                <a:cs typeface="B Nazanin" pitchFamily="2" charset="-78"/>
              </a:rPr>
              <a:t> نصب و راه اندازی شد. این سیستم از فرستنده –گیرنده های قوی (200 واتی) در نقاط مرتفع استفاده می کرد ، ولی برای ارسال و دریافت دو فرکانس متفاوت داشت که بدین ترتیب نیازی به دکمه نبود علاوه بر آن برای ارسال نیز از فرکانس های متعددی استفاده می شد.</a:t>
            </a:r>
            <a:endParaRPr lang="fa-IR" sz="2400" b="1" dirty="0">
              <a:solidFill>
                <a:schemeClr val="tx1"/>
              </a:solidFill>
              <a:cs typeface="B Nazanin" pitchFamily="2" charset="-78"/>
            </a:endParaRPr>
          </a:p>
          <a:p>
            <a:pPr algn="just" rtl="1">
              <a:buNone/>
            </a:pPr>
            <a:endParaRPr lang="fa-IR" sz="2400" b="1" dirty="0">
              <a:cs typeface="B Nazanin" pitchFamily="2" charset="-78"/>
            </a:endParaRPr>
          </a:p>
        </p:txBody>
      </p:sp>
      <p:sp>
        <p:nvSpPr>
          <p:cNvPr id="4" name="Rectangle 3"/>
          <p:cNvSpPr/>
          <p:nvPr/>
        </p:nvSpPr>
        <p:spPr>
          <a:xfrm>
            <a:off x="8024827" y="214291"/>
            <a:ext cx="2405045"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spcBef>
                <a:spcPct val="20000"/>
              </a:spcBef>
            </a:pPr>
            <a:r>
              <a:rPr lang="fa-IR" sz="3200" b="1" dirty="0">
                <a:solidFill>
                  <a:srgbClr val="FFC000"/>
                </a:solidFill>
                <a:cs typeface="B Nazanin" pitchFamily="2" charset="-78"/>
              </a:rPr>
              <a:t>صدای آنالوگ : </a:t>
            </a:r>
            <a:endParaRPr lang="en-US" sz="3200" b="1" dirty="0">
              <a:solidFill>
                <a:srgbClr val="FFC000"/>
              </a:solidFill>
              <a:cs typeface="B Nazanin" pitchFamily="2" charset="-78"/>
            </a:endParaRPr>
          </a:p>
        </p:txBody>
      </p:sp>
    </p:spTree>
    <p:extLst>
      <p:ext uri="{BB962C8B-B14F-4D97-AF65-F5344CB8AC3E}">
        <p14:creationId xmlns:p14="http://schemas.microsoft.com/office/powerpoint/2010/main" val="267399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linds(horizontal)">
                                      <p:cBhvr>
                                        <p:cTn id="11" dur="500"/>
                                        <p:tgtEl>
                                          <p:spTgt spid="3">
                                            <p:bg/>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4501" y="1268761"/>
            <a:ext cx="8215370" cy="3596979"/>
          </a:xfrm>
        </p:spPr>
        <p:style>
          <a:lnRef idx="2">
            <a:schemeClr val="accent3"/>
          </a:lnRef>
          <a:fillRef idx="1">
            <a:schemeClr val="lt1"/>
          </a:fillRef>
          <a:effectRef idx="0">
            <a:schemeClr val="accent3"/>
          </a:effectRef>
          <a:fontRef idx="minor">
            <a:schemeClr val="dk1"/>
          </a:fontRef>
        </p:style>
        <p:txBody>
          <a:bodyPr>
            <a:normAutofit/>
          </a:bodyPr>
          <a:lstStyle/>
          <a:p>
            <a:pPr algn="just" rtl="1">
              <a:lnSpc>
                <a:spcPct val="150000"/>
              </a:lnSpc>
              <a:buNone/>
            </a:pPr>
            <a:r>
              <a:rPr lang="fa-IR" sz="2400" b="1" dirty="0">
                <a:solidFill>
                  <a:schemeClr val="tx1"/>
                </a:solidFill>
                <a:cs typeface="B Nazanin" pitchFamily="2" charset="-78"/>
              </a:rPr>
              <a:t>   -  سیستم</a:t>
            </a:r>
            <a:r>
              <a:rPr lang="en-US" sz="2400" b="1" dirty="0">
                <a:solidFill>
                  <a:schemeClr val="tx1"/>
                </a:solidFill>
                <a:cs typeface="B Nazanin" pitchFamily="2" charset="-78"/>
              </a:rPr>
              <a:t>IMTS </a:t>
            </a:r>
            <a:r>
              <a:rPr lang="fa-IR" sz="2400" b="1" dirty="0">
                <a:solidFill>
                  <a:schemeClr val="tx1"/>
                </a:solidFill>
                <a:cs typeface="B Nazanin" pitchFamily="2" charset="-78"/>
              </a:rPr>
              <a:t> از 23 کانال در طیف150-450</a:t>
            </a:r>
            <a:r>
              <a:rPr lang="en-US" sz="2400" b="1" dirty="0" err="1">
                <a:solidFill>
                  <a:schemeClr val="tx1"/>
                </a:solidFill>
                <a:cs typeface="B Nazanin" pitchFamily="2" charset="-78"/>
              </a:rPr>
              <a:t>Mhz</a:t>
            </a:r>
            <a:r>
              <a:rPr lang="en-US" sz="2400" b="1" dirty="0">
                <a:solidFill>
                  <a:schemeClr val="tx1"/>
                </a:solidFill>
                <a:cs typeface="B Nazanin" pitchFamily="2" charset="-78"/>
              </a:rPr>
              <a:t> </a:t>
            </a:r>
            <a:r>
              <a:rPr lang="fa-IR" sz="2400" b="1" dirty="0">
                <a:solidFill>
                  <a:schemeClr val="tx1"/>
                </a:solidFill>
                <a:cs typeface="B Nazanin" pitchFamily="2" charset="-78"/>
              </a:rPr>
              <a:t>پشتیبانی می کرد . بدلیل کم بودن تعداد این کانال ها ، کاربران مجبور بودن برای شنیدن بوق آزاد مدت زیادی صبر کنند . </a:t>
            </a:r>
          </a:p>
          <a:p>
            <a:pPr algn="just" rtl="1">
              <a:lnSpc>
                <a:spcPct val="150000"/>
              </a:lnSpc>
              <a:buNone/>
            </a:pPr>
            <a:r>
              <a:rPr lang="fa-IR" sz="2400" b="1">
                <a:solidFill>
                  <a:schemeClr val="tx1"/>
                </a:solidFill>
                <a:cs typeface="B Nazanin" pitchFamily="2" charset="-78"/>
              </a:rPr>
              <a:t>-  همچنین </a:t>
            </a:r>
            <a:r>
              <a:rPr lang="fa-IR" sz="2400" b="1" dirty="0">
                <a:solidFill>
                  <a:schemeClr val="tx1"/>
                </a:solidFill>
                <a:cs typeface="B Nazanin" pitchFamily="2" charset="-78"/>
              </a:rPr>
              <a:t>بدلیل قدرت زیاد فرستنده – گیرنده های این سیستم ، تا شعاع چند صد کیلومتری در سیستم های رادیویی اختلال ایجاد می کردند . همه این دلایل </a:t>
            </a:r>
            <a:r>
              <a:rPr lang="en-US" sz="2400" b="1" dirty="0">
                <a:solidFill>
                  <a:schemeClr val="tx1"/>
                </a:solidFill>
                <a:cs typeface="B Nazanin" pitchFamily="2" charset="-78"/>
              </a:rPr>
              <a:t>IMTS </a:t>
            </a:r>
            <a:r>
              <a:rPr lang="fa-IR" sz="2400" b="1" dirty="0">
                <a:solidFill>
                  <a:schemeClr val="tx1"/>
                </a:solidFill>
                <a:cs typeface="B Nazanin" pitchFamily="2" charset="-78"/>
              </a:rPr>
              <a:t>را به سیستمی غیر عملی تبدیل کرده بود.</a:t>
            </a:r>
          </a:p>
        </p:txBody>
      </p:sp>
      <p:sp>
        <p:nvSpPr>
          <p:cNvPr id="4" name="Rectangle 3"/>
          <p:cNvSpPr/>
          <p:nvPr/>
        </p:nvSpPr>
        <p:spPr>
          <a:xfrm>
            <a:off x="6238877" y="214291"/>
            <a:ext cx="4190995"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rtl="1">
              <a:spcBef>
                <a:spcPct val="20000"/>
              </a:spcBef>
            </a:pPr>
            <a:r>
              <a:rPr lang="fa-IR" sz="3200" b="1" dirty="0">
                <a:solidFill>
                  <a:srgbClr val="FFC000"/>
                </a:solidFill>
                <a:cs typeface="B Nazanin" pitchFamily="2" charset="-78"/>
              </a:rPr>
              <a:t> ادامه صدای آنالوگ : </a:t>
            </a:r>
            <a:endParaRPr lang="en-US" sz="3200" b="1" dirty="0">
              <a:solidFill>
                <a:srgbClr val="FFC000"/>
              </a:solidFill>
              <a:cs typeface="B Nazanin" pitchFamily="2" charset="-78"/>
            </a:endParaRPr>
          </a:p>
        </p:txBody>
      </p:sp>
    </p:spTree>
    <p:extLst>
      <p:ext uri="{BB962C8B-B14F-4D97-AF65-F5344CB8AC3E}">
        <p14:creationId xmlns:p14="http://schemas.microsoft.com/office/powerpoint/2010/main" val="26085982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596" y="1071546"/>
            <a:ext cx="8429684" cy="5500726"/>
          </a:xfrm>
        </p:spPr>
        <p:style>
          <a:lnRef idx="2">
            <a:schemeClr val="accent3"/>
          </a:lnRef>
          <a:fillRef idx="1">
            <a:schemeClr val="lt1"/>
          </a:fillRef>
          <a:effectRef idx="0">
            <a:schemeClr val="accent3"/>
          </a:effectRef>
          <a:fontRef idx="minor">
            <a:schemeClr val="dk1"/>
          </a:fontRef>
        </p:style>
        <p:txBody>
          <a:bodyPr>
            <a:noAutofit/>
          </a:bodyPr>
          <a:lstStyle/>
          <a:p>
            <a:pPr algn="just" rtl="1">
              <a:lnSpc>
                <a:spcPct val="150000"/>
              </a:lnSpc>
              <a:buFont typeface="Wingdings" pitchFamily="2" charset="2"/>
              <a:buChar char="q"/>
            </a:pPr>
            <a:r>
              <a:rPr lang="fa-IR" sz="2200" b="1" dirty="0">
                <a:cs typeface="B Nazanin" pitchFamily="2" charset="-78"/>
              </a:rPr>
              <a:t>      در تمام سیستم های تلفن های همراه یک منطقه جغرافیایی به تعدادی سلول تقسیم می شود که. در </a:t>
            </a:r>
            <a:r>
              <a:rPr lang="en-US" sz="2200" b="1" dirty="0">
                <a:cs typeface="B Nazanin" pitchFamily="2" charset="-78"/>
              </a:rPr>
              <a:t> AMPS </a:t>
            </a:r>
            <a:r>
              <a:rPr lang="fa-IR" sz="2200" b="1" dirty="0">
                <a:cs typeface="B Nazanin" pitchFamily="2" charset="-78"/>
              </a:rPr>
              <a:t>(</a:t>
            </a:r>
            <a:r>
              <a:rPr lang="en-US" sz="2200" b="1" dirty="0">
                <a:cs typeface="B Nazanin" pitchFamily="2" charset="-78"/>
              </a:rPr>
              <a:t>Advance mobile phone system</a:t>
            </a:r>
            <a:r>
              <a:rPr lang="fa-IR" sz="2200" b="1" dirty="0">
                <a:cs typeface="B Nazanin" pitchFamily="2" charset="-78"/>
              </a:rPr>
              <a:t>) هر سلول 10 تا 20 کیلومتر قطر دارد ، در سیستم های دیجیتالی این سلول ها کوچکترند. هر سلول دارای تعدادی فرکانس است .</a:t>
            </a:r>
          </a:p>
          <a:p>
            <a:pPr algn="just" rtl="1">
              <a:lnSpc>
                <a:spcPct val="150000"/>
              </a:lnSpc>
              <a:buFont typeface="Wingdings" pitchFamily="2" charset="2"/>
              <a:buChar char="ü"/>
            </a:pPr>
            <a:endParaRPr lang="fa-IR" sz="2200" b="1" dirty="0">
              <a:cs typeface="B Nazanin" pitchFamily="2" charset="-78"/>
            </a:endParaRPr>
          </a:p>
          <a:p>
            <a:pPr algn="just" rtl="1">
              <a:lnSpc>
                <a:spcPct val="150000"/>
              </a:lnSpc>
              <a:buFont typeface="Wingdings" pitchFamily="2" charset="2"/>
              <a:buChar char="ü"/>
            </a:pPr>
            <a:r>
              <a:rPr lang="fa-IR" sz="2200" b="1" dirty="0">
                <a:cs typeface="B Nazanin" pitchFamily="2" charset="-78"/>
              </a:rPr>
              <a:t>یک سیستم </a:t>
            </a:r>
            <a:r>
              <a:rPr lang="en-US" sz="2200" b="1" dirty="0">
                <a:cs typeface="B Nazanin" pitchFamily="2" charset="-78"/>
              </a:rPr>
              <a:t>AMPS </a:t>
            </a:r>
            <a:r>
              <a:rPr lang="fa-IR" sz="2200" b="1" dirty="0">
                <a:cs typeface="B Nazanin" pitchFamily="2" charset="-78"/>
              </a:rPr>
              <a:t>قادر است ( با جدا کردن فرکانس سلولهای مجاور ) روی هر فرکانس 10 تا 15 تماس برقرار کند. </a:t>
            </a:r>
          </a:p>
          <a:p>
            <a:pPr algn="just" rtl="1">
              <a:lnSpc>
                <a:spcPct val="150000"/>
              </a:lnSpc>
              <a:buNone/>
            </a:pPr>
            <a:endParaRPr lang="fa-IR" sz="2200" b="1" dirty="0">
              <a:cs typeface="B Nazanin" pitchFamily="2" charset="-78"/>
            </a:endParaRPr>
          </a:p>
        </p:txBody>
      </p:sp>
      <p:sp>
        <p:nvSpPr>
          <p:cNvPr id="4" name="Rectangle 3"/>
          <p:cNvSpPr/>
          <p:nvPr/>
        </p:nvSpPr>
        <p:spPr>
          <a:xfrm>
            <a:off x="5595934" y="285728"/>
            <a:ext cx="441972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fa-IR" sz="2800" b="1" dirty="0">
                <a:cs typeface="B Nazanin" pitchFamily="2" charset="-78"/>
              </a:rPr>
              <a:t>سیستم تلفن همراه پیشرفته </a:t>
            </a:r>
            <a:endParaRPr lang="en-US" sz="2800" dirty="0">
              <a:cs typeface="B Nazanin" pitchFamily="2" charset="-78"/>
            </a:endParaRPr>
          </a:p>
        </p:txBody>
      </p:sp>
    </p:spTree>
    <p:extLst>
      <p:ext uri="{BB962C8B-B14F-4D97-AF65-F5344CB8AC3E}">
        <p14:creationId xmlns:p14="http://schemas.microsoft.com/office/powerpoint/2010/main" val="26000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par>
                          <p:cTn id="10" fill="hold">
                            <p:stCondLst>
                              <p:cond delay="1500"/>
                            </p:stCondLst>
                            <p:childTnLst>
                              <p:par>
                                <p:cTn id="11" presetID="25"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6" dur="1000" fill="hold"/>
                                        <p:tgtEl>
                                          <p:spTgt spid="3">
                                            <p:bg/>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bg/>
                                          </p:spTgt>
                                        </p:tgtEl>
                                      </p:cBhvr>
                                    </p:animEffect>
                                  </p:childTnLst>
                                </p:cTn>
                              </p:par>
                            </p:childTnLst>
                          </p:cTn>
                        </p:par>
                        <p:par>
                          <p:cTn id="21" fill="hold">
                            <p:stCondLst>
                              <p:cond delay="2500"/>
                            </p:stCondLst>
                            <p:childTnLst>
                              <p:par>
                                <p:cTn id="22" presetID="2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0" end="0"/>
                                            </p:txEl>
                                          </p:spTgt>
                                        </p:tgtEl>
                                      </p:cBhvr>
                                    </p:animEffect>
                                  </p:childTnLst>
                                </p:cTn>
                              </p:par>
                            </p:childTnLst>
                          </p:cTn>
                        </p:par>
                        <p:par>
                          <p:cTn id="32" fill="hold">
                            <p:stCondLst>
                              <p:cond delay="3500"/>
                            </p:stCondLst>
                            <p:childTnLst>
                              <p:par>
                                <p:cTn id="33" presetID="25"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544" y="1196753"/>
            <a:ext cx="817756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 rtl="1">
              <a:lnSpc>
                <a:spcPct val="200000"/>
              </a:lnSpc>
            </a:pPr>
            <a:r>
              <a:rPr lang="fa-IR" sz="2400" b="1" dirty="0">
                <a:cs typeface="B Nazanin" pitchFamily="2" charset="-78"/>
              </a:rPr>
              <a:t>- هر چه اندازه سلول ها کوچکتر ( و تعداد آنها بیشتر باشد ) ظرفیت سیستم بالا تر خواهد رفت. با کوچک تر شدن سلول ها می توان قدرت فرستنده- گیرنده ها را نیز کمتر کرد و از تجهیزات ساده تر و ارزان تری استفاده کرد. طبق مقررات </a:t>
            </a:r>
            <a:r>
              <a:rPr lang="en-US" sz="2400" b="1" dirty="0">
                <a:cs typeface="B Nazanin" pitchFamily="2" charset="-78"/>
              </a:rPr>
              <a:t>FCC </a:t>
            </a:r>
            <a:r>
              <a:rPr lang="fa-IR" sz="2400" b="1" dirty="0">
                <a:cs typeface="B Nazanin" pitchFamily="2" charset="-78"/>
              </a:rPr>
              <a:t>حداکثر قدرت تشعشعی دستگاه های تلفن همراه 0.6 وات و فرستنده – گیرنده های مخصوص اتومبیل 3 وات تعیین شده است.</a:t>
            </a:r>
          </a:p>
          <a:p>
            <a:pPr algn="just" rtl="1">
              <a:lnSpc>
                <a:spcPct val="200000"/>
              </a:lnSpc>
            </a:pPr>
            <a:endParaRPr lang="fa-IR" sz="2400" b="1" dirty="0">
              <a:cs typeface="B Nazanin" pitchFamily="2" charset="-78"/>
            </a:endParaRPr>
          </a:p>
        </p:txBody>
      </p:sp>
      <p:sp>
        <p:nvSpPr>
          <p:cNvPr id="3" name="Rectangle 2"/>
          <p:cNvSpPr/>
          <p:nvPr/>
        </p:nvSpPr>
        <p:spPr>
          <a:xfrm>
            <a:off x="5087888" y="285728"/>
            <a:ext cx="510793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fa-IR" sz="2800" b="1" dirty="0">
                <a:cs typeface="B Nazanin" pitchFamily="2" charset="-78"/>
              </a:rPr>
              <a:t>ادامه سیستم تلفن همراه پیشرفته </a:t>
            </a:r>
            <a:endParaRPr lang="en-US" sz="2800" dirty="0">
              <a:cs typeface="B Nazanin" pitchFamily="2" charset="-78"/>
            </a:endParaRPr>
          </a:p>
        </p:txBody>
      </p:sp>
    </p:spTree>
    <p:extLst>
      <p:ext uri="{BB962C8B-B14F-4D97-AF65-F5344CB8AC3E}">
        <p14:creationId xmlns:p14="http://schemas.microsoft.com/office/powerpoint/2010/main" val="259385709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3"/>
          <p:cNvPicPr>
            <a:picLocks noChangeAspect="1" noChangeArrowheads="1"/>
          </p:cNvPicPr>
          <p:nvPr/>
        </p:nvPicPr>
        <p:blipFill>
          <a:blip r:embed="rId2">
            <a:lum contrast="12000"/>
          </a:blip>
          <a:srcRect/>
          <a:stretch>
            <a:fillRect/>
          </a:stretch>
        </p:blipFill>
        <p:spPr bwMode="auto">
          <a:xfrm>
            <a:off x="3024166" y="500042"/>
            <a:ext cx="6429420" cy="3000396"/>
          </a:xfrm>
          <a:prstGeom prst="rect">
            <a:avLst/>
          </a:prstGeom>
          <a:noFill/>
          <a:ln w="9525">
            <a:noFill/>
            <a:miter lim="800000"/>
            <a:headEnd/>
            <a:tailEnd/>
          </a:ln>
        </p:spPr>
      </p:pic>
      <p:sp>
        <p:nvSpPr>
          <p:cNvPr id="2051" name="Rectangle 3"/>
          <p:cNvSpPr>
            <a:spLocks noChangeArrowheads="1"/>
          </p:cNvSpPr>
          <p:nvPr/>
        </p:nvSpPr>
        <p:spPr bwMode="auto">
          <a:xfrm>
            <a:off x="1952596" y="3429000"/>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defTabSz="914400" rtl="1" fontAlgn="base">
              <a:spcBef>
                <a:spcPct val="0"/>
              </a:spcBef>
              <a:spcAft>
                <a:spcPct val="0"/>
              </a:spcAft>
            </a:pPr>
            <a:r>
              <a:rPr lang="fa-IR" sz="2000" b="1" dirty="0">
                <a:solidFill>
                  <a:srgbClr val="C00000"/>
                </a:solidFill>
                <a:latin typeface="Bell MT" pitchFamily="18" charset="0"/>
                <a:ea typeface="Times New Roman" pitchFamily="18" charset="0"/>
                <a:cs typeface="B Nazanin" pitchFamily="2" charset="-78"/>
              </a:rPr>
              <a:t>در شکل (الف) فرکانسهای سلولهای مجاور یکسان نیستند. (ب) برای افزایش تعداد کاربران می توان از سلول های کوچکتر استفاده کرد.</a:t>
            </a:r>
            <a:endParaRPr lang="fa-IR" sz="2800" b="1" dirty="0">
              <a:solidFill>
                <a:srgbClr val="C00000"/>
              </a:solidFill>
              <a:latin typeface="Arial" pitchFamily="34" charset="0"/>
              <a:cs typeface="B Nazanin" pitchFamily="2" charset="-78"/>
            </a:endParaRPr>
          </a:p>
        </p:txBody>
      </p:sp>
      <p:sp>
        <p:nvSpPr>
          <p:cNvPr id="2052" name="Rectangle 4"/>
          <p:cNvSpPr>
            <a:spLocks noChangeArrowheads="1"/>
          </p:cNvSpPr>
          <p:nvPr/>
        </p:nvSpPr>
        <p:spPr bwMode="auto">
          <a:xfrm>
            <a:off x="1809721" y="4338459"/>
            <a:ext cx="8501123" cy="24006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Low" defTabSz="914400" rtl="1" fontAlgn="base">
              <a:lnSpc>
                <a:spcPct val="150000"/>
              </a:lnSpc>
              <a:spcBef>
                <a:spcPct val="0"/>
              </a:spcBef>
              <a:spcAft>
                <a:spcPct val="0"/>
              </a:spcAft>
            </a:pPr>
            <a:r>
              <a:rPr lang="fa-IR" sz="2000" b="1" dirty="0">
                <a:solidFill>
                  <a:schemeClr val="tx1"/>
                </a:solidFill>
                <a:latin typeface="Bell MT" pitchFamily="18" charset="0"/>
                <a:ea typeface="Times New Roman" pitchFamily="18" charset="0"/>
                <a:cs typeface="B Nazanin" pitchFamily="2" charset="-78"/>
              </a:rPr>
              <a:t>ایده تکرار فرکانسها را در شکل (الف) ملاحظه می کنید. سلولها را برای سادگی کار شش ضلعی فرض کنیم. در این شکل تمام سلولها هم اندازه اند و در گروه های هفت تایی دسته بندی شده اند. هر حرف نشان دهنده ی مجموعه ای از فرکانس هاست. توجه کنید که هر مجموعه فرکانسی با نزدیکترین سلول مشابه حداقل دو سلول فاصله دارد ، که این باعث بحداقل رسیدن تداخل فرکانس ها خواهد شد.</a:t>
            </a:r>
            <a:r>
              <a:rPr lang="en-US" sz="2000" b="1" dirty="0">
                <a:solidFill>
                  <a:schemeClr val="tx1"/>
                </a:solidFill>
                <a:latin typeface="Bell MT" pitchFamily="18" charset="0"/>
                <a:ea typeface="Times New Roman" pitchFamily="18" charset="0"/>
                <a:cs typeface="B Nazanin" pitchFamily="2" charset="-78"/>
              </a:rPr>
              <a:t>.</a:t>
            </a:r>
            <a:endParaRPr lang="en-US" sz="2800" b="1" dirty="0">
              <a:solidFill>
                <a:schemeClr val="tx1"/>
              </a:solidFill>
              <a:latin typeface="Arial" pitchFamily="34" charset="0"/>
              <a:cs typeface="B Nazanin" pitchFamily="2" charset="-78"/>
            </a:endParaRPr>
          </a:p>
        </p:txBody>
      </p:sp>
    </p:spTree>
    <p:extLst>
      <p:ext uri="{BB962C8B-B14F-4D97-AF65-F5344CB8AC3E}">
        <p14:creationId xmlns:p14="http://schemas.microsoft.com/office/powerpoint/2010/main" val="103440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childTnLst>
                          </p:cTn>
                        </p:par>
                        <p:par>
                          <p:cTn id="8" fill="hold">
                            <p:stCondLst>
                              <p:cond delay="500"/>
                            </p:stCondLst>
                            <p:childTnLst>
                              <p:par>
                                <p:cTn id="9" presetID="36" presetClass="emph" presetSubtype="0" fill="hold" grpId="0" nodeType="afterEffect">
                                  <p:stCondLst>
                                    <p:cond delay="0"/>
                                  </p:stCondLst>
                                  <p:iterate type="lt">
                                    <p:tmPct val="10000"/>
                                  </p:iterate>
                                  <p:childTnLst>
                                    <p:animScale>
                                      <p:cBhvr>
                                        <p:cTn id="10" dur="250" autoRev="1" fill="hold">
                                          <p:stCondLst>
                                            <p:cond delay="0"/>
                                          </p:stCondLst>
                                        </p:cTn>
                                        <p:tgtEl>
                                          <p:spTgt spid="2051"/>
                                        </p:tgtEl>
                                      </p:cBhvr>
                                      <p:to x="80000" y="100000"/>
                                    </p:animScale>
                                    <p:anim by="(#ppt_w*0.10)" calcmode="lin" valueType="num">
                                      <p:cBhvr>
                                        <p:cTn id="11" dur="250" autoRev="1" fill="hold">
                                          <p:stCondLst>
                                            <p:cond delay="0"/>
                                          </p:stCondLst>
                                        </p:cTn>
                                        <p:tgtEl>
                                          <p:spTgt spid="2051"/>
                                        </p:tgtEl>
                                        <p:attrNameLst>
                                          <p:attrName>ppt_x</p:attrName>
                                        </p:attrNameLst>
                                      </p:cBhvr>
                                    </p:anim>
                                    <p:anim by="(-#ppt_w*0.10)" calcmode="lin" valueType="num">
                                      <p:cBhvr>
                                        <p:cTn id="12" dur="250" autoRev="1" fill="hold">
                                          <p:stCondLst>
                                            <p:cond delay="0"/>
                                          </p:stCondLst>
                                        </p:cTn>
                                        <p:tgtEl>
                                          <p:spTgt spid="2051"/>
                                        </p:tgtEl>
                                        <p:attrNameLst>
                                          <p:attrName>ppt_y</p:attrName>
                                        </p:attrNameLst>
                                      </p:cBhvr>
                                    </p:anim>
                                    <p:animRot by="-480000">
                                      <p:cBhvr>
                                        <p:cTn id="13" dur="250" autoRev="1" fill="hold">
                                          <p:stCondLst>
                                            <p:cond delay="0"/>
                                          </p:stCondLst>
                                        </p:cTn>
                                        <p:tgtEl>
                                          <p:spTgt spid="2051"/>
                                        </p:tgtEl>
                                        <p:attrNameLst>
                                          <p:attrName>r</p:attrName>
                                        </p:attrNameLst>
                                      </p:cBhvr>
                                    </p:animRot>
                                  </p:childTnLst>
                                </p:cTn>
                              </p:par>
                            </p:childTnLst>
                          </p:cTn>
                        </p:par>
                        <p:par>
                          <p:cTn id="14" fill="hold">
                            <p:stCondLst>
                              <p:cond delay="5950"/>
                            </p:stCondLst>
                            <p:childTnLst>
                              <p:par>
                                <p:cTn id="15" presetID="26" presetClass="entr" presetSubtype="0" fill="hold" grpId="0"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80">
                                          <p:stCondLst>
                                            <p:cond delay="0"/>
                                          </p:stCondLst>
                                        </p:cTn>
                                        <p:tgtEl>
                                          <p:spTgt spid="2052"/>
                                        </p:tgtEl>
                                      </p:cBhvr>
                                    </p:animEffect>
                                    <p:anim calcmode="lin" valueType="num">
                                      <p:cBhvr>
                                        <p:cTn id="1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2"/>
                                        </p:tgtEl>
                                      </p:cBhvr>
                                      <p:to x="100000" y="60000"/>
                                    </p:animScale>
                                    <p:animScale>
                                      <p:cBhvr>
                                        <p:cTn id="24" dur="166" decel="50000">
                                          <p:stCondLst>
                                            <p:cond delay="676"/>
                                          </p:stCondLst>
                                        </p:cTn>
                                        <p:tgtEl>
                                          <p:spTgt spid="2052"/>
                                        </p:tgtEl>
                                      </p:cBhvr>
                                      <p:to x="100000" y="100000"/>
                                    </p:animScale>
                                    <p:animScale>
                                      <p:cBhvr>
                                        <p:cTn id="25" dur="26">
                                          <p:stCondLst>
                                            <p:cond delay="1312"/>
                                          </p:stCondLst>
                                        </p:cTn>
                                        <p:tgtEl>
                                          <p:spTgt spid="2052"/>
                                        </p:tgtEl>
                                      </p:cBhvr>
                                      <p:to x="100000" y="80000"/>
                                    </p:animScale>
                                    <p:animScale>
                                      <p:cBhvr>
                                        <p:cTn id="26" dur="166" decel="50000">
                                          <p:stCondLst>
                                            <p:cond delay="1338"/>
                                          </p:stCondLst>
                                        </p:cTn>
                                        <p:tgtEl>
                                          <p:spTgt spid="2052"/>
                                        </p:tgtEl>
                                      </p:cBhvr>
                                      <p:to x="100000" y="100000"/>
                                    </p:animScale>
                                    <p:animScale>
                                      <p:cBhvr>
                                        <p:cTn id="27" dur="26">
                                          <p:stCondLst>
                                            <p:cond delay="1642"/>
                                          </p:stCondLst>
                                        </p:cTn>
                                        <p:tgtEl>
                                          <p:spTgt spid="2052"/>
                                        </p:tgtEl>
                                      </p:cBhvr>
                                      <p:to x="100000" y="90000"/>
                                    </p:animScale>
                                    <p:animScale>
                                      <p:cBhvr>
                                        <p:cTn id="28" dur="166" decel="50000">
                                          <p:stCondLst>
                                            <p:cond delay="1668"/>
                                          </p:stCondLst>
                                        </p:cTn>
                                        <p:tgtEl>
                                          <p:spTgt spid="2052"/>
                                        </p:tgtEl>
                                      </p:cBhvr>
                                      <p:to x="100000" y="100000"/>
                                    </p:animScale>
                                    <p:animScale>
                                      <p:cBhvr>
                                        <p:cTn id="29" dur="26">
                                          <p:stCondLst>
                                            <p:cond delay="1808"/>
                                          </p:stCondLst>
                                        </p:cTn>
                                        <p:tgtEl>
                                          <p:spTgt spid="2052"/>
                                        </p:tgtEl>
                                      </p:cBhvr>
                                      <p:to x="100000" y="95000"/>
                                    </p:animScale>
                                    <p:animScale>
                                      <p:cBhvr>
                                        <p:cTn id="30"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82" y="214290"/>
            <a:ext cx="8572560" cy="4357718"/>
          </a:xfrm>
        </p:spPr>
        <p:style>
          <a:lnRef idx="1">
            <a:schemeClr val="accent2"/>
          </a:lnRef>
          <a:fillRef idx="2">
            <a:schemeClr val="accent2"/>
          </a:fillRef>
          <a:effectRef idx="1">
            <a:schemeClr val="accent2"/>
          </a:effectRef>
          <a:fontRef idx="minor">
            <a:schemeClr val="dk1"/>
          </a:fontRef>
        </p:style>
        <p:txBody>
          <a:bodyPr>
            <a:normAutofit fontScale="92500"/>
          </a:bodyPr>
          <a:lstStyle/>
          <a:p>
            <a:pPr algn="just" rtl="1">
              <a:lnSpc>
                <a:spcPct val="150000"/>
              </a:lnSpc>
              <a:buNone/>
            </a:pPr>
            <a:r>
              <a:rPr lang="fa-IR" sz="2200" b="1" dirty="0">
                <a:cs typeface="B Nazanin" pitchFamily="2" charset="-78"/>
              </a:rPr>
              <a:t>بحث </a:t>
            </a:r>
            <a:r>
              <a:rPr lang="en-US" sz="2200" b="1" dirty="0">
                <a:cs typeface="B Nazanin" pitchFamily="2" charset="-78"/>
              </a:rPr>
              <a:t>:Handoff</a:t>
            </a:r>
            <a:endParaRPr lang="fa-IR" sz="2200" b="1" dirty="0">
              <a:cs typeface="B Nazanin" pitchFamily="2" charset="-78"/>
            </a:endParaRPr>
          </a:p>
          <a:p>
            <a:pPr algn="just" rtl="1">
              <a:lnSpc>
                <a:spcPct val="150000"/>
              </a:lnSpc>
              <a:buNone/>
            </a:pPr>
            <a:r>
              <a:rPr lang="fa-IR" sz="2200" b="1" dirty="0">
                <a:cs typeface="B Nazanin" pitchFamily="2" charset="-78"/>
              </a:rPr>
              <a:t>هر تلفن همراه در هر لحظه در یک سلول (و تحت کنترل ایستگاه مرکزی ) قرار دارد . وقتی این تلفن سلول را ترک می کند ، ایستگاه مرکزی متوجه ضعیف شدن سیگنال آن شده و از تمام ایستگاه های مجاورت میزان قدرت دریافتی از این تلفن را می پرسد .سپس ، این دستگاه کنترل تلفن مزبور را به ایستگاهی که بیشترین قدرت را گزارش کرده (ودر واقع ، تلفن وارد آن شده)، تحویل می دهد.این فرایند (که اصطلاحا به آن پاس کاری </a:t>
            </a:r>
            <a:r>
              <a:rPr lang="en-US" sz="2200" b="1" dirty="0">
                <a:cs typeface="B Nazanin" pitchFamily="2" charset="-78"/>
              </a:rPr>
              <a:t>Handoff </a:t>
            </a:r>
            <a:r>
              <a:rPr lang="fa-IR" sz="2200" b="1" dirty="0">
                <a:cs typeface="B Nazanin" pitchFamily="2" charset="-78"/>
              </a:rPr>
              <a:t>گفته می شود تقریبا </a:t>
            </a:r>
            <a:r>
              <a:rPr lang="en-US" sz="2200" b="1" dirty="0" err="1">
                <a:cs typeface="B Nazanin" pitchFamily="2" charset="-78"/>
              </a:rPr>
              <a:t>msec</a:t>
            </a:r>
            <a:r>
              <a:rPr lang="en-US" sz="2200" b="1" dirty="0">
                <a:cs typeface="B Nazanin" pitchFamily="2" charset="-78"/>
              </a:rPr>
              <a:t>  300 </a:t>
            </a:r>
            <a:r>
              <a:rPr lang="fa-IR" sz="2200" b="1" dirty="0">
                <a:cs typeface="B Nazanin" pitchFamily="2" charset="-78"/>
              </a:rPr>
              <a:t>طول می کشد . تخصیص کانال توسط </a:t>
            </a:r>
            <a:r>
              <a:rPr lang="en-US" sz="2200" b="1" dirty="0">
                <a:cs typeface="B Nazanin" pitchFamily="2" charset="-78"/>
              </a:rPr>
              <a:t>MTSO </a:t>
            </a:r>
            <a:r>
              <a:rPr lang="fa-IR" sz="2200" b="1" dirty="0">
                <a:cs typeface="B Nazanin" pitchFamily="2" charset="-78"/>
              </a:rPr>
              <a:t>صورت می گیرد. (چون ایستگاه های مرکزی چیزی جز رله های رادیویی ساده نیستند ) </a:t>
            </a:r>
          </a:p>
          <a:p>
            <a:pPr algn="just" rtl="1">
              <a:buNone/>
            </a:pPr>
            <a:endParaRPr lang="fa-IR" sz="2800" dirty="0">
              <a:cs typeface="B Nazanin" pitchFamily="2" charset="-78"/>
            </a:endParaRPr>
          </a:p>
        </p:txBody>
      </p:sp>
      <p:sp>
        <p:nvSpPr>
          <p:cNvPr id="6" name="Rectangle 5"/>
          <p:cNvSpPr/>
          <p:nvPr/>
        </p:nvSpPr>
        <p:spPr>
          <a:xfrm>
            <a:off x="8024826" y="4643446"/>
            <a:ext cx="1728192" cy="1656184"/>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b="1" dirty="0">
                <a:cs typeface="B Nazanin" pitchFamily="2" charset="-78"/>
              </a:rPr>
              <a:t>پاس کاری می تواند به دو طریق صورت گیرد :</a:t>
            </a:r>
          </a:p>
        </p:txBody>
      </p:sp>
      <p:sp>
        <p:nvSpPr>
          <p:cNvPr id="9" name="Left Arrow 8"/>
          <p:cNvSpPr/>
          <p:nvPr/>
        </p:nvSpPr>
        <p:spPr>
          <a:xfrm>
            <a:off x="6381752" y="5643578"/>
            <a:ext cx="136815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Left Arrow 9"/>
          <p:cNvSpPr/>
          <p:nvPr/>
        </p:nvSpPr>
        <p:spPr>
          <a:xfrm>
            <a:off x="6381752" y="4714884"/>
            <a:ext cx="136815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2952728" y="4714884"/>
            <a:ext cx="3096344" cy="50405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b="1" dirty="0">
                <a:solidFill>
                  <a:schemeClr val="bg1"/>
                </a:solidFill>
                <a:cs typeface="B Nazanin" pitchFamily="2" charset="-78"/>
              </a:rPr>
              <a:t>پاس کاری نرم (</a:t>
            </a:r>
            <a:r>
              <a:rPr lang="en-US" b="1" dirty="0">
                <a:solidFill>
                  <a:schemeClr val="bg1"/>
                </a:solidFill>
                <a:cs typeface="B Nazanin" pitchFamily="2" charset="-78"/>
              </a:rPr>
              <a:t>soft handoff</a:t>
            </a:r>
            <a:r>
              <a:rPr lang="fa-IR" b="1" dirty="0">
                <a:solidFill>
                  <a:schemeClr val="bg1"/>
                </a:solidFill>
                <a:cs typeface="B Nazanin" pitchFamily="2" charset="-78"/>
              </a:rPr>
              <a:t>)</a:t>
            </a:r>
          </a:p>
        </p:txBody>
      </p:sp>
      <p:sp>
        <p:nvSpPr>
          <p:cNvPr id="14" name="Rectangle 13"/>
          <p:cNvSpPr/>
          <p:nvPr/>
        </p:nvSpPr>
        <p:spPr>
          <a:xfrm>
            <a:off x="2952728" y="5715016"/>
            <a:ext cx="3096344" cy="50405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b="1" dirty="0">
                <a:solidFill>
                  <a:schemeClr val="bg1"/>
                </a:solidFill>
                <a:cs typeface="B Nazanin" pitchFamily="2" charset="-78"/>
              </a:rPr>
              <a:t>پاس کاری سخت (</a:t>
            </a:r>
            <a:r>
              <a:rPr lang="en-US" b="1" dirty="0">
                <a:solidFill>
                  <a:schemeClr val="bg1"/>
                </a:solidFill>
                <a:cs typeface="B Nazanin" pitchFamily="2" charset="-78"/>
              </a:rPr>
              <a:t>hard handoff</a:t>
            </a:r>
            <a:r>
              <a:rPr lang="fa-IR" b="1" dirty="0">
                <a:solidFill>
                  <a:schemeClr val="bg1"/>
                </a:solidFill>
                <a:cs typeface="B Nazanin" pitchFamily="2" charset="-78"/>
              </a:rPr>
              <a:t>)</a:t>
            </a:r>
          </a:p>
        </p:txBody>
      </p:sp>
    </p:spTree>
    <p:extLst>
      <p:ext uri="{BB962C8B-B14F-4D97-AF65-F5344CB8AC3E}">
        <p14:creationId xmlns:p14="http://schemas.microsoft.com/office/powerpoint/2010/main" val="2385542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25312 1.38728E-6 L 0.00312 1.38728E-6 " pathEditMode="relative" rAng="0" ptsTypes="AA">
                                      <p:cBhvr>
                                        <p:cTn id="6" dur="2000" fill="hold"/>
                                        <p:tgtEl>
                                          <p:spTgt spid="10"/>
                                        </p:tgtEl>
                                        <p:attrNameLst>
                                          <p:attrName>ppt_x</p:attrName>
                                          <p:attrName>ppt_y</p:attrName>
                                        </p:attrNameLst>
                                      </p:cBhvr>
                                      <p:rCtr x="-125" y="0"/>
                                    </p:animMotion>
                                  </p:childTnLst>
                                </p:cTn>
                              </p:par>
                            </p:childTnLst>
                          </p:cTn>
                        </p:par>
                        <p:par>
                          <p:cTn id="7" fill="hold">
                            <p:stCondLst>
                              <p:cond delay="2000"/>
                            </p:stCondLst>
                            <p:childTnLst>
                              <p:par>
                                <p:cTn id="8" presetID="35" presetClass="path" presetSubtype="0" accel="50000" decel="50000" fill="hold" grpId="0" nodeType="afterEffect">
                                  <p:stCondLst>
                                    <p:cond delay="0"/>
                                  </p:stCondLst>
                                  <p:childTnLst>
                                    <p:animMotion origin="layout" path="M 0.25312 1.44509E-6 L 0.00312 1.44509E-6 " pathEditMode="relative" rAng="0" ptsTypes="AA">
                                      <p:cBhvr>
                                        <p:cTn id="9" dur="2000" fill="hold"/>
                                        <p:tgtEl>
                                          <p:spTgt spid="9"/>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071546"/>
            <a:ext cx="8501122" cy="4143404"/>
          </a:xfrm>
        </p:spPr>
        <p:style>
          <a:lnRef idx="1">
            <a:schemeClr val="accent1"/>
          </a:lnRef>
          <a:fillRef idx="2">
            <a:schemeClr val="accent1"/>
          </a:fillRef>
          <a:effectRef idx="1">
            <a:schemeClr val="accent1"/>
          </a:effectRef>
          <a:fontRef idx="minor">
            <a:schemeClr val="dk1"/>
          </a:fontRef>
        </p:style>
        <p:txBody>
          <a:bodyPr>
            <a:normAutofit/>
          </a:bodyPr>
          <a:lstStyle/>
          <a:p>
            <a:pPr algn="just" rtl="1">
              <a:lnSpc>
                <a:spcPct val="150000"/>
              </a:lnSpc>
              <a:buNone/>
            </a:pPr>
            <a:r>
              <a:rPr lang="fa-IR" sz="2200" b="1" dirty="0">
                <a:cs typeface="B Nazanin" pitchFamily="2" charset="-78"/>
              </a:rPr>
              <a:t>     در مرکز هر سلول یک ایستگاه قرار دارد که تمام تلفن های داخل سلول امواج خود را به آن میفرستند. در سیستم های کوچک تمام این ایستگاه ها به یک دستگاه مرکزی بنام</a:t>
            </a:r>
            <a:r>
              <a:rPr lang="en-US" sz="2200" b="1" dirty="0">
                <a:cs typeface="B Nazanin" pitchFamily="2" charset="-78"/>
              </a:rPr>
              <a:t>MTSO </a:t>
            </a:r>
            <a:r>
              <a:rPr lang="fa-IR" sz="2200" b="1" dirty="0">
                <a:cs typeface="B Nazanin" pitchFamily="2" charset="-78"/>
              </a:rPr>
              <a:t> (مرکز سوییچینگ تلفن همراه </a:t>
            </a:r>
            <a:r>
              <a:rPr lang="en-US" sz="2200" b="1" dirty="0">
                <a:cs typeface="B Nazanin" pitchFamily="2" charset="-78"/>
              </a:rPr>
              <a:t>(MOBILE TELEPHONE SWITCHING OFFICE</a:t>
            </a:r>
            <a:r>
              <a:rPr lang="fa-IR" sz="2200" b="1" dirty="0">
                <a:cs typeface="B Nazanin" pitchFamily="2" charset="-78"/>
              </a:rPr>
              <a:t> )یا </a:t>
            </a:r>
            <a:r>
              <a:rPr lang="en-US" sz="2200" b="1" dirty="0">
                <a:cs typeface="B Nazanin" pitchFamily="2" charset="-78"/>
              </a:rPr>
              <a:t>MSC</a:t>
            </a:r>
            <a:r>
              <a:rPr lang="fa-IR" sz="2200" b="1" dirty="0">
                <a:cs typeface="B Nazanin" pitchFamily="2" charset="-78"/>
              </a:rPr>
              <a:t> مرکز سوییچینگ همراه </a:t>
            </a:r>
            <a:r>
              <a:rPr lang="en-US" sz="2200" b="1" dirty="0">
                <a:cs typeface="B Nazanin" pitchFamily="2" charset="-78"/>
              </a:rPr>
              <a:t>(MOBILE SWITCHING CENTER ) </a:t>
            </a:r>
            <a:r>
              <a:rPr lang="fa-IR" sz="2200" b="1" dirty="0">
                <a:cs typeface="B Nazanin" pitchFamily="2" charset="-78"/>
              </a:rPr>
              <a:t>متصل می شوند</a:t>
            </a:r>
            <a:r>
              <a:rPr lang="en-US" sz="2200" b="1" dirty="0">
                <a:cs typeface="B Nazanin" pitchFamily="2" charset="-78"/>
              </a:rPr>
              <a:t>.</a:t>
            </a:r>
            <a:r>
              <a:rPr lang="fa-IR" sz="2200" b="1" dirty="0">
                <a:cs typeface="B Nazanin" pitchFamily="2" charset="-78"/>
              </a:rPr>
              <a:t> در سیستمهای بزرگتر چندین </a:t>
            </a:r>
            <a:r>
              <a:rPr lang="en-US" sz="2200" b="1" dirty="0">
                <a:cs typeface="B Nazanin" pitchFamily="2" charset="-78"/>
              </a:rPr>
              <a:t>MTSO </a:t>
            </a:r>
            <a:r>
              <a:rPr lang="fa-IR" sz="2200" b="1" dirty="0">
                <a:cs typeface="B Nazanin" pitchFamily="2" charset="-78"/>
              </a:rPr>
              <a:t>وجود دارند ، که به نوبه ی خود به </a:t>
            </a:r>
            <a:r>
              <a:rPr lang="en-US" sz="2200" b="1" dirty="0">
                <a:cs typeface="B Nazanin" pitchFamily="2" charset="-78"/>
              </a:rPr>
              <a:t>MTSO </a:t>
            </a:r>
            <a:r>
              <a:rPr lang="fa-IR" sz="2200" b="1" dirty="0">
                <a:cs typeface="B Nazanin" pitchFamily="2" charset="-78"/>
              </a:rPr>
              <a:t>بالاتر متصل اند. </a:t>
            </a:r>
            <a:r>
              <a:rPr lang="en-US" sz="2200" b="1" dirty="0">
                <a:cs typeface="B Nazanin" pitchFamily="2" charset="-78"/>
              </a:rPr>
              <a:t>MTSO </a:t>
            </a:r>
            <a:r>
              <a:rPr lang="fa-IR" sz="2200" b="1" dirty="0">
                <a:cs typeface="B Nazanin" pitchFamily="2" charset="-78"/>
              </a:rPr>
              <a:t>ها ، در واقع همان ایستگاه های پایانی سیستم تلفن همراه هستند که به حداقل یک سیستم تلفن پایانی سیستم ثابت نیز ارتباط دارند. </a:t>
            </a:r>
          </a:p>
          <a:p>
            <a:pPr algn="just" rtl="1">
              <a:buNone/>
            </a:pPr>
            <a:endParaRPr lang="fa-IR" sz="2600" b="1" dirty="0">
              <a:solidFill>
                <a:srgbClr val="FFC000"/>
              </a:solidFill>
              <a:cs typeface="B Nazanin" pitchFamily="2" charset="-78"/>
            </a:endParaRPr>
          </a:p>
          <a:p>
            <a:pPr algn="just" rtl="1">
              <a:buNone/>
            </a:pPr>
            <a:endParaRPr lang="fa-IR" sz="2600" b="1" dirty="0">
              <a:cs typeface="B Nazanin" pitchFamily="2" charset="-78"/>
            </a:endParaRPr>
          </a:p>
        </p:txBody>
      </p:sp>
      <p:sp>
        <p:nvSpPr>
          <p:cNvPr id="13" name="Rectangle 12"/>
          <p:cNvSpPr/>
          <p:nvPr/>
        </p:nvSpPr>
        <p:spPr>
          <a:xfrm>
            <a:off x="4871864" y="285728"/>
            <a:ext cx="518457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800" b="1" dirty="0">
                <a:solidFill>
                  <a:srgbClr val="FFC000"/>
                </a:solidFill>
                <a:cs typeface="B Nazanin" pitchFamily="2" charset="-78"/>
              </a:rPr>
              <a:t>تشریح ساختار و نحوه عمل یک سلول:</a:t>
            </a:r>
          </a:p>
        </p:txBody>
      </p:sp>
    </p:spTree>
    <p:extLst>
      <p:ext uri="{BB962C8B-B14F-4D97-AF65-F5344CB8AC3E}">
        <p14:creationId xmlns:p14="http://schemas.microsoft.com/office/powerpoint/2010/main" val="205074415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wipe(down)">
                                      <p:cBhvr>
                                        <p:cTn id="24" dur="580">
                                          <p:stCondLst>
                                            <p:cond delay="0"/>
                                          </p:stCondLst>
                                        </p:cTn>
                                        <p:tgtEl>
                                          <p:spTgt spid="3">
                                            <p:bg/>
                                          </p:spTgt>
                                        </p:tgtEl>
                                      </p:cBhvr>
                                    </p:animEffect>
                                    <p:anim calcmode="lin" valueType="num">
                                      <p:cBhvr>
                                        <p:cTn id="25"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bg/>
                                          </p:spTgt>
                                        </p:tgtEl>
                                      </p:cBhvr>
                                      <p:to x="100000" y="60000"/>
                                    </p:animScale>
                                    <p:animScale>
                                      <p:cBhvr>
                                        <p:cTn id="31" dur="166" decel="50000">
                                          <p:stCondLst>
                                            <p:cond delay="676"/>
                                          </p:stCondLst>
                                        </p:cTn>
                                        <p:tgtEl>
                                          <p:spTgt spid="3">
                                            <p:bg/>
                                          </p:spTgt>
                                        </p:tgtEl>
                                      </p:cBhvr>
                                      <p:to x="100000" y="100000"/>
                                    </p:animScale>
                                    <p:animScale>
                                      <p:cBhvr>
                                        <p:cTn id="32" dur="26">
                                          <p:stCondLst>
                                            <p:cond delay="1312"/>
                                          </p:stCondLst>
                                        </p:cTn>
                                        <p:tgtEl>
                                          <p:spTgt spid="3">
                                            <p:bg/>
                                          </p:spTgt>
                                        </p:tgtEl>
                                      </p:cBhvr>
                                      <p:to x="100000" y="80000"/>
                                    </p:animScale>
                                    <p:animScale>
                                      <p:cBhvr>
                                        <p:cTn id="33" dur="166" decel="50000">
                                          <p:stCondLst>
                                            <p:cond delay="1338"/>
                                          </p:stCondLst>
                                        </p:cTn>
                                        <p:tgtEl>
                                          <p:spTgt spid="3">
                                            <p:bg/>
                                          </p:spTgt>
                                        </p:tgtEl>
                                      </p:cBhvr>
                                      <p:to x="100000" y="100000"/>
                                    </p:animScale>
                                    <p:animScale>
                                      <p:cBhvr>
                                        <p:cTn id="34" dur="26">
                                          <p:stCondLst>
                                            <p:cond delay="1642"/>
                                          </p:stCondLst>
                                        </p:cTn>
                                        <p:tgtEl>
                                          <p:spTgt spid="3">
                                            <p:bg/>
                                          </p:spTgt>
                                        </p:tgtEl>
                                      </p:cBhvr>
                                      <p:to x="100000" y="90000"/>
                                    </p:animScale>
                                    <p:animScale>
                                      <p:cBhvr>
                                        <p:cTn id="35" dur="166" decel="50000">
                                          <p:stCondLst>
                                            <p:cond delay="1668"/>
                                          </p:stCondLst>
                                        </p:cTn>
                                        <p:tgtEl>
                                          <p:spTgt spid="3">
                                            <p:bg/>
                                          </p:spTgt>
                                        </p:tgtEl>
                                      </p:cBhvr>
                                      <p:to x="100000" y="100000"/>
                                    </p:animScale>
                                    <p:animScale>
                                      <p:cBhvr>
                                        <p:cTn id="36" dur="26">
                                          <p:stCondLst>
                                            <p:cond delay="1808"/>
                                          </p:stCondLst>
                                        </p:cTn>
                                        <p:tgtEl>
                                          <p:spTgt spid="3">
                                            <p:bg/>
                                          </p:spTgt>
                                        </p:tgtEl>
                                      </p:cBhvr>
                                      <p:to x="100000" y="95000"/>
                                    </p:animScale>
                                    <p:animScale>
                                      <p:cBhvr>
                                        <p:cTn id="37" dur="166" decel="50000">
                                          <p:stCondLst>
                                            <p:cond delay="1834"/>
                                          </p:stCondLst>
                                        </p:cTn>
                                        <p:tgtEl>
                                          <p:spTgt spid="3">
                                            <p:bg/>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wipe(down)">
                                      <p:cBhvr>
                                        <p:cTn id="41" dur="580">
                                          <p:stCondLst>
                                            <p:cond delay="0"/>
                                          </p:stCondLst>
                                        </p:cTn>
                                        <p:tgtEl>
                                          <p:spTgt spid="3">
                                            <p:txEl>
                                              <p:pRg st="0" end="0"/>
                                            </p:txEl>
                                          </p:spTgt>
                                        </p:tgtEl>
                                      </p:cBhvr>
                                    </p:animEffect>
                                    <p:anim calcmode="lin" valueType="num">
                                      <p:cBhvr>
                                        <p:cTn id="4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0" end="0"/>
                                            </p:txEl>
                                          </p:spTgt>
                                        </p:tgtEl>
                                      </p:cBhvr>
                                      <p:to x="100000" y="60000"/>
                                    </p:animScale>
                                    <p:animScale>
                                      <p:cBhvr>
                                        <p:cTn id="48" dur="166" decel="50000">
                                          <p:stCondLst>
                                            <p:cond delay="676"/>
                                          </p:stCondLst>
                                        </p:cTn>
                                        <p:tgtEl>
                                          <p:spTgt spid="3">
                                            <p:txEl>
                                              <p:pRg st="0" end="0"/>
                                            </p:txEl>
                                          </p:spTgt>
                                        </p:tgtEl>
                                      </p:cBhvr>
                                      <p:to x="100000" y="100000"/>
                                    </p:animScale>
                                    <p:animScale>
                                      <p:cBhvr>
                                        <p:cTn id="49" dur="26">
                                          <p:stCondLst>
                                            <p:cond delay="1312"/>
                                          </p:stCondLst>
                                        </p:cTn>
                                        <p:tgtEl>
                                          <p:spTgt spid="3">
                                            <p:txEl>
                                              <p:pRg st="0" end="0"/>
                                            </p:txEl>
                                          </p:spTgt>
                                        </p:tgtEl>
                                      </p:cBhvr>
                                      <p:to x="100000" y="80000"/>
                                    </p:animScale>
                                    <p:animScale>
                                      <p:cBhvr>
                                        <p:cTn id="50" dur="166" decel="50000">
                                          <p:stCondLst>
                                            <p:cond delay="1338"/>
                                          </p:stCondLst>
                                        </p:cTn>
                                        <p:tgtEl>
                                          <p:spTgt spid="3">
                                            <p:txEl>
                                              <p:pRg st="0" end="0"/>
                                            </p:txEl>
                                          </p:spTgt>
                                        </p:tgtEl>
                                      </p:cBhvr>
                                      <p:to x="100000" y="100000"/>
                                    </p:animScale>
                                    <p:animScale>
                                      <p:cBhvr>
                                        <p:cTn id="51" dur="26">
                                          <p:stCondLst>
                                            <p:cond delay="1642"/>
                                          </p:stCondLst>
                                        </p:cTn>
                                        <p:tgtEl>
                                          <p:spTgt spid="3">
                                            <p:txEl>
                                              <p:pRg st="0" end="0"/>
                                            </p:txEl>
                                          </p:spTgt>
                                        </p:tgtEl>
                                      </p:cBhvr>
                                      <p:to x="100000" y="90000"/>
                                    </p:animScale>
                                    <p:animScale>
                                      <p:cBhvr>
                                        <p:cTn id="52" dur="166" decel="50000">
                                          <p:stCondLst>
                                            <p:cond delay="1668"/>
                                          </p:stCondLst>
                                        </p:cTn>
                                        <p:tgtEl>
                                          <p:spTgt spid="3">
                                            <p:txEl>
                                              <p:pRg st="0" end="0"/>
                                            </p:txEl>
                                          </p:spTgt>
                                        </p:tgtEl>
                                      </p:cBhvr>
                                      <p:to x="100000" y="100000"/>
                                    </p:animScale>
                                    <p:animScale>
                                      <p:cBhvr>
                                        <p:cTn id="53" dur="26">
                                          <p:stCondLst>
                                            <p:cond delay="1808"/>
                                          </p:stCondLst>
                                        </p:cTn>
                                        <p:tgtEl>
                                          <p:spTgt spid="3">
                                            <p:txEl>
                                              <p:pRg st="0" end="0"/>
                                            </p:txEl>
                                          </p:spTgt>
                                        </p:tgtEl>
                                      </p:cBhvr>
                                      <p:to x="100000" y="95000"/>
                                    </p:animScale>
                                    <p:animScale>
                                      <p:cBhvr>
                                        <p:cTn id="5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Brace 5"/>
          <p:cNvSpPr/>
          <p:nvPr/>
        </p:nvSpPr>
        <p:spPr>
          <a:xfrm>
            <a:off x="9310710" y="357166"/>
            <a:ext cx="1057320" cy="6215106"/>
          </a:xfrm>
          <a:prstGeom prst="rightBrace">
            <a:avLst>
              <a:gd name="adj1" fmla="val 19750"/>
              <a:gd name="adj2" fmla="val 46328"/>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p>
        </p:txBody>
      </p:sp>
      <p:sp>
        <p:nvSpPr>
          <p:cNvPr id="7" name="TextBox 6"/>
          <p:cNvSpPr txBox="1"/>
          <p:nvPr/>
        </p:nvSpPr>
        <p:spPr>
          <a:xfrm>
            <a:off x="1738282" y="785795"/>
            <a:ext cx="7429552"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 rtl="1">
              <a:lnSpc>
                <a:spcPct val="150000"/>
              </a:lnSpc>
              <a:buClr>
                <a:srgbClr val="00B050"/>
              </a:buClr>
              <a:buSzPct val="150000"/>
              <a:buFont typeface="Wingdings" pitchFamily="2" charset="2"/>
              <a:buChar char="ü"/>
            </a:pPr>
            <a:r>
              <a:rPr lang="fa-IR" sz="2400" b="1" dirty="0">
                <a:cs typeface="B Nazanin" pitchFamily="2" charset="-78"/>
              </a:rPr>
              <a:t> </a:t>
            </a:r>
            <a:r>
              <a:rPr lang="en-US" sz="2400" b="1" dirty="0">
                <a:cs typeface="B Nazanin" pitchFamily="2" charset="-78"/>
              </a:rPr>
              <a:t>soft handoff</a:t>
            </a:r>
            <a:r>
              <a:rPr lang="fa-IR" sz="2400" b="1" dirty="0">
                <a:cs typeface="B Nazanin" pitchFamily="2" charset="-78"/>
              </a:rPr>
              <a:t> تلفن همراه قبل از آن را قطع کند ، به ایستگاه جدید متصل می شود . در این روش کاربر هیچ نوع قطعی احساس نمی کند . اما مشکل این روش آن است که دستگاه تلفن همراه نسل اول و دوم هیچکدام قادر به انجام چنین کاری نیستند . </a:t>
            </a:r>
          </a:p>
          <a:p>
            <a:pPr algn="just" rtl="1">
              <a:lnSpc>
                <a:spcPct val="150000"/>
              </a:lnSpc>
              <a:buClr>
                <a:srgbClr val="00B050"/>
              </a:buClr>
              <a:buSzPct val="150000"/>
              <a:buFont typeface="Wingdings" pitchFamily="2" charset="2"/>
              <a:buChar char="ü"/>
            </a:pPr>
            <a:endParaRPr lang="fa-IR" sz="2400" b="1" dirty="0">
              <a:cs typeface="B Nazanin" pitchFamily="2" charset="-78"/>
            </a:endParaRPr>
          </a:p>
          <a:p>
            <a:pPr algn="just" rtl="1">
              <a:lnSpc>
                <a:spcPct val="150000"/>
              </a:lnSpc>
              <a:buClr>
                <a:srgbClr val="00B050"/>
              </a:buClr>
              <a:buSzPct val="150000"/>
              <a:buFont typeface="Wingdings" pitchFamily="2" charset="2"/>
              <a:buChar char="ü"/>
            </a:pPr>
            <a:r>
              <a:rPr lang="fa-IR" sz="2400" b="1" dirty="0">
                <a:cs typeface="B Nazanin" pitchFamily="2" charset="-78"/>
              </a:rPr>
              <a:t> </a:t>
            </a:r>
            <a:r>
              <a:rPr lang="en-US" sz="2400" b="1" dirty="0">
                <a:cs typeface="B Nazanin" pitchFamily="2" charset="-78"/>
              </a:rPr>
              <a:t>hard handoff</a:t>
            </a:r>
            <a:r>
              <a:rPr lang="fa-IR" sz="2400" b="1" dirty="0">
                <a:cs typeface="B Nazanin" pitchFamily="2" charset="-78"/>
              </a:rPr>
              <a:t> ایستگاه قدیمی قبل از اتصال تلفن همراه به ایستگاه جدید ، آن را قطع می کند . اگر ایستگاه جدید به هر دلیلی (مثلا ، نداشتن باند خالی )نتواند تلفن را تحویل بگیرد ، ارتباط کاربر یکباره قطع خواهد شد . این یکی از مشکلات اجتناب نا پذیر تلفن های همراه نسل اول و دوم است . </a:t>
            </a:r>
          </a:p>
        </p:txBody>
      </p:sp>
    </p:spTree>
    <p:extLst>
      <p:ext uri="{BB962C8B-B14F-4D97-AF65-F5344CB8AC3E}">
        <p14:creationId xmlns:p14="http://schemas.microsoft.com/office/powerpoint/2010/main" val="418349048"/>
      </p:ext>
    </p:extLst>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کلیدی</a:t>
            </a:r>
            <a:r>
              <a:rPr lang="en-US" dirty="0"/>
              <a:t> </a:t>
            </a:r>
            <a:r>
              <a:rPr lang="fa-IR" dirty="0"/>
              <a:t>شبکه های بی سیم سلولی</a:t>
            </a:r>
            <a:endParaRPr lang="en-US" dirty="0"/>
          </a:p>
        </p:txBody>
      </p:sp>
      <p:sp>
        <p:nvSpPr>
          <p:cNvPr id="3" name="Content Placeholder 2"/>
          <p:cNvSpPr>
            <a:spLocks noGrp="1"/>
          </p:cNvSpPr>
          <p:nvPr>
            <p:ph idx="1"/>
          </p:nvPr>
        </p:nvSpPr>
        <p:spPr/>
        <p:txBody>
          <a:bodyPr>
            <a:normAutofit fontScale="92500" lnSpcReduction="20000"/>
          </a:bodyPr>
          <a:lstStyle/>
          <a:p>
            <a:r>
              <a:rPr lang="fa-IR" dirty="0"/>
              <a:t>اساس کار یک شبکه سلولی استفاده از فرستنده کم قدرت است.</a:t>
            </a:r>
          </a:p>
          <a:p>
            <a:r>
              <a:rPr lang="fa-IR" dirty="0"/>
              <a:t>محدوده تحت پوشش به چند سلول با الگویی متشکل از کاشی های شش ضلعی تقسیم میشود.</a:t>
            </a:r>
          </a:p>
          <a:p>
            <a:r>
              <a:rPr lang="fa-IR" dirty="0"/>
              <a:t>مشکل تکنیکی عمده برای شبکه های سلولی، کم رنگ شدن (</a:t>
            </a:r>
            <a:r>
              <a:rPr lang="en-US" dirty="0"/>
              <a:t>fading</a:t>
            </a:r>
            <a:r>
              <a:rPr lang="fa-IR" dirty="0"/>
              <a:t>) است که به تغییرات زمانی قدرت سیگنال دریافتی ناشی از تغییرات رسانه یا مسیر اشاره دارد</a:t>
            </a:r>
          </a:p>
          <a:p>
            <a:r>
              <a:rPr lang="fa-IR" dirty="0"/>
              <a:t>شبکه های سلولی نسل اول آنالوگ بودند و از مالتی پلکسینگ تقسیم فرکانس (</a:t>
            </a:r>
            <a:r>
              <a:rPr lang="en-US" dirty="0"/>
              <a:t>FDM</a:t>
            </a:r>
            <a:r>
              <a:rPr lang="fa-IR" dirty="0"/>
              <a:t>) استفاده میکردند.</a:t>
            </a:r>
          </a:p>
          <a:p>
            <a:r>
              <a:rPr lang="fa-IR" dirty="0"/>
              <a:t>شبکه های سلولی نسل دوم دیجیتالی اند. تکنیکی که کاربرد گسترده ای دارد مبتنی بر دستیابی چندگانه کد (</a:t>
            </a:r>
            <a:r>
              <a:rPr lang="en-US" dirty="0"/>
              <a:t>CDMA</a:t>
            </a:r>
            <a:r>
              <a:rPr lang="fa-IR" dirty="0"/>
              <a:t>) است.</a:t>
            </a:r>
          </a:p>
          <a:p>
            <a:r>
              <a:rPr lang="fa-IR" dirty="0"/>
              <a:t>هدف نسل سوم (</a:t>
            </a:r>
            <a:r>
              <a:rPr lang="en-US" dirty="0"/>
              <a:t>3G</a:t>
            </a:r>
            <a:r>
              <a:rPr lang="fa-IR" dirty="0"/>
              <a:t>) ارتباطات بی سیم، تهیه ارتباط بی سیم سریع برای پشتیبانی مولتی مدیا، داده و ویدئو علاوه بر صوت میباشد.</a:t>
            </a:r>
          </a:p>
          <a:p>
            <a:pPr lvl="1"/>
            <a:r>
              <a:rPr lang="fa-IR" dirty="0"/>
              <a:t>شبکه‌های نسل سوم امکان انتقال داده تا سرعت ۲ مگابیت بر ثانیه را در برخی از نقاط جهان فراهم کرده‌اند</a:t>
            </a:r>
          </a:p>
          <a:p>
            <a:r>
              <a:rPr lang="fa-IR" dirty="0"/>
              <a:t>در نسل چهارم (</a:t>
            </a:r>
            <a:r>
              <a:rPr lang="en-US" dirty="0"/>
              <a:t>4G</a:t>
            </a:r>
            <a:r>
              <a:rPr lang="fa-IR" dirty="0"/>
              <a:t>) ، نرخ انتقال ۱۰ تا ۱۰۰ مگابیت بر ثانیه برای هر کاربر فراهم می‌کند</a:t>
            </a:r>
          </a:p>
          <a:p>
            <a:pPr lvl="1"/>
            <a:r>
              <a:rPr lang="fa-IR" dirty="0"/>
              <a:t> این سامانه‌ها همچنین امکان استفاده هم‌زمان شبکه‌های بی‌سیم و تلفن‌های همراه متنوع و ناهمگن را فراهم می‌کنند.</a:t>
            </a:r>
          </a:p>
          <a:p>
            <a:pPr lvl="1"/>
            <a:r>
              <a:rPr lang="fa-IR" dirty="0"/>
              <a:t>نسل چهارم شامل دو تکنولوژی </a:t>
            </a:r>
            <a:r>
              <a:rPr lang="en-US" dirty="0"/>
              <a:t>LTE</a:t>
            </a:r>
            <a:r>
              <a:rPr lang="fa-IR" dirty="0"/>
              <a:t> و </a:t>
            </a:r>
            <a:r>
              <a:rPr lang="en-US" dirty="0"/>
              <a:t>WiMAX</a:t>
            </a:r>
            <a:r>
              <a:rPr lang="fa-IR" dirty="0"/>
              <a:t> میباشد.</a:t>
            </a:r>
          </a:p>
          <a:p>
            <a:r>
              <a:rPr lang="fa-IR" dirty="0"/>
              <a:t>در شبکه نسل آتی </a:t>
            </a:r>
            <a:r>
              <a:rPr lang="en-US" dirty="0"/>
              <a:t>NGN</a:t>
            </a:r>
            <a:r>
              <a:rPr lang="fa-IR" dirty="0"/>
              <a:t> (</a:t>
            </a:r>
            <a:r>
              <a:rPr lang="en-US" dirty="0"/>
              <a:t>Next Generation Network</a:t>
            </a:r>
            <a:r>
              <a:rPr lang="fa-IR" dirty="0"/>
              <a:t>)، چالش‌های جدید در شبکه‌های کامپیوتری راه کارهای جدیدی را می‌طلبد تا کاربران و شرکت‌ها بتوانند از سرویس‌ها و نرم‌افزارهای امروزی بهره ببرند.</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241089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071546"/>
            <a:ext cx="8501122" cy="5572164"/>
          </a:xfrm>
        </p:spPr>
        <p:style>
          <a:lnRef idx="1">
            <a:schemeClr val="accent4"/>
          </a:lnRef>
          <a:fillRef idx="2">
            <a:schemeClr val="accent4"/>
          </a:fillRef>
          <a:effectRef idx="1">
            <a:schemeClr val="accent4"/>
          </a:effectRef>
          <a:fontRef idx="minor">
            <a:schemeClr val="dk1"/>
          </a:fontRef>
        </p:style>
        <p:txBody>
          <a:bodyPr>
            <a:noAutofit/>
          </a:bodyPr>
          <a:lstStyle/>
          <a:p>
            <a:pPr algn="just" rtl="1">
              <a:lnSpc>
                <a:spcPct val="150000"/>
              </a:lnSpc>
              <a:buFont typeface="Wingdings" pitchFamily="2" charset="2"/>
              <a:buChar char="q"/>
            </a:pPr>
            <a:r>
              <a:rPr lang="fa-IR" sz="2100" b="1" dirty="0">
                <a:cs typeface="B Nazanin" pitchFamily="2" charset="-78"/>
              </a:rPr>
              <a:t>سیستم </a:t>
            </a:r>
            <a:r>
              <a:rPr lang="en-US" sz="2100" b="1" dirty="0">
                <a:cs typeface="B Nazanin" pitchFamily="2" charset="-78"/>
              </a:rPr>
              <a:t>AMPS</a:t>
            </a:r>
            <a:r>
              <a:rPr lang="fa-IR" sz="2100" b="1" dirty="0">
                <a:cs typeface="B Nazanin" pitchFamily="2" charset="-78"/>
              </a:rPr>
              <a:t> دارای 832 کانال دو طرفه همزمان است ، که در هر کانال خود از دو کانال یک طرفه ساده تشکیل می شود (832 کانال دریافت و 832 کانال ارسال).</a:t>
            </a:r>
          </a:p>
          <a:p>
            <a:pPr algn="just" rtl="1">
              <a:lnSpc>
                <a:spcPct val="150000"/>
              </a:lnSpc>
              <a:buFont typeface="Wingdings" pitchFamily="2" charset="2"/>
              <a:buChar char="ü"/>
            </a:pPr>
            <a:r>
              <a:rPr lang="fa-IR" sz="2100" b="1" dirty="0">
                <a:cs typeface="B Nazanin" pitchFamily="2" charset="-78"/>
              </a:rPr>
              <a:t>     کانال های یکطرفه دریافت روی فرکانس های </a:t>
            </a:r>
            <a:r>
              <a:rPr lang="en-US" sz="2100" b="1" dirty="0" err="1">
                <a:cs typeface="B Nazanin" pitchFamily="2" charset="-78"/>
              </a:rPr>
              <a:t>Mhz</a:t>
            </a:r>
            <a:r>
              <a:rPr lang="en-US" sz="2100" b="1" dirty="0">
                <a:cs typeface="B Nazanin" pitchFamily="2" charset="-78"/>
              </a:rPr>
              <a:t> </a:t>
            </a:r>
            <a:r>
              <a:rPr lang="fa-IR" sz="2100" b="1" dirty="0">
                <a:cs typeface="B Nazanin" pitchFamily="2" charset="-78"/>
              </a:rPr>
              <a:t> 849 - 824 </a:t>
            </a:r>
          </a:p>
          <a:p>
            <a:pPr algn="just" rtl="1">
              <a:lnSpc>
                <a:spcPct val="150000"/>
              </a:lnSpc>
              <a:buFont typeface="Wingdings" pitchFamily="2" charset="2"/>
              <a:buChar char="ü"/>
            </a:pPr>
            <a:r>
              <a:rPr lang="fa-IR" sz="2100" b="1" dirty="0">
                <a:cs typeface="B Nazanin" pitchFamily="2" charset="-78"/>
              </a:rPr>
              <a:t>     کانال های یکطرفه ارسال روی فرکانس های </a:t>
            </a:r>
            <a:r>
              <a:rPr lang="en-US" sz="2100" b="1" dirty="0" err="1">
                <a:cs typeface="B Nazanin" pitchFamily="2" charset="-78"/>
              </a:rPr>
              <a:t>Mhz</a:t>
            </a:r>
            <a:r>
              <a:rPr lang="en-US" sz="2100" b="1" dirty="0">
                <a:cs typeface="B Nazanin" pitchFamily="2" charset="-78"/>
              </a:rPr>
              <a:t> </a:t>
            </a:r>
            <a:r>
              <a:rPr lang="fa-IR" sz="2100" b="1" dirty="0">
                <a:cs typeface="B Nazanin" pitchFamily="2" charset="-78"/>
              </a:rPr>
              <a:t> 894 - 869 کار می کنند ( پهنای باند هر کانال </a:t>
            </a:r>
            <a:r>
              <a:rPr lang="en-US" sz="2100" b="1" dirty="0" err="1">
                <a:cs typeface="B Nazanin" pitchFamily="2" charset="-78"/>
              </a:rPr>
              <a:t>khz</a:t>
            </a:r>
            <a:r>
              <a:rPr lang="fa-IR" sz="2100" b="1" dirty="0">
                <a:cs typeface="B Nazanin" pitchFamily="2" charset="-78"/>
              </a:rPr>
              <a:t> 30 است )</a:t>
            </a:r>
          </a:p>
          <a:p>
            <a:pPr algn="just" rtl="1">
              <a:lnSpc>
                <a:spcPct val="150000"/>
              </a:lnSpc>
              <a:buFont typeface="Wingdings" pitchFamily="2" charset="2"/>
              <a:buChar char="q"/>
            </a:pPr>
            <a:r>
              <a:rPr lang="fa-IR" sz="2100" b="1" dirty="0">
                <a:cs typeface="B Nazanin" pitchFamily="2" charset="-78"/>
              </a:rPr>
              <a:t>      امواج در فرکانس  </a:t>
            </a:r>
            <a:r>
              <a:rPr lang="en-US" sz="2100" b="1" dirty="0" err="1">
                <a:cs typeface="B Nazanin" pitchFamily="2" charset="-78"/>
              </a:rPr>
              <a:t>Mhz</a:t>
            </a:r>
            <a:r>
              <a:rPr lang="en-US" sz="2100" b="1" dirty="0">
                <a:cs typeface="B Nazanin" pitchFamily="2" charset="-78"/>
              </a:rPr>
              <a:t> 800 </a:t>
            </a:r>
            <a:r>
              <a:rPr lang="fa-IR" sz="2100" b="1" dirty="0">
                <a:cs typeface="B Nazanin" pitchFamily="2" charset="-78"/>
              </a:rPr>
              <a:t>طول موجی در حدود </a:t>
            </a:r>
            <a:r>
              <a:rPr lang="en-US" sz="2100" b="1" dirty="0">
                <a:cs typeface="B Nazanin" pitchFamily="2" charset="-78"/>
              </a:rPr>
              <a:t>cm 40 </a:t>
            </a:r>
            <a:r>
              <a:rPr lang="fa-IR" sz="2100" b="1" dirty="0">
                <a:cs typeface="B Nazanin" pitchFamily="2" charset="-78"/>
              </a:rPr>
              <a:t>دارند وبه خط مستقیم حرکت می کنند. موجی که به ایستگاه مرکزی سلول می رسد ، می تواند مستقیما از گوشی تلفن همراه آمده باشد ، ویا انعکاس آن را از سطح زمین یا ساختمان ها باشد . که این می تواند باعث پژواک (</a:t>
            </a:r>
            <a:r>
              <a:rPr lang="en-US" sz="2100" b="1" dirty="0">
                <a:cs typeface="B Nazanin" pitchFamily="2" charset="-78"/>
              </a:rPr>
              <a:t>echo</a:t>
            </a:r>
            <a:r>
              <a:rPr lang="fa-IR" sz="2100" b="1" dirty="0">
                <a:cs typeface="B Nazanin" pitchFamily="2" charset="-78"/>
              </a:rPr>
              <a:t>)</a:t>
            </a:r>
            <a:r>
              <a:rPr lang="en-US" sz="2100" b="1" dirty="0">
                <a:cs typeface="B Nazanin" pitchFamily="2" charset="-78"/>
              </a:rPr>
              <a:t> </a:t>
            </a:r>
            <a:r>
              <a:rPr lang="fa-IR" sz="2100" b="1" dirty="0">
                <a:cs typeface="B Nazanin" pitchFamily="2" charset="-78"/>
              </a:rPr>
              <a:t>یا محو شدگی چند مسیره (</a:t>
            </a:r>
            <a:r>
              <a:rPr lang="en-US" sz="2100" b="1" dirty="0">
                <a:cs typeface="B Nazanin" pitchFamily="2" charset="-78"/>
              </a:rPr>
              <a:t>multipath fading </a:t>
            </a:r>
            <a:r>
              <a:rPr lang="fa-IR" sz="2100" b="1" dirty="0">
                <a:cs typeface="B Nazanin" pitchFamily="2" charset="-78"/>
              </a:rPr>
              <a:t>) شود . گاهی حتی امکان شنیدن مکالماتی که در مسافتی طولانی چندین بار به سطح زمین خورده ومنعکس شده نیز وجود دارد . </a:t>
            </a:r>
          </a:p>
          <a:p>
            <a:pPr algn="just" rtl="1">
              <a:lnSpc>
                <a:spcPct val="150000"/>
              </a:lnSpc>
              <a:buNone/>
            </a:pPr>
            <a:endParaRPr lang="fa-IR" sz="2100" b="1" dirty="0">
              <a:cs typeface="B Nazanin" pitchFamily="2" charset="-78"/>
            </a:endParaRPr>
          </a:p>
        </p:txBody>
      </p:sp>
      <p:sp>
        <p:nvSpPr>
          <p:cNvPr id="13" name="Rectangle 12"/>
          <p:cNvSpPr/>
          <p:nvPr/>
        </p:nvSpPr>
        <p:spPr>
          <a:xfrm>
            <a:off x="7096132" y="214291"/>
            <a:ext cx="2501978"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3200" b="1" dirty="0">
                <a:solidFill>
                  <a:srgbClr val="FFC000"/>
                </a:solidFill>
                <a:cs typeface="B Nazanin" pitchFamily="2" charset="-78"/>
              </a:rPr>
              <a:t>کانال ها :</a:t>
            </a:r>
          </a:p>
        </p:txBody>
      </p:sp>
    </p:spTree>
    <p:extLst>
      <p:ext uri="{BB962C8B-B14F-4D97-AF65-F5344CB8AC3E}">
        <p14:creationId xmlns:p14="http://schemas.microsoft.com/office/powerpoint/2010/main" val="1207237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1809720" y="142852"/>
            <a:ext cx="8496944" cy="1008112"/>
          </a:xfrm>
          <a:prstGeom prst="trapezoid">
            <a:avLst>
              <a:gd name="adj" fmla="val 6217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2000" b="1" dirty="0">
                <a:solidFill>
                  <a:schemeClr val="bg1"/>
                </a:solidFill>
                <a:cs typeface="B Roya" pitchFamily="2" charset="-78"/>
              </a:rPr>
              <a:t>832 کانال </a:t>
            </a:r>
            <a:r>
              <a:rPr lang="en-US" sz="2000" b="1" dirty="0">
                <a:solidFill>
                  <a:schemeClr val="bg1"/>
                </a:solidFill>
                <a:cs typeface="B Roya" pitchFamily="2" charset="-78"/>
              </a:rPr>
              <a:t>AMPS </a:t>
            </a:r>
            <a:r>
              <a:rPr lang="fa-IR" sz="2000" b="1" dirty="0">
                <a:solidFill>
                  <a:schemeClr val="bg1"/>
                </a:solidFill>
                <a:cs typeface="B Roya" pitchFamily="2" charset="-78"/>
              </a:rPr>
              <a:t>به چهار دسته تقسیم می شوند : </a:t>
            </a:r>
          </a:p>
        </p:txBody>
      </p:sp>
      <p:sp>
        <p:nvSpPr>
          <p:cNvPr id="7" name="Teardrop 6"/>
          <p:cNvSpPr/>
          <p:nvPr/>
        </p:nvSpPr>
        <p:spPr>
          <a:xfrm>
            <a:off x="6096000" y="1428736"/>
            <a:ext cx="4286280" cy="1645354"/>
          </a:xfrm>
          <a:prstGeom prst="teardrop">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lnSpc>
                <a:spcPct val="150000"/>
              </a:lnSpc>
            </a:pPr>
            <a:r>
              <a:rPr lang="fa-IR" sz="2000" dirty="0">
                <a:cs typeface="B Homa" pitchFamily="2" charset="-78"/>
              </a:rPr>
              <a:t>1- کانال های کنترل ( ایستگاه به تلفن همراه ) برای مدیریت سیستم </a:t>
            </a:r>
          </a:p>
        </p:txBody>
      </p:sp>
      <p:sp>
        <p:nvSpPr>
          <p:cNvPr id="8" name="Teardrop 7"/>
          <p:cNvSpPr/>
          <p:nvPr/>
        </p:nvSpPr>
        <p:spPr>
          <a:xfrm>
            <a:off x="6167438" y="3357562"/>
            <a:ext cx="4214842" cy="1779110"/>
          </a:xfrm>
          <a:prstGeom prst="teardrop">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lnSpc>
                <a:spcPct val="150000"/>
              </a:lnSpc>
            </a:pPr>
            <a:r>
              <a:rPr lang="fa-IR" sz="2000" dirty="0">
                <a:cs typeface="B Homa" pitchFamily="2" charset="-78"/>
              </a:rPr>
              <a:t>2- کانال های فراخوانی ( ایستگاه به تلفن همراه ) برای اعلام این که مکالمه ای در انتظار کاربر است .</a:t>
            </a:r>
          </a:p>
        </p:txBody>
      </p:sp>
      <p:sp>
        <p:nvSpPr>
          <p:cNvPr id="9" name="Teardrop 8"/>
          <p:cNvSpPr/>
          <p:nvPr/>
        </p:nvSpPr>
        <p:spPr>
          <a:xfrm>
            <a:off x="1809720" y="1643050"/>
            <a:ext cx="3853092" cy="1643074"/>
          </a:xfrm>
          <a:prstGeom prst="teardrop">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lnSpc>
                <a:spcPct val="150000"/>
              </a:lnSpc>
            </a:pPr>
            <a:r>
              <a:rPr lang="fa-IR" sz="2000" dirty="0">
                <a:cs typeface="B Homa" pitchFamily="2" charset="-78"/>
              </a:rPr>
              <a:t>3- کانال های دسترسی ( دو طرفه ) برای برقراری مکالمات و تخصیص کانال </a:t>
            </a:r>
          </a:p>
        </p:txBody>
      </p:sp>
      <p:sp>
        <p:nvSpPr>
          <p:cNvPr id="10" name="Teardrop 9"/>
          <p:cNvSpPr/>
          <p:nvPr/>
        </p:nvSpPr>
        <p:spPr>
          <a:xfrm>
            <a:off x="1524000" y="3571876"/>
            <a:ext cx="3857652" cy="1708812"/>
          </a:xfrm>
          <a:prstGeom prst="teardrop">
            <a:avLst>
              <a:gd name="adj" fmla="val 95963"/>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lnSpc>
                <a:spcPct val="150000"/>
              </a:lnSpc>
            </a:pPr>
            <a:r>
              <a:rPr lang="fa-IR" sz="2000" dirty="0">
                <a:cs typeface="B Homa" pitchFamily="2" charset="-78"/>
              </a:rPr>
              <a:t>4- کانال های داده ( دو طرفه ) برای صدا ، فکس یا داده </a:t>
            </a:r>
          </a:p>
        </p:txBody>
      </p:sp>
      <p:sp>
        <p:nvSpPr>
          <p:cNvPr id="18433" name="Rectangle 1"/>
          <p:cNvSpPr>
            <a:spLocks noChangeArrowheads="1"/>
          </p:cNvSpPr>
          <p:nvPr/>
        </p:nvSpPr>
        <p:spPr bwMode="auto">
          <a:xfrm flipH="1">
            <a:off x="1666844" y="5572141"/>
            <a:ext cx="8715436"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Low" defTabSz="914400" rtl="1" fontAlgn="base">
              <a:spcBef>
                <a:spcPct val="0"/>
              </a:spcBef>
              <a:spcAft>
                <a:spcPct val="0"/>
              </a:spcAft>
            </a:pPr>
            <a:r>
              <a:rPr lang="fa-IR" sz="2000" b="1" dirty="0">
                <a:solidFill>
                  <a:schemeClr val="tx1"/>
                </a:solidFill>
                <a:latin typeface="Bell MT" pitchFamily="18" charset="0"/>
                <a:ea typeface="Times New Roman" pitchFamily="18" charset="0"/>
                <a:cs typeface="B Nazanin" pitchFamily="2" charset="-78"/>
              </a:rPr>
              <a:t>تعداد کانال های کنترل 21 عدد است . از آنجاییکه استفاده از فرکانس های مشابه در سلول های مجاور مجاز نیست ، تعداد کانال های قابل استفاده در هر سلول بسیار کمتر از 832 ( و در واقع ، چیزی نزدیک به 45 کانال ) است . </a:t>
            </a:r>
            <a:endParaRPr lang="fa-IR" sz="2800" b="1" dirty="0">
              <a:solidFill>
                <a:schemeClr val="tx1"/>
              </a:solidFill>
              <a:latin typeface="Arial" pitchFamily="34" charset="0"/>
              <a:cs typeface="B Nazanin" pitchFamily="2" charset="-78"/>
            </a:endParaRPr>
          </a:p>
        </p:txBody>
      </p:sp>
    </p:spTree>
    <p:extLst>
      <p:ext uri="{BB962C8B-B14F-4D97-AF65-F5344CB8AC3E}">
        <p14:creationId xmlns:p14="http://schemas.microsoft.com/office/powerpoint/2010/main" val="3424429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1000"/>
                                        <p:tgtEl>
                                          <p:spTgt spid="8"/>
                                        </p:tgtEl>
                                      </p:cBhvr>
                                    </p:animEffect>
                                  </p:childTnLst>
                                </p:cTn>
                              </p:par>
                            </p:childTnLst>
                          </p:cTn>
                        </p:par>
                        <p:par>
                          <p:cTn id="12" fill="hold">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1000"/>
                                        <p:tgtEl>
                                          <p:spTgt spid="9"/>
                                        </p:tgtEl>
                                      </p:cBhvr>
                                    </p:animEffect>
                                  </p:childTnLst>
                                </p:cTn>
                              </p:par>
                            </p:childTnLst>
                          </p:cTn>
                        </p:par>
                        <p:par>
                          <p:cTn id="16" fill="hold">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0"/>
                                        <p:tgtEl>
                                          <p:spTgt spid="10"/>
                                        </p:tgtEl>
                                      </p:cBhvr>
                                    </p:animEffect>
                                  </p:childTnLst>
                                </p:cTn>
                              </p:par>
                            </p:childTnLst>
                          </p:cTn>
                        </p:par>
                        <p:par>
                          <p:cTn id="20" fill="hold">
                            <p:stCondLst>
                              <p:cond delay="9000"/>
                            </p:stCondLst>
                            <p:childTnLst>
                              <p:par>
                                <p:cTn id="21" presetID="18" presetClass="entr" presetSubtype="12" fill="hold" grpId="0" nodeType="afterEffect">
                                  <p:stCondLst>
                                    <p:cond delay="0"/>
                                  </p:stCondLst>
                                  <p:childTnLst>
                                    <p:set>
                                      <p:cBhvr>
                                        <p:cTn id="22" dur="1" fill="hold">
                                          <p:stCondLst>
                                            <p:cond delay="0"/>
                                          </p:stCondLst>
                                        </p:cTn>
                                        <p:tgtEl>
                                          <p:spTgt spid="18433"/>
                                        </p:tgtEl>
                                        <p:attrNameLst>
                                          <p:attrName>style.visibility</p:attrName>
                                        </p:attrNameLst>
                                      </p:cBhvr>
                                      <p:to>
                                        <p:strVal val="visible"/>
                                      </p:to>
                                    </p:set>
                                    <p:animEffect transition="in" filter="strips(downLeft)">
                                      <p:cBhvr>
                                        <p:cTn id="23"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4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20" y="1313384"/>
            <a:ext cx="8429684" cy="490169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rtl="1">
              <a:lnSpc>
                <a:spcPct val="150000"/>
              </a:lnSpc>
              <a:buFont typeface="Wingdings" pitchFamily="2" charset="2"/>
              <a:buChar char="q"/>
            </a:pPr>
            <a:r>
              <a:rPr lang="fa-IR" sz="2200" b="1" dirty="0">
                <a:cs typeface="B Nazanin" pitchFamily="2" charset="-78"/>
              </a:rPr>
              <a:t>هر سیستم تلفن همراه در سیستم </a:t>
            </a:r>
            <a:r>
              <a:rPr lang="en-US" sz="2200" b="1" dirty="0">
                <a:cs typeface="B Nazanin" pitchFamily="2" charset="-78"/>
              </a:rPr>
              <a:t>AMPS </a:t>
            </a:r>
            <a:r>
              <a:rPr lang="fa-IR" sz="2200" b="1" dirty="0">
                <a:cs typeface="B Nazanin" pitchFamily="2" charset="-78"/>
              </a:rPr>
              <a:t>دارای :</a:t>
            </a:r>
          </a:p>
          <a:p>
            <a:pPr algn="just" rtl="1">
              <a:lnSpc>
                <a:spcPct val="150000"/>
              </a:lnSpc>
              <a:buFont typeface="Wingdings" pitchFamily="2" charset="2"/>
              <a:buChar char="ü"/>
            </a:pPr>
            <a:r>
              <a:rPr lang="fa-IR" sz="2200" b="1" dirty="0">
                <a:cs typeface="B Nazanin" pitchFamily="2" charset="-78"/>
              </a:rPr>
              <a:t>یک شماره سریال 32 بیتی </a:t>
            </a:r>
          </a:p>
          <a:p>
            <a:pPr algn="just" rtl="1">
              <a:lnSpc>
                <a:spcPct val="150000"/>
              </a:lnSpc>
              <a:buFont typeface="Wingdings" pitchFamily="2" charset="2"/>
              <a:buChar char="ü"/>
            </a:pPr>
            <a:r>
              <a:rPr lang="fa-IR" sz="2200" b="1" dirty="0">
                <a:cs typeface="B Nazanin" pitchFamily="2" charset="-78"/>
              </a:rPr>
              <a:t>یک شماره تلفن 10 رقمی است.</a:t>
            </a:r>
          </a:p>
          <a:p>
            <a:pPr marL="0" indent="0" algn="just">
              <a:lnSpc>
                <a:spcPct val="150000"/>
              </a:lnSpc>
              <a:buNone/>
            </a:pPr>
            <a:r>
              <a:rPr lang="fa-IR" sz="2200" b="1" dirty="0">
                <a:cs typeface="B Nazanin" pitchFamily="2" charset="-78"/>
              </a:rPr>
              <a:t> شماره تلفن همراه دارای یک کد ناحیه 3 رقمی ( که به صورت 10 بیتی کد شده ) و یک شماره مشترک 7 رقمی ( که به صورت 24 بیتی کد شده ) مجموعا 34 بیت است . </a:t>
            </a:r>
          </a:p>
          <a:p>
            <a:pPr algn="just" rtl="1">
              <a:lnSpc>
                <a:spcPct val="150000"/>
              </a:lnSpc>
              <a:buNone/>
            </a:pPr>
            <a:r>
              <a:rPr lang="fa-IR" sz="2200" b="1" dirty="0">
                <a:cs typeface="B Nazanin" pitchFamily="2" charset="-78"/>
              </a:rPr>
              <a:t>      وقتی تلفن روشن می شود ، 21 کانال کنترل از پیش برنامه ریزی شده را اسکن می کند ، تا قویترین سیگنال را پیدا کند . سپس شماره سریال 32 بیتی و شماره تلفن 34 بیتی خود را منتشر می کند . تمام اطلاعات کنترلی در </a:t>
            </a:r>
            <a:r>
              <a:rPr lang="en-US" sz="2200" b="1" dirty="0">
                <a:cs typeface="B Nazanin" pitchFamily="2" charset="-78"/>
              </a:rPr>
              <a:t>AMPS </a:t>
            </a:r>
            <a:r>
              <a:rPr lang="fa-IR" sz="2200" b="1" dirty="0">
                <a:cs typeface="B Nazanin" pitchFamily="2" charset="-78"/>
              </a:rPr>
              <a:t>دیجیتال هستند ( بر خلاف کانال های صدا  که آنالوگ می باشند ) و این اطلاعات به دفعات و همراه با کد های تصحیح خطا منتشر می شوند . </a:t>
            </a:r>
          </a:p>
          <a:p>
            <a:pPr algn="just" rtl="1">
              <a:lnSpc>
                <a:spcPct val="150000"/>
              </a:lnSpc>
              <a:buNone/>
            </a:pPr>
            <a:endParaRPr lang="fa-IR" sz="2200" b="1" dirty="0">
              <a:cs typeface="B Nazanin" pitchFamily="2" charset="-78"/>
            </a:endParaRPr>
          </a:p>
        </p:txBody>
      </p:sp>
      <p:sp>
        <p:nvSpPr>
          <p:cNvPr id="8" name="Rectangle 7"/>
          <p:cNvSpPr/>
          <p:nvPr/>
        </p:nvSpPr>
        <p:spPr>
          <a:xfrm>
            <a:off x="5159897" y="285728"/>
            <a:ext cx="504212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800" b="1" dirty="0">
                <a:solidFill>
                  <a:schemeClr val="accent3"/>
                </a:solidFill>
                <a:cs typeface="B Zar" pitchFamily="2" charset="-78"/>
              </a:rPr>
              <a:t>مدیریت مکالمه </a:t>
            </a:r>
            <a:endParaRPr lang="en-US" sz="2800" dirty="0"/>
          </a:p>
        </p:txBody>
      </p:sp>
    </p:spTree>
    <p:extLst>
      <p:ext uri="{BB962C8B-B14F-4D97-AF65-F5344CB8AC3E}">
        <p14:creationId xmlns:p14="http://schemas.microsoft.com/office/powerpoint/2010/main" val="283284801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par>
                          <p:cTn id="10" fill="hold">
                            <p:stCondLst>
                              <p:cond delay="1050"/>
                            </p:stCondLst>
                            <p:childTnLst>
                              <p:par>
                                <p:cTn id="11" presetID="30"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800" decel="100000"/>
                                        <p:tgtEl>
                                          <p:spTgt spid="3">
                                            <p:bg/>
                                          </p:spTgt>
                                        </p:tgtEl>
                                      </p:cBhvr>
                                    </p:animEffect>
                                    <p:anim calcmode="lin" valueType="num">
                                      <p:cBhvr>
                                        <p:cTn id="14" dur="800" decel="100000" fill="hold"/>
                                        <p:tgtEl>
                                          <p:spTgt spid="3">
                                            <p:bg/>
                                          </p:spTgt>
                                        </p:tgtEl>
                                        <p:attrNameLst>
                                          <p:attrName>style.rotation</p:attrName>
                                        </p:attrNameLst>
                                      </p:cBhvr>
                                      <p:tavLst>
                                        <p:tav tm="0">
                                          <p:val>
                                            <p:fltVal val="-90"/>
                                          </p:val>
                                        </p:tav>
                                        <p:tav tm="100000">
                                          <p:val>
                                            <p:fltVal val="0"/>
                                          </p:val>
                                        </p:tav>
                                      </p:tavLst>
                                    </p:anim>
                                    <p:anim calcmode="lin" valueType="num">
                                      <p:cBhvr>
                                        <p:cTn id="15"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par>
                          <p:cTn id="19" fill="hold">
                            <p:stCondLst>
                              <p:cond delay="2050"/>
                            </p:stCondLst>
                            <p:childTnLst>
                              <p:par>
                                <p:cTn id="20" presetID="3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800" decel="100000"/>
                                        <p:tgtEl>
                                          <p:spTgt spid="3">
                                            <p:txEl>
                                              <p:pRg st="0" end="0"/>
                                            </p:txEl>
                                          </p:spTgt>
                                        </p:tgtEl>
                                      </p:cBhvr>
                                    </p:animEffect>
                                    <p:anim calcmode="lin" valueType="num">
                                      <p:cBhvr>
                                        <p:cTn id="2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8" fill="hold">
                            <p:stCondLst>
                              <p:cond delay="3050"/>
                            </p:stCondLst>
                            <p:childTnLst>
                              <p:par>
                                <p:cTn id="29" presetID="30"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800" decel="100000"/>
                                        <p:tgtEl>
                                          <p:spTgt spid="3">
                                            <p:txEl>
                                              <p:pRg st="1" end="1"/>
                                            </p:txEl>
                                          </p:spTgt>
                                        </p:tgtEl>
                                      </p:cBhvr>
                                    </p:animEffect>
                                    <p:anim calcmode="lin" valueType="num">
                                      <p:cBhvr>
                                        <p:cTn id="32"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37" fill="hold">
                            <p:stCondLst>
                              <p:cond delay="4050"/>
                            </p:stCondLst>
                            <p:childTnLst>
                              <p:par>
                                <p:cTn id="38" presetID="30"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800" decel="100000"/>
                                        <p:tgtEl>
                                          <p:spTgt spid="3">
                                            <p:txEl>
                                              <p:pRg st="2" end="2"/>
                                            </p:txEl>
                                          </p:spTgt>
                                        </p:tgtEl>
                                      </p:cBhvr>
                                    </p:animEffect>
                                    <p:anim calcmode="lin" valueType="num">
                                      <p:cBhvr>
                                        <p:cTn id="41"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46" fill="hold">
                            <p:stCondLst>
                              <p:cond delay="5050"/>
                            </p:stCondLst>
                            <p:childTnLst>
                              <p:par>
                                <p:cTn id="47" presetID="30" presetClass="entr" presetSubtype="0" fill="hold" grpId="0"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800" decel="100000"/>
                                        <p:tgtEl>
                                          <p:spTgt spid="3">
                                            <p:txEl>
                                              <p:pRg st="3" end="3"/>
                                            </p:txEl>
                                          </p:spTgt>
                                        </p:tgtEl>
                                      </p:cBhvr>
                                    </p:animEffect>
                                    <p:anim calcmode="lin" valueType="num">
                                      <p:cBhvr>
                                        <p:cTn id="50"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55" fill="hold">
                            <p:stCondLst>
                              <p:cond delay="6050"/>
                            </p:stCondLst>
                            <p:childTnLst>
                              <p:par>
                                <p:cTn id="56" presetID="30" presetClass="entr" presetSubtype="0"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800" decel="100000"/>
                                        <p:tgtEl>
                                          <p:spTgt spid="3">
                                            <p:txEl>
                                              <p:pRg st="4" end="4"/>
                                            </p:txEl>
                                          </p:spTgt>
                                        </p:tgtEl>
                                      </p:cBhvr>
                                    </p:animEffect>
                                    <p:anim calcmode="lin" valueType="num">
                                      <p:cBhvr>
                                        <p:cTn id="59"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20" y="332656"/>
            <a:ext cx="8572560" cy="623961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lnSpc>
                <a:spcPct val="250000"/>
              </a:lnSpc>
              <a:buNone/>
            </a:pPr>
            <a:r>
              <a:rPr lang="fa-IR" sz="2400" b="1" dirty="0">
                <a:solidFill>
                  <a:schemeClr val="accent3"/>
                </a:solidFill>
                <a:cs typeface="B Zar" pitchFamily="2" charset="-78"/>
              </a:rPr>
              <a:t>ادامه مدیریت مکالمه </a:t>
            </a:r>
            <a:r>
              <a:rPr lang="fa-IR" sz="2400" dirty="0"/>
              <a:t>:</a:t>
            </a:r>
            <a:endParaRPr lang="fa-IR" sz="2200" b="1" dirty="0">
              <a:cs typeface="B Nazanin" pitchFamily="2" charset="-78"/>
            </a:endParaRPr>
          </a:p>
          <a:p>
            <a:pPr algn="just" rtl="1">
              <a:lnSpc>
                <a:spcPct val="250000"/>
              </a:lnSpc>
              <a:buFont typeface="Wingdings" pitchFamily="2" charset="2"/>
              <a:buChar char="q"/>
            </a:pPr>
            <a:r>
              <a:rPr lang="fa-IR" sz="2200" b="1" dirty="0">
                <a:cs typeface="B Nazanin" pitchFamily="2" charset="-78"/>
              </a:rPr>
              <a:t>وقتی ایستگاه مرکزی سلول این اعلام را دریافت کرد ، آن را به </a:t>
            </a:r>
            <a:r>
              <a:rPr lang="en-US" sz="2200" b="1" dirty="0">
                <a:cs typeface="B Nazanin" pitchFamily="2" charset="-78"/>
              </a:rPr>
              <a:t>MTSO </a:t>
            </a:r>
            <a:r>
              <a:rPr lang="fa-IR" sz="2200" b="1" dirty="0">
                <a:cs typeface="B Nazanin" pitchFamily="2" charset="-78"/>
              </a:rPr>
              <a:t>می فرستند که آن هم ( پس از ثبت کاربر جدید ) محل وی را به نزدیکترین </a:t>
            </a:r>
            <a:r>
              <a:rPr lang="en-US" sz="2200" b="1" dirty="0">
                <a:cs typeface="B Nazanin" pitchFamily="2" charset="-78"/>
              </a:rPr>
              <a:t>MTSO </a:t>
            </a:r>
            <a:r>
              <a:rPr lang="fa-IR" sz="2200" b="1" dirty="0">
                <a:cs typeface="B Nazanin" pitchFamily="2" charset="-78"/>
              </a:rPr>
              <a:t>اعلام می کند . در حالت عادی ، یک تلفن همراه هر 15 دقیقه خود را به ایستگاه مرکزی معرفی می کند . </a:t>
            </a:r>
          </a:p>
        </p:txBody>
      </p:sp>
    </p:spTree>
    <p:extLst>
      <p:ext uri="{BB962C8B-B14F-4D97-AF65-F5344CB8AC3E}">
        <p14:creationId xmlns:p14="http://schemas.microsoft.com/office/powerpoint/2010/main" val="63954510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Left)">
                                      <p:cBhvr>
                                        <p:cTn id="7" dur="500"/>
                                        <p:tgtEl>
                                          <p:spTgt spid="3">
                                            <p:bg/>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Left)">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3935760" y="353302"/>
            <a:ext cx="5996044" cy="1071570"/>
          </a:xfrm>
          <a:prstGeom prst="bevel">
            <a:avLst/>
          </a:prstGeom>
          <a:ln/>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fa-IR" sz="2000" b="1" dirty="0">
                <a:ln/>
                <a:solidFill>
                  <a:schemeClr val="tx1"/>
                </a:solidFill>
                <a:cs typeface="B Zar" pitchFamily="2" charset="-78"/>
              </a:rPr>
              <a:t>نحوه برقراری تماس در تلفن های موبایل نسل اول:</a:t>
            </a:r>
          </a:p>
        </p:txBody>
      </p:sp>
      <p:sp>
        <p:nvSpPr>
          <p:cNvPr id="6" name="Rectangle 5"/>
          <p:cNvSpPr/>
          <p:nvPr/>
        </p:nvSpPr>
        <p:spPr>
          <a:xfrm>
            <a:off x="1839966" y="1424872"/>
            <a:ext cx="8104414" cy="517064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rtl="1">
              <a:lnSpc>
                <a:spcPct val="150000"/>
              </a:lnSpc>
              <a:buFont typeface="Wingdings" pitchFamily="2" charset="2"/>
              <a:buChar char="q"/>
            </a:pPr>
            <a:r>
              <a:rPr lang="fa-IR" sz="2200" b="1" dirty="0">
                <a:cs typeface="B Nazanin" pitchFamily="2" charset="-78"/>
              </a:rPr>
              <a:t>برای برقراری یک تماس :</a:t>
            </a:r>
          </a:p>
          <a:p>
            <a:pPr algn="just" rtl="1">
              <a:lnSpc>
                <a:spcPct val="150000"/>
              </a:lnSpc>
            </a:pPr>
            <a:r>
              <a:rPr lang="fa-IR" sz="2200" b="1" dirty="0">
                <a:cs typeface="B Nazanin" pitchFamily="2" charset="-78"/>
              </a:rPr>
              <a:t>کاربر ( بعد از روشن کردن تلفن ) شماره مورد نظر را وارد کرده و دکمه </a:t>
            </a:r>
            <a:r>
              <a:rPr lang="en-US" sz="2200" b="1" dirty="0">
                <a:cs typeface="B Nazanin" pitchFamily="2" charset="-78"/>
              </a:rPr>
              <a:t>CALL </a:t>
            </a:r>
            <a:r>
              <a:rPr lang="fa-IR" sz="2200" b="1" dirty="0">
                <a:cs typeface="B Nazanin" pitchFamily="2" charset="-78"/>
              </a:rPr>
              <a:t>را فشار می دهد . تلفن این شماره را به همراه کد شناسایی خود روی یکی از کانال های دسترسی (</a:t>
            </a:r>
            <a:r>
              <a:rPr lang="en-US" sz="2200" b="1" dirty="0">
                <a:cs typeface="B Nazanin" pitchFamily="2" charset="-78"/>
              </a:rPr>
              <a:t>access channel</a:t>
            </a:r>
            <a:r>
              <a:rPr lang="fa-IR" sz="2200" b="1" dirty="0">
                <a:cs typeface="B Nazanin" pitchFamily="2" charset="-78"/>
              </a:rPr>
              <a:t>) به ایستگاه مرکزی می فرستند. </a:t>
            </a:r>
          </a:p>
          <a:p>
            <a:pPr algn="just" rtl="1">
              <a:lnSpc>
                <a:spcPct val="150000"/>
              </a:lnSpc>
            </a:pPr>
            <a:r>
              <a:rPr lang="fa-IR" sz="2200" b="1" dirty="0">
                <a:cs typeface="B Nazanin" pitchFamily="2" charset="-78"/>
              </a:rPr>
              <a:t>وقتی ایستگاه مرکزی سلول این درخواست را دریافت کرد ، به </a:t>
            </a:r>
            <a:r>
              <a:rPr lang="en-US" sz="2200" b="1" dirty="0">
                <a:cs typeface="B Nazanin" pitchFamily="2" charset="-78"/>
              </a:rPr>
              <a:t>MTSO </a:t>
            </a:r>
            <a:r>
              <a:rPr lang="fa-IR" sz="2200" b="1" dirty="0">
                <a:cs typeface="B Nazanin" pitchFamily="2" charset="-78"/>
              </a:rPr>
              <a:t>اطلاع می دهد.  اگر تماس گیرنده یکی از مشترکین آن </a:t>
            </a:r>
            <a:r>
              <a:rPr lang="en-US" sz="2200" b="1">
                <a:cs typeface="B Nazanin" pitchFamily="2" charset="-78"/>
              </a:rPr>
              <a:t>MTSO  </a:t>
            </a:r>
            <a:r>
              <a:rPr lang="fa-IR" sz="2200" b="1" dirty="0">
                <a:cs typeface="B Nazanin" pitchFamily="2" charset="-78"/>
              </a:rPr>
              <a:t>باشد ، </a:t>
            </a:r>
            <a:r>
              <a:rPr lang="en-US" sz="2200" b="1" dirty="0">
                <a:cs typeface="B Nazanin" pitchFamily="2" charset="-78"/>
              </a:rPr>
              <a:t>MTSO  </a:t>
            </a:r>
            <a:r>
              <a:rPr lang="fa-IR" sz="2200" b="1" dirty="0">
                <a:cs typeface="B Nazanin" pitchFamily="2" charset="-78"/>
              </a:rPr>
              <a:t>بدنبال یک کانال خالی می گردد تا به وی تخصیص دهد . اگر کانال خالی موجود بود شماره آن روی کانال کنترل به تلفن برگشت داده می شود ، با گرفتن کانال دسترسی از </a:t>
            </a:r>
            <a:r>
              <a:rPr lang="en-US" sz="2200" b="1" dirty="0">
                <a:cs typeface="B Nazanin" pitchFamily="2" charset="-78"/>
              </a:rPr>
              <a:t>MTSO  </a:t>
            </a:r>
            <a:r>
              <a:rPr lang="fa-IR" sz="2200" b="1" dirty="0">
                <a:cs typeface="B Nazanin" pitchFamily="2" charset="-78"/>
              </a:rPr>
              <a:t> تلفن همراه بطور خود کار به آن کانال سویئچ کرده و منتظر می ماند تا طرف مقابل گوشی را بردارد . </a:t>
            </a:r>
          </a:p>
        </p:txBody>
      </p:sp>
    </p:spTree>
    <p:extLst>
      <p:ext uri="{BB962C8B-B14F-4D97-AF65-F5344CB8AC3E}">
        <p14:creationId xmlns:p14="http://schemas.microsoft.com/office/powerpoint/2010/main" val="241289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2300"/>
                            </p:stCondLst>
                            <p:childTnLst>
                              <p:par>
                                <p:cTn id="12" presetID="3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24034" y="714357"/>
            <a:ext cx="8215370" cy="618630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r>
              <a:rPr lang="fa-IR" sz="2200" b="1" dirty="0">
                <a:cs typeface="B Nazanin" pitchFamily="2" charset="-78"/>
              </a:rPr>
              <a:t>تماس دریافتی:</a:t>
            </a:r>
          </a:p>
          <a:p>
            <a:pPr algn="just" rtl="1">
              <a:lnSpc>
                <a:spcPct val="150000"/>
              </a:lnSpc>
            </a:pPr>
            <a:r>
              <a:rPr lang="fa-IR" sz="2200" b="1" dirty="0">
                <a:cs typeface="B Nazanin" pitchFamily="2" charset="-78"/>
              </a:rPr>
              <a:t>تماس های دریافتی به طریق دیگری عمل می کنند .تلفن های بیکار دایما به  کانال فراخوانی  (</a:t>
            </a:r>
            <a:r>
              <a:rPr lang="en-US" sz="2200" b="1" dirty="0">
                <a:cs typeface="B Nazanin" pitchFamily="2" charset="-78"/>
              </a:rPr>
              <a:t>paging channel </a:t>
            </a:r>
            <a:r>
              <a:rPr lang="fa-IR" sz="2200" b="1" dirty="0">
                <a:cs typeface="B Nazanin" pitchFamily="2" charset="-78"/>
              </a:rPr>
              <a:t>) گوش می کنند ، تا پیام هائی را که برای آنان می رسد دریافت کنند وقتی یک شماره تلفن همراه گرفته می شود ( خواه از یک تلفن ثابت یا یک تلفن همراه دیگر) ، یک بسته به  </a:t>
            </a:r>
            <a:r>
              <a:rPr lang="en-US" sz="2200" b="1" dirty="0">
                <a:cs typeface="B Nazanin" pitchFamily="2" charset="-78"/>
              </a:rPr>
              <a:t>MTSO</a:t>
            </a:r>
            <a:r>
              <a:rPr lang="fa-IR" sz="2200" b="1" dirty="0">
                <a:cs typeface="B Nazanin" pitchFamily="2" charset="-78"/>
              </a:rPr>
              <a:t>ی آن ارسال می شود تا محل وی را پیدا کند . </a:t>
            </a:r>
            <a:r>
              <a:rPr lang="en-US" sz="2200" b="1" dirty="0">
                <a:cs typeface="B Nazanin" pitchFamily="2" charset="-78"/>
              </a:rPr>
              <a:t>MTSO</a:t>
            </a:r>
            <a:r>
              <a:rPr lang="fa-IR" sz="2200" b="1" dirty="0">
                <a:cs typeface="B Nazanin" pitchFamily="2" charset="-78"/>
              </a:rPr>
              <a:t> نیز که محل تمام مشترکین فعال خود را می داند ، یک بسته به ایستگاه مرکزی آن تلفن می فرستد ، که آن هم بنوبه خود یک پیام روی کانال فراخوانی منتشر می کند . </a:t>
            </a:r>
          </a:p>
          <a:p>
            <a:pPr algn="just" rtl="1">
              <a:lnSpc>
                <a:spcPct val="150000"/>
              </a:lnSpc>
            </a:pPr>
            <a:r>
              <a:rPr lang="fa-IR" sz="2200" b="1" dirty="0">
                <a:cs typeface="B Nazanin" pitchFamily="2" charset="-78"/>
              </a:rPr>
              <a:t>تلفن مقصد هم با ارسال پاسخ (</a:t>
            </a:r>
            <a:r>
              <a:rPr lang="en-US" sz="2200" b="1" dirty="0">
                <a:cs typeface="B Nazanin" pitchFamily="2" charset="-78"/>
              </a:rPr>
              <a:t>YES </a:t>
            </a:r>
            <a:r>
              <a:rPr lang="fa-IR" sz="2200" b="1" dirty="0">
                <a:cs typeface="B Nazanin" pitchFamily="2" charset="-78"/>
              </a:rPr>
              <a:t>) روی کانال دسترسی جواب می دهد . وقتی ایستگاه مرکزی پاسخ (</a:t>
            </a:r>
            <a:r>
              <a:rPr lang="en-US" sz="2200" b="1" dirty="0">
                <a:cs typeface="B Nazanin" pitchFamily="2" charset="-78"/>
              </a:rPr>
              <a:t>YES </a:t>
            </a:r>
            <a:r>
              <a:rPr lang="fa-IR" sz="2200" b="1" dirty="0">
                <a:cs typeface="B Nazanin" pitchFamily="2" charset="-78"/>
              </a:rPr>
              <a:t>)</a:t>
            </a:r>
            <a:r>
              <a:rPr lang="en-US" sz="2200" b="1" dirty="0">
                <a:cs typeface="B Nazanin" pitchFamily="2" charset="-78"/>
              </a:rPr>
              <a:t> </a:t>
            </a:r>
            <a:r>
              <a:rPr lang="fa-IR" sz="2200" b="1" dirty="0">
                <a:cs typeface="B Nazanin" pitchFamily="2" charset="-78"/>
              </a:rPr>
              <a:t>را دریافت کرد ، با پیامی مانند این عکس العمل نشان می دهد : (تلفن 14 ، روی کانال 3 به تماس جواب بده ).</a:t>
            </a:r>
          </a:p>
          <a:p>
            <a:pPr algn="just" rtl="1">
              <a:lnSpc>
                <a:spcPct val="150000"/>
              </a:lnSpc>
            </a:pPr>
            <a:r>
              <a:rPr lang="fa-IR" sz="2200" b="1" dirty="0">
                <a:cs typeface="B Nazanin" pitchFamily="2" charset="-78"/>
              </a:rPr>
              <a:t> در اینجا ، تلفن همراه به کانال 3 سوییچ کرده ، و شروع به زنگ زدن می کند .</a:t>
            </a:r>
          </a:p>
        </p:txBody>
      </p:sp>
    </p:spTree>
    <p:extLst>
      <p:ext uri="{BB962C8B-B14F-4D97-AF65-F5344CB8AC3E}">
        <p14:creationId xmlns:p14="http://schemas.microsoft.com/office/powerpoint/2010/main" val="2588174991"/>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a:lnSpc>
                <a:spcPct val="150000"/>
              </a:lnSpc>
            </a:pPr>
            <a:r>
              <a:rPr lang="fa-IR" dirty="0"/>
              <a:t>سرویس های </a:t>
            </a:r>
            <a:r>
              <a:rPr lang="en-US" dirty="0"/>
              <a:t>AMPS:</a:t>
            </a:r>
            <a:br>
              <a:rPr lang="en-US" dirty="0"/>
            </a:br>
            <a:endParaRPr lang="fa-IR" dirty="0"/>
          </a:p>
        </p:txBody>
      </p:sp>
      <p:sp>
        <p:nvSpPr>
          <p:cNvPr id="4" name="Content Placeholder 3"/>
          <p:cNvSpPr>
            <a:spLocks noGrp="1"/>
          </p:cNvSpPr>
          <p:nvPr>
            <p:ph idx="1"/>
          </p:nvPr>
        </p:nvSpPr>
        <p:spPr/>
        <p:txBody>
          <a:bodyPr/>
          <a:lstStyle/>
          <a:p>
            <a:r>
              <a:rPr lang="fa-IR" dirty="0"/>
              <a:t>همانند  سرویس نسل دوم </a:t>
            </a:r>
            <a:r>
              <a:rPr lang="en-US" dirty="0"/>
              <a:t>GSM،</a:t>
            </a:r>
            <a:r>
              <a:rPr lang="fa-IR" dirty="0"/>
              <a:t>انتقال صوت  به صورت </a:t>
            </a:r>
            <a:r>
              <a:rPr lang="en-US" dirty="0"/>
              <a:t>Full duplex  </a:t>
            </a:r>
            <a:r>
              <a:rPr lang="fa-IR" dirty="0"/>
              <a:t>است </a:t>
            </a:r>
          </a:p>
          <a:p>
            <a:endParaRPr lang="fa-IR" dirty="0"/>
          </a:p>
          <a:p>
            <a:r>
              <a:rPr lang="fa-IR" dirty="0"/>
              <a:t>تفاوت که در شبکه های نسل اول سیگنال های صحبت به صورت  آنالوگ ،اما در </a:t>
            </a:r>
            <a:r>
              <a:rPr lang="en-US" dirty="0"/>
              <a:t>GSM </a:t>
            </a:r>
            <a:r>
              <a:rPr lang="fa-IR" dirty="0"/>
              <a:t>همان سرویس را به صورت دیجیتال ارائه میکنند</a:t>
            </a:r>
          </a:p>
          <a:p>
            <a:endParaRPr lang="en-US" dirty="0"/>
          </a:p>
        </p:txBody>
      </p:sp>
    </p:spTree>
    <p:extLst>
      <p:ext uri="{BB962C8B-B14F-4D97-AF65-F5344CB8AC3E}">
        <p14:creationId xmlns:p14="http://schemas.microsoft.com/office/powerpoint/2010/main" val="1073763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t>مشکلات نسل اول </a:t>
            </a:r>
          </a:p>
        </p:txBody>
      </p:sp>
      <p:sp>
        <p:nvSpPr>
          <p:cNvPr id="4" name="Content Placeholder 3"/>
          <p:cNvSpPr>
            <a:spLocks noGrp="1"/>
          </p:cNvSpPr>
          <p:nvPr>
            <p:ph idx="1"/>
          </p:nvPr>
        </p:nvSpPr>
        <p:spPr/>
        <p:txBody>
          <a:bodyPr/>
          <a:lstStyle/>
          <a:p>
            <a:r>
              <a:rPr lang="fa-IR" dirty="0"/>
              <a:t>استفاده از مدولاسیون آنالوگ</a:t>
            </a:r>
          </a:p>
          <a:p>
            <a:r>
              <a:rPr lang="fa-IR" dirty="0"/>
              <a:t>محدوديت ظرفيت شبكه هاي مذكور و عدم توانايي افزايش تعداد مشتركين </a:t>
            </a:r>
          </a:p>
          <a:p>
            <a:r>
              <a:rPr lang="fa-IR" dirty="0"/>
              <a:t>تجهيزات با ابعاد فیزیکی بزرگ </a:t>
            </a:r>
          </a:p>
          <a:p>
            <a:r>
              <a:rPr lang="fa-IR" dirty="0"/>
              <a:t>پایین بودن سطح امنيت </a:t>
            </a:r>
          </a:p>
          <a:p>
            <a:r>
              <a:rPr lang="fa-IR" dirty="0"/>
              <a:t>عدم انطباق با شبكه ‌های موبایل سایر كشورها ( نداشتن سرویس رومینگ </a:t>
            </a:r>
            <a:r>
              <a:rPr lang="en-US"/>
              <a:t>(</a:t>
            </a:r>
            <a:endParaRPr lang="fa-IR" dirty="0"/>
          </a:p>
          <a:p>
            <a:endParaRPr lang="en-US" dirty="0"/>
          </a:p>
        </p:txBody>
      </p:sp>
    </p:spTree>
    <p:extLst>
      <p:ext uri="{BB962C8B-B14F-4D97-AF65-F5344CB8AC3E}">
        <p14:creationId xmlns:p14="http://schemas.microsoft.com/office/powerpoint/2010/main" val="1762186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a:t>
            </a:r>
            <a:r>
              <a:rPr lang="en-US" dirty="0"/>
              <a:t>ITU </a:t>
            </a:r>
            <a:r>
              <a:rPr lang="fa-IR" dirty="0"/>
              <a:t>در مدل شبکه </a:t>
            </a:r>
            <a:r>
              <a:rPr lang="en-US" dirty="0"/>
              <a:t>NGN</a:t>
            </a:r>
          </a:p>
        </p:txBody>
      </p:sp>
      <p:sp>
        <p:nvSpPr>
          <p:cNvPr id="3" name="Content Placeholder 2"/>
          <p:cNvSpPr>
            <a:spLocks noGrp="1"/>
          </p:cNvSpPr>
          <p:nvPr>
            <p:ph idx="1"/>
          </p:nvPr>
        </p:nvSpPr>
        <p:spPr/>
        <p:txBody>
          <a:bodyPr>
            <a:normAutofit/>
          </a:bodyPr>
          <a:lstStyle/>
          <a:p>
            <a:r>
              <a:rPr lang="en-US" dirty="0"/>
              <a:t>NGN </a:t>
            </a:r>
            <a:r>
              <a:rPr lang="fa-IR" dirty="0"/>
              <a:t>شبکه ای مبتنی بر </a:t>
            </a:r>
            <a:r>
              <a:rPr lang="en-US" dirty="0"/>
              <a:t>Packet </a:t>
            </a:r>
            <a:r>
              <a:rPr lang="fa-IR" dirty="0"/>
              <a:t> است و می تواند امکانات ارتباطی را با به کار بردن چندین فناوری انتقال در اختیار قرار دهد که در اینصورت امکانات و وظایف بخش سرویس از فناوری های انتقال زیرین مجزا است.</a:t>
            </a:r>
          </a:p>
          <a:p>
            <a:r>
              <a:rPr lang="en-US" dirty="0"/>
              <a:t>NGN </a:t>
            </a:r>
            <a:r>
              <a:rPr lang="fa-IR" dirty="0"/>
              <a:t>شرایط دسترسی نامحدود استفاده کنندگان به شبکه و سرویس پروایدرهای مختلف را فراهم می کند.</a:t>
            </a:r>
          </a:p>
          <a:p>
            <a:r>
              <a:rPr lang="en-US" dirty="0"/>
              <a:t>NGN </a:t>
            </a:r>
            <a:r>
              <a:rPr lang="fa-IR" dirty="0"/>
              <a:t>تحرک عمومی را ساپورت می کند و این به ارائه سرویس پایدار و فراگیر کمک می کند. </a:t>
            </a:r>
          </a:p>
          <a:p>
            <a:pPr lvl="1"/>
            <a:r>
              <a:rPr lang="fa-IR" dirty="0"/>
              <a:t>در تعاریف بیان شده همواره تاکید زیادی بر جداسازی لایه شبکه از لایه سرویس می شود.</a:t>
            </a:r>
          </a:p>
          <a:p>
            <a:r>
              <a:rPr lang="fa-IR" dirty="0"/>
              <a:t>در </a:t>
            </a:r>
            <a:r>
              <a:rPr lang="en-US" dirty="0"/>
              <a:t>NGN </a:t>
            </a:r>
            <a:r>
              <a:rPr lang="fa-IR" dirty="0"/>
              <a:t>تلاش بر آنست تا با ایجاد تغییراتی در معماری شبکه های </a:t>
            </a:r>
            <a:r>
              <a:rPr lang="en-US" dirty="0"/>
              <a:t>Core </a:t>
            </a:r>
            <a:r>
              <a:rPr lang="fa-IR" dirty="0"/>
              <a:t>و </a:t>
            </a:r>
            <a:r>
              <a:rPr lang="en-US" dirty="0"/>
              <a:t>Access </a:t>
            </a:r>
            <a:r>
              <a:rPr lang="fa-IR" dirty="0"/>
              <a:t> مخابراتی، به یک شبکه یکپارچه و واحد دست یابیم تا انواع اطلاعات مانند صدا، دیتا، تصویر و… را به صورت بسته (</a:t>
            </a:r>
            <a:r>
              <a:rPr lang="en-US" dirty="0"/>
              <a:t>Packet</a:t>
            </a:r>
            <a:r>
              <a:rPr lang="fa-IR" dirty="0"/>
              <a:t>)</a:t>
            </a:r>
            <a:r>
              <a:rPr lang="en-US" dirty="0"/>
              <a:t> </a:t>
            </a:r>
            <a:r>
              <a:rPr lang="fa-IR" dirty="0"/>
              <a:t>های </a:t>
            </a:r>
            <a:r>
              <a:rPr lang="en-US" dirty="0"/>
              <a:t>IP </a:t>
            </a:r>
            <a:r>
              <a:rPr lang="fa-IR" dirty="0"/>
              <a:t>ایجاد کرده و انتقال دهیم. </a:t>
            </a:r>
          </a:p>
          <a:p>
            <a:r>
              <a:rPr lang="fa-IR" dirty="0"/>
              <a:t>این همانند آن چیزی است که در اینترنت اتفاق می افتد.</a:t>
            </a:r>
          </a:p>
          <a:p>
            <a:r>
              <a:rPr lang="fa-IR" dirty="0"/>
              <a:t> جالب است بدانید </a:t>
            </a:r>
            <a:r>
              <a:rPr lang="en-US" dirty="0"/>
              <a:t>NGN </a:t>
            </a:r>
            <a:r>
              <a:rPr lang="fa-IR" dirty="0"/>
              <a:t>از نظر کارآیی، نقطه عطف و پیشرفت تمام فناوری های بکار رفته در شبکه است.</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150657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سازمان شبکه سلولی</a:t>
            </a:r>
            <a:endParaRPr lang="en-US" dirty="0"/>
          </a:p>
        </p:txBody>
      </p:sp>
      <p:sp>
        <p:nvSpPr>
          <p:cNvPr id="3" name="Content Placeholder 2"/>
          <p:cNvSpPr>
            <a:spLocks noGrp="1"/>
          </p:cNvSpPr>
          <p:nvPr>
            <p:ph idx="1"/>
          </p:nvPr>
        </p:nvSpPr>
        <p:spPr>
          <a:xfrm>
            <a:off x="3254829" y="1168088"/>
            <a:ext cx="8797909" cy="4877112"/>
          </a:xfrm>
        </p:spPr>
        <p:txBody>
          <a:bodyPr>
            <a:normAutofit fontScale="92500"/>
          </a:bodyPr>
          <a:lstStyle/>
          <a:p>
            <a:r>
              <a:rPr lang="fa-IR" sz="2400" dirty="0"/>
              <a:t>بخش اصلی مورد بررسی یک شبکه سلولی فرستنده کم قدرت است که از مرتبه </a:t>
            </a:r>
            <a:r>
              <a:rPr lang="en-US" sz="2400" dirty="0"/>
              <a:t>100W</a:t>
            </a:r>
            <a:r>
              <a:rPr lang="fa-IR" sz="2400" dirty="0"/>
              <a:t> یا کمتر است.</a:t>
            </a:r>
          </a:p>
          <a:p>
            <a:r>
              <a:rPr lang="fa-IR" sz="2400" dirty="0"/>
              <a:t>چون برد چنین فرستنده ای کم است، یک ناحیه میتواند به </a:t>
            </a:r>
            <a:r>
              <a:rPr lang="fa-IR" sz="2400" dirty="0">
                <a:solidFill>
                  <a:srgbClr val="C00000"/>
                </a:solidFill>
              </a:rPr>
              <a:t>چندین سلول </a:t>
            </a:r>
            <a:r>
              <a:rPr lang="fa-IR" sz="2400" dirty="0"/>
              <a:t>تقسیم شود.</a:t>
            </a:r>
          </a:p>
          <a:p>
            <a:r>
              <a:rPr lang="fa-IR" sz="2400" dirty="0"/>
              <a:t>به هر سلول باندی از فرکانسها اختصاص می یابد و به وسیله </a:t>
            </a:r>
            <a:r>
              <a:rPr lang="fa-IR" sz="2400" dirty="0">
                <a:solidFill>
                  <a:srgbClr val="C00000"/>
                </a:solidFill>
              </a:rPr>
              <a:t>ایستگاه مبنا (</a:t>
            </a:r>
            <a:r>
              <a:rPr lang="en-US" sz="2400" dirty="0">
                <a:solidFill>
                  <a:srgbClr val="C00000"/>
                </a:solidFill>
              </a:rPr>
              <a:t>Base Station</a:t>
            </a:r>
            <a:r>
              <a:rPr lang="fa-IR" sz="2400" dirty="0">
                <a:solidFill>
                  <a:srgbClr val="C00000"/>
                </a:solidFill>
              </a:rPr>
              <a:t>) </a:t>
            </a:r>
            <a:r>
              <a:rPr lang="fa-IR" sz="2400" dirty="0"/>
              <a:t>متشکل از </a:t>
            </a:r>
            <a:r>
              <a:rPr lang="fa-IR" sz="2400" dirty="0">
                <a:solidFill>
                  <a:srgbClr val="3333CC"/>
                </a:solidFill>
              </a:rPr>
              <a:t>فرستنده</a:t>
            </a:r>
            <a:r>
              <a:rPr lang="fa-IR" sz="2400" dirty="0"/>
              <a:t>، </a:t>
            </a:r>
            <a:r>
              <a:rPr lang="fa-IR" sz="2400" dirty="0">
                <a:solidFill>
                  <a:srgbClr val="3333CC"/>
                </a:solidFill>
              </a:rPr>
              <a:t>گیرنده</a:t>
            </a:r>
            <a:r>
              <a:rPr lang="fa-IR" sz="2400" dirty="0"/>
              <a:t> و </a:t>
            </a:r>
            <a:r>
              <a:rPr lang="fa-IR" sz="2400" dirty="0">
                <a:solidFill>
                  <a:srgbClr val="3333CC"/>
                </a:solidFill>
              </a:rPr>
              <a:t>واحد کنترل</a:t>
            </a:r>
            <a:r>
              <a:rPr lang="fa-IR" sz="2400" dirty="0"/>
              <a:t>، سرویس داده میشود.</a:t>
            </a:r>
          </a:p>
          <a:p>
            <a:r>
              <a:rPr lang="fa-IR" sz="2400" dirty="0"/>
              <a:t>به سلول های مجاور </a:t>
            </a:r>
            <a:r>
              <a:rPr lang="fa-IR" sz="2400" dirty="0">
                <a:solidFill>
                  <a:srgbClr val="C00000"/>
                </a:solidFill>
              </a:rPr>
              <a:t>فرکانسهای متفاوتی </a:t>
            </a:r>
            <a:r>
              <a:rPr lang="fa-IR" sz="2400" dirty="0"/>
              <a:t>تخصیص داده میشود تا از تداخل یا القای متقابل جلوگیری شود.</a:t>
            </a:r>
          </a:p>
          <a:p>
            <a:r>
              <a:rPr lang="fa-IR" sz="2400" dirty="0"/>
              <a:t>با این وجود سلولهای که به اندازه کافی از هم دور هستند میتوانند از </a:t>
            </a:r>
            <a:r>
              <a:rPr lang="fa-IR" sz="2400" dirty="0">
                <a:solidFill>
                  <a:srgbClr val="C00000"/>
                </a:solidFill>
              </a:rPr>
              <a:t>فرکانسهای مشترک </a:t>
            </a:r>
            <a:r>
              <a:rPr lang="fa-IR" sz="2400" dirty="0"/>
              <a:t>استفاده کنند.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781105"/>
            <a:ext cx="3216729" cy="3197293"/>
          </a:xfrm>
          <a:prstGeom prst="rect">
            <a:avLst/>
          </a:prstGeom>
        </p:spPr>
      </p:pic>
    </p:spTree>
    <p:extLst>
      <p:ext uri="{BB962C8B-B14F-4D97-AF65-F5344CB8AC3E}">
        <p14:creationId xmlns:p14="http://schemas.microsoft.com/office/powerpoint/2010/main" val="319116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مخابرات سلولی</a:t>
            </a:r>
            <a:endParaRPr lang="en-US" dirty="0"/>
          </a:p>
        </p:txBody>
      </p:sp>
      <p:sp>
        <p:nvSpPr>
          <p:cNvPr id="3" name="Content Placeholder 2"/>
          <p:cNvSpPr>
            <a:spLocks noGrp="1"/>
          </p:cNvSpPr>
          <p:nvPr>
            <p:ph idx="1"/>
          </p:nvPr>
        </p:nvSpPr>
        <p:spPr>
          <a:xfrm>
            <a:off x="2649683" y="1168088"/>
            <a:ext cx="9403056" cy="4877112"/>
          </a:xfrm>
        </p:spPr>
        <p:txBody>
          <a:bodyPr/>
          <a:lstStyle/>
          <a:p>
            <a:r>
              <a:rPr lang="fa-IR" dirty="0"/>
              <a:t>ایدة ساختار سلولی در دهة 60 و70 میلادی برای توسعه ارتباطات سیار شکل گرفت. </a:t>
            </a:r>
          </a:p>
          <a:p>
            <a:r>
              <a:rPr lang="fa-IR" dirty="0"/>
              <a:t>در این ساختار به ارائه‌دهندة سرویس (برای مثال همراه اول) </a:t>
            </a:r>
            <a:r>
              <a:rPr lang="fa-IR" dirty="0">
                <a:solidFill>
                  <a:srgbClr val="C00000"/>
                </a:solidFill>
              </a:rPr>
              <a:t>محدودة فرکانسی </a:t>
            </a:r>
            <a:r>
              <a:rPr lang="fa-IR" dirty="0"/>
              <a:t>خاصی داده می‌شود. </a:t>
            </a:r>
          </a:p>
          <a:p>
            <a:r>
              <a:rPr lang="fa-IR" dirty="0"/>
              <a:t>برای مثال 30 کانال فرکانسی در اختیار همراه اول قرار می‌گیرد و اپراتور با 30 کانال به تعداد زیادی از متقاضیان، سرویس تلفن‌همراه ارائه می‌کند. </a:t>
            </a:r>
          </a:p>
          <a:p>
            <a:r>
              <a:rPr lang="fa-IR" dirty="0"/>
              <a:t>اپراتور همراه اول برای استفاده بهینه از این کانال‌های مخابراتی، منطقة تحت پوشش خود را به بخش‌هایی(</a:t>
            </a:r>
            <a:r>
              <a:rPr lang="en-US" dirty="0"/>
              <a:t>Zone</a:t>
            </a:r>
            <a:r>
              <a:rPr lang="fa-IR" dirty="0"/>
              <a:t>)</a:t>
            </a:r>
            <a:r>
              <a:rPr lang="en-US" dirty="0"/>
              <a:t> </a:t>
            </a:r>
            <a:r>
              <a:rPr lang="fa-IR" dirty="0"/>
              <a:t>تقسیم می‌کند. </a:t>
            </a:r>
          </a:p>
          <a:p>
            <a:r>
              <a:rPr lang="fa-IR" dirty="0"/>
              <a:t>در شکل مقابل، بخش‌بندی لانه زنبوری را مشاهده می‌کنید.</a:t>
            </a:r>
          </a:p>
          <a:p>
            <a:r>
              <a:rPr lang="fa-IR" dirty="0"/>
              <a:t>به این ساختار </a:t>
            </a:r>
            <a:r>
              <a:rPr lang="fa-IR" dirty="0">
                <a:solidFill>
                  <a:srgbClr val="C00000"/>
                </a:solidFill>
              </a:rPr>
              <a:t>سیستم تلفن سیار پیشرفته </a:t>
            </a:r>
            <a:r>
              <a:rPr lang="fa-IR" dirty="0"/>
              <a:t>یا به اختصار  (</a:t>
            </a:r>
            <a:r>
              <a:rPr lang="en-US" dirty="0"/>
              <a:t>AMPS  (Advanced Mobile Phone System </a:t>
            </a:r>
            <a:r>
              <a:rPr lang="fa-IR" dirty="0"/>
              <a:t>گفته می‌شود.</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34" y="3606644"/>
            <a:ext cx="2491748" cy="2476692"/>
          </a:xfrm>
          <a:prstGeom prst="rect">
            <a:avLst/>
          </a:prstGeom>
        </p:spPr>
      </p:pic>
    </p:spTree>
    <p:extLst>
      <p:ext uri="{BB962C8B-B14F-4D97-AF65-F5344CB8AC3E}">
        <p14:creationId xmlns:p14="http://schemas.microsoft.com/office/powerpoint/2010/main" val="160699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نحوه ایجاد سلول های 6 ضلعی </a:t>
            </a:r>
            <a:endParaRPr lang="en-US" dirty="0"/>
          </a:p>
        </p:txBody>
      </p:sp>
      <p:sp>
        <p:nvSpPr>
          <p:cNvPr id="3" name="Content Placeholder 2"/>
          <p:cNvSpPr>
            <a:spLocks noGrp="1"/>
          </p:cNvSpPr>
          <p:nvPr>
            <p:ph idx="1"/>
          </p:nvPr>
        </p:nvSpPr>
        <p:spPr>
          <a:xfrm>
            <a:off x="5845629" y="1168088"/>
            <a:ext cx="6207109" cy="4877112"/>
          </a:xfrm>
        </p:spPr>
        <p:txBody>
          <a:bodyPr>
            <a:normAutofit lnSpcReduction="10000"/>
          </a:bodyPr>
          <a:lstStyle/>
          <a:p>
            <a:r>
              <a:rPr lang="fa-IR" dirty="0"/>
              <a:t>سلولهای 6 ضلعی که در تحلیل ها استفاده میشود، با استفاده از </a:t>
            </a:r>
            <a:r>
              <a:rPr lang="fa-IR" dirty="0">
                <a:solidFill>
                  <a:srgbClr val="C00000"/>
                </a:solidFill>
              </a:rPr>
              <a:t>آنتهایی سکتوری </a:t>
            </a:r>
            <a:r>
              <a:rPr lang="fa-IR" dirty="0"/>
              <a:t>است که روی دکل های مخابراتی نصب میشوند.</a:t>
            </a:r>
          </a:p>
          <a:p>
            <a:r>
              <a:rPr lang="fa-IR" dirty="0"/>
              <a:t>روی هر دکل سه آنتن سکتور که شعاع پوشش 120 درجه دارند، نصب میشوند.</a:t>
            </a:r>
          </a:p>
          <a:p>
            <a:r>
              <a:rPr lang="fa-IR" dirty="0"/>
              <a:t>به هر سلول 4 طیف فرکانسی (کانال) اختصاص می یابد.</a:t>
            </a:r>
          </a:p>
          <a:p>
            <a:r>
              <a:rPr lang="fa-IR" dirty="0"/>
              <a:t>هر سکتور یک کانال را در اختیار میگیرد.</a:t>
            </a:r>
          </a:p>
          <a:p>
            <a:r>
              <a:rPr lang="fa-IR" dirty="0"/>
              <a:t>بخش های مشترک بین سکتورهای مجاور از نظر منطقی خطی فرضی ترسیم میشود</a:t>
            </a:r>
          </a:p>
          <a:p>
            <a:r>
              <a:rPr lang="fa-IR" dirty="0"/>
              <a:t>خطوط فرضی ترسیم شده، شش ضلعی های را بوجود می آورند.</a:t>
            </a:r>
          </a:p>
          <a:p>
            <a:r>
              <a:rPr lang="fa-IR" dirty="0"/>
              <a:t>با </a:t>
            </a:r>
            <a:r>
              <a:rPr lang="fa-IR" dirty="0">
                <a:solidFill>
                  <a:srgbClr val="C00000"/>
                </a:solidFill>
              </a:rPr>
              <a:t>حداقل سه کانال متفاوت </a:t>
            </a:r>
            <a:r>
              <a:rPr lang="fa-IR" dirty="0"/>
              <a:t>میتوان ساختار سلولی ایجاد کرد به نحوی که سلولهای مجاور روی هم تاثیر مخرب نداشته باشند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15000" cy="3838575"/>
          </a:xfrm>
          <a:prstGeom prst="rect">
            <a:avLst/>
          </a:prstGeom>
        </p:spPr>
      </p:pic>
      <p:pic>
        <p:nvPicPr>
          <p:cNvPr id="7" name="Picture 6"/>
          <p:cNvPicPr>
            <a:picLocks noChangeAspect="1"/>
          </p:cNvPicPr>
          <p:nvPr/>
        </p:nvPicPr>
        <p:blipFill>
          <a:blip r:embed="rId3"/>
          <a:stretch>
            <a:fillRect/>
          </a:stretch>
        </p:blipFill>
        <p:spPr>
          <a:xfrm>
            <a:off x="1428750" y="3935769"/>
            <a:ext cx="2857500" cy="2809875"/>
          </a:xfrm>
          <a:prstGeom prst="rect">
            <a:avLst/>
          </a:prstGeom>
        </p:spPr>
      </p:pic>
    </p:spTree>
    <p:extLst>
      <p:ext uri="{BB962C8B-B14F-4D97-AF65-F5344CB8AC3E}">
        <p14:creationId xmlns:p14="http://schemas.microsoft.com/office/powerpoint/2010/main" val="4268065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مخابرات سلولی (ادامه)</a:t>
            </a:r>
            <a:br>
              <a:rPr lang="fa-IR" dirty="0"/>
            </a:br>
            <a:r>
              <a:rPr lang="fa-IR" dirty="0"/>
              <a:t>استفاده مجدد از فرکانس (</a:t>
            </a:r>
            <a:r>
              <a:rPr lang="en-US" dirty="0"/>
              <a:t>Reuse </a:t>
            </a:r>
            <a:r>
              <a:rPr lang="en-US" dirty="0" err="1"/>
              <a:t>Frequenct</a:t>
            </a:r>
            <a:r>
              <a:rPr lang="fa-IR" dirty="0"/>
              <a:t>)</a:t>
            </a:r>
            <a:endParaRPr lang="en-US" dirty="0"/>
          </a:p>
        </p:txBody>
      </p:sp>
      <p:sp>
        <p:nvSpPr>
          <p:cNvPr id="3" name="Content Placeholder 2"/>
          <p:cNvSpPr>
            <a:spLocks noGrp="1"/>
          </p:cNvSpPr>
          <p:nvPr>
            <p:ph idx="1"/>
          </p:nvPr>
        </p:nvSpPr>
        <p:spPr/>
        <p:txBody>
          <a:bodyPr>
            <a:normAutofit fontScale="92500" lnSpcReduction="20000"/>
          </a:bodyPr>
          <a:lstStyle/>
          <a:p>
            <a:r>
              <a:rPr lang="fa-IR" dirty="0"/>
              <a:t>در شکل مقابل هفت بخش از</a:t>
            </a:r>
            <a:r>
              <a:rPr lang="en-US" dirty="0"/>
              <a:t>A </a:t>
            </a:r>
            <a:r>
              <a:rPr lang="fa-IR" dirty="0"/>
              <a:t> تا </a:t>
            </a:r>
            <a:r>
              <a:rPr lang="en-US" dirty="0"/>
              <a:t>G </a:t>
            </a:r>
            <a:r>
              <a:rPr lang="fa-IR" dirty="0"/>
              <a:t> را باید پوشش دهیم. </a:t>
            </a:r>
          </a:p>
          <a:p>
            <a:r>
              <a:rPr lang="fa-IR" dirty="0"/>
              <a:t>از 30 کانال در اختیار، 4 کانال را به </a:t>
            </a:r>
            <a:r>
              <a:rPr lang="en-US" dirty="0"/>
              <a:t>A، 4 </a:t>
            </a:r>
            <a:r>
              <a:rPr lang="fa-IR" dirty="0"/>
              <a:t>کانال را به </a:t>
            </a:r>
            <a:r>
              <a:rPr lang="en-US" dirty="0"/>
              <a:t>B  </a:t>
            </a:r>
            <a:r>
              <a:rPr lang="fa-IR" dirty="0"/>
              <a:t> و … اختصاص می‌دهیم.</a:t>
            </a:r>
          </a:p>
          <a:p>
            <a:r>
              <a:rPr lang="fa-IR" dirty="0"/>
              <a:t>ایدة اصلی این است که اگر در یکی از بخش‌های</a:t>
            </a:r>
            <a:r>
              <a:rPr lang="en-US" dirty="0"/>
              <a:t>A </a:t>
            </a:r>
            <a:r>
              <a:rPr lang="fa-IR" dirty="0"/>
              <a:t> از 4 کانال استفاده کردیم، می‌توانیم از همین کانال‌ها در بخش </a:t>
            </a:r>
            <a:r>
              <a:rPr lang="en-US" dirty="0"/>
              <a:t>A</a:t>
            </a:r>
            <a:r>
              <a:rPr lang="fa-IR" dirty="0"/>
              <a:t> دیگری که با فاصله از این بخش قرار دارد، باز هم استفاده کنیم. </a:t>
            </a:r>
          </a:p>
          <a:p>
            <a:r>
              <a:rPr lang="fa-IR" dirty="0"/>
              <a:t>در شکل سه بخش با نام </a:t>
            </a:r>
            <a:r>
              <a:rPr lang="en-US" dirty="0"/>
              <a:t>A </a:t>
            </a:r>
            <a:r>
              <a:rPr lang="fa-IR" dirty="0"/>
              <a:t>داریم که هر سه از کانال مخابراتی با فرکانس مشترک استفاده می‌کنند</a:t>
            </a:r>
            <a:r>
              <a:rPr lang="fa-IR" b="1" dirty="0">
                <a:solidFill>
                  <a:srgbClr val="3333CC"/>
                </a:solidFill>
              </a:rPr>
              <a:t>. چرا این کار را می‌توانیم انجام دهیم؟ </a:t>
            </a:r>
          </a:p>
          <a:p>
            <a:pPr lvl="1"/>
            <a:r>
              <a:rPr lang="fa-IR" dirty="0"/>
              <a:t>به این دلیل که توان ارسالی فرستنده‌ای را که در هر بخش قرار دارد، به شیوه‌ای مهار می‌کنیم که میزان سیگنالی که از فرستنده یک بخش </a:t>
            </a:r>
            <a:r>
              <a:rPr lang="en-US" dirty="0"/>
              <a:t>A </a:t>
            </a:r>
            <a:r>
              <a:rPr lang="fa-IR" dirty="0"/>
              <a:t>به محدودة زیر پوشش بخش </a:t>
            </a:r>
            <a:r>
              <a:rPr lang="en-US" dirty="0"/>
              <a:t>A  </a:t>
            </a:r>
            <a:r>
              <a:rPr lang="fa-IR" dirty="0"/>
              <a:t>دیگر می‌رسد، آنقدر کم باشد که اثری در کارکرد کاربرانی که در آن بخش قرار دارند، نگذارد. </a:t>
            </a:r>
          </a:p>
          <a:p>
            <a:pPr lvl="1"/>
            <a:r>
              <a:rPr lang="fa-IR" dirty="0"/>
              <a:t>لذا کاربران هر دو بخش علی‌رغم استفاده از فرکانس مشترک، اختلالی در کار یکدیگر ایجاد نمی‌کنند.</a:t>
            </a:r>
          </a:p>
          <a:p>
            <a:r>
              <a:rPr lang="fa-IR" dirty="0"/>
              <a:t>با استفاده از این ایده یعنی ایجاد شبکة سلولی(</a:t>
            </a:r>
            <a:r>
              <a:rPr lang="en-US" dirty="0"/>
              <a:t>Cellular</a:t>
            </a:r>
            <a:r>
              <a:rPr lang="fa-IR" dirty="0"/>
              <a:t>)</a:t>
            </a:r>
            <a:r>
              <a:rPr lang="en-US" dirty="0"/>
              <a:t> </a:t>
            </a:r>
            <a:r>
              <a:rPr lang="fa-IR" dirty="0"/>
              <a:t>می‌توانیم بارها از کانال‌های مخابراتی در بخش‌ها یا سلول‌های دیگر استفاده کنیم. </a:t>
            </a:r>
          </a:p>
          <a:p>
            <a:r>
              <a:rPr lang="fa-IR" dirty="0"/>
              <a:t>به این ترتیب در مثال ذکر شده با همان 30 منبع فرکانسی در اختیار، می‌توان به تعداد زیادی مشترک در محدوده‌های بزرگ جغرافیایی سرویس داد.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91" y="0"/>
            <a:ext cx="1972202" cy="1960286"/>
          </a:xfrm>
          <a:prstGeom prst="rect">
            <a:avLst/>
          </a:prstGeom>
        </p:spPr>
      </p:pic>
    </p:spTree>
    <p:extLst>
      <p:ext uri="{BB962C8B-B14F-4D97-AF65-F5344CB8AC3E}">
        <p14:creationId xmlns:p14="http://schemas.microsoft.com/office/powerpoint/2010/main" val="1651682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مخابرات سلولی (ادامه)</a:t>
            </a:r>
            <a:br>
              <a:rPr lang="en-US" dirty="0"/>
            </a:br>
            <a:r>
              <a:rPr lang="fa-IR" dirty="0"/>
              <a:t>خرد کردن طیف درون هر سلول</a:t>
            </a:r>
            <a:endParaRPr lang="en-US" dirty="0"/>
          </a:p>
        </p:txBody>
      </p:sp>
      <p:sp>
        <p:nvSpPr>
          <p:cNvPr id="3" name="Content Placeholder 2"/>
          <p:cNvSpPr>
            <a:spLocks noGrp="1"/>
          </p:cNvSpPr>
          <p:nvPr>
            <p:ph idx="1"/>
          </p:nvPr>
        </p:nvSpPr>
        <p:spPr>
          <a:xfrm>
            <a:off x="110191" y="1168088"/>
            <a:ext cx="11942547" cy="2996281"/>
          </a:xfrm>
        </p:spPr>
        <p:txBody>
          <a:bodyPr>
            <a:normAutofit lnSpcReduction="10000"/>
          </a:bodyPr>
          <a:lstStyle/>
          <a:p>
            <a:r>
              <a:rPr lang="fa-IR" dirty="0"/>
              <a:t>گاهی در بعضی سلول‌ها تعداد کاربران بیش از آن است (تراکم جمعیت مانند محدودة مرکزی شهرها) که با 4 فرکانس پوشش داده شوند.</a:t>
            </a:r>
          </a:p>
          <a:p>
            <a:r>
              <a:rPr lang="fa-IR" dirty="0"/>
              <a:t>در این صورت می‌توان آن سلول را به سلول‌های کوچکتر تقسیم کرد. </a:t>
            </a:r>
          </a:p>
          <a:p>
            <a:r>
              <a:rPr lang="fa-IR" dirty="0"/>
              <a:t>برای مثال در شکل مقابل محدودة وسط تقاضای مکالمه بیشتر دارد و در نتیجه هر سلول به سلول‌های کوچکتر افراز شده است.</a:t>
            </a:r>
          </a:p>
          <a:p>
            <a:r>
              <a:rPr lang="fa-IR" dirty="0"/>
              <a:t>در این صورت می‌توان با به کارگیری همان ایدة اصلی، در هر سلول کوچک از چند فرکانس- ولی با توان فرستندة کمتر- استفاده کرد تا از فرکانس‌هایی که در این سلول های کوچک استفاده می‌شود، بتوانیم در سلول‌های دیگری هم استفاده کنیم.</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70" t="1940" r="998" b="2504"/>
          <a:stretch/>
        </p:blipFill>
        <p:spPr>
          <a:xfrm>
            <a:off x="4730831" y="4220654"/>
            <a:ext cx="4312227" cy="2524990"/>
          </a:xfrm>
          <a:prstGeom prst="rect">
            <a:avLst/>
          </a:prstGeom>
        </p:spPr>
      </p:pic>
      <p:pic>
        <p:nvPicPr>
          <p:cNvPr id="7" name="Picture 6"/>
          <p:cNvPicPr>
            <a:picLocks noChangeAspect="1"/>
          </p:cNvPicPr>
          <p:nvPr/>
        </p:nvPicPr>
        <p:blipFill>
          <a:blip r:embed="rId3"/>
          <a:stretch>
            <a:fillRect/>
          </a:stretch>
        </p:blipFill>
        <p:spPr>
          <a:xfrm>
            <a:off x="921210" y="4164369"/>
            <a:ext cx="2895600" cy="2581275"/>
          </a:xfrm>
          <a:prstGeom prst="rect">
            <a:avLst/>
          </a:prstGeom>
        </p:spPr>
      </p:pic>
    </p:spTree>
    <p:extLst>
      <p:ext uri="{BB962C8B-B14F-4D97-AF65-F5344CB8AC3E}">
        <p14:creationId xmlns:p14="http://schemas.microsoft.com/office/powerpoint/2010/main" val="401226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23025</TotalTime>
  <Words>4124</Words>
  <Application>Microsoft Office PowerPoint</Application>
  <PresentationFormat>Widescreen</PresentationFormat>
  <Paragraphs>259</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Wingdings</vt:lpstr>
      <vt:lpstr>Gill Sans MT</vt:lpstr>
      <vt:lpstr>B Mitra</vt:lpstr>
      <vt:lpstr>Arial</vt:lpstr>
      <vt:lpstr>Bell MT</vt:lpstr>
      <vt:lpstr>Calibri</vt:lpstr>
      <vt:lpstr>Gallery</vt:lpstr>
      <vt:lpstr>مبانی شبکه های بی سیم</vt:lpstr>
      <vt:lpstr>مطالب فصل چهارم</vt:lpstr>
      <vt:lpstr>نکات کلیدی شبکه های بی سیم سلولی</vt:lpstr>
      <vt:lpstr>تعریف ITU در مدل شبکه NGN</vt:lpstr>
      <vt:lpstr>سازمان شبکه سلولی</vt:lpstr>
      <vt:lpstr>مخابرات سلولی</vt:lpstr>
      <vt:lpstr>نحوه ایجاد سلول های 6 ضلعی </vt:lpstr>
      <vt:lpstr>مخابرات سلولی (ادامه) استفاده مجدد از فرکانس (Reuse Frequenct)</vt:lpstr>
      <vt:lpstr>مخابرات سلولی (ادامه) خرد کردن طیف درون هر سلول</vt:lpstr>
      <vt:lpstr>استفاده مجدد از فرکانس در شبکه های سلولی</vt:lpstr>
      <vt:lpstr>مؤلفه‌های مهم ارتباطات سیار</vt:lpstr>
      <vt:lpstr>مؤلفه‌های مهم ارتباطات سیار (Home Location Register (HLR</vt:lpstr>
      <vt:lpstr>مؤلفه‌های مهم ارتباطات سیار (Home Location Register (HLR</vt:lpstr>
      <vt:lpstr>مؤلفه‌های مهم ارتباطات سیار (Visitor Location Register (VLR </vt:lpstr>
      <vt:lpstr>fading  یا محو شدگی در مخابرات سیار</vt:lpstr>
      <vt:lpstr>اثرات محو شدگی </vt:lpstr>
      <vt:lpstr>تلفن های همراه نسل اول AMPS برای مطالعه</vt:lpstr>
      <vt:lpstr>تاریخچه</vt:lpstr>
      <vt:lpstr>ادامه تاریخچه</vt:lpstr>
      <vt:lpstr>ادامه تاریخچه</vt:lpstr>
      <vt:lpstr>سیستم آنالوگ نسل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سرویس های AMPS: </vt:lpstr>
      <vt:lpstr>مشکلات نسل اول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Vahid</cp:lastModifiedBy>
  <cp:revision>660</cp:revision>
  <dcterms:created xsi:type="dcterms:W3CDTF">2020-09-08T12:40:57Z</dcterms:created>
  <dcterms:modified xsi:type="dcterms:W3CDTF">2023-05-23T11:34:39Z</dcterms:modified>
</cp:coreProperties>
</file>