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13" r:id="rId3"/>
    <p:sldId id="258" r:id="rId4"/>
    <p:sldId id="516" r:id="rId5"/>
    <p:sldId id="439" r:id="rId6"/>
    <p:sldId id="440" r:id="rId7"/>
    <p:sldId id="424" r:id="rId8"/>
    <p:sldId id="503" r:id="rId9"/>
    <p:sldId id="512" r:id="rId10"/>
    <p:sldId id="504" r:id="rId11"/>
    <p:sldId id="432" r:id="rId12"/>
    <p:sldId id="431" r:id="rId13"/>
    <p:sldId id="435" r:id="rId14"/>
    <p:sldId id="436" r:id="rId15"/>
    <p:sldId id="437" r:id="rId16"/>
    <p:sldId id="441" r:id="rId17"/>
    <p:sldId id="511" r:id="rId18"/>
    <p:sldId id="514" r:id="rId19"/>
    <p:sldId id="5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8F0"/>
    <a:srgbClr val="5B9BD5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9896A30-AA94-17ED-9D7E-351832AC2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BCD69B5-2A46-4932-97DC-638E54C32746}" type="slidenum">
              <a:rPr lang="en-US" altLang="fa-IR" sz="1200"/>
              <a:pPr/>
              <a:t>5</a:t>
            </a:fld>
            <a:endParaRPr lang="en-US" altLang="fa-IR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5FCEFE6-C200-B6E7-77B0-5380A9C2D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EE7E138-935A-FA29-B103-88622EF29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4FF44A5-F7CF-CE6B-D1D4-71EC7E291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0CAD7F6-BE94-409B-8CBE-F3B1862F8F57}" type="slidenum">
              <a:rPr lang="en-US" altLang="fa-IR" sz="1200"/>
              <a:pPr/>
              <a:t>14</a:t>
            </a:fld>
            <a:endParaRPr lang="en-US" altLang="fa-IR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A05B3C7-D8F6-DCE4-870B-E499B8700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F15E82C-95C3-3297-9FD2-FCBF936DF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EFFC138-25D9-2302-57D3-4B4D39AB5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D93351D-A9A2-4BE1-82FB-E6BFA3974B24}" type="slidenum">
              <a:rPr lang="en-US" altLang="fa-IR" sz="1200"/>
              <a:pPr/>
              <a:t>15</a:t>
            </a:fld>
            <a:endParaRPr lang="en-US" altLang="fa-IR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5F0FD38-6B42-D910-308D-6BDD797B3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28D6C20-1971-B4AA-F8BE-86AE164CC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B2F0F56-D772-3A20-B3D4-EF0D1A84D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857FB2D-C7D8-4AA2-B650-8F3F3519B2B8}" type="slidenum">
              <a:rPr lang="en-US" altLang="fa-IR" sz="1200"/>
              <a:pPr/>
              <a:t>16</a:t>
            </a:fld>
            <a:endParaRPr lang="en-US" altLang="fa-IR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000AF4F-9AD9-D1B1-6A7C-8AFE72FBB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3EFC7C7-2EC1-5C67-9794-E575C09F0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0081550-8EBD-9FCD-4362-0173D78EFB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4214F76-CAF2-486B-A5CB-C9E2FBB376A7}" type="slidenum">
              <a:rPr lang="en-US" altLang="fa-IR" sz="1200"/>
              <a:pPr/>
              <a:t>17</a:t>
            </a:fld>
            <a:endParaRPr lang="en-US" altLang="fa-IR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B7ADCF1-95DA-E4B2-1BCE-FC8C18949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E52902B-AB21-CE3B-A180-49D8CC153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0081550-8EBD-9FCD-4362-0173D78EFB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4214F76-CAF2-486B-A5CB-C9E2FBB376A7}" type="slidenum">
              <a:rPr lang="en-US" altLang="fa-IR" sz="1200"/>
              <a:pPr/>
              <a:t>18</a:t>
            </a:fld>
            <a:endParaRPr lang="en-US" altLang="fa-IR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B7ADCF1-95DA-E4B2-1BCE-FC8C18949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E52902B-AB21-CE3B-A180-49D8CC153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1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0081550-8EBD-9FCD-4362-0173D78EFB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4214F76-CAF2-486B-A5CB-C9E2FBB376A7}" type="slidenum">
              <a:rPr lang="en-US" altLang="fa-IR" sz="1200"/>
              <a:pPr/>
              <a:t>19</a:t>
            </a:fld>
            <a:endParaRPr lang="en-US" altLang="fa-IR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B7ADCF1-95DA-E4B2-1BCE-FC8C18949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E52902B-AB21-CE3B-A180-49D8CC153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7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9BB90F6-9A95-F6C5-2D50-C7E962B9B6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47598D5-1EBF-4855-9908-7332249FE8D7}" type="slidenum">
              <a:rPr lang="en-US" altLang="fa-IR" sz="1200"/>
              <a:pPr/>
              <a:t>6</a:t>
            </a:fld>
            <a:endParaRPr lang="en-US" altLang="fa-IR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EE8E498-DC36-DEA0-85EB-BB036CE4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F395E8E-41A0-A672-5E66-A9772B95D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72B9D80-1207-DC7C-339F-C7AEFC167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1D6E7AC-DD67-4180-AC67-6ED9C2F0F5B1}" type="slidenum">
              <a:rPr lang="en-US" altLang="fa-IR" sz="1200"/>
              <a:pPr/>
              <a:t>7</a:t>
            </a:fld>
            <a:endParaRPr lang="en-US" altLang="fa-IR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86C25A4-751B-51C1-7C54-F4BC32EB3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34664AB-CEF7-9A7F-362A-D491883FB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E1A6444-CB63-4902-79B6-68042855EE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98DE9B0-A44C-44CC-81C1-2A491DC5657B}" type="slidenum">
              <a:rPr lang="en-US" altLang="fa-IR" sz="1200"/>
              <a:pPr/>
              <a:t>8</a:t>
            </a:fld>
            <a:endParaRPr lang="en-US" altLang="fa-IR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9C8FDC1-D93C-44B3-96E5-99315143D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B1D3081-FED5-72DE-4874-091A937B6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3FA7EB9-62E6-83FF-4F38-A8E1B7649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28FA6AC-0F41-448B-B2F3-69F0F4188955}" type="slidenum">
              <a:rPr lang="en-US" altLang="fa-IR" sz="1200"/>
              <a:pPr/>
              <a:t>9</a:t>
            </a:fld>
            <a:endParaRPr lang="en-US" altLang="fa-IR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78E0A0D-C401-EE69-139C-1E31FCF11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BD39D91-9FDD-2457-5ACE-1AB23ECD7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D8EBB98-8BF7-CFD0-8BAC-CFC380BBA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6EF332D-7D83-40DE-BD83-1184D10B2708}" type="slidenum">
              <a:rPr lang="en-US" altLang="fa-IR" sz="1200"/>
              <a:pPr/>
              <a:t>10</a:t>
            </a:fld>
            <a:endParaRPr lang="en-US" altLang="fa-IR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333F2F3-ABDB-DE19-76C9-55F9EDA7A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8CDE9E1-4553-0558-04DA-696DF4CCD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0176026-9D40-3350-B4CB-6F5AB3BF0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A8B3FA4-8872-4EA3-8553-3901C6C8B02E}" type="slidenum">
              <a:rPr lang="en-US" altLang="fa-IR" sz="1200"/>
              <a:pPr/>
              <a:t>11</a:t>
            </a:fld>
            <a:endParaRPr lang="en-US" altLang="fa-IR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CFCB5B3-246C-AD55-60A3-CAD92D7BC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DBAE5DB-B77F-D2FF-1832-9479D7A20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1A7EC9A-BB91-1E2F-91E4-E3794365E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DE49EDE-A2C4-4684-8DF3-B4345F481639}" type="slidenum">
              <a:rPr lang="en-US" altLang="fa-IR" sz="1200"/>
              <a:pPr/>
              <a:t>12</a:t>
            </a:fld>
            <a:endParaRPr lang="en-US" altLang="fa-IR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19FD507-008B-13C8-2941-A55E17181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6563" y="608013"/>
            <a:ext cx="5999162" cy="337502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D42A61A-3655-9FD1-5064-F06200FEC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A187A1F-1E1E-B636-4B6B-1D51D18C2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CCFBC2D-0CDA-482B-B647-17C86515D187}" type="slidenum">
              <a:rPr lang="en-US" altLang="fa-IR" sz="1200"/>
              <a:pPr/>
              <a:t>13</a:t>
            </a:fld>
            <a:endParaRPr lang="en-US" altLang="fa-IR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6E82D7A-E84F-5E25-74CC-CEF4AFB0D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A0D031F-72C9-DB02-862A-6C725AD4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fa-IR"/>
              <a:t>دانشکده فنی و مهندسی، دانشگاه شاهد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مدارهای منطقی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209" y="3248655"/>
            <a:ext cx="8459438" cy="87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اول-مقدمه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01694DFC-CAED-AEDD-7EA1-6C7280589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چرا طراحي مدار منطقي بياموزيم؟</a:t>
            </a:r>
            <a:endParaRPr lang="en-US" altLang="fa-IR" sz="360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0BC1BC7-58FA-58C3-75B5-A0963D3B6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0807" y="1240076"/>
            <a:ext cx="8835282" cy="4174477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fa-IR" altLang="fa-IR" sz="3200" dirty="0" err="1"/>
              <a:t>وسايل</a:t>
            </a:r>
            <a:r>
              <a:rPr lang="fa-IR" altLang="fa-IR" sz="3200" dirty="0"/>
              <a:t> روزمره به سرعت در حال </a:t>
            </a:r>
            <a:r>
              <a:rPr lang="fa-IR" altLang="fa-IR" sz="3200" dirty="0" err="1"/>
              <a:t>ديجيتال</a:t>
            </a:r>
            <a:r>
              <a:rPr lang="fa-IR" altLang="fa-IR" sz="3200" dirty="0"/>
              <a:t> شدن هستند.</a:t>
            </a:r>
          </a:p>
          <a:p>
            <a:pPr lvl="2" eaLnBrk="1" hangingPunct="1"/>
            <a:r>
              <a:rPr lang="fa-IR" altLang="fa-IR" sz="2800" dirty="0"/>
              <a:t>دستگاه </a:t>
            </a:r>
            <a:r>
              <a:rPr lang="fa-IR" altLang="fa-IR" sz="2800" dirty="0" err="1"/>
              <a:t>هاي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بهترو</a:t>
            </a:r>
            <a:r>
              <a:rPr lang="fa-IR" altLang="fa-IR" sz="2800" dirty="0"/>
              <a:t> </a:t>
            </a:r>
            <a:r>
              <a:rPr lang="fa-IR" altLang="fa-IR" sz="2800" dirty="0" err="1"/>
              <a:t>سريع</a:t>
            </a:r>
            <a:r>
              <a:rPr lang="fa-IR" altLang="fa-IR" sz="2800" dirty="0"/>
              <a:t> تر از سابق (</a:t>
            </a:r>
            <a:r>
              <a:rPr lang="fa-IR" altLang="fa-IR" sz="2800" dirty="0" err="1"/>
              <a:t>آنالوگ</a:t>
            </a:r>
            <a:r>
              <a:rPr lang="fa-IR" altLang="fa-IR" sz="2800" dirty="0"/>
              <a:t>): </a:t>
            </a:r>
          </a:p>
          <a:p>
            <a:pPr lvl="3" eaLnBrk="1" hangingPunct="1"/>
            <a:r>
              <a:rPr lang="fa-IR" altLang="fa-IR" sz="2400" dirty="0" err="1"/>
              <a:t>دوربين</a:t>
            </a:r>
            <a:r>
              <a:rPr lang="fa-IR" altLang="fa-IR" sz="2400" dirty="0"/>
              <a:t>، ضبط صوت، تلفن، خودرو ....</a:t>
            </a:r>
          </a:p>
          <a:p>
            <a:pPr lvl="2" eaLnBrk="1" hangingPunct="1"/>
            <a:r>
              <a:rPr lang="fa-IR" altLang="fa-IR" sz="2800" dirty="0"/>
              <a:t>دستگاه </a:t>
            </a:r>
            <a:r>
              <a:rPr lang="fa-IR" altLang="fa-IR" sz="2800" dirty="0" err="1"/>
              <a:t>هاي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جديد</a:t>
            </a:r>
            <a:r>
              <a:rPr lang="fa-IR" altLang="fa-IR" sz="2800" dirty="0"/>
              <a:t>:</a:t>
            </a:r>
          </a:p>
          <a:p>
            <a:pPr lvl="3" eaLnBrk="1" hangingPunct="1"/>
            <a:r>
              <a:rPr lang="fa-IR" altLang="fa-IR" sz="2400" dirty="0"/>
              <a:t>کنسول بازی</a:t>
            </a:r>
          </a:p>
          <a:p>
            <a:pPr lvl="3" eaLnBrk="1" hangingPunct="1"/>
            <a:r>
              <a:rPr lang="fa-IR" altLang="fa-IR" sz="2400" dirty="0"/>
              <a:t>گام شمار</a:t>
            </a:r>
          </a:p>
          <a:p>
            <a:pPr lvl="3" eaLnBrk="1" hangingPunct="1"/>
            <a:r>
              <a:rPr lang="fa-IR" altLang="fa-IR" sz="2400" dirty="0" err="1"/>
              <a:t>عينک</a:t>
            </a:r>
            <a:r>
              <a:rPr lang="fa-IR" altLang="fa-IR" sz="2400" dirty="0"/>
              <a:t> هوشمند</a:t>
            </a:r>
            <a:endParaRPr lang="en-US" altLang="fa-IR" sz="2400" dirty="0"/>
          </a:p>
        </p:txBody>
      </p:sp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95673F00-6F12-F10F-160B-B2E8156A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10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B11A80-2657-41B0-25BE-4A3DFC90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7E6D9-A4B5-628A-98B0-398B3E86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1" y="2969752"/>
            <a:ext cx="5189563" cy="36015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4F39FECF-F7C8-3230-E613-0F395DCB9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انقلاب ديجيتال</a:t>
            </a:r>
            <a:endParaRPr lang="en-US" altLang="fa-IR" sz="360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D7E719D-782D-9ABA-8D46-E3FE7BF324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a-IR" altLang="fa-IR" sz="4000" dirty="0"/>
              <a:t>دستگاه </a:t>
            </a:r>
            <a:r>
              <a:rPr lang="fa-IR" altLang="fa-IR" sz="4000" dirty="0" err="1"/>
              <a:t>هايي</a:t>
            </a:r>
            <a:r>
              <a:rPr lang="fa-IR" altLang="fa-IR" sz="4000" dirty="0"/>
              <a:t> که </a:t>
            </a:r>
            <a:r>
              <a:rPr lang="fa-IR" altLang="fa-IR" sz="4000" dirty="0" err="1"/>
              <a:t>ديجيتال</a:t>
            </a:r>
            <a:r>
              <a:rPr lang="fa-IR" altLang="fa-IR" sz="4000" dirty="0"/>
              <a:t> شده </a:t>
            </a:r>
            <a:r>
              <a:rPr lang="fa-IR" altLang="fa-IR" sz="4000" dirty="0" err="1"/>
              <a:t>اند</a:t>
            </a:r>
            <a:r>
              <a:rPr lang="fa-IR" altLang="fa-IR" sz="4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 err="1"/>
              <a:t>دوربين</a:t>
            </a:r>
            <a:r>
              <a:rPr lang="fa-IR" altLang="fa-IR" sz="3200" dirty="0"/>
              <a:t> </a:t>
            </a:r>
            <a:r>
              <a:rPr lang="fa-IR" altLang="fa-IR" sz="3200" dirty="0" err="1"/>
              <a:t>عکاسي</a:t>
            </a:r>
            <a:endParaRPr lang="fa-IR" altLang="fa-IR" sz="3200" dirty="0"/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 err="1"/>
              <a:t>دوربين</a:t>
            </a:r>
            <a:r>
              <a:rPr lang="fa-IR" altLang="fa-IR" sz="3200" dirty="0"/>
              <a:t> </a:t>
            </a:r>
            <a:r>
              <a:rPr lang="fa-IR" altLang="fa-IR" sz="3200" dirty="0" err="1"/>
              <a:t>ويديو</a:t>
            </a:r>
            <a:endParaRPr lang="fa-IR" altLang="fa-IR" sz="3200" dirty="0"/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/>
              <a:t>ضبط و پخش صوت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 err="1"/>
              <a:t>سيستم</a:t>
            </a:r>
            <a:r>
              <a:rPr lang="fa-IR" altLang="fa-IR" sz="3200" dirty="0"/>
              <a:t> </a:t>
            </a:r>
            <a:r>
              <a:rPr lang="fa-IR" altLang="fa-IR" sz="3200" dirty="0" err="1"/>
              <a:t>هاي</a:t>
            </a:r>
            <a:r>
              <a:rPr lang="fa-IR" altLang="fa-IR" sz="3200" dirty="0"/>
              <a:t> تلفن و مخابرات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/>
              <a:t>چراغ </a:t>
            </a:r>
            <a:r>
              <a:rPr lang="fa-IR" altLang="fa-IR" sz="3200" dirty="0" err="1"/>
              <a:t>هاي</a:t>
            </a:r>
            <a:r>
              <a:rPr lang="fa-IR" altLang="fa-IR" sz="3200" dirty="0"/>
              <a:t> </a:t>
            </a:r>
            <a:r>
              <a:rPr lang="fa-IR" altLang="fa-IR" sz="3200" dirty="0" err="1"/>
              <a:t>راهنمايي</a:t>
            </a:r>
            <a:endParaRPr lang="fa-IR" altLang="fa-IR" sz="3200" dirty="0"/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 err="1"/>
              <a:t>تلويزيون</a:t>
            </a:r>
            <a:r>
              <a:rPr lang="fa-IR" altLang="fa-IR" sz="3200" dirty="0"/>
              <a:t> و </a:t>
            </a:r>
            <a:r>
              <a:rPr lang="fa-IR" altLang="fa-IR" sz="3200" dirty="0" err="1"/>
              <a:t>راديو</a:t>
            </a:r>
            <a:endParaRPr lang="fa-IR" altLang="fa-IR" sz="3200" dirty="0"/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 err="1"/>
              <a:t>ويرايش</a:t>
            </a:r>
            <a:r>
              <a:rPr lang="fa-IR" altLang="fa-IR" sz="3200" dirty="0"/>
              <a:t> عکس و </a:t>
            </a:r>
            <a:r>
              <a:rPr lang="fa-IR" altLang="fa-IR" sz="3200" dirty="0" err="1"/>
              <a:t>تدوين</a:t>
            </a:r>
            <a:r>
              <a:rPr lang="fa-IR" altLang="fa-IR" sz="3200" dirty="0"/>
              <a:t> </a:t>
            </a:r>
            <a:r>
              <a:rPr lang="fa-IR" altLang="fa-IR" sz="3200" dirty="0" err="1"/>
              <a:t>فيلم</a:t>
            </a:r>
            <a:r>
              <a:rPr lang="fa-IR" altLang="fa-IR" sz="3200" dirty="0"/>
              <a:t> و جلوه </a:t>
            </a:r>
            <a:r>
              <a:rPr lang="fa-IR" altLang="fa-IR" sz="3200" dirty="0" err="1"/>
              <a:t>هاي</a:t>
            </a:r>
            <a:r>
              <a:rPr lang="fa-IR" altLang="fa-IR" sz="3200" dirty="0"/>
              <a:t> </a:t>
            </a:r>
            <a:r>
              <a:rPr lang="fa-IR" altLang="fa-IR" sz="3200" dirty="0" err="1"/>
              <a:t>ويژه</a:t>
            </a:r>
            <a:endParaRPr lang="fa-IR" altLang="fa-IR" sz="3200" dirty="0"/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 err="1"/>
              <a:t>کامپيوتر</a:t>
            </a:r>
            <a:endParaRPr lang="fa-IR" altLang="fa-IR" sz="3200" dirty="0"/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/>
              <a:t>کنسول </a:t>
            </a:r>
            <a:r>
              <a:rPr lang="fa-IR" altLang="fa-IR" sz="3200" dirty="0" err="1"/>
              <a:t>بازي</a:t>
            </a:r>
            <a:endParaRPr lang="en-US" altLang="fa-IR" sz="3200" dirty="0"/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49936936-E404-4376-55C0-2CD678F305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11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9CB3D4-95C5-89CC-D518-134A4848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CB5CB58-84A7-9F74-A479-EBBB9EDC3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63500" tIns="25400" rIns="63500" bIns="25400" rtlCol="0" anchor="t">
            <a:spAutoFit/>
          </a:bodyPr>
          <a:lstStyle/>
          <a:p>
            <a:r>
              <a:rPr lang="en-US" altLang="fa-IR" sz="3600"/>
              <a:t>Digital Hardware Systems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268E3610-CC13-4D05-EA89-4113A0D45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303" y="1512390"/>
            <a:ext cx="3340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a-IR" sz="1800" b="1">
                <a:latin typeface="Arial" panose="020B0604020202020204" pitchFamily="34" charset="0"/>
              </a:rPr>
              <a:t>Digital vs. Analog Waveforms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1023D687-873F-D1A0-6588-299199730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318000"/>
            <a:ext cx="36845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a-IR" sz="1800" b="1">
                <a:latin typeface="Arial" panose="020B0604020202020204" pitchFamily="34" charset="0"/>
              </a:rPr>
              <a:t>Analog: </a:t>
            </a:r>
          </a:p>
          <a:p>
            <a:pPr>
              <a:lnSpc>
                <a:spcPct val="85000"/>
              </a:lnSpc>
            </a:pPr>
            <a:r>
              <a:rPr lang="en-US" altLang="fa-IR" sz="1800" b="1">
                <a:latin typeface="Arial" panose="020B0604020202020204" pitchFamily="34" charset="0"/>
              </a:rPr>
              <a:t>   values vary over a broad range</a:t>
            </a:r>
          </a:p>
          <a:p>
            <a:pPr>
              <a:lnSpc>
                <a:spcPct val="85000"/>
              </a:lnSpc>
            </a:pPr>
            <a:r>
              <a:rPr lang="en-US" altLang="fa-IR" sz="1800" b="1">
                <a:latin typeface="Arial" panose="020B0604020202020204" pitchFamily="34" charset="0"/>
              </a:rPr>
              <a:t>   continuously</a:t>
            </a: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8E0D5222-A5A1-1098-229B-4BAE4B515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103" y="4585789"/>
            <a:ext cx="35448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fa-IR" sz="1800" b="1">
                <a:latin typeface="Arial" panose="020B0604020202020204" pitchFamily="34" charset="0"/>
              </a:rPr>
              <a:t>Digital: </a:t>
            </a:r>
          </a:p>
          <a:p>
            <a:pPr>
              <a:lnSpc>
                <a:spcPct val="85000"/>
              </a:lnSpc>
            </a:pPr>
            <a:r>
              <a:rPr lang="en-US" altLang="fa-IR" sz="1800" b="1">
                <a:latin typeface="Arial" panose="020B0604020202020204" pitchFamily="34" charset="0"/>
              </a:rPr>
              <a:t>   only assumes discrete values</a:t>
            </a:r>
          </a:p>
          <a:p>
            <a:pPr>
              <a:lnSpc>
                <a:spcPct val="80000"/>
              </a:lnSpc>
            </a:pPr>
            <a:endParaRPr lang="en-US" altLang="fa-IR" sz="1800" b="1">
              <a:latin typeface="Arial" panose="020B0604020202020204" pitchFamily="34" charset="0"/>
            </a:endParaRPr>
          </a:p>
        </p:txBody>
      </p:sp>
      <p:pic>
        <p:nvPicPr>
          <p:cNvPr id="22534" name="Picture 7">
            <a:extLst>
              <a:ext uri="{FF2B5EF4-FFF2-40B4-BE49-F238E27FC236}">
                <a16:creationId xmlns:a16="http://schemas.microsoft.com/office/drawing/2014/main" id="{C48C66E9-D5B0-190C-E797-BDF354662F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1965325"/>
            <a:ext cx="27305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Freeform 8">
            <a:extLst>
              <a:ext uri="{FF2B5EF4-FFF2-40B4-BE49-F238E27FC236}">
                <a16:creationId xmlns:a16="http://schemas.microsoft.com/office/drawing/2014/main" id="{FC3232B1-660B-B25F-428D-885A531D95FA}"/>
              </a:ext>
            </a:extLst>
          </p:cNvPr>
          <p:cNvSpPr>
            <a:spLocks/>
          </p:cNvSpPr>
          <p:nvPr/>
        </p:nvSpPr>
        <p:spPr bwMode="auto">
          <a:xfrm>
            <a:off x="3697016" y="3263402"/>
            <a:ext cx="144462" cy="87312"/>
          </a:xfrm>
          <a:custGeom>
            <a:avLst/>
            <a:gdLst>
              <a:gd name="T0" fmla="*/ 2147483646 w 91"/>
              <a:gd name="T1" fmla="*/ 2147483646 h 55"/>
              <a:gd name="T2" fmla="*/ 2147483646 w 91"/>
              <a:gd name="T3" fmla="*/ 2147483646 h 55"/>
              <a:gd name="T4" fmla="*/ 2147483646 w 91"/>
              <a:gd name="T5" fmla="*/ 2147483646 h 55"/>
              <a:gd name="T6" fmla="*/ 2147483646 w 91"/>
              <a:gd name="T7" fmla="*/ 2147483646 h 55"/>
              <a:gd name="T8" fmla="*/ 0 w 91"/>
              <a:gd name="T9" fmla="*/ 2147483646 h 55"/>
              <a:gd name="T10" fmla="*/ 0 w 91"/>
              <a:gd name="T11" fmla="*/ 2147483646 h 55"/>
              <a:gd name="T12" fmla="*/ 0 w 91"/>
              <a:gd name="T13" fmla="*/ 2147483646 h 55"/>
              <a:gd name="T14" fmla="*/ 0 w 91"/>
              <a:gd name="T15" fmla="*/ 2147483646 h 55"/>
              <a:gd name="T16" fmla="*/ 0 w 91"/>
              <a:gd name="T17" fmla="*/ 2147483646 h 55"/>
              <a:gd name="T18" fmla="*/ 0 w 91"/>
              <a:gd name="T19" fmla="*/ 2147483646 h 55"/>
              <a:gd name="T20" fmla="*/ 0 w 91"/>
              <a:gd name="T21" fmla="*/ 0 h 55"/>
              <a:gd name="T22" fmla="*/ 0 w 91"/>
              <a:gd name="T23" fmla="*/ 0 h 55"/>
              <a:gd name="T24" fmla="*/ 0 w 91"/>
              <a:gd name="T25" fmla="*/ 0 h 55"/>
              <a:gd name="T26" fmla="*/ 2147483646 w 91"/>
              <a:gd name="T27" fmla="*/ 2147483646 h 55"/>
              <a:gd name="T28" fmla="*/ 2147483646 w 91"/>
              <a:gd name="T29" fmla="*/ 2147483646 h 55"/>
              <a:gd name="T30" fmla="*/ 2147483646 w 91"/>
              <a:gd name="T31" fmla="*/ 2147483646 h 55"/>
              <a:gd name="T32" fmla="*/ 2147483646 w 91"/>
              <a:gd name="T33" fmla="*/ 2147483646 h 55"/>
              <a:gd name="T34" fmla="*/ 2147483646 w 91"/>
              <a:gd name="T35" fmla="*/ 2147483646 h 55"/>
              <a:gd name="T36" fmla="*/ 2147483646 w 91"/>
              <a:gd name="T37" fmla="*/ 2147483646 h 55"/>
              <a:gd name="T38" fmla="*/ 2147483646 w 91"/>
              <a:gd name="T39" fmla="*/ 2147483646 h 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1"/>
              <a:gd name="T61" fmla="*/ 0 h 55"/>
              <a:gd name="T62" fmla="*/ 91 w 91"/>
              <a:gd name="T63" fmla="*/ 55 h 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1" h="55">
                <a:moveTo>
                  <a:pt x="72" y="36"/>
                </a:moveTo>
                <a:lnTo>
                  <a:pt x="54" y="36"/>
                </a:lnTo>
                <a:lnTo>
                  <a:pt x="18" y="54"/>
                </a:lnTo>
                <a:lnTo>
                  <a:pt x="0" y="54"/>
                </a:lnTo>
                <a:lnTo>
                  <a:pt x="0" y="36"/>
                </a:lnTo>
                <a:lnTo>
                  <a:pt x="0" y="18"/>
                </a:lnTo>
                <a:lnTo>
                  <a:pt x="0" y="0"/>
                </a:lnTo>
                <a:lnTo>
                  <a:pt x="36" y="18"/>
                </a:lnTo>
                <a:lnTo>
                  <a:pt x="54" y="18"/>
                </a:lnTo>
                <a:lnTo>
                  <a:pt x="72" y="18"/>
                </a:lnTo>
                <a:lnTo>
                  <a:pt x="90" y="18"/>
                </a:lnTo>
                <a:lnTo>
                  <a:pt x="72" y="36"/>
                </a:lnTo>
              </a:path>
            </a:pathLst>
          </a:custGeom>
          <a:solidFill>
            <a:srgbClr val="000000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9">
            <a:extLst>
              <a:ext uri="{FF2B5EF4-FFF2-40B4-BE49-F238E27FC236}">
                <a16:creationId xmlns:a16="http://schemas.microsoft.com/office/drawing/2014/main" id="{D32D089A-4382-A6AA-B8DF-875F7D226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541" y="2326777"/>
            <a:ext cx="0" cy="1930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10">
            <a:extLst>
              <a:ext uri="{FF2B5EF4-FFF2-40B4-BE49-F238E27FC236}">
                <a16:creationId xmlns:a16="http://schemas.microsoft.com/office/drawing/2014/main" id="{255D713F-2022-D99A-5CB2-9F2AD5FF7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542" y="3291977"/>
            <a:ext cx="23336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1">
            <a:extLst>
              <a:ext uri="{FF2B5EF4-FFF2-40B4-BE49-F238E27FC236}">
                <a16:creationId xmlns:a16="http://schemas.microsoft.com/office/drawing/2014/main" id="{CC2FD553-2E60-EBA8-BC0D-0323929A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303" y="2434728"/>
            <a:ext cx="508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a-IR" sz="1800">
                <a:solidFill>
                  <a:srgbClr val="000000"/>
                </a:solidFill>
                <a:latin typeface="Arial" panose="020B0604020202020204" pitchFamily="34" charset="0"/>
              </a:rPr>
              <a:t>+5 </a:t>
            </a:r>
          </a:p>
        </p:txBody>
      </p:sp>
      <p:sp>
        <p:nvSpPr>
          <p:cNvPr id="22539" name="Rectangle 12">
            <a:extLst>
              <a:ext uri="{FF2B5EF4-FFF2-40B4-BE49-F238E27FC236}">
                <a16:creationId xmlns:a16="http://schemas.microsoft.com/office/drawing/2014/main" id="{B1AE51DF-EFC2-5A92-F9B2-A3D0E3DD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028" y="3117353"/>
            <a:ext cx="374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a-IR" sz="1800">
                <a:solidFill>
                  <a:srgbClr val="000000"/>
                </a:solidFill>
                <a:latin typeface="Arial" panose="020B0604020202020204" pitchFamily="34" charset="0"/>
              </a:rPr>
              <a:t>0 </a:t>
            </a:r>
          </a:p>
        </p:txBody>
      </p:sp>
      <p:sp>
        <p:nvSpPr>
          <p:cNvPr id="22540" name="Rectangle 13">
            <a:extLst>
              <a:ext uri="{FF2B5EF4-FFF2-40B4-BE49-F238E27FC236}">
                <a16:creationId xmlns:a16="http://schemas.microsoft.com/office/drawing/2014/main" id="{DE3056C0-933B-936E-8588-349B93DF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628" y="2833190"/>
            <a:ext cx="374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a-IR" sz="180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</a:p>
        </p:txBody>
      </p:sp>
      <p:sp>
        <p:nvSpPr>
          <p:cNvPr id="22541" name="Rectangle 14">
            <a:extLst>
              <a:ext uri="{FF2B5EF4-FFF2-40B4-BE49-F238E27FC236}">
                <a16:creationId xmlns:a16="http://schemas.microsoft.com/office/drawing/2014/main" id="{5E803E4A-6436-9784-3BE3-5D58D3DE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41" y="2833190"/>
            <a:ext cx="374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a-IR" sz="1800">
                <a:solidFill>
                  <a:srgbClr val="000000"/>
                </a:solidFill>
                <a:latin typeface="Arial" panose="020B0604020202020204" pitchFamily="34" charset="0"/>
              </a:rPr>
              <a:t>0 </a:t>
            </a:r>
          </a:p>
        </p:txBody>
      </p:sp>
      <p:sp>
        <p:nvSpPr>
          <p:cNvPr id="22542" name="Rectangle 15">
            <a:extLst>
              <a:ext uri="{FF2B5EF4-FFF2-40B4-BE49-F238E27FC236}">
                <a16:creationId xmlns:a16="http://schemas.microsoft.com/office/drawing/2014/main" id="{D05C31B8-4DD2-E578-A071-969D1861C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466" y="2833190"/>
            <a:ext cx="374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a-IR" sz="180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</a:p>
        </p:txBody>
      </p:sp>
      <p:grpSp>
        <p:nvGrpSpPr>
          <p:cNvPr id="22543" name="Group 16">
            <a:extLst>
              <a:ext uri="{FF2B5EF4-FFF2-40B4-BE49-F238E27FC236}">
                <a16:creationId xmlns:a16="http://schemas.microsoft.com/office/drawing/2014/main" id="{C663541B-2918-F78D-7ABA-64CF3A264040}"/>
              </a:ext>
            </a:extLst>
          </p:cNvPr>
          <p:cNvGrpSpPr>
            <a:grpSpLocks/>
          </p:cNvGrpSpPr>
          <p:nvPr/>
        </p:nvGrpSpPr>
        <p:grpSpPr bwMode="auto">
          <a:xfrm>
            <a:off x="3435079" y="3344365"/>
            <a:ext cx="728663" cy="339725"/>
            <a:chOff x="2290" y="1938"/>
            <a:chExt cx="459" cy="214"/>
          </a:xfrm>
        </p:grpSpPr>
        <p:sp>
          <p:nvSpPr>
            <p:cNvPr id="22547" name="Rectangle 17">
              <a:extLst>
                <a:ext uri="{FF2B5EF4-FFF2-40B4-BE49-F238E27FC236}">
                  <a16:creationId xmlns:a16="http://schemas.microsoft.com/office/drawing/2014/main" id="{0ABBD64C-87D2-228E-2BCA-862A9D15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938"/>
              <a:ext cx="24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a-IR" sz="1800">
                  <a:solidFill>
                    <a:srgbClr val="000000"/>
                  </a:solidFill>
                  <a:latin typeface="Arial" panose="020B0604020202020204" pitchFamily="34" charset="0"/>
                </a:rPr>
                <a:t>T </a:t>
              </a:r>
            </a:p>
          </p:txBody>
        </p:sp>
        <p:sp>
          <p:nvSpPr>
            <p:cNvPr id="22548" name="Rectangle 18">
              <a:extLst>
                <a:ext uri="{FF2B5EF4-FFF2-40B4-BE49-F238E27FC236}">
                  <a16:creationId xmlns:a16="http://schemas.microsoft.com/office/drawing/2014/main" id="{6A0C885A-6404-49C9-4EE3-D44D6502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1938"/>
              <a:ext cx="38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a-IR" sz="1800">
                  <a:solidFill>
                    <a:srgbClr val="000000"/>
                  </a:solidFill>
                  <a:latin typeface="Arial" panose="020B0604020202020204" pitchFamily="34" charset="0"/>
                </a:rPr>
                <a:t>ime </a:t>
              </a:r>
            </a:p>
          </p:txBody>
        </p:sp>
      </p:grpSp>
      <p:sp>
        <p:nvSpPr>
          <p:cNvPr id="22544" name="Freeform 19">
            <a:extLst>
              <a:ext uri="{FF2B5EF4-FFF2-40B4-BE49-F238E27FC236}">
                <a16:creationId xmlns:a16="http://schemas.microsoft.com/office/drawing/2014/main" id="{8AABCC56-504F-EF3E-33D5-17C0FB5086C5}"/>
              </a:ext>
            </a:extLst>
          </p:cNvPr>
          <p:cNvSpPr>
            <a:spLocks/>
          </p:cNvSpPr>
          <p:nvPr/>
        </p:nvSpPr>
        <p:spPr bwMode="auto">
          <a:xfrm>
            <a:off x="1449117" y="2637927"/>
            <a:ext cx="2249487" cy="679450"/>
          </a:xfrm>
          <a:custGeom>
            <a:avLst/>
            <a:gdLst>
              <a:gd name="T0" fmla="*/ 0 w 1417"/>
              <a:gd name="T1" fmla="*/ 0 h 428"/>
              <a:gd name="T2" fmla="*/ 2147483646 w 1417"/>
              <a:gd name="T3" fmla="*/ 0 h 428"/>
              <a:gd name="T4" fmla="*/ 2147483646 w 1417"/>
              <a:gd name="T5" fmla="*/ 2147483646 h 428"/>
              <a:gd name="T6" fmla="*/ 2147483646 w 1417"/>
              <a:gd name="T7" fmla="*/ 2147483646 h 428"/>
              <a:gd name="T8" fmla="*/ 2147483646 w 1417"/>
              <a:gd name="T9" fmla="*/ 0 h 428"/>
              <a:gd name="T10" fmla="*/ 2147483646 w 1417"/>
              <a:gd name="T11" fmla="*/ 0 h 428"/>
              <a:gd name="T12" fmla="*/ 2147483646 w 1417"/>
              <a:gd name="T13" fmla="*/ 2147483646 h 428"/>
              <a:gd name="T14" fmla="*/ 2147483646 w 1417"/>
              <a:gd name="T15" fmla="*/ 2147483646 h 4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"/>
              <a:gd name="T25" fmla="*/ 0 h 428"/>
              <a:gd name="T26" fmla="*/ 1417 w 1417"/>
              <a:gd name="T27" fmla="*/ 428 h 4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" h="428">
                <a:moveTo>
                  <a:pt x="0" y="0"/>
                </a:moveTo>
                <a:lnTo>
                  <a:pt x="430" y="0"/>
                </a:lnTo>
                <a:lnTo>
                  <a:pt x="430" y="427"/>
                </a:lnTo>
                <a:lnTo>
                  <a:pt x="860" y="427"/>
                </a:lnTo>
                <a:lnTo>
                  <a:pt x="860" y="0"/>
                </a:lnTo>
                <a:lnTo>
                  <a:pt x="1273" y="0"/>
                </a:lnTo>
                <a:lnTo>
                  <a:pt x="1273" y="427"/>
                </a:lnTo>
                <a:lnTo>
                  <a:pt x="1416" y="427"/>
                </a:lnTo>
              </a:path>
            </a:pathLst>
          </a:custGeom>
          <a:noFill/>
          <a:ln w="50800" cap="rnd">
            <a:solidFill>
              <a:srgbClr val="7F7F7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Freeform 20">
            <a:extLst>
              <a:ext uri="{FF2B5EF4-FFF2-40B4-BE49-F238E27FC236}">
                <a16:creationId xmlns:a16="http://schemas.microsoft.com/office/drawing/2014/main" id="{41F54224-619A-8CD3-F5C9-2A897F1522F8}"/>
              </a:ext>
            </a:extLst>
          </p:cNvPr>
          <p:cNvSpPr>
            <a:spLocks/>
          </p:cNvSpPr>
          <p:nvPr/>
        </p:nvSpPr>
        <p:spPr bwMode="auto">
          <a:xfrm>
            <a:off x="1391966" y="2269627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2147483646 w 55"/>
              <a:gd name="T21" fmla="*/ 2147483646 h 72"/>
              <a:gd name="T22" fmla="*/ 2147483646 w 55"/>
              <a:gd name="T23" fmla="*/ 2147483646 h 72"/>
              <a:gd name="T24" fmla="*/ 0 w 55"/>
              <a:gd name="T25" fmla="*/ 2147483646 h 72"/>
              <a:gd name="T26" fmla="*/ 0 w 55"/>
              <a:gd name="T27" fmla="*/ 2147483646 h 72"/>
              <a:gd name="T28" fmla="*/ 0 w 55"/>
              <a:gd name="T29" fmla="*/ 2147483646 h 72"/>
              <a:gd name="T30" fmla="*/ 0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0 h 72"/>
              <a:gd name="T42" fmla="*/ 2147483646 w 55"/>
              <a:gd name="T43" fmla="*/ 0 h 72"/>
              <a:gd name="T44" fmla="*/ 2147483646 w 55"/>
              <a:gd name="T45" fmla="*/ 0 h 72"/>
              <a:gd name="T46" fmla="*/ 2147483646 w 55"/>
              <a:gd name="T47" fmla="*/ 0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"/>
              <a:gd name="T79" fmla="*/ 0 h 72"/>
              <a:gd name="T80" fmla="*/ 55 w 55"/>
              <a:gd name="T81" fmla="*/ 72 h 7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" h="72">
                <a:moveTo>
                  <a:pt x="36" y="18"/>
                </a:moveTo>
                <a:lnTo>
                  <a:pt x="36" y="36"/>
                </a:lnTo>
                <a:lnTo>
                  <a:pt x="54" y="53"/>
                </a:lnTo>
                <a:lnTo>
                  <a:pt x="54" y="71"/>
                </a:lnTo>
                <a:lnTo>
                  <a:pt x="36" y="71"/>
                </a:lnTo>
                <a:lnTo>
                  <a:pt x="36" y="53"/>
                </a:lnTo>
                <a:lnTo>
                  <a:pt x="18" y="71"/>
                </a:lnTo>
                <a:lnTo>
                  <a:pt x="0" y="71"/>
                </a:lnTo>
                <a:lnTo>
                  <a:pt x="18" y="36"/>
                </a:lnTo>
                <a:lnTo>
                  <a:pt x="18" y="18"/>
                </a:lnTo>
                <a:lnTo>
                  <a:pt x="18" y="0"/>
                </a:lnTo>
                <a:lnTo>
                  <a:pt x="36" y="0"/>
                </a:lnTo>
                <a:lnTo>
                  <a:pt x="36" y="18"/>
                </a:lnTo>
              </a:path>
            </a:pathLst>
          </a:custGeom>
          <a:solidFill>
            <a:srgbClr val="000000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Freeform 21">
            <a:extLst>
              <a:ext uri="{FF2B5EF4-FFF2-40B4-BE49-F238E27FC236}">
                <a16:creationId xmlns:a16="http://schemas.microsoft.com/office/drawing/2014/main" id="{0503D1BC-E1BA-9877-B215-F85D5159C519}"/>
              </a:ext>
            </a:extLst>
          </p:cNvPr>
          <p:cNvSpPr>
            <a:spLocks/>
          </p:cNvSpPr>
          <p:nvPr/>
        </p:nvSpPr>
        <p:spPr bwMode="auto">
          <a:xfrm>
            <a:off x="1391966" y="4173040"/>
            <a:ext cx="87312" cy="142875"/>
          </a:xfrm>
          <a:custGeom>
            <a:avLst/>
            <a:gdLst>
              <a:gd name="T0" fmla="*/ 2147483646 w 55"/>
              <a:gd name="T1" fmla="*/ 2147483646 h 90"/>
              <a:gd name="T2" fmla="*/ 2147483646 w 55"/>
              <a:gd name="T3" fmla="*/ 2147483646 h 90"/>
              <a:gd name="T4" fmla="*/ 2147483646 w 55"/>
              <a:gd name="T5" fmla="*/ 2147483646 h 90"/>
              <a:gd name="T6" fmla="*/ 2147483646 w 55"/>
              <a:gd name="T7" fmla="*/ 2147483646 h 90"/>
              <a:gd name="T8" fmla="*/ 2147483646 w 55"/>
              <a:gd name="T9" fmla="*/ 0 h 90"/>
              <a:gd name="T10" fmla="*/ 2147483646 w 55"/>
              <a:gd name="T11" fmla="*/ 0 h 90"/>
              <a:gd name="T12" fmla="*/ 2147483646 w 55"/>
              <a:gd name="T13" fmla="*/ 0 h 90"/>
              <a:gd name="T14" fmla="*/ 2147483646 w 55"/>
              <a:gd name="T15" fmla="*/ 0 h 90"/>
              <a:gd name="T16" fmla="*/ 2147483646 w 55"/>
              <a:gd name="T17" fmla="*/ 0 h 90"/>
              <a:gd name="T18" fmla="*/ 2147483646 w 55"/>
              <a:gd name="T19" fmla="*/ 0 h 90"/>
              <a:gd name="T20" fmla="*/ 0 w 55"/>
              <a:gd name="T21" fmla="*/ 0 h 90"/>
              <a:gd name="T22" fmla="*/ 0 w 55"/>
              <a:gd name="T23" fmla="*/ 0 h 90"/>
              <a:gd name="T24" fmla="*/ 0 w 55"/>
              <a:gd name="T25" fmla="*/ 0 h 90"/>
              <a:gd name="T26" fmla="*/ 2147483646 w 55"/>
              <a:gd name="T27" fmla="*/ 2147483646 h 90"/>
              <a:gd name="T28" fmla="*/ 2147483646 w 55"/>
              <a:gd name="T29" fmla="*/ 2147483646 h 90"/>
              <a:gd name="T30" fmla="*/ 2147483646 w 55"/>
              <a:gd name="T31" fmla="*/ 2147483646 h 90"/>
              <a:gd name="T32" fmla="*/ 2147483646 w 55"/>
              <a:gd name="T33" fmla="*/ 2147483646 h 90"/>
              <a:gd name="T34" fmla="*/ 2147483646 w 55"/>
              <a:gd name="T35" fmla="*/ 2147483646 h 90"/>
              <a:gd name="T36" fmla="*/ 2147483646 w 55"/>
              <a:gd name="T37" fmla="*/ 2147483646 h 90"/>
              <a:gd name="T38" fmla="*/ 2147483646 w 55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"/>
              <a:gd name="T61" fmla="*/ 0 h 90"/>
              <a:gd name="T62" fmla="*/ 55 w 55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" h="90">
                <a:moveTo>
                  <a:pt x="36" y="71"/>
                </a:moveTo>
                <a:lnTo>
                  <a:pt x="36" y="53"/>
                </a:lnTo>
                <a:lnTo>
                  <a:pt x="54" y="18"/>
                </a:lnTo>
                <a:lnTo>
                  <a:pt x="54" y="0"/>
                </a:lnTo>
                <a:lnTo>
                  <a:pt x="36" y="0"/>
                </a:lnTo>
                <a:lnTo>
                  <a:pt x="18" y="0"/>
                </a:lnTo>
                <a:lnTo>
                  <a:pt x="0" y="0"/>
                </a:lnTo>
                <a:lnTo>
                  <a:pt x="18" y="35"/>
                </a:lnTo>
                <a:lnTo>
                  <a:pt x="18" y="53"/>
                </a:lnTo>
                <a:lnTo>
                  <a:pt x="18" y="71"/>
                </a:lnTo>
                <a:lnTo>
                  <a:pt x="18" y="89"/>
                </a:lnTo>
                <a:lnTo>
                  <a:pt x="36" y="71"/>
                </a:lnTo>
              </a:path>
            </a:pathLst>
          </a:custGeom>
          <a:solidFill>
            <a:srgbClr val="000000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01F2D-1625-CF4A-5002-7B8470B6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C867D-2812-1212-6A55-EBBA5AEE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392EC4EC-887A-69CD-4BDD-65FCAD3F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مزاياي ديجيتال</a:t>
            </a:r>
            <a:endParaRPr lang="en-US" altLang="fa-IR" sz="3600"/>
          </a:p>
        </p:txBody>
      </p:sp>
      <p:sp>
        <p:nvSpPr>
          <p:cNvPr id="986115" name="Rectangle 3">
            <a:extLst>
              <a:ext uri="{FF2B5EF4-FFF2-40B4-BE49-F238E27FC236}">
                <a16:creationId xmlns:a16="http://schemas.microsoft.com/office/drawing/2014/main" id="{910C902D-8ACD-B567-22EF-051BF4E17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a-IR" altLang="fa-IR" sz="3600" dirty="0" err="1"/>
              <a:t>آساني</a:t>
            </a:r>
            <a:r>
              <a:rPr lang="fa-IR" altLang="fa-IR" sz="3600" dirty="0"/>
              <a:t> </a:t>
            </a:r>
            <a:r>
              <a:rPr lang="fa-IR" altLang="fa-IR" sz="3600" dirty="0" err="1"/>
              <a:t>طراحي</a:t>
            </a:r>
            <a:r>
              <a:rPr lang="fa-IR" altLang="fa-IR" sz="36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2800" dirty="0" err="1"/>
              <a:t>نيازي</a:t>
            </a:r>
            <a:r>
              <a:rPr lang="fa-IR" altLang="fa-IR" sz="2800" dirty="0"/>
              <a:t> به فرمول </a:t>
            </a:r>
            <a:r>
              <a:rPr lang="fa-IR" altLang="fa-IR" sz="2800" dirty="0" err="1"/>
              <a:t>هاي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پيچيده</a:t>
            </a:r>
            <a:r>
              <a:rPr lang="fa-IR" altLang="fa-IR" sz="2800" dirty="0"/>
              <a:t> و </a:t>
            </a:r>
            <a:r>
              <a:rPr lang="fa-IR" altLang="fa-IR" sz="2800" dirty="0" err="1"/>
              <a:t>پيشينة</a:t>
            </a:r>
            <a:r>
              <a:rPr lang="fa-IR" altLang="fa-IR" sz="2800" dirty="0"/>
              <a:t> </a:t>
            </a:r>
            <a:r>
              <a:rPr lang="fa-IR" altLang="fa-IR" sz="2800" dirty="0" err="1"/>
              <a:t>رياضي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قوي</a:t>
            </a:r>
            <a:r>
              <a:rPr lang="fa-IR" altLang="fa-IR" sz="2800" dirty="0"/>
              <a:t> ندارد (</a:t>
            </a:r>
            <a:r>
              <a:rPr lang="fa-IR" altLang="fa-IR" sz="2800" dirty="0" err="1"/>
              <a:t>منطقي</a:t>
            </a:r>
            <a:r>
              <a:rPr lang="fa-IR" altLang="fa-IR" sz="2800" dirty="0"/>
              <a:t> است!)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2800" dirty="0"/>
              <a:t>سطح </a:t>
            </a:r>
            <a:r>
              <a:rPr lang="fa-IR" altLang="fa-IR" sz="2800" dirty="0" err="1"/>
              <a:t>بالاي</a:t>
            </a:r>
            <a:r>
              <a:rPr lang="fa-IR" altLang="fa-IR" sz="2800" dirty="0"/>
              <a:t> مدل: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400" dirty="0" err="1"/>
              <a:t>نيازي</a:t>
            </a:r>
            <a:r>
              <a:rPr lang="fa-IR" altLang="fa-IR" sz="2400" dirty="0"/>
              <a:t> به داشتن اطلاعات </a:t>
            </a:r>
            <a:r>
              <a:rPr lang="fa-IR" altLang="fa-IR" sz="2400" dirty="0" err="1"/>
              <a:t>دقيق</a:t>
            </a:r>
            <a:r>
              <a:rPr lang="fa-IR" altLang="fa-IR" sz="2400" dirty="0"/>
              <a:t> از </a:t>
            </a:r>
            <a:r>
              <a:rPr lang="fa-IR" altLang="fa-IR" sz="2400" dirty="0" err="1"/>
              <a:t>الکترونيک</a:t>
            </a:r>
            <a:r>
              <a:rPr lang="fa-IR" altLang="fa-IR" sz="2400" dirty="0"/>
              <a:t> و </a:t>
            </a:r>
            <a:r>
              <a:rPr lang="fa-IR" altLang="fa-IR" sz="2400" dirty="0" err="1"/>
              <a:t>پديده</a:t>
            </a:r>
            <a:r>
              <a:rPr lang="fa-IR" altLang="fa-IR" sz="2400" dirty="0"/>
              <a:t> </a:t>
            </a:r>
            <a:r>
              <a:rPr lang="fa-IR" altLang="fa-IR" sz="2400" dirty="0" err="1"/>
              <a:t>هاي</a:t>
            </a:r>
            <a:r>
              <a:rPr lang="fa-IR" altLang="fa-IR" sz="2400" dirty="0"/>
              <a:t> </a:t>
            </a:r>
            <a:r>
              <a:rPr lang="fa-IR" altLang="fa-IR" sz="2400" dirty="0" err="1"/>
              <a:t>فيزيکي</a:t>
            </a:r>
            <a:r>
              <a:rPr lang="fa-IR" altLang="fa-IR" sz="2400" dirty="0"/>
              <a:t> ندارد.</a:t>
            </a:r>
          </a:p>
          <a:p>
            <a:pPr lvl="3" eaLnBrk="1" hangingPunct="1">
              <a:lnSpc>
                <a:spcPct val="90000"/>
              </a:lnSpc>
            </a:pPr>
            <a:r>
              <a:rPr lang="fa-IR" altLang="fa-IR" dirty="0"/>
              <a:t>داشتن آن </a:t>
            </a:r>
            <a:r>
              <a:rPr lang="fa-IR" altLang="fa-IR" dirty="0" err="1"/>
              <a:t>کيفيت</a:t>
            </a:r>
            <a:r>
              <a:rPr lang="fa-IR" altLang="fa-IR" dirty="0"/>
              <a:t> </a:t>
            </a:r>
            <a:r>
              <a:rPr lang="fa-IR" altLang="fa-IR" dirty="0" err="1"/>
              <a:t>طراحي</a:t>
            </a:r>
            <a:r>
              <a:rPr lang="fa-IR" altLang="fa-IR" dirty="0"/>
              <a:t> را بالا </a:t>
            </a:r>
            <a:r>
              <a:rPr lang="fa-IR" altLang="fa-IR" dirty="0" err="1"/>
              <a:t>مي</a:t>
            </a:r>
            <a:r>
              <a:rPr lang="fa-IR" altLang="fa-IR" dirty="0"/>
              <a:t> برد.</a:t>
            </a:r>
          </a:p>
          <a:p>
            <a:pPr eaLnBrk="1" hangingPunct="1">
              <a:lnSpc>
                <a:spcPct val="90000"/>
              </a:lnSpc>
            </a:pPr>
            <a:r>
              <a:rPr lang="fa-IR" altLang="fa-IR" sz="3600" dirty="0" err="1"/>
              <a:t>توانايي</a:t>
            </a:r>
            <a:r>
              <a:rPr lang="fa-IR" altLang="fa-IR" sz="3600" dirty="0"/>
              <a:t> بالا در </a:t>
            </a:r>
            <a:r>
              <a:rPr lang="fa-IR" altLang="fa-IR" sz="3600" dirty="0" err="1"/>
              <a:t>پياده</a:t>
            </a:r>
            <a:r>
              <a:rPr lang="fa-IR" altLang="fa-IR" sz="3600" dirty="0"/>
              <a:t> </a:t>
            </a:r>
            <a:r>
              <a:rPr lang="fa-IR" altLang="fa-IR" sz="3600" dirty="0" err="1"/>
              <a:t>سازي</a:t>
            </a:r>
            <a:r>
              <a:rPr lang="fa-IR" altLang="fa-IR" sz="36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2800" dirty="0" err="1"/>
              <a:t>تقريباً</a:t>
            </a:r>
            <a:r>
              <a:rPr lang="fa-IR" altLang="fa-IR" sz="2800" dirty="0"/>
              <a:t> هرچه را که </a:t>
            </a:r>
            <a:r>
              <a:rPr lang="fa-IR" altLang="fa-IR" sz="2800" dirty="0" err="1"/>
              <a:t>الگوريتمش</a:t>
            </a:r>
            <a:r>
              <a:rPr lang="fa-IR" altLang="fa-IR" sz="2800" dirty="0"/>
              <a:t> را </a:t>
            </a:r>
            <a:r>
              <a:rPr lang="fa-IR" altLang="fa-IR" sz="2800" dirty="0" err="1"/>
              <a:t>مي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دانيد</a:t>
            </a:r>
            <a:r>
              <a:rPr lang="fa-IR" altLang="fa-IR" sz="2800" dirty="0"/>
              <a:t>، </a:t>
            </a:r>
            <a:r>
              <a:rPr lang="fa-IR" altLang="fa-IR" sz="2800" dirty="0" err="1"/>
              <a:t>مي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توانيد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مدارش</a:t>
            </a:r>
            <a:r>
              <a:rPr lang="fa-IR" altLang="fa-IR" sz="2800" dirty="0"/>
              <a:t> را </a:t>
            </a:r>
            <a:r>
              <a:rPr lang="fa-IR" altLang="fa-IR" sz="2800" dirty="0" err="1"/>
              <a:t>طراحي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کنيد</a:t>
            </a:r>
            <a:r>
              <a:rPr lang="fa-IR" altLang="fa-IR" sz="2800" dirty="0"/>
              <a:t> و </a:t>
            </a:r>
            <a:r>
              <a:rPr lang="fa-IR" altLang="fa-IR" sz="2800" dirty="0" err="1"/>
              <a:t>بسازيد</a:t>
            </a:r>
            <a:r>
              <a:rPr lang="en-US" altLang="fa-IR" sz="2800" dirty="0"/>
              <a:t>!</a:t>
            </a:r>
            <a:endParaRPr lang="fa-IR" altLang="fa-IR" sz="2800" dirty="0"/>
          </a:p>
          <a:p>
            <a:pPr eaLnBrk="1" hangingPunct="1">
              <a:lnSpc>
                <a:spcPct val="90000"/>
              </a:lnSpc>
            </a:pPr>
            <a:r>
              <a:rPr lang="fa-IR" altLang="fa-IR" sz="3600" dirty="0"/>
              <a:t>انعطاف </a:t>
            </a:r>
            <a:r>
              <a:rPr lang="fa-IR" altLang="fa-IR" sz="3600" dirty="0" err="1"/>
              <a:t>پذيري</a:t>
            </a:r>
            <a:r>
              <a:rPr lang="fa-IR" altLang="fa-IR" sz="3600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2800" dirty="0" err="1"/>
              <a:t>تغييرات</a:t>
            </a:r>
            <a:r>
              <a:rPr lang="fa-IR" altLang="fa-IR" sz="2800" dirty="0"/>
              <a:t> </a:t>
            </a:r>
            <a:r>
              <a:rPr lang="fa-IR" altLang="fa-IR" sz="2800" dirty="0" err="1"/>
              <a:t>بسيار</a:t>
            </a:r>
            <a:r>
              <a:rPr lang="fa-IR" altLang="fa-IR" sz="2800" dirty="0"/>
              <a:t> آسانتر از </a:t>
            </a:r>
            <a:r>
              <a:rPr lang="fa-IR" altLang="fa-IR" sz="2800" dirty="0" err="1"/>
              <a:t>آنالوگ</a:t>
            </a:r>
            <a:r>
              <a:rPr lang="fa-IR" altLang="fa-IR" sz="28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400" dirty="0"/>
              <a:t>مثلاً افزودن امکانات </a:t>
            </a:r>
            <a:r>
              <a:rPr lang="fa-IR" altLang="fa-IR" sz="2400" dirty="0" err="1"/>
              <a:t>جديد</a:t>
            </a:r>
            <a:r>
              <a:rPr lang="fa-IR" altLang="fa-IR" sz="2400" dirty="0"/>
              <a:t> در </a:t>
            </a:r>
            <a:r>
              <a:rPr lang="fa-IR" altLang="fa-IR" sz="2400" dirty="0" err="1"/>
              <a:t>يک</a:t>
            </a:r>
            <a:r>
              <a:rPr lang="fa-IR" altLang="fa-IR" sz="2400" dirty="0"/>
              <a:t> مدار.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114B4F98-2870-909C-8F54-B1B63C59D5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13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51142-FB42-45FF-0FF8-B0D2E00C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8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8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6E20127D-A078-3DBA-D072-3709B6CF7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مزاياي ديجيتال</a:t>
            </a:r>
            <a:endParaRPr lang="en-US" altLang="fa-IR" sz="3600"/>
          </a:p>
        </p:txBody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D00A78C6-EFD4-17EC-B4A8-A0A81EBF05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a-IR" altLang="fa-IR" sz="4000" dirty="0" err="1"/>
              <a:t>طراحي</a:t>
            </a:r>
            <a:r>
              <a:rPr lang="fa-IR" altLang="fa-IR" sz="4000" dirty="0"/>
              <a:t> </a:t>
            </a:r>
            <a:r>
              <a:rPr lang="fa-IR" altLang="fa-IR" sz="4000" dirty="0" err="1"/>
              <a:t>ماجولار</a:t>
            </a:r>
            <a:r>
              <a:rPr lang="fa-IR" altLang="fa-IR" sz="4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/>
              <a:t>استفاده از </a:t>
            </a:r>
            <a:r>
              <a:rPr lang="fa-IR" altLang="fa-IR" sz="3200" dirty="0" err="1"/>
              <a:t>ماجول</a:t>
            </a:r>
            <a:r>
              <a:rPr lang="fa-IR" altLang="fa-IR" sz="3200" dirty="0"/>
              <a:t> </a:t>
            </a:r>
            <a:r>
              <a:rPr lang="fa-IR" altLang="fa-IR" sz="3200" dirty="0" err="1"/>
              <a:t>هاي</a:t>
            </a:r>
            <a:r>
              <a:rPr lang="fa-IR" altLang="fa-IR" sz="3200" dirty="0"/>
              <a:t> گذشته و کنار هم قرار دادن آنها.</a:t>
            </a:r>
          </a:p>
          <a:p>
            <a:pPr eaLnBrk="1" hangingPunct="1">
              <a:lnSpc>
                <a:spcPct val="90000"/>
              </a:lnSpc>
            </a:pPr>
            <a:r>
              <a:rPr lang="fa-IR" altLang="fa-IR" sz="4000" dirty="0" err="1"/>
              <a:t>قابليت</a:t>
            </a:r>
            <a:r>
              <a:rPr lang="fa-IR" altLang="fa-IR" sz="4000" dirty="0"/>
              <a:t> برنامه </a:t>
            </a:r>
            <a:r>
              <a:rPr lang="fa-IR" altLang="fa-IR" sz="4000" dirty="0" err="1"/>
              <a:t>ريزي</a:t>
            </a:r>
            <a:r>
              <a:rPr lang="fa-IR" altLang="fa-IR" sz="4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/>
              <a:t>استفاده از نرم </a:t>
            </a:r>
            <a:r>
              <a:rPr lang="fa-IR" altLang="fa-IR" sz="3200" dirty="0" err="1"/>
              <a:t>افزارهاي</a:t>
            </a:r>
            <a:r>
              <a:rPr lang="fa-IR" altLang="fa-IR" sz="3200" dirty="0"/>
              <a:t> </a:t>
            </a:r>
            <a:r>
              <a:rPr lang="fa-IR" altLang="fa-IR" sz="3200" dirty="0" err="1"/>
              <a:t>طراحي</a:t>
            </a:r>
            <a:r>
              <a:rPr lang="fa-IR" altLang="fa-IR" sz="3200" dirty="0"/>
              <a:t> </a:t>
            </a:r>
            <a:r>
              <a:rPr lang="fa-IR" altLang="fa-IR" sz="3200" dirty="0" err="1"/>
              <a:t>اتوماتيک</a:t>
            </a:r>
            <a:endParaRPr lang="fa-IR" altLang="fa-IR" sz="3200" dirty="0"/>
          </a:p>
          <a:p>
            <a:pPr eaLnBrk="1" hangingPunct="1">
              <a:lnSpc>
                <a:spcPct val="90000"/>
              </a:lnSpc>
            </a:pPr>
            <a:r>
              <a:rPr lang="fa-IR" altLang="fa-IR" sz="4000" dirty="0" err="1"/>
              <a:t>اقتصادي</a:t>
            </a:r>
            <a:r>
              <a:rPr lang="fa-IR" altLang="fa-IR" sz="4000" dirty="0"/>
              <a:t> بودن: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/>
              <a:t>مقدار </a:t>
            </a:r>
            <a:r>
              <a:rPr lang="fa-IR" altLang="fa-IR" sz="3200" dirty="0" err="1"/>
              <a:t>بسيار</a:t>
            </a:r>
            <a:r>
              <a:rPr lang="fa-IR" altLang="fa-IR" sz="3200" dirty="0"/>
              <a:t> </a:t>
            </a:r>
            <a:r>
              <a:rPr lang="fa-IR" altLang="fa-IR" sz="3200" dirty="0" err="1"/>
              <a:t>زيادي</a:t>
            </a:r>
            <a:r>
              <a:rPr lang="fa-IR" altLang="fa-IR" sz="3200" dirty="0"/>
              <a:t> </a:t>
            </a:r>
            <a:r>
              <a:rPr lang="fa-IR" altLang="fa-IR" sz="3200" dirty="0" err="1"/>
              <a:t>اجزاي</a:t>
            </a:r>
            <a:r>
              <a:rPr lang="fa-IR" altLang="fa-IR" sz="3200" dirty="0"/>
              <a:t> سخت </a:t>
            </a:r>
            <a:r>
              <a:rPr lang="fa-IR" altLang="fa-IR" sz="3200" dirty="0" err="1"/>
              <a:t>افزاري</a:t>
            </a:r>
            <a:r>
              <a:rPr lang="fa-IR" altLang="fa-IR" sz="3200" dirty="0"/>
              <a:t> </a:t>
            </a:r>
            <a:r>
              <a:rPr lang="fa-IR" altLang="fa-IR" sz="3200" dirty="0" err="1"/>
              <a:t>روي</a:t>
            </a:r>
            <a:r>
              <a:rPr lang="fa-IR" altLang="fa-IR" sz="3200" dirty="0"/>
              <a:t> </a:t>
            </a:r>
            <a:r>
              <a:rPr lang="fa-IR" altLang="fa-IR" sz="3200" dirty="0" err="1"/>
              <a:t>يک</a:t>
            </a:r>
            <a:r>
              <a:rPr lang="fa-IR" altLang="fa-IR" sz="3200" dirty="0"/>
              <a:t> </a:t>
            </a:r>
            <a:r>
              <a:rPr lang="fa-IR" altLang="fa-IR" sz="3200" dirty="0" err="1"/>
              <a:t>تراشة</a:t>
            </a:r>
            <a:r>
              <a:rPr lang="fa-IR" altLang="fa-IR" sz="3200" dirty="0"/>
              <a:t> کوچک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800" dirty="0" err="1"/>
              <a:t>موبايل</a:t>
            </a:r>
            <a:r>
              <a:rPr lang="fa-IR" altLang="fa-IR" sz="2800" dirty="0"/>
              <a:t> با انواع </a:t>
            </a:r>
            <a:r>
              <a:rPr lang="fa-IR" altLang="fa-IR" sz="2800" dirty="0" err="1"/>
              <a:t>قابليت</a:t>
            </a:r>
            <a:r>
              <a:rPr lang="fa-IR" altLang="fa-IR" sz="2800" dirty="0"/>
              <a:t> ها.</a:t>
            </a:r>
            <a:endParaRPr lang="en-US" altLang="fa-IR" sz="2800" dirty="0"/>
          </a:p>
        </p:txBody>
      </p:sp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FA59BC00-FD5C-9741-8D36-0CCCED57F3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14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A492E9-B496-5B1F-A9AC-529479EF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018E4EDE-F785-9660-7807-F413CA226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مزاياي ديجيتال</a:t>
            </a:r>
            <a:endParaRPr lang="en-US" altLang="fa-IR" sz="3600"/>
          </a:p>
        </p:txBody>
      </p:sp>
      <p:sp>
        <p:nvSpPr>
          <p:cNvPr id="990211" name="Rectangle 3">
            <a:extLst>
              <a:ext uri="{FF2B5EF4-FFF2-40B4-BE49-F238E27FC236}">
                <a16:creationId xmlns:a16="http://schemas.microsoft.com/office/drawing/2014/main" id="{A3EEF866-03F5-9B6A-3B92-F1EEA204E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altLang="fa-IR"/>
              <a:t>سرعت پيشرفت تکنولوژي:</a:t>
            </a:r>
          </a:p>
          <a:p>
            <a:pPr lvl="1" eaLnBrk="1" hangingPunct="1"/>
            <a:r>
              <a:rPr lang="fa-IR" altLang="fa-IR"/>
              <a:t>همواره مي توان مطمئن بود که يک يا دو سال بعد محصول بهتري مي آيد (مزيت؟)</a:t>
            </a:r>
            <a:endParaRPr lang="en-US" altLang="fa-IR"/>
          </a:p>
          <a:p>
            <a:pPr eaLnBrk="1" hangingPunct="1"/>
            <a:r>
              <a:rPr lang="fa-IR" altLang="fa-IR"/>
              <a:t>قابليت اطمينان بالاتر:</a:t>
            </a:r>
          </a:p>
          <a:p>
            <a:pPr lvl="1" eaLnBrk="1" hangingPunct="1"/>
            <a:r>
              <a:rPr lang="fa-IR" altLang="fa-IR"/>
              <a:t>تغييرات ولتاژ ورودي (نويز) تاحد زيادي بي اثرند.</a:t>
            </a:r>
          </a:p>
          <a:p>
            <a:pPr lvl="2" eaLnBrk="1" hangingPunct="1"/>
            <a:endParaRPr lang="en-US" altLang="fa-IR"/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D334F1BA-2A8D-7782-C218-0487143CA7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15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93CE8136-97DA-C0B3-3C74-4FF0FB056340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4292601"/>
            <a:ext cx="3095625" cy="2035175"/>
            <a:chOff x="1202" y="2704"/>
            <a:chExt cx="1950" cy="1282"/>
          </a:xfrm>
        </p:grpSpPr>
        <p:pic>
          <p:nvPicPr>
            <p:cNvPr id="28678" name="Picture 9" descr="ch01-f1">
              <a:extLst>
                <a:ext uri="{FF2B5EF4-FFF2-40B4-BE49-F238E27FC236}">
                  <a16:creationId xmlns:a16="http://schemas.microsoft.com/office/drawing/2014/main" id="{FFE9E412-4E1F-F120-5A41-A88EF4694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8" t="52765" r="16426" b="22771"/>
            <a:stretch>
              <a:fillRect/>
            </a:stretch>
          </p:blipFill>
          <p:spPr bwMode="auto">
            <a:xfrm>
              <a:off x="1247" y="2704"/>
              <a:ext cx="190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Rectangle 10">
              <a:extLst>
                <a:ext uri="{FF2B5EF4-FFF2-40B4-BE49-F238E27FC236}">
                  <a16:creationId xmlns:a16="http://schemas.microsoft.com/office/drawing/2014/main" id="{B1972EA5-4DFF-4162-4899-7F0D99FE9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704"/>
              <a:ext cx="862" cy="1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B5988-4012-D29B-7D0E-F5AD6622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40E9864B-A8FE-0F29-D33C-FDD5BE6CE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مزاياي ديجيتال</a:t>
            </a:r>
            <a:endParaRPr lang="en-US" altLang="fa-IR" sz="360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15D2753-AA78-56E1-5BF8-5AF73B468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altLang="fa-IR"/>
              <a:t>سيستم ها معمولاً مخلوط‌اند:</a:t>
            </a:r>
          </a:p>
          <a:p>
            <a:pPr lvl="1" eaLnBrk="1" hangingPunct="1"/>
            <a:r>
              <a:rPr lang="fa-IR" altLang="fa-IR"/>
              <a:t>ديجيتال:</a:t>
            </a:r>
          </a:p>
          <a:p>
            <a:pPr lvl="2" eaLnBrk="1" hangingPunct="1"/>
            <a:r>
              <a:rPr lang="fa-IR" altLang="fa-IR"/>
              <a:t>بخش کنترل الگوريتميک و پردازش داده هاي عددي: </a:t>
            </a:r>
          </a:p>
          <a:p>
            <a:pPr lvl="1" eaLnBrk="1" hangingPunct="1"/>
            <a:r>
              <a:rPr lang="fa-IR" altLang="fa-IR"/>
              <a:t>آنالوگ:</a:t>
            </a:r>
          </a:p>
          <a:p>
            <a:pPr lvl="2" eaLnBrk="1" hangingPunct="1"/>
            <a:r>
              <a:rPr lang="fa-IR" altLang="fa-IR"/>
              <a:t>بخش مدارهاي رابط با دنياي خارج (سنسورها و </a:t>
            </a:r>
            <a:r>
              <a:rPr lang="en-US" altLang="fa-IR"/>
              <a:t>actuator</a:t>
            </a:r>
            <a:r>
              <a:rPr lang="fa-IR" altLang="fa-IR"/>
              <a:t>ها)</a:t>
            </a:r>
            <a:endParaRPr lang="en-US" altLang="fa-IR"/>
          </a:p>
          <a:p>
            <a:pPr lvl="2" eaLnBrk="1" hangingPunct="1"/>
            <a:endParaRPr lang="en-US" altLang="fa-IR"/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9B8F793D-4D4D-2339-949C-D6F37C5492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16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16FDC9-D2F5-02D2-C477-03E6581F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D5A0D545-AEF4-8343-2E16-23B1F4651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مزاياي ديجيتال</a:t>
            </a:r>
            <a:endParaRPr lang="en-US" altLang="fa-IR" sz="360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4AAD30E-5C14-3B24-9A2A-93DD05426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a-IR" altLang="fa-IR" sz="3600" dirty="0" err="1"/>
              <a:t>مزيت</a:t>
            </a:r>
            <a:r>
              <a:rPr lang="fa-IR" altLang="fa-IR" sz="3600" dirty="0"/>
              <a:t> </a:t>
            </a:r>
            <a:r>
              <a:rPr lang="fa-IR" altLang="fa-IR" sz="3600" dirty="0" err="1"/>
              <a:t>اصلي</a:t>
            </a:r>
            <a:r>
              <a:rPr lang="fa-IR" altLang="fa-IR" sz="3600" dirty="0"/>
              <a:t> </a:t>
            </a:r>
            <a:r>
              <a:rPr lang="fa-IR" altLang="fa-IR" sz="3600" dirty="0" err="1"/>
              <a:t>سيستم</a:t>
            </a:r>
            <a:r>
              <a:rPr lang="fa-IR" altLang="fa-IR" sz="3600" dirty="0"/>
              <a:t> </a:t>
            </a:r>
            <a:r>
              <a:rPr lang="fa-IR" altLang="fa-IR" sz="3600" dirty="0" err="1"/>
              <a:t>باينري</a:t>
            </a:r>
            <a:r>
              <a:rPr lang="fa-IR" altLang="fa-IR" sz="36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a-IR" altLang="fa-IR" sz="3200" dirty="0"/>
              <a:t>بسیاری از </a:t>
            </a:r>
            <a:r>
              <a:rPr lang="fa-IR" altLang="fa-IR" sz="3200" dirty="0" err="1"/>
              <a:t>مفاهيم</a:t>
            </a:r>
            <a:r>
              <a:rPr lang="fa-IR" altLang="fa-IR" sz="3200" dirty="0"/>
              <a:t> </a:t>
            </a:r>
            <a:r>
              <a:rPr lang="fa-IR" altLang="fa-IR" sz="3200" dirty="0" err="1"/>
              <a:t>فيزيکي</a:t>
            </a:r>
            <a:r>
              <a:rPr lang="fa-IR" altLang="fa-IR" sz="3200" dirty="0"/>
              <a:t> به </a:t>
            </a:r>
            <a:r>
              <a:rPr lang="fa-IR" altLang="fa-IR" sz="3200" dirty="0" err="1"/>
              <a:t>راحتي</a:t>
            </a:r>
            <a:r>
              <a:rPr lang="fa-IR" altLang="fa-IR" sz="3200" dirty="0"/>
              <a:t> </a:t>
            </a:r>
            <a:r>
              <a:rPr lang="fa-IR" altLang="fa-IR" sz="3200" dirty="0" err="1"/>
              <a:t>مي</a:t>
            </a:r>
            <a:r>
              <a:rPr lang="fa-IR" altLang="fa-IR" sz="3200" dirty="0"/>
              <a:t> توانند به </a:t>
            </a:r>
            <a:r>
              <a:rPr lang="fa-IR" altLang="fa-IR" sz="3200" dirty="0" err="1"/>
              <a:t>مقدارهاي</a:t>
            </a:r>
            <a:r>
              <a:rPr lang="fa-IR" altLang="fa-IR" sz="3200" dirty="0"/>
              <a:t> 0 و 1 کد شوند.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800" dirty="0"/>
              <a:t>روشن-خاموش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800" dirty="0" err="1"/>
              <a:t>بلي-خير</a:t>
            </a:r>
            <a:r>
              <a:rPr lang="fa-IR" altLang="fa-IR" sz="28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800" dirty="0"/>
              <a:t>وجود-عدم وجود (خودرو در </a:t>
            </a:r>
            <a:r>
              <a:rPr lang="fa-IR" altLang="fa-IR" sz="2800" dirty="0" err="1"/>
              <a:t>پارکينگ</a:t>
            </a:r>
            <a:r>
              <a:rPr lang="fa-IR" altLang="fa-IR" sz="2800" dirty="0"/>
              <a:t> هوشمند)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800" dirty="0"/>
              <a:t>باز-بسته بودن (در مخزن)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800" dirty="0"/>
              <a:t>فشار-آزاد بودن پدال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fa-IR" sz="2800" dirty="0"/>
              <a:t>...</a:t>
            </a:r>
            <a:endParaRPr lang="en-US" altLang="fa-IR" sz="2800" dirty="0"/>
          </a:p>
        </p:txBody>
      </p:sp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3A869B48-55AE-BFFD-C636-FAD9268729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17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D1DA35-68C2-4034-3827-B37E4D92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D5A0D545-AEF4-8343-2E16-23B1F4651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 dirty="0"/>
              <a:t>سیستم های دیجیتال</a:t>
            </a:r>
            <a:endParaRPr lang="en-US" altLang="fa-IR" sz="3600" dirty="0"/>
          </a:p>
        </p:txBody>
      </p:sp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3A869B48-55AE-BFFD-C636-FAD9268729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18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D1DA35-68C2-4034-3827-B37E4D92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FBA4A-52FF-1433-382C-3D33C068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40000">
            <a:off x="255828" y="1364208"/>
            <a:ext cx="11507314" cy="47262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D5449C-677F-5B75-6B4A-459D347A795E}"/>
              </a:ext>
            </a:extLst>
          </p:cNvPr>
          <p:cNvCxnSpPr/>
          <p:nvPr/>
        </p:nvCxnSpPr>
        <p:spPr>
          <a:xfrm flipH="1" flipV="1">
            <a:off x="312057" y="4492172"/>
            <a:ext cx="5268686" cy="50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41100F-E546-03F8-8452-26276380D7DF}"/>
              </a:ext>
            </a:extLst>
          </p:cNvPr>
          <p:cNvCxnSpPr>
            <a:cxnSpLocks/>
          </p:cNvCxnSpPr>
          <p:nvPr/>
        </p:nvCxnSpPr>
        <p:spPr>
          <a:xfrm flipH="1">
            <a:off x="6408057" y="5043715"/>
            <a:ext cx="51362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CAB7C5-73BD-4293-FEFC-D88BFA8FF345}"/>
              </a:ext>
            </a:extLst>
          </p:cNvPr>
          <p:cNvCxnSpPr>
            <a:cxnSpLocks/>
          </p:cNvCxnSpPr>
          <p:nvPr/>
        </p:nvCxnSpPr>
        <p:spPr>
          <a:xfrm flipH="1">
            <a:off x="5626995" y="6103691"/>
            <a:ext cx="135253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54648-73EC-9B38-F653-07BE31D6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754"/>
            <a:ext cx="12192000" cy="3314492"/>
          </a:xfrm>
          <a:prstGeom prst="rect">
            <a:avLst/>
          </a:prstGeom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D5A0D545-AEF4-8343-2E16-23B1F4651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 dirty="0"/>
              <a:t>کمیت های اطلاعاتی</a:t>
            </a:r>
            <a:endParaRPr lang="en-US" altLang="fa-IR" sz="3600" dirty="0"/>
          </a:p>
        </p:txBody>
      </p:sp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3A869B48-55AE-BFFD-C636-FAD9268729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19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D1DA35-68C2-4034-3827-B37E4D92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D5449C-677F-5B75-6B4A-459D347A795E}"/>
              </a:ext>
            </a:extLst>
          </p:cNvPr>
          <p:cNvCxnSpPr>
            <a:cxnSpLocks/>
          </p:cNvCxnSpPr>
          <p:nvPr/>
        </p:nvCxnSpPr>
        <p:spPr>
          <a:xfrm flipH="1" flipV="1">
            <a:off x="321613" y="2813595"/>
            <a:ext cx="6595170" cy="537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41100F-E546-03F8-8452-26276380D7DF}"/>
              </a:ext>
            </a:extLst>
          </p:cNvPr>
          <p:cNvCxnSpPr>
            <a:cxnSpLocks/>
          </p:cNvCxnSpPr>
          <p:nvPr/>
        </p:nvCxnSpPr>
        <p:spPr>
          <a:xfrm flipH="1">
            <a:off x="9261566" y="3429000"/>
            <a:ext cx="26534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بارم بندی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461938"/>
              </p:ext>
            </p:extLst>
          </p:nvPr>
        </p:nvGraphicFramePr>
        <p:xfrm>
          <a:off x="725267" y="1481183"/>
          <a:ext cx="1050879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953">
                  <a:extLst>
                    <a:ext uri="{9D8B030D-6E8A-4147-A177-3AD203B41FA5}">
                      <a16:colId xmlns:a16="http://schemas.microsoft.com/office/drawing/2014/main" val="1393437937"/>
                    </a:ext>
                  </a:extLst>
                </a:gridCol>
                <a:gridCol w="1576907">
                  <a:extLst>
                    <a:ext uri="{9D8B030D-6E8A-4147-A177-3AD203B41FA5}">
                      <a16:colId xmlns:a16="http://schemas.microsoft.com/office/drawing/2014/main" val="515907230"/>
                    </a:ext>
                  </a:extLst>
                </a:gridCol>
                <a:gridCol w="1751465">
                  <a:extLst>
                    <a:ext uri="{9D8B030D-6E8A-4147-A177-3AD203B41FA5}">
                      <a16:colId xmlns:a16="http://schemas.microsoft.com/office/drawing/2014/main" val="3812660610"/>
                    </a:ext>
                  </a:extLst>
                </a:gridCol>
                <a:gridCol w="1751465">
                  <a:extLst>
                    <a:ext uri="{9D8B030D-6E8A-4147-A177-3AD203B41FA5}">
                      <a16:colId xmlns:a16="http://schemas.microsoft.com/office/drawing/2014/main" val="1397930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توضیحات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نمره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موضوع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متغیر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10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4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تمرین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5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3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کوئیز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9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5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میان ترم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2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9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پایان ترم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5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B Mitra" panose="00000400000000000000" pitchFamily="2" charset="-78"/>
                        </a:rPr>
                        <a:t>2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B Mitra" panose="00000400000000000000" pitchFamily="2" charset="-78"/>
                        </a:rPr>
                        <a:t>غیبت در کلاس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B Mitra" panose="00000400000000000000" pitchFamily="2" charset="-78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0642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P+M+K</a:t>
                      </a:r>
                      <a:r>
                        <a:rPr lang="en-US" sz="3200">
                          <a:cs typeface="B Mitra" panose="00000400000000000000" pitchFamily="2" charset="-78"/>
                        </a:rPr>
                        <a:t>+T</a:t>
                      </a:r>
                      <a:r>
                        <a:rPr lang="en-US" sz="320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B Mitra" panose="00000400000000000000" pitchFamily="2" charset="-78"/>
                        </a:rPr>
                        <a:t>-H</a:t>
                      </a:r>
                      <a:endParaRPr lang="en-US" sz="3200" dirty="0">
                        <a:solidFill>
                          <a:srgbClr val="00B05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نمره نهایی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3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12598-1EF8-B6C6-A1CA-85002CEB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8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منابع آموزشي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کتاب: </a:t>
            </a:r>
            <a:r>
              <a:rPr lang="fa-IR" b="1" i="1" dirty="0">
                <a:solidFill>
                  <a:srgbClr val="0070C0"/>
                </a:solidFill>
              </a:rPr>
              <a:t>طراحی دیجیتال (مدار منطقی) </a:t>
            </a:r>
            <a:endParaRPr lang="en-US" b="1" i="1" dirty="0">
              <a:solidFill>
                <a:srgbClr val="0070C0"/>
              </a:solidFill>
            </a:endParaRPr>
          </a:p>
          <a:p>
            <a:pPr lvl="1"/>
            <a:r>
              <a:rPr lang="fa-IR" dirty="0" err="1"/>
              <a:t>تاليف</a:t>
            </a:r>
            <a:r>
              <a:rPr lang="fa-IR" dirty="0"/>
              <a:t>: موریس </a:t>
            </a:r>
            <a:r>
              <a:rPr lang="fa-IR" dirty="0" err="1"/>
              <a:t>مانو</a:t>
            </a:r>
            <a:endParaRPr lang="fa-IR" dirty="0"/>
          </a:p>
          <a:p>
            <a:pPr lvl="1"/>
            <a:r>
              <a:rPr lang="fa-IR" dirty="0"/>
              <a:t>ترجمه قدرت </a:t>
            </a:r>
            <a:r>
              <a:rPr lang="fa-IR" dirty="0" err="1"/>
              <a:t>سپیدنام</a:t>
            </a:r>
            <a:r>
              <a:rPr lang="fa-IR" dirty="0">
                <a:solidFill>
                  <a:srgbClr val="FF0000"/>
                </a:solidFill>
              </a:rPr>
              <a:t> (نسخه الکترونيکي قابل دانلود)</a:t>
            </a:r>
          </a:p>
          <a:p>
            <a:r>
              <a:rPr lang="fa-IR" dirty="0"/>
              <a:t>کتاب</a:t>
            </a:r>
            <a:r>
              <a:rPr lang="en-US" b="1" i="1" dirty="0">
                <a:solidFill>
                  <a:srgbClr val="0070C0"/>
                </a:solidFill>
              </a:rPr>
              <a:t>Fundamentals of Logic Design </a:t>
            </a:r>
            <a:r>
              <a:rPr lang="fa-IR" b="1" i="1" dirty="0">
                <a:solidFill>
                  <a:srgbClr val="0070C0"/>
                </a:solidFill>
              </a:rPr>
              <a:t> </a:t>
            </a:r>
            <a:endParaRPr lang="en-US" b="1" i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Charles H. Roth, Jr.</a:t>
            </a:r>
          </a:p>
          <a:p>
            <a:pPr lvl="1"/>
            <a:r>
              <a:rPr lang="en-US" dirty="0"/>
              <a:t>Larry L. Kinney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2E10A-8282-4ADF-2A65-20355A5D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/>
              <a:t>دانشکده فنی و مهندسی، دانشگاه شاهد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2E8EF2-C8FC-9572-C9B6-D5F8EF65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F5067-FC2F-F764-4F27-088982ED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6" y="1982113"/>
            <a:ext cx="3103838" cy="42883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CF6B30-75C8-3E5C-B442-22BC5CF4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25" y="3316472"/>
            <a:ext cx="2539330" cy="29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6DEB-1909-0828-908C-6DC9C110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4CF9B-6826-76C7-618E-BE515715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3216B-6231-5065-5011-8A7BAD24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DEF30-9F9A-AC7F-9945-B3A939DC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5E6D-EFFF-43FC-D596-D0B2A7EF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322741" y="1218178"/>
            <a:ext cx="1122522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0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B51FB34F-93BF-D378-5DA7-EE796EC6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هدف</a:t>
            </a:r>
            <a:endParaRPr lang="en-US" altLang="fa-IR" sz="3600"/>
          </a:p>
        </p:txBody>
      </p:sp>
      <p:sp>
        <p:nvSpPr>
          <p:cNvPr id="993283" name="Rectangle 3">
            <a:extLst>
              <a:ext uri="{FF2B5EF4-FFF2-40B4-BE49-F238E27FC236}">
                <a16:creationId xmlns:a16="http://schemas.microsoft.com/office/drawing/2014/main" id="{A66DBBCC-348B-665B-AAC0-FF52437FA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fa-IR" altLang="fa-IR" sz="2800" dirty="0"/>
              <a:t>آموزش </a:t>
            </a:r>
            <a:r>
              <a:rPr lang="fa-IR" altLang="fa-IR" sz="2800" dirty="0" err="1"/>
              <a:t>تکنيک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هاي</a:t>
            </a:r>
            <a:r>
              <a:rPr lang="fa-IR" altLang="fa-IR" sz="2800" dirty="0"/>
              <a:t> </a:t>
            </a:r>
            <a:r>
              <a:rPr lang="fa-IR" altLang="fa-IR" sz="2800" u="sng" dirty="0" err="1">
                <a:solidFill>
                  <a:srgbClr val="FF0000"/>
                </a:solidFill>
              </a:rPr>
              <a:t>طراحي</a:t>
            </a:r>
            <a:r>
              <a:rPr lang="fa-IR" altLang="fa-IR" sz="2800" dirty="0"/>
              <a:t> و </a:t>
            </a:r>
            <a:r>
              <a:rPr lang="fa-IR" altLang="fa-IR" sz="2800" u="sng" dirty="0" err="1">
                <a:solidFill>
                  <a:srgbClr val="996600"/>
                </a:solidFill>
              </a:rPr>
              <a:t>پياده</a:t>
            </a:r>
            <a:r>
              <a:rPr lang="fa-IR" altLang="fa-IR" sz="2800" u="sng" dirty="0">
                <a:solidFill>
                  <a:srgbClr val="996600"/>
                </a:solidFill>
              </a:rPr>
              <a:t> </a:t>
            </a:r>
            <a:r>
              <a:rPr lang="fa-IR" altLang="fa-IR" sz="2800" u="sng" dirty="0" err="1">
                <a:solidFill>
                  <a:srgbClr val="996600"/>
                </a:solidFill>
              </a:rPr>
              <a:t>سازي</a:t>
            </a:r>
            <a:r>
              <a:rPr lang="fa-IR" altLang="fa-IR" sz="2800" dirty="0"/>
              <a:t> </a:t>
            </a:r>
            <a:r>
              <a:rPr lang="fa-IR" altLang="fa-IR" sz="2800" u="sng" dirty="0" err="1">
                <a:solidFill>
                  <a:srgbClr val="009900"/>
                </a:solidFill>
              </a:rPr>
              <a:t>سيستم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هاي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پيچيده</a:t>
            </a:r>
            <a:r>
              <a:rPr lang="fa-IR" altLang="fa-IR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endParaRPr lang="fa-IR" altLang="fa-IR" sz="2800" dirty="0"/>
          </a:p>
          <a:p>
            <a:pPr eaLnBrk="1" hangingPunct="1">
              <a:lnSpc>
                <a:spcPct val="80000"/>
              </a:lnSpc>
            </a:pPr>
            <a:r>
              <a:rPr lang="fa-IR" altLang="fa-IR" sz="3600" dirty="0" err="1">
                <a:solidFill>
                  <a:srgbClr val="009900"/>
                </a:solidFill>
              </a:rPr>
              <a:t>سيستم</a:t>
            </a:r>
            <a:r>
              <a:rPr lang="fa-IR" altLang="fa-IR" sz="3600" dirty="0">
                <a:solidFill>
                  <a:srgbClr val="009900"/>
                </a:solidFill>
              </a:rPr>
              <a:t>:</a:t>
            </a:r>
            <a:r>
              <a:rPr lang="fa-IR" altLang="fa-IR" sz="36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a-IR" altLang="fa-IR" sz="2800" dirty="0" err="1"/>
              <a:t>داراي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ورودي</a:t>
            </a:r>
            <a:r>
              <a:rPr lang="fa-IR" altLang="fa-IR" sz="2800" dirty="0"/>
              <a:t> ها، </a:t>
            </a:r>
            <a:r>
              <a:rPr lang="fa-IR" altLang="fa-IR" sz="2800" dirty="0" err="1"/>
              <a:t>خروجي</a:t>
            </a:r>
            <a:r>
              <a:rPr lang="fa-IR" altLang="fa-IR" sz="2800" dirty="0"/>
              <a:t> ها و رفتار </a:t>
            </a:r>
            <a:r>
              <a:rPr lang="fa-IR" altLang="fa-IR" sz="2800" dirty="0" err="1"/>
              <a:t>مشخصي</a:t>
            </a:r>
            <a:r>
              <a:rPr lang="fa-IR" altLang="fa-IR" sz="2800" dirty="0"/>
              <a:t> است</a:t>
            </a:r>
          </a:p>
          <a:p>
            <a:pPr lvl="2" eaLnBrk="1" hangingPunct="1">
              <a:lnSpc>
                <a:spcPct val="80000"/>
              </a:lnSpc>
            </a:pPr>
            <a:r>
              <a:rPr lang="fa-IR" altLang="fa-IR" sz="2400" dirty="0" err="1"/>
              <a:t>اين</a:t>
            </a:r>
            <a:r>
              <a:rPr lang="fa-IR" altLang="fa-IR" sz="2400" dirty="0"/>
              <a:t> رفتار توسط </a:t>
            </a:r>
            <a:r>
              <a:rPr lang="fa-IR" altLang="fa-IR" sz="2400" dirty="0" err="1"/>
              <a:t>توابعی</a:t>
            </a:r>
            <a:r>
              <a:rPr lang="fa-IR" altLang="fa-IR" sz="2400" dirty="0"/>
              <a:t> </a:t>
            </a:r>
            <a:r>
              <a:rPr lang="fa-IR" altLang="fa-IR" sz="2400" dirty="0" err="1"/>
              <a:t>تعيين</a:t>
            </a:r>
            <a:r>
              <a:rPr lang="fa-IR" altLang="fa-IR" sz="2400" dirty="0"/>
              <a:t> </a:t>
            </a:r>
            <a:r>
              <a:rPr lang="fa-IR" altLang="fa-IR" sz="2400" dirty="0" err="1"/>
              <a:t>مي</a:t>
            </a:r>
            <a:r>
              <a:rPr lang="fa-IR" altLang="fa-IR" sz="2400" dirty="0"/>
              <a:t> شود که </a:t>
            </a:r>
            <a:r>
              <a:rPr lang="fa-IR" altLang="fa-IR" sz="2400" dirty="0" err="1"/>
              <a:t>ورودي</a:t>
            </a:r>
            <a:r>
              <a:rPr lang="fa-IR" altLang="fa-IR" sz="2400" dirty="0"/>
              <a:t> ها را به </a:t>
            </a:r>
            <a:r>
              <a:rPr lang="fa-IR" altLang="fa-IR" sz="2400" dirty="0" err="1"/>
              <a:t>خروجي</a:t>
            </a:r>
            <a:r>
              <a:rPr lang="fa-IR" altLang="fa-IR" sz="2400" dirty="0"/>
              <a:t> ها </a:t>
            </a:r>
            <a:r>
              <a:rPr lang="fa-IR" altLang="fa-IR" sz="2400" dirty="0" err="1"/>
              <a:t>تبديل</a:t>
            </a:r>
            <a:r>
              <a:rPr lang="fa-IR" altLang="fa-IR" sz="2400" dirty="0"/>
              <a:t> (نگاشت) </a:t>
            </a:r>
            <a:r>
              <a:rPr lang="fa-IR" altLang="fa-IR" sz="2400" dirty="0" err="1"/>
              <a:t>مي</a:t>
            </a:r>
            <a:r>
              <a:rPr lang="fa-IR" altLang="fa-IR" sz="2400" dirty="0"/>
              <a:t> کند.</a:t>
            </a:r>
          </a:p>
          <a:p>
            <a:pPr lvl="2" eaLnBrk="1" hangingPunct="1">
              <a:lnSpc>
                <a:spcPct val="80000"/>
              </a:lnSpc>
            </a:pPr>
            <a:r>
              <a:rPr lang="fa-IR" altLang="fa-IR" sz="2400" dirty="0">
                <a:solidFill>
                  <a:srgbClr val="FF0000"/>
                </a:solidFill>
              </a:rPr>
              <a:t>مثال:</a:t>
            </a:r>
            <a:r>
              <a:rPr lang="fa-IR" altLang="fa-IR" sz="2400" dirty="0"/>
              <a:t> </a:t>
            </a:r>
            <a:r>
              <a:rPr lang="fa-IR" altLang="fa-IR" sz="2400" dirty="0" err="1"/>
              <a:t>گوشي</a:t>
            </a:r>
            <a:r>
              <a:rPr lang="fa-IR" altLang="fa-IR" sz="2400" dirty="0"/>
              <a:t> تلفن:</a:t>
            </a:r>
          </a:p>
          <a:p>
            <a:pPr lvl="3" eaLnBrk="1" hangingPunct="1">
              <a:lnSpc>
                <a:spcPct val="80000"/>
              </a:lnSpc>
            </a:pPr>
            <a:r>
              <a:rPr lang="fa-IR" altLang="fa-IR" dirty="0" err="1"/>
              <a:t>ورودي</a:t>
            </a:r>
            <a:r>
              <a:rPr lang="fa-IR" altLang="fa-IR" dirty="0"/>
              <a:t> ها: </a:t>
            </a:r>
            <a:r>
              <a:rPr lang="fa-IR" altLang="fa-IR" dirty="0" err="1"/>
              <a:t>کليدها</a:t>
            </a:r>
            <a:endParaRPr lang="fa-IR" altLang="fa-IR" dirty="0"/>
          </a:p>
          <a:p>
            <a:pPr lvl="3" eaLnBrk="1" hangingPunct="1">
              <a:lnSpc>
                <a:spcPct val="80000"/>
              </a:lnSpc>
            </a:pPr>
            <a:r>
              <a:rPr lang="fa-IR" altLang="fa-IR" dirty="0" err="1"/>
              <a:t>خروجي</a:t>
            </a:r>
            <a:r>
              <a:rPr lang="fa-IR" altLang="fa-IR" dirty="0"/>
              <a:t> ها: </a:t>
            </a:r>
            <a:r>
              <a:rPr lang="fa-IR" altLang="fa-IR" dirty="0" err="1"/>
              <a:t>صفحة</a:t>
            </a:r>
            <a:r>
              <a:rPr lang="fa-IR" altLang="fa-IR" dirty="0"/>
              <a:t> </a:t>
            </a:r>
            <a:r>
              <a:rPr lang="fa-IR" altLang="fa-IR" dirty="0" err="1"/>
              <a:t>نمايش</a:t>
            </a:r>
            <a:r>
              <a:rPr lang="fa-IR" altLang="fa-IR" dirty="0"/>
              <a:t> و </a:t>
            </a:r>
            <a:r>
              <a:rPr lang="fa-IR" altLang="fa-IR" dirty="0" err="1"/>
              <a:t>سيگنال</a:t>
            </a:r>
            <a:r>
              <a:rPr lang="fa-IR" altLang="fa-IR" dirty="0"/>
              <a:t> </a:t>
            </a:r>
            <a:r>
              <a:rPr lang="fa-IR" altLang="fa-IR" dirty="0" err="1"/>
              <a:t>هاي</a:t>
            </a:r>
            <a:r>
              <a:rPr lang="fa-IR" altLang="fa-IR" dirty="0"/>
              <a:t> </a:t>
            </a:r>
            <a:r>
              <a:rPr lang="fa-IR" altLang="fa-IR" dirty="0" err="1"/>
              <a:t>ارسالي</a:t>
            </a:r>
            <a:r>
              <a:rPr lang="fa-IR" altLang="fa-IR" dirty="0"/>
              <a:t> به مرکز تلفن</a:t>
            </a:r>
          </a:p>
          <a:p>
            <a:pPr lvl="3" eaLnBrk="1" hangingPunct="1">
              <a:lnSpc>
                <a:spcPct val="80000"/>
              </a:lnSpc>
            </a:pPr>
            <a:r>
              <a:rPr lang="fa-IR" altLang="fa-IR" dirty="0"/>
              <a:t>رفتار: شماره </a:t>
            </a:r>
            <a:r>
              <a:rPr lang="fa-IR" altLang="fa-IR" dirty="0" err="1"/>
              <a:t>گيري</a:t>
            </a:r>
            <a:r>
              <a:rPr lang="fa-IR" altLang="fa-IR" dirty="0"/>
              <a:t> و </a:t>
            </a:r>
            <a:r>
              <a:rPr lang="fa-IR" altLang="fa-IR" dirty="0" err="1"/>
              <a:t>ايجاد</a:t>
            </a:r>
            <a:r>
              <a:rPr lang="fa-IR" altLang="fa-IR" dirty="0"/>
              <a:t> ارتباط</a:t>
            </a:r>
          </a:p>
          <a:p>
            <a:pPr lvl="2" eaLnBrk="1" hangingPunct="1">
              <a:lnSpc>
                <a:spcPct val="80000"/>
              </a:lnSpc>
            </a:pPr>
            <a:r>
              <a:rPr lang="fa-IR" altLang="fa-IR" sz="2400" dirty="0">
                <a:solidFill>
                  <a:srgbClr val="FF0000"/>
                </a:solidFill>
              </a:rPr>
              <a:t>مثال:</a:t>
            </a:r>
            <a:r>
              <a:rPr lang="fa-IR" altLang="fa-IR" sz="2400" dirty="0"/>
              <a:t> خودرو:</a:t>
            </a:r>
          </a:p>
          <a:p>
            <a:pPr lvl="3" eaLnBrk="1" hangingPunct="1">
              <a:lnSpc>
                <a:spcPct val="80000"/>
              </a:lnSpc>
            </a:pPr>
            <a:r>
              <a:rPr lang="fa-IR" altLang="fa-IR" dirty="0" err="1"/>
              <a:t>ورودي</a:t>
            </a:r>
            <a:r>
              <a:rPr lang="fa-IR" altLang="fa-IR" dirty="0"/>
              <a:t> ها: پدال ها، </a:t>
            </a:r>
            <a:r>
              <a:rPr lang="fa-IR" altLang="fa-IR" dirty="0" err="1"/>
              <a:t>سوييچ</a:t>
            </a:r>
            <a:r>
              <a:rPr lang="fa-IR" altLang="fa-IR" dirty="0"/>
              <a:t>، فرمان، ...</a:t>
            </a:r>
          </a:p>
          <a:p>
            <a:pPr lvl="3" eaLnBrk="1" hangingPunct="1">
              <a:lnSpc>
                <a:spcPct val="80000"/>
              </a:lnSpc>
            </a:pPr>
            <a:r>
              <a:rPr lang="fa-IR" altLang="fa-IR" dirty="0" err="1"/>
              <a:t>خروجي</a:t>
            </a:r>
            <a:r>
              <a:rPr lang="fa-IR" altLang="fa-IR" dirty="0"/>
              <a:t> ها: فرمان </a:t>
            </a:r>
            <a:r>
              <a:rPr lang="fa-IR" altLang="fa-IR" dirty="0" err="1"/>
              <a:t>پيچش</a:t>
            </a:r>
            <a:r>
              <a:rPr lang="fa-IR" altLang="fa-IR" dirty="0"/>
              <a:t> و چرخش  چرخ ها، فرمان ترمز، ...</a:t>
            </a:r>
          </a:p>
          <a:p>
            <a:pPr lvl="3" eaLnBrk="1" hangingPunct="1">
              <a:lnSpc>
                <a:spcPct val="80000"/>
              </a:lnSpc>
            </a:pPr>
            <a:r>
              <a:rPr lang="fa-IR" altLang="fa-IR" dirty="0"/>
              <a:t>رفتار: ....</a:t>
            </a:r>
          </a:p>
          <a:p>
            <a:pPr lvl="3" eaLnBrk="1" hangingPunct="1">
              <a:lnSpc>
                <a:spcPct val="80000"/>
              </a:lnSpc>
            </a:pPr>
            <a:endParaRPr lang="en-US" altLang="fa-IR" dirty="0"/>
          </a:p>
        </p:txBody>
      </p:sp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C727D98-4130-44D4-1D4A-B714660BC7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5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37159D-4F7B-A071-9C27-9A965EDF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9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9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93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93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4E0912F5-1B3E-DB6D-B0DE-A9A67FA70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هدف</a:t>
            </a:r>
            <a:endParaRPr lang="en-US" altLang="fa-IR" sz="3600"/>
          </a:p>
        </p:txBody>
      </p:sp>
      <p:sp>
        <p:nvSpPr>
          <p:cNvPr id="994307" name="Rectangle 3">
            <a:extLst>
              <a:ext uri="{FF2B5EF4-FFF2-40B4-BE49-F238E27FC236}">
                <a16:creationId xmlns:a16="http://schemas.microsoft.com/office/drawing/2014/main" id="{5CE9F0DF-AE51-EA6D-B97B-7262CE8AEE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fa-IR" altLang="fa-IR" sz="2800" dirty="0"/>
              <a:t>آموزش </a:t>
            </a:r>
            <a:r>
              <a:rPr lang="fa-IR" altLang="fa-IR" sz="2800" dirty="0" err="1"/>
              <a:t>تکنيک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هاي</a:t>
            </a:r>
            <a:r>
              <a:rPr lang="fa-IR" altLang="fa-IR" sz="2800" dirty="0"/>
              <a:t> </a:t>
            </a:r>
            <a:r>
              <a:rPr lang="fa-IR" altLang="fa-IR" sz="2800" u="sng" dirty="0" err="1">
                <a:solidFill>
                  <a:srgbClr val="FF0000"/>
                </a:solidFill>
              </a:rPr>
              <a:t>طراحي</a:t>
            </a:r>
            <a:r>
              <a:rPr lang="fa-IR" altLang="fa-IR" sz="2800" dirty="0"/>
              <a:t> و </a:t>
            </a:r>
            <a:r>
              <a:rPr lang="fa-IR" altLang="fa-IR" sz="2800" u="sng" dirty="0" err="1">
                <a:solidFill>
                  <a:srgbClr val="996600"/>
                </a:solidFill>
              </a:rPr>
              <a:t>پياده</a:t>
            </a:r>
            <a:r>
              <a:rPr lang="fa-IR" altLang="fa-IR" sz="2800" u="sng" dirty="0">
                <a:solidFill>
                  <a:srgbClr val="996600"/>
                </a:solidFill>
              </a:rPr>
              <a:t> </a:t>
            </a:r>
            <a:r>
              <a:rPr lang="fa-IR" altLang="fa-IR" sz="2800" u="sng" dirty="0" err="1">
                <a:solidFill>
                  <a:srgbClr val="996600"/>
                </a:solidFill>
              </a:rPr>
              <a:t>سازي</a:t>
            </a:r>
            <a:r>
              <a:rPr lang="fa-IR" altLang="fa-IR" sz="2800" dirty="0"/>
              <a:t> </a:t>
            </a:r>
            <a:r>
              <a:rPr lang="fa-IR" altLang="fa-IR" sz="2800" u="sng" dirty="0" err="1">
                <a:solidFill>
                  <a:srgbClr val="009900"/>
                </a:solidFill>
              </a:rPr>
              <a:t>سيستم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هاي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پيچيده</a:t>
            </a:r>
            <a:r>
              <a:rPr lang="fa-IR" altLang="fa-IR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endParaRPr lang="fa-IR" altLang="fa-IR" sz="2800" dirty="0"/>
          </a:p>
          <a:p>
            <a:pPr eaLnBrk="1" hangingPunct="1">
              <a:lnSpc>
                <a:spcPct val="80000"/>
              </a:lnSpc>
            </a:pPr>
            <a:r>
              <a:rPr lang="fa-IR" altLang="fa-IR" sz="3600" dirty="0" err="1">
                <a:solidFill>
                  <a:srgbClr val="FF0000"/>
                </a:solidFill>
              </a:rPr>
              <a:t>طراحي</a:t>
            </a:r>
            <a:r>
              <a:rPr lang="fa-IR" altLang="fa-IR" sz="3600" dirty="0">
                <a:solidFill>
                  <a:srgbClr val="FF0000"/>
                </a:solidFill>
              </a:rPr>
              <a:t>:</a:t>
            </a:r>
            <a:r>
              <a:rPr lang="fa-IR" altLang="fa-IR" sz="36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a-IR" altLang="fa-IR" sz="2800" dirty="0" err="1"/>
              <a:t>فرايندي</a:t>
            </a:r>
            <a:r>
              <a:rPr lang="fa-IR" altLang="fa-IR" sz="2800" dirty="0"/>
              <a:t> که </a:t>
            </a:r>
            <a:r>
              <a:rPr lang="fa-IR" altLang="fa-IR" sz="2800" dirty="0" err="1"/>
              <a:t>طي</a:t>
            </a:r>
            <a:r>
              <a:rPr lang="fa-IR" altLang="fa-IR" sz="2800" dirty="0"/>
              <a:t> آن، </a:t>
            </a:r>
            <a:r>
              <a:rPr lang="fa-IR" altLang="fa-IR" sz="2800" dirty="0" err="1"/>
              <a:t>نيازمندي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هاي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نادقيق</a:t>
            </a:r>
            <a:r>
              <a:rPr lang="fa-IR" altLang="fa-IR" sz="2800" dirty="0"/>
              <a:t> و ناقص _ که هدف و عملکرد </a:t>
            </a:r>
            <a:r>
              <a:rPr lang="fa-IR" altLang="fa-IR" sz="2800" dirty="0" err="1"/>
              <a:t>سيستم</a:t>
            </a:r>
            <a:r>
              <a:rPr lang="fa-IR" altLang="fa-IR" sz="2800" dirty="0"/>
              <a:t> را </a:t>
            </a:r>
            <a:r>
              <a:rPr lang="fa-IR" altLang="fa-IR" sz="2800" dirty="0" err="1"/>
              <a:t>توصيف</a:t>
            </a:r>
            <a:r>
              <a:rPr lang="fa-IR" altLang="fa-IR" sz="2800" dirty="0"/>
              <a:t> </a:t>
            </a:r>
            <a:r>
              <a:rPr lang="fa-IR" altLang="fa-IR" sz="2800" dirty="0" err="1"/>
              <a:t>مي</a:t>
            </a:r>
            <a:r>
              <a:rPr lang="fa-IR" altLang="fa-IR" sz="2800" dirty="0"/>
              <a:t> کند_ </a:t>
            </a:r>
            <a:r>
              <a:rPr lang="fa-IR" altLang="fa-IR" sz="2800" dirty="0" err="1"/>
              <a:t>دقيق</a:t>
            </a:r>
            <a:r>
              <a:rPr lang="fa-IR" altLang="fa-IR" sz="2800" dirty="0"/>
              <a:t> تر و کامل تر </a:t>
            </a:r>
            <a:r>
              <a:rPr lang="fa-IR" altLang="fa-IR" sz="2800" dirty="0" err="1"/>
              <a:t>مي</a:t>
            </a:r>
            <a:r>
              <a:rPr lang="fa-IR" altLang="fa-IR" sz="2800" dirty="0"/>
              <a:t> شود.</a:t>
            </a:r>
          </a:p>
          <a:p>
            <a:pPr lvl="3" eaLnBrk="1" hangingPunct="1">
              <a:lnSpc>
                <a:spcPct val="80000"/>
              </a:lnSpc>
            </a:pPr>
            <a:endParaRPr lang="fa-IR" altLang="fa-IR" dirty="0"/>
          </a:p>
          <a:p>
            <a:pPr eaLnBrk="1" hangingPunct="1">
              <a:lnSpc>
                <a:spcPct val="80000"/>
              </a:lnSpc>
            </a:pPr>
            <a:r>
              <a:rPr lang="fa-IR" altLang="fa-IR" sz="3600" dirty="0" err="1">
                <a:solidFill>
                  <a:srgbClr val="996600"/>
                </a:solidFill>
              </a:rPr>
              <a:t>پياده</a:t>
            </a:r>
            <a:r>
              <a:rPr lang="fa-IR" altLang="fa-IR" sz="3600" dirty="0">
                <a:solidFill>
                  <a:srgbClr val="996600"/>
                </a:solidFill>
              </a:rPr>
              <a:t> </a:t>
            </a:r>
            <a:r>
              <a:rPr lang="fa-IR" altLang="fa-IR" sz="3600" dirty="0" err="1">
                <a:solidFill>
                  <a:srgbClr val="996600"/>
                </a:solidFill>
              </a:rPr>
              <a:t>سازي</a:t>
            </a:r>
            <a:r>
              <a:rPr lang="fa-IR" altLang="fa-IR" sz="3600" dirty="0">
                <a:solidFill>
                  <a:srgbClr val="996600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fa-IR" altLang="fa-IR" sz="2800" dirty="0" err="1">
                <a:solidFill>
                  <a:schemeClr val="accent2"/>
                </a:solidFill>
              </a:rPr>
              <a:t>توصيف</a:t>
            </a:r>
            <a:r>
              <a:rPr lang="fa-IR" altLang="fa-IR" sz="2800" dirty="0">
                <a:solidFill>
                  <a:schemeClr val="accent2"/>
                </a:solidFill>
              </a:rPr>
              <a:t> </a:t>
            </a:r>
            <a:r>
              <a:rPr lang="fa-IR" altLang="fa-IR" sz="2800" dirty="0" err="1">
                <a:solidFill>
                  <a:schemeClr val="accent2"/>
                </a:solidFill>
              </a:rPr>
              <a:t>دقيق</a:t>
            </a:r>
            <a:r>
              <a:rPr lang="fa-IR" altLang="fa-IR" sz="2800" dirty="0">
                <a:solidFill>
                  <a:schemeClr val="accent2"/>
                </a:solidFill>
              </a:rPr>
              <a:t> را </a:t>
            </a:r>
            <a:r>
              <a:rPr lang="fa-IR" altLang="fa-IR" sz="2800" dirty="0" err="1">
                <a:solidFill>
                  <a:schemeClr val="accent2"/>
                </a:solidFill>
              </a:rPr>
              <a:t>مي</a:t>
            </a:r>
            <a:r>
              <a:rPr lang="fa-IR" altLang="fa-IR" sz="2800" dirty="0">
                <a:solidFill>
                  <a:schemeClr val="accent2"/>
                </a:solidFill>
              </a:rPr>
              <a:t> </a:t>
            </a:r>
            <a:r>
              <a:rPr lang="fa-IR" altLang="fa-IR" sz="2800" dirty="0" err="1">
                <a:solidFill>
                  <a:schemeClr val="accent2"/>
                </a:solidFill>
              </a:rPr>
              <a:t>گيرد</a:t>
            </a:r>
            <a:r>
              <a:rPr lang="fa-IR" altLang="fa-IR" sz="2800" dirty="0">
                <a:solidFill>
                  <a:schemeClr val="accent2"/>
                </a:solidFill>
              </a:rPr>
              <a:t> و محصول </a:t>
            </a:r>
            <a:r>
              <a:rPr lang="fa-IR" altLang="fa-IR" sz="2800" dirty="0" err="1">
                <a:solidFill>
                  <a:schemeClr val="accent2"/>
                </a:solidFill>
              </a:rPr>
              <a:t>فيزيکي</a:t>
            </a:r>
            <a:r>
              <a:rPr lang="fa-IR" altLang="fa-IR" sz="2800" dirty="0">
                <a:solidFill>
                  <a:schemeClr val="accent2"/>
                </a:solidFill>
              </a:rPr>
              <a:t> را </a:t>
            </a:r>
            <a:r>
              <a:rPr lang="fa-IR" altLang="fa-IR" sz="2800" dirty="0" err="1">
                <a:solidFill>
                  <a:schemeClr val="accent2"/>
                </a:solidFill>
              </a:rPr>
              <a:t>توليد</a:t>
            </a:r>
            <a:r>
              <a:rPr lang="fa-IR" altLang="fa-IR" sz="2800" dirty="0">
                <a:solidFill>
                  <a:schemeClr val="accent2"/>
                </a:solidFill>
              </a:rPr>
              <a:t> </a:t>
            </a:r>
            <a:r>
              <a:rPr lang="fa-IR" altLang="fa-IR" sz="2800" dirty="0" err="1">
                <a:solidFill>
                  <a:schemeClr val="accent2"/>
                </a:solidFill>
              </a:rPr>
              <a:t>مي</a:t>
            </a:r>
            <a:r>
              <a:rPr lang="fa-IR" altLang="fa-IR" sz="2800" dirty="0">
                <a:solidFill>
                  <a:schemeClr val="accent2"/>
                </a:solidFill>
              </a:rPr>
              <a:t> کند.</a:t>
            </a:r>
          </a:p>
          <a:p>
            <a:pPr lvl="2" eaLnBrk="1" hangingPunct="1">
              <a:lnSpc>
                <a:spcPct val="80000"/>
              </a:lnSpc>
            </a:pPr>
            <a:r>
              <a:rPr lang="fa-IR" altLang="fa-IR" sz="2400" dirty="0"/>
              <a:t>توجه: </a:t>
            </a:r>
            <a:r>
              <a:rPr lang="fa-IR" altLang="fa-IR" sz="2400" dirty="0" err="1"/>
              <a:t>توصيف</a:t>
            </a:r>
            <a:r>
              <a:rPr lang="fa-IR" altLang="fa-IR" sz="2400" dirty="0"/>
              <a:t> </a:t>
            </a:r>
            <a:r>
              <a:rPr lang="fa-IR" altLang="fa-IR" sz="2400" dirty="0" err="1"/>
              <a:t>اولية</a:t>
            </a:r>
            <a:r>
              <a:rPr lang="fa-IR" altLang="fa-IR" sz="2400" dirty="0"/>
              <a:t> </a:t>
            </a:r>
            <a:r>
              <a:rPr lang="fa-IR" altLang="fa-IR" sz="2400" dirty="0" err="1"/>
              <a:t>سيستم</a:t>
            </a:r>
            <a:r>
              <a:rPr lang="fa-IR" altLang="fa-IR" sz="2400" dirty="0"/>
              <a:t>، قبل از </a:t>
            </a:r>
            <a:r>
              <a:rPr lang="fa-IR" altLang="fa-IR" sz="2400" dirty="0" err="1"/>
              <a:t>طراحي</a:t>
            </a:r>
            <a:r>
              <a:rPr lang="fa-IR" altLang="fa-IR" sz="2400" dirty="0"/>
              <a:t>، قابل ساخت </a:t>
            </a:r>
            <a:r>
              <a:rPr lang="fa-IR" altLang="fa-IR" sz="2400" dirty="0" err="1"/>
              <a:t>نيست</a:t>
            </a:r>
            <a:r>
              <a:rPr lang="fa-IR" altLang="fa-IR" sz="2400" dirty="0"/>
              <a:t>.</a:t>
            </a:r>
            <a:endParaRPr lang="en-US" altLang="fa-IR" sz="2400" dirty="0"/>
          </a:p>
        </p:txBody>
      </p:sp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33B66956-365B-FB83-C29A-36C2111D6F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6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3688A-A23C-7A9A-71FA-1E8E8392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5">
            <a:extLst>
              <a:ext uri="{FF2B5EF4-FFF2-40B4-BE49-F238E27FC236}">
                <a16:creationId xmlns:a16="http://schemas.microsoft.com/office/drawing/2014/main" id="{CE22789B-4FE1-1DBD-7AD5-20BA06C92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altLang="fa-IR" sz="3600"/>
              <a:t>هدف اين درس</a:t>
            </a:r>
            <a:endParaRPr lang="en-US" altLang="fa-IR" sz="3600"/>
          </a:p>
        </p:txBody>
      </p:sp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BBEDAD96-EDC0-677B-860C-9746675C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7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E7B058-DDD7-6781-A92F-3DE58A04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F450E9-3D1C-5DDC-6897-176C19287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a-IR" sz="3200" dirty="0"/>
              <a:t> کسب مهارت </a:t>
            </a:r>
            <a:r>
              <a:rPr lang="fa-IR" sz="3200" dirty="0" err="1"/>
              <a:t>طراحي</a:t>
            </a:r>
            <a:r>
              <a:rPr lang="fa-IR" sz="3200" dirty="0"/>
              <a:t> مدار از </a:t>
            </a:r>
            <a:r>
              <a:rPr lang="en-US" sz="3200" dirty="0"/>
              <a:t>specification</a:t>
            </a:r>
          </a:p>
          <a:p>
            <a:pPr lvl="1">
              <a:lnSpc>
                <a:spcPct val="110000"/>
              </a:lnSpc>
            </a:pPr>
            <a:r>
              <a:rPr lang="fa-IR" dirty="0" err="1"/>
              <a:t>مدارهاي</a:t>
            </a:r>
            <a:r>
              <a:rPr lang="fa-IR" dirty="0"/>
              <a:t> </a:t>
            </a:r>
            <a:r>
              <a:rPr lang="fa-IR" dirty="0" err="1"/>
              <a:t>محاسباتي</a:t>
            </a:r>
            <a:endParaRPr lang="fa-IR" dirty="0"/>
          </a:p>
          <a:p>
            <a:pPr lvl="1">
              <a:lnSpc>
                <a:spcPct val="110000"/>
              </a:lnSpc>
            </a:pPr>
            <a:r>
              <a:rPr lang="fa-IR" dirty="0"/>
              <a:t> </a:t>
            </a:r>
            <a:r>
              <a:rPr lang="fa-IR" dirty="0" err="1"/>
              <a:t>کنترلر</a:t>
            </a:r>
            <a:r>
              <a:rPr lang="fa-IR" dirty="0"/>
              <a:t> آسانسور</a:t>
            </a:r>
          </a:p>
          <a:p>
            <a:pPr lvl="1">
              <a:lnSpc>
                <a:spcPct val="110000"/>
              </a:lnSpc>
            </a:pPr>
            <a:r>
              <a:rPr lang="fa-IR" dirty="0"/>
              <a:t> </a:t>
            </a:r>
            <a:r>
              <a:rPr lang="fa-IR" dirty="0" err="1"/>
              <a:t>کنترلر</a:t>
            </a:r>
            <a:r>
              <a:rPr lang="fa-IR" dirty="0"/>
              <a:t> چراغ </a:t>
            </a:r>
            <a:r>
              <a:rPr lang="fa-IR" dirty="0" err="1"/>
              <a:t>راهنمايي</a:t>
            </a:r>
            <a:endParaRPr lang="fa-IR" dirty="0"/>
          </a:p>
          <a:p>
            <a:pPr lvl="1">
              <a:lnSpc>
                <a:spcPct val="110000"/>
              </a:lnSpc>
            </a:pPr>
            <a:r>
              <a:rPr lang="fa-IR" dirty="0" err="1"/>
              <a:t>بازي</a:t>
            </a:r>
            <a:r>
              <a:rPr lang="fa-IR" dirty="0"/>
              <a:t> ها (</a:t>
            </a:r>
            <a:r>
              <a:rPr lang="en-US" dirty="0"/>
              <a:t>Tic-Tac-Toe)</a:t>
            </a:r>
          </a:p>
          <a:p>
            <a:pPr lvl="1">
              <a:lnSpc>
                <a:spcPct val="110000"/>
              </a:lnSpc>
            </a:pPr>
            <a:r>
              <a:rPr lang="fa-IR" dirty="0" err="1"/>
              <a:t>عينک</a:t>
            </a:r>
            <a:r>
              <a:rPr lang="fa-IR" dirty="0"/>
              <a:t> هوشمند</a:t>
            </a:r>
          </a:p>
          <a:p>
            <a:pPr lvl="1">
              <a:lnSpc>
                <a:spcPct val="110000"/>
              </a:lnSpc>
            </a:pPr>
            <a:r>
              <a:rPr lang="fa-IR" dirty="0"/>
              <a:t>ساعت هوشمند</a:t>
            </a:r>
          </a:p>
          <a:p>
            <a:pPr lvl="1">
              <a:lnSpc>
                <a:spcPct val="110000"/>
              </a:lnSpc>
            </a:pPr>
            <a:r>
              <a:rPr lang="fa-IR" dirty="0" err="1"/>
              <a:t>کنترلرخودروی</a:t>
            </a:r>
            <a:r>
              <a:rPr lang="fa-IR" dirty="0"/>
              <a:t> </a:t>
            </a:r>
            <a:r>
              <a:rPr lang="fa-IR" dirty="0" err="1"/>
              <a:t>خودران</a:t>
            </a:r>
            <a:endParaRPr lang="fa-IR" dirty="0"/>
          </a:p>
          <a:p>
            <a:pPr>
              <a:lnSpc>
                <a:spcPct val="110000"/>
              </a:lnSpc>
            </a:pPr>
            <a:r>
              <a:rPr lang="fa-IR" sz="3200" dirty="0"/>
              <a:t> </a:t>
            </a:r>
            <a:r>
              <a:rPr lang="fa-IR" sz="3200" dirty="0" err="1"/>
              <a:t>بهينه</a:t>
            </a:r>
            <a:r>
              <a:rPr lang="fa-IR" sz="3200" dirty="0"/>
              <a:t> </a:t>
            </a:r>
            <a:r>
              <a:rPr lang="fa-IR" sz="3200" dirty="0" err="1"/>
              <a:t>سازي</a:t>
            </a:r>
            <a:r>
              <a:rPr lang="fa-IR" sz="3200" dirty="0"/>
              <a:t> (مساحت، سرعت، ...)</a:t>
            </a:r>
          </a:p>
          <a:p>
            <a:pPr>
              <a:lnSpc>
                <a:spcPct val="110000"/>
              </a:lnSpc>
            </a:pPr>
            <a:r>
              <a:rPr lang="fa-IR" sz="3200" dirty="0"/>
              <a:t> اشکال </a:t>
            </a:r>
            <a:r>
              <a:rPr lang="fa-IR" sz="3200" dirty="0" err="1"/>
              <a:t>زدايي</a:t>
            </a:r>
            <a:r>
              <a:rPr lang="fa-IR" sz="3200" dirty="0"/>
              <a:t> </a:t>
            </a:r>
          </a:p>
          <a:p>
            <a:pPr>
              <a:lnSpc>
                <a:spcPct val="110000"/>
              </a:lnSpc>
            </a:pPr>
            <a:r>
              <a:rPr lang="fa-IR" sz="3200" dirty="0"/>
              <a:t> </a:t>
            </a:r>
            <a:r>
              <a:rPr lang="fa-IR" sz="3200" dirty="0" err="1"/>
              <a:t>پياده</a:t>
            </a:r>
            <a:r>
              <a:rPr lang="fa-IR" sz="3200" dirty="0"/>
              <a:t> </a:t>
            </a:r>
            <a:r>
              <a:rPr lang="fa-IR" sz="3200" dirty="0" err="1"/>
              <a:t>سازي</a:t>
            </a:r>
            <a:endParaRPr lang="fa-IR" sz="3200" dirty="0"/>
          </a:p>
          <a:p>
            <a:pPr lvl="1">
              <a:lnSpc>
                <a:spcPct val="110000"/>
              </a:lnSpc>
            </a:pPr>
            <a:r>
              <a:rPr lang="en-US" dirty="0"/>
              <a:t>FPGA, Board، PLA،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11E7339-20D9-EACF-93EE-69257F488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چرا طراحي مدار منطقي بياموزيم؟</a:t>
            </a:r>
            <a:endParaRPr lang="en-US" altLang="fa-IR" sz="36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F33E06D-0941-FB7B-A6E1-95984325BB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fa-IR" altLang="fa-IR" sz="2800" dirty="0"/>
              <a:t>مهارت طراحی و ساخت </a:t>
            </a:r>
            <a:r>
              <a:rPr lang="fa-IR" altLang="fa-IR" sz="2800" dirty="0" err="1"/>
              <a:t>سيستم</a:t>
            </a:r>
            <a:r>
              <a:rPr lang="fa-IR" altLang="fa-IR" sz="2800" dirty="0"/>
              <a:t> های </a:t>
            </a:r>
            <a:r>
              <a:rPr lang="fa-IR" altLang="fa-IR" sz="2800" dirty="0" err="1"/>
              <a:t>ديجيتال</a:t>
            </a:r>
            <a:endParaRPr lang="en-US" altLang="fa-IR" sz="2800" dirty="0"/>
          </a:p>
          <a:p>
            <a:pPr lvl="1" eaLnBrk="1" hangingPunct="1"/>
            <a:r>
              <a:rPr lang="fa-IR" altLang="fa-IR" sz="2800" dirty="0" err="1"/>
              <a:t>تعريف</a:t>
            </a:r>
            <a:r>
              <a:rPr lang="fa-IR" altLang="fa-IR" sz="2800" dirty="0"/>
              <a:t> مهندسی </a:t>
            </a:r>
            <a:r>
              <a:rPr lang="fa-IR" altLang="fa-IR" sz="2800" dirty="0" err="1"/>
              <a:t>کامپيوتر</a:t>
            </a:r>
            <a:r>
              <a:rPr lang="fa-IR" altLang="fa-IR" sz="2800" dirty="0"/>
              <a:t> (</a:t>
            </a:r>
            <a:r>
              <a:rPr lang="en-US" altLang="fa-IR" sz="2800" dirty="0"/>
              <a:t>ACM/IEEE</a:t>
            </a:r>
            <a:r>
              <a:rPr lang="fa-IR" altLang="fa-IR" sz="2800" dirty="0"/>
              <a:t>)</a:t>
            </a:r>
          </a:p>
          <a:p>
            <a:pPr lvl="2" eaLnBrk="1" hangingPunct="1"/>
            <a:endParaRPr lang="fa-IR" altLang="fa-IR" sz="2400" dirty="0"/>
          </a:p>
          <a:p>
            <a:pPr lvl="2" eaLnBrk="1" hangingPunct="1"/>
            <a:endParaRPr lang="fa-IR" altLang="fa-IR" sz="2400" dirty="0"/>
          </a:p>
          <a:p>
            <a:pPr lvl="2" eaLnBrk="1" hangingPunct="1"/>
            <a:endParaRPr lang="fa-IR" altLang="fa-IR" sz="2400" dirty="0"/>
          </a:p>
          <a:p>
            <a:pPr lvl="2" eaLnBrk="1" hangingPunct="1"/>
            <a:endParaRPr lang="fa-IR" altLang="fa-IR" sz="2400" dirty="0"/>
          </a:p>
        </p:txBody>
      </p:sp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F4B70395-786E-BD9C-DF4B-6FF12EF1C5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8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DBE1A2-E320-B8F8-40F1-D1472CF9FFAB}"/>
              </a:ext>
            </a:extLst>
          </p:cNvPr>
          <p:cNvSpPr/>
          <p:nvPr/>
        </p:nvSpPr>
        <p:spPr>
          <a:xfrm>
            <a:off x="474020" y="2940267"/>
            <a:ext cx="114409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Computer engineering is a discipline that embodies the science and technology of </a:t>
            </a:r>
            <a:r>
              <a:rPr lang="en-US" sz="3200" dirty="0">
                <a:solidFill>
                  <a:srgbClr val="FF0000"/>
                </a:solidFill>
              </a:rPr>
              <a:t>design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construction</a:t>
            </a:r>
            <a:r>
              <a:rPr lang="en-US" sz="3200" dirty="0"/>
              <a:t>,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implementation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FF0000"/>
                </a:solidFill>
              </a:rPr>
              <a:t>maintenance</a:t>
            </a:r>
            <a:r>
              <a:rPr lang="en-US" sz="3200" dirty="0"/>
              <a:t> of software and hardware components of </a:t>
            </a:r>
            <a:endParaRPr lang="fa-IR" sz="3200" dirty="0"/>
          </a:p>
          <a:p>
            <a:pPr marL="457200" indent="-457200">
              <a:buFontTx/>
              <a:buChar char="-"/>
              <a:defRPr/>
            </a:pPr>
            <a:r>
              <a:rPr lang="en-US" sz="3200" dirty="0"/>
              <a:t>modern computing systems, 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/>
              <a:t>computer-controlled equipment, and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/>
              <a:t>networks of intelligent devices.</a:t>
            </a: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EF4DD-DF43-2B17-61C7-A0F020F2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7454B374-7939-4E3D-B512-190A9263D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3600"/>
              <a:t>چرا طراحي مدار منطقي بياموزيم؟</a:t>
            </a:r>
            <a:endParaRPr lang="en-US" altLang="fa-IR" sz="36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51C9B78-BC90-338C-C26C-BE8669214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fa-IR" altLang="fa-IR"/>
              <a:t>نگاه عميق تر به داخل کامپيوتر:</a:t>
            </a:r>
          </a:p>
          <a:p>
            <a:pPr lvl="2" eaLnBrk="1" hangingPunct="1"/>
            <a:r>
              <a:rPr lang="fa-IR" altLang="fa-IR"/>
              <a:t>مهارت طراحی و ساخت سيستم های ديجيتال</a:t>
            </a:r>
          </a:p>
          <a:p>
            <a:pPr lvl="2" eaLnBrk="1" hangingPunct="1"/>
            <a:r>
              <a:rPr lang="fa-IR" altLang="fa-IR"/>
              <a:t>با دانش منابع سخت افزاري، بهتر هم برنامه مي نويسيم.</a:t>
            </a:r>
          </a:p>
          <a:p>
            <a:pPr lvl="2" eaLnBrk="1" hangingPunct="1"/>
            <a:r>
              <a:rPr lang="fa-IR" altLang="fa-IR"/>
              <a:t>تفاوت يک رانندة غير فني با رانندة مطلع.</a:t>
            </a:r>
          </a:p>
          <a:p>
            <a:pPr lvl="2" eaLnBrk="1" hangingPunct="1"/>
            <a:endParaRPr lang="fa-IR" altLang="fa-IR"/>
          </a:p>
          <a:p>
            <a:pPr lvl="2" eaLnBrk="1" hangingPunct="1"/>
            <a:endParaRPr lang="fa-IR" altLang="fa-IR"/>
          </a:p>
          <a:p>
            <a:pPr lvl="2" eaLnBrk="1" hangingPunct="1"/>
            <a:endParaRPr lang="fa-IR" altLang="fa-IR"/>
          </a:p>
          <a:p>
            <a:pPr lvl="2" eaLnBrk="1" hangingPunct="1"/>
            <a:endParaRPr lang="fa-IR" altLang="fa-IR"/>
          </a:p>
        </p:txBody>
      </p:sp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0047551-804F-0F03-9FD8-D058826EB8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37963" y="6388100"/>
            <a:ext cx="5540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030" tIns="41015" rIns="82030" bIns="410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839B4AE7-EE75-4907-8BC0-1B9CEE605949}" type="slidenum">
              <a:rPr lang="en-US" altLang="fa-IR" smtClean="0"/>
              <a:pPr/>
              <a:t>9</a:t>
            </a:fld>
            <a:endParaRPr lang="en-US" altLang="fa-IR" sz="1300">
              <a:latin typeface="Arial" panose="020B0604020202020204" pitchFamily="34" charset="0"/>
            </a:endParaRP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7671F091-C10C-F94E-996B-47889BF7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58" y="4151503"/>
            <a:ext cx="2782887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8">
            <a:extLst>
              <a:ext uri="{FF2B5EF4-FFF2-40B4-BE49-F238E27FC236}">
                <a16:creationId xmlns:a16="http://schemas.microsoft.com/office/drawing/2014/main" id="{5B6157B5-141D-3AFC-1C1C-8093B6FA4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744" y="3961003"/>
            <a:ext cx="43434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14343" name="Line 9">
            <a:extLst>
              <a:ext uri="{FF2B5EF4-FFF2-40B4-BE49-F238E27FC236}">
                <a16:creationId xmlns:a16="http://schemas.microsoft.com/office/drawing/2014/main" id="{A6358972-D57E-9AC1-5A36-FEE86F648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057" y="4361053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0">
            <a:extLst>
              <a:ext uri="{FF2B5EF4-FFF2-40B4-BE49-F238E27FC236}">
                <a16:creationId xmlns:a16="http://schemas.microsoft.com/office/drawing/2014/main" id="{567D97CA-3FFE-51FE-5146-7AB288F8A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057" y="5094478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5" name="Group 11">
            <a:extLst>
              <a:ext uri="{FF2B5EF4-FFF2-40B4-BE49-F238E27FC236}">
                <a16:creationId xmlns:a16="http://schemas.microsoft.com/office/drawing/2014/main" id="{2710DC94-EE6F-40E9-F6BD-27CF8C80EB76}"/>
              </a:ext>
            </a:extLst>
          </p:cNvPr>
          <p:cNvGrpSpPr>
            <a:grpSpLocks/>
          </p:cNvGrpSpPr>
          <p:nvPr/>
        </p:nvGrpSpPr>
        <p:grpSpPr bwMode="auto">
          <a:xfrm>
            <a:off x="6100308" y="4161028"/>
            <a:ext cx="314325" cy="400050"/>
            <a:chOff x="4512" y="2688"/>
            <a:chExt cx="432" cy="480"/>
          </a:xfrm>
        </p:grpSpPr>
        <p:sp>
          <p:nvSpPr>
            <p:cNvPr id="14379" name="AutoShape 12">
              <a:extLst>
                <a:ext uri="{FF2B5EF4-FFF2-40B4-BE49-F238E27FC236}">
                  <a16:creationId xmlns:a16="http://schemas.microsoft.com/office/drawing/2014/main" id="{AB37135F-C968-E55F-72D0-6611BFFEB8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50" y="2750"/>
              <a:ext cx="480" cy="35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4380" name="Oval 13">
              <a:extLst>
                <a:ext uri="{FF2B5EF4-FFF2-40B4-BE49-F238E27FC236}">
                  <a16:creationId xmlns:a16="http://schemas.microsoft.com/office/drawing/2014/main" id="{EDFF9967-5C71-8857-D2AF-3F2BEEF55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8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grpSp>
        <p:nvGrpSpPr>
          <p:cNvPr id="14346" name="Group 14">
            <a:extLst>
              <a:ext uri="{FF2B5EF4-FFF2-40B4-BE49-F238E27FC236}">
                <a16:creationId xmlns:a16="http://schemas.microsoft.com/office/drawing/2014/main" id="{A1E3519C-1BB6-A90B-73C8-BB26B34E65BF}"/>
              </a:ext>
            </a:extLst>
          </p:cNvPr>
          <p:cNvGrpSpPr>
            <a:grpSpLocks/>
          </p:cNvGrpSpPr>
          <p:nvPr/>
        </p:nvGrpSpPr>
        <p:grpSpPr bwMode="auto">
          <a:xfrm>
            <a:off x="6100308" y="4894453"/>
            <a:ext cx="314325" cy="400050"/>
            <a:chOff x="4512" y="2688"/>
            <a:chExt cx="432" cy="480"/>
          </a:xfrm>
        </p:grpSpPr>
        <p:sp>
          <p:nvSpPr>
            <p:cNvPr id="14377" name="AutoShape 15">
              <a:extLst>
                <a:ext uri="{FF2B5EF4-FFF2-40B4-BE49-F238E27FC236}">
                  <a16:creationId xmlns:a16="http://schemas.microsoft.com/office/drawing/2014/main" id="{585E39AF-83E2-5CF5-AFFD-584B67E0EC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50" y="2750"/>
              <a:ext cx="480" cy="35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4378" name="Oval 16">
              <a:extLst>
                <a:ext uri="{FF2B5EF4-FFF2-40B4-BE49-F238E27FC236}">
                  <a16:creationId xmlns:a16="http://schemas.microsoft.com/office/drawing/2014/main" id="{E06022AD-78EB-F1A3-947F-D5CFAF94B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8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14347" name="AutoShape 17">
            <a:extLst>
              <a:ext uri="{FF2B5EF4-FFF2-40B4-BE49-F238E27FC236}">
                <a16:creationId xmlns:a16="http://schemas.microsoft.com/office/drawing/2014/main" id="{EB896C80-0F47-8304-174F-FA6ED92F3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369" y="5161154"/>
            <a:ext cx="503238" cy="46672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14348" name="Line 18">
            <a:extLst>
              <a:ext uri="{FF2B5EF4-FFF2-40B4-BE49-F238E27FC236}">
                <a16:creationId xmlns:a16="http://schemas.microsoft.com/office/drawing/2014/main" id="{3CF844FE-CC54-6DB1-6EE3-6E3FAD73C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4633" y="5094478"/>
            <a:ext cx="31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9">
            <a:extLst>
              <a:ext uri="{FF2B5EF4-FFF2-40B4-BE49-F238E27FC236}">
                <a16:creationId xmlns:a16="http://schemas.microsoft.com/office/drawing/2014/main" id="{D3AADFE4-2E60-A741-F43F-10841C4AF0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8957" y="5094479"/>
            <a:ext cx="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20">
            <a:extLst>
              <a:ext uri="{FF2B5EF4-FFF2-40B4-BE49-F238E27FC236}">
                <a16:creationId xmlns:a16="http://schemas.microsoft.com/office/drawing/2014/main" id="{AC3D9C9D-536E-B1F4-9FAB-1825F78C5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069" y="5694553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1" name="Group 21">
            <a:extLst>
              <a:ext uri="{FF2B5EF4-FFF2-40B4-BE49-F238E27FC236}">
                <a16:creationId xmlns:a16="http://schemas.microsoft.com/office/drawing/2014/main" id="{92BDB824-0D40-C10F-A21B-13845D9F5AE7}"/>
              </a:ext>
            </a:extLst>
          </p:cNvPr>
          <p:cNvGrpSpPr>
            <a:grpSpLocks/>
          </p:cNvGrpSpPr>
          <p:nvPr/>
        </p:nvGrpSpPr>
        <p:grpSpPr bwMode="auto">
          <a:xfrm>
            <a:off x="6073320" y="5494528"/>
            <a:ext cx="315913" cy="400050"/>
            <a:chOff x="4512" y="2688"/>
            <a:chExt cx="432" cy="480"/>
          </a:xfrm>
        </p:grpSpPr>
        <p:sp>
          <p:nvSpPr>
            <p:cNvPr id="14375" name="AutoShape 22">
              <a:extLst>
                <a:ext uri="{FF2B5EF4-FFF2-40B4-BE49-F238E27FC236}">
                  <a16:creationId xmlns:a16="http://schemas.microsoft.com/office/drawing/2014/main" id="{13DF7AE1-9A22-D7A1-219B-7DD388051B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50" y="2750"/>
              <a:ext cx="480" cy="35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4376" name="Oval 23">
              <a:extLst>
                <a:ext uri="{FF2B5EF4-FFF2-40B4-BE49-F238E27FC236}">
                  <a16:creationId xmlns:a16="http://schemas.microsoft.com/office/drawing/2014/main" id="{5BAE3FA2-3F5E-754F-2D90-483CD08E2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8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14352" name="Line 24">
            <a:extLst>
              <a:ext uri="{FF2B5EF4-FFF2-40B4-BE49-F238E27FC236}">
                <a16:creationId xmlns:a16="http://schemas.microsoft.com/office/drawing/2014/main" id="{A828A16C-6121-D67B-6C3B-817A0B6DA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957" y="5294503"/>
            <a:ext cx="252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5">
            <a:extLst>
              <a:ext uri="{FF2B5EF4-FFF2-40B4-BE49-F238E27FC236}">
                <a16:creationId xmlns:a16="http://schemas.microsoft.com/office/drawing/2014/main" id="{1D426250-E0ED-388E-1A9A-13D30F548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957" y="5494528"/>
            <a:ext cx="252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6">
            <a:extLst>
              <a:ext uri="{FF2B5EF4-FFF2-40B4-BE49-F238E27FC236}">
                <a16:creationId xmlns:a16="http://schemas.microsoft.com/office/drawing/2014/main" id="{D8F8F1FA-B8A9-5E90-C2D1-F65F666D6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4633" y="5694553"/>
            <a:ext cx="31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7">
            <a:extLst>
              <a:ext uri="{FF2B5EF4-FFF2-40B4-BE49-F238E27FC236}">
                <a16:creationId xmlns:a16="http://schemas.microsoft.com/office/drawing/2014/main" id="{6E4D804A-0C2A-6D93-107E-67CB26D13A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8957" y="5494529"/>
            <a:ext cx="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AutoShape 28">
            <a:extLst>
              <a:ext uri="{FF2B5EF4-FFF2-40B4-BE49-F238E27FC236}">
                <a16:creationId xmlns:a16="http://schemas.microsoft.com/office/drawing/2014/main" id="{B14C6C43-6CF1-7F3A-60B6-634A3725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369" y="4427729"/>
            <a:ext cx="503238" cy="46672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14357" name="Line 29">
            <a:extLst>
              <a:ext uri="{FF2B5EF4-FFF2-40B4-BE49-F238E27FC236}">
                <a16:creationId xmlns:a16="http://schemas.microsoft.com/office/drawing/2014/main" id="{C3D425AB-07DD-306E-04D0-C5CA1CF6D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4633" y="4361053"/>
            <a:ext cx="31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30">
            <a:extLst>
              <a:ext uri="{FF2B5EF4-FFF2-40B4-BE49-F238E27FC236}">
                <a16:creationId xmlns:a16="http://schemas.microsoft.com/office/drawing/2014/main" id="{570D4342-B38B-9116-E605-EA565DF566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7894" y="4761103"/>
            <a:ext cx="0" cy="933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31">
            <a:extLst>
              <a:ext uri="{FF2B5EF4-FFF2-40B4-BE49-F238E27FC236}">
                <a16:creationId xmlns:a16="http://schemas.microsoft.com/office/drawing/2014/main" id="{A96D5180-613B-5A31-3E88-AD2211EEB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7895" y="4761103"/>
            <a:ext cx="113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32">
            <a:extLst>
              <a:ext uri="{FF2B5EF4-FFF2-40B4-BE49-F238E27FC236}">
                <a16:creationId xmlns:a16="http://schemas.microsoft.com/office/drawing/2014/main" id="{86BDE3ED-7EC2-9B4E-999A-6BE558A750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8957" y="4361054"/>
            <a:ext cx="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33">
            <a:extLst>
              <a:ext uri="{FF2B5EF4-FFF2-40B4-BE49-F238E27FC236}">
                <a16:creationId xmlns:a16="http://schemas.microsoft.com/office/drawing/2014/main" id="{EB2428AB-7AF4-5FEE-170B-E210CB5D7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957" y="4561078"/>
            <a:ext cx="252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34">
            <a:extLst>
              <a:ext uri="{FF2B5EF4-FFF2-40B4-BE49-F238E27FC236}">
                <a16:creationId xmlns:a16="http://schemas.microsoft.com/office/drawing/2014/main" id="{0824097A-B0E4-3D48-C4B7-7EAEBA4DC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070" y="4813491"/>
            <a:ext cx="37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fa-IR" sz="20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363" name="Text Box 35">
            <a:extLst>
              <a:ext uri="{FF2B5EF4-FFF2-40B4-BE49-F238E27FC236}">
                <a16:creationId xmlns:a16="http://schemas.microsoft.com/office/drawing/2014/main" id="{08522CDA-250A-A4F0-A0B9-79D2200F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070" y="5413566"/>
            <a:ext cx="37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fa-IR" sz="2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364" name="Text Box 36">
            <a:extLst>
              <a:ext uri="{FF2B5EF4-FFF2-40B4-BE49-F238E27FC236}">
                <a16:creationId xmlns:a16="http://schemas.microsoft.com/office/drawing/2014/main" id="{62580126-A029-C34B-8E8F-9C262D0C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570" y="4080066"/>
            <a:ext cx="37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fa-IR" sz="20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4365" name="AutoShape 37">
            <a:extLst>
              <a:ext uri="{FF2B5EF4-FFF2-40B4-BE49-F238E27FC236}">
                <a16:creationId xmlns:a16="http://schemas.microsoft.com/office/drawing/2014/main" id="{764DFE7A-9B81-8483-3E07-EDE5E06F50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51344" y="4761104"/>
            <a:ext cx="539750" cy="612775"/>
          </a:xfrm>
          <a:prstGeom prst="moon">
            <a:avLst>
              <a:gd name="adj" fmla="val 8384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14366" name="Line 38">
            <a:extLst>
              <a:ext uri="{FF2B5EF4-FFF2-40B4-BE49-F238E27FC236}">
                <a16:creationId xmlns:a16="http://schemas.microsoft.com/office/drawing/2014/main" id="{E9C01C64-A228-BDAC-F397-97E8FC20C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958" y="5094478"/>
            <a:ext cx="138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39">
            <a:extLst>
              <a:ext uri="{FF2B5EF4-FFF2-40B4-BE49-F238E27FC236}">
                <a16:creationId xmlns:a16="http://schemas.microsoft.com/office/drawing/2014/main" id="{E34AF0F8-4534-2008-2DB1-B00AFE384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608" y="5361178"/>
            <a:ext cx="377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40">
            <a:extLst>
              <a:ext uri="{FF2B5EF4-FFF2-40B4-BE49-F238E27FC236}">
                <a16:creationId xmlns:a16="http://schemas.microsoft.com/office/drawing/2014/main" id="{7F84A2C4-84DC-F79E-76DD-66E77390E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2432" y="5227828"/>
            <a:ext cx="252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41">
            <a:extLst>
              <a:ext uri="{FF2B5EF4-FFF2-40B4-BE49-F238E27FC236}">
                <a16:creationId xmlns:a16="http://schemas.microsoft.com/office/drawing/2014/main" id="{1BF55CCD-BE8D-A680-777A-D486C93D5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2432" y="4961128"/>
            <a:ext cx="252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Line 42">
            <a:extLst>
              <a:ext uri="{FF2B5EF4-FFF2-40B4-BE49-F238E27FC236}">
                <a16:creationId xmlns:a16="http://schemas.microsoft.com/office/drawing/2014/main" id="{F292E01C-59C6-0A27-C9A2-FA9DB5D5B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608" y="4627753"/>
            <a:ext cx="377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Line 43">
            <a:extLst>
              <a:ext uri="{FF2B5EF4-FFF2-40B4-BE49-F238E27FC236}">
                <a16:creationId xmlns:a16="http://schemas.microsoft.com/office/drawing/2014/main" id="{0B5235CC-8E13-B64F-ED7F-3198F47DEF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2432" y="4627754"/>
            <a:ext cx="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44">
            <a:extLst>
              <a:ext uri="{FF2B5EF4-FFF2-40B4-BE49-F238E27FC236}">
                <a16:creationId xmlns:a16="http://schemas.microsoft.com/office/drawing/2014/main" id="{613E6709-4EBF-2FAC-B262-8A57675FE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2432" y="5227828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Line 45">
            <a:extLst>
              <a:ext uri="{FF2B5EF4-FFF2-40B4-BE49-F238E27FC236}">
                <a16:creationId xmlns:a16="http://schemas.microsoft.com/office/drawing/2014/main" id="{9A3CF023-198E-EA0E-73F3-9EFC37514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8083" y="5094478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46">
            <a:extLst>
              <a:ext uri="{FF2B5EF4-FFF2-40B4-BE49-F238E27FC236}">
                <a16:creationId xmlns:a16="http://schemas.microsoft.com/office/drawing/2014/main" id="{6850638E-9BD2-6091-6A52-564A8F13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583" y="4761104"/>
            <a:ext cx="376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fa-IR" sz="200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F18AC2-BB2E-E185-FDB1-5BE767CC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975</Words>
  <Application>Microsoft Office PowerPoint</Application>
  <PresentationFormat>Widescreen</PresentationFormat>
  <Paragraphs>220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 Mitra</vt:lpstr>
      <vt:lpstr>Calibri</vt:lpstr>
      <vt:lpstr>Calibri Light</vt:lpstr>
      <vt:lpstr>Comic Sans MS</vt:lpstr>
      <vt:lpstr>Times New Roman</vt:lpstr>
      <vt:lpstr>Wingdings</vt:lpstr>
      <vt:lpstr>Office Theme</vt:lpstr>
      <vt:lpstr>مدارهای منطقی</vt:lpstr>
      <vt:lpstr>بارم بندی</vt:lpstr>
      <vt:lpstr>منابع آموزشي</vt:lpstr>
      <vt:lpstr>PowerPoint Presentation</vt:lpstr>
      <vt:lpstr>هدف</vt:lpstr>
      <vt:lpstr>هدف</vt:lpstr>
      <vt:lpstr>هدف اين درس</vt:lpstr>
      <vt:lpstr>چرا طراحي مدار منطقي بياموزيم؟</vt:lpstr>
      <vt:lpstr>چرا طراحي مدار منطقي بياموزيم؟</vt:lpstr>
      <vt:lpstr>چرا طراحي مدار منطقي بياموزيم؟</vt:lpstr>
      <vt:lpstr>انقلاب ديجيتال</vt:lpstr>
      <vt:lpstr>Digital Hardware Systems</vt:lpstr>
      <vt:lpstr>مزاياي ديجيتال</vt:lpstr>
      <vt:lpstr>مزاياي ديجيتال</vt:lpstr>
      <vt:lpstr>مزاياي ديجيتال</vt:lpstr>
      <vt:lpstr>مزاياي ديجيتال</vt:lpstr>
      <vt:lpstr>مزاياي ديجيتال</vt:lpstr>
      <vt:lpstr>سیستم های دیجیتال</vt:lpstr>
      <vt:lpstr>کمیت های اطلاعاتی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Vahid Haghighatdoost</cp:lastModifiedBy>
  <cp:revision>194</cp:revision>
  <dcterms:created xsi:type="dcterms:W3CDTF">2021-08-11T10:34:58Z</dcterms:created>
  <dcterms:modified xsi:type="dcterms:W3CDTF">2023-10-24T03:17:01Z</dcterms:modified>
</cp:coreProperties>
</file>