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569" r:id="rId3"/>
    <p:sldId id="570" r:id="rId4"/>
    <p:sldId id="571" r:id="rId5"/>
    <p:sldId id="572" r:id="rId6"/>
    <p:sldId id="573" r:id="rId7"/>
    <p:sldId id="575" r:id="rId8"/>
    <p:sldId id="576" r:id="rId9"/>
    <p:sldId id="577" r:id="rId10"/>
    <p:sldId id="578" r:id="rId11"/>
    <p:sldId id="579" r:id="rId12"/>
    <p:sldId id="580" r:id="rId13"/>
    <p:sldId id="581" r:id="rId14"/>
    <p:sldId id="582" r:id="rId15"/>
    <p:sldId id="583" r:id="rId16"/>
    <p:sldId id="584" r:id="rId17"/>
    <p:sldId id="585" r:id="rId18"/>
    <p:sldId id="586" r:id="rId19"/>
    <p:sldId id="587" r:id="rId20"/>
    <p:sldId id="603" r:id="rId21"/>
    <p:sldId id="588" r:id="rId22"/>
    <p:sldId id="589" r:id="rId23"/>
    <p:sldId id="590" r:id="rId24"/>
    <p:sldId id="591" r:id="rId25"/>
    <p:sldId id="592" r:id="rId26"/>
    <p:sldId id="593" r:id="rId27"/>
    <p:sldId id="594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06" r:id="rId36"/>
    <p:sldId id="604" r:id="rId37"/>
    <p:sldId id="605" r:id="rId38"/>
    <p:sldId id="60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ED78F0"/>
    <a:srgbClr val="5B9BD5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45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2019,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0981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مدارهای منطقی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50914" y="2766685"/>
            <a:ext cx="8459438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دوم-جبر بول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18BB7-2BBF-EC78-9A64-E8B7AA283D00}"/>
              </a:ext>
            </a:extLst>
          </p:cNvPr>
          <p:cNvSpPr txBox="1"/>
          <p:nvPr/>
        </p:nvSpPr>
        <p:spPr>
          <a:xfrm>
            <a:off x="3679502" y="3897931"/>
            <a:ext cx="6730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B Titr" panose="00000700000000000000" pitchFamily="2" charset="-78"/>
              </a:rPr>
              <a:t>Boolean Algebra and Logic Gates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8AAE-8248-4AEC-9940-41BAD5D1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Huntington </a:t>
            </a:r>
            <a:r>
              <a:rPr lang="en-US" sz="4400" dirty="0"/>
              <a:t>postulates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EA8CE4-08BC-902C-9418-E0DD6A8BD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62" y="1097281"/>
                <a:ext cx="11560704" cy="2397034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That the structure is </a:t>
                </a:r>
                <a:r>
                  <a:rPr lang="en-US" dirty="0">
                    <a:solidFill>
                      <a:srgbClr val="0070C0"/>
                    </a:solidFill>
                  </a:rPr>
                  <a:t>closed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Two </a:t>
                </a:r>
                <a:r>
                  <a:rPr lang="en-US" dirty="0">
                    <a:solidFill>
                      <a:srgbClr val="0070C0"/>
                    </a:solidFill>
                  </a:rPr>
                  <a:t>identity elements</a:t>
                </a:r>
                <a:r>
                  <a:rPr lang="en-US" dirty="0"/>
                  <a:t>, 0 for + and 1 for 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commutative laws </a:t>
                </a:r>
                <a:r>
                  <a:rPr lang="en-US" dirty="0"/>
                  <a:t>are obvious from the symmetry of the binary operator tables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distributive law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)+(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shown to hold from the operator tables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EA8CE4-08BC-902C-9418-E0DD6A8BD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097281"/>
                <a:ext cx="11560704" cy="2397034"/>
              </a:xfrm>
              <a:blipFill>
                <a:blip r:embed="rId2"/>
                <a:stretch>
                  <a:fillRect l="-211" t="-2036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8F990-1BD1-A95D-A5EA-49874A6B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D1FA-0911-A880-782D-4772F32D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FA3A2-C20B-B037-47C4-28CB1A17B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7" y="3676657"/>
            <a:ext cx="8902337" cy="30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6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8AAE-8248-4AEC-9940-41BAD5D1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Huntington </a:t>
            </a:r>
            <a:r>
              <a:rPr lang="en-US" sz="4400" dirty="0"/>
              <a:t>postulates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EA8CE4-08BC-902C-9418-E0DD6A8BD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62" y="1097280"/>
                <a:ext cx="11560704" cy="53955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From the complement table, it is easily shown that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(a)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(b)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Thus, postulate 1 is verified.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Postulate 6 is satisfied because the two‐valued Boolean algebra has two elements,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EA8CE4-08BC-902C-9418-E0DD6A8BD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097280"/>
                <a:ext cx="11560704" cy="5395593"/>
              </a:xfrm>
              <a:blipFill>
                <a:blip r:embed="rId2"/>
                <a:stretch>
                  <a:fillRect l="-422" t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8F990-1BD1-A95D-A5EA-49874A6B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D1FA-0911-A880-782D-4772F32DB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5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C5AB-FAD5-DC7F-B3C1-1BBA6626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Postulates and Theorems of Boolean Algebra</a:t>
            </a:r>
            <a:br>
              <a:rPr lang="en-US" sz="3600" dirty="0"/>
            </a:br>
            <a:r>
              <a:rPr lang="fa-IR" sz="3600" dirty="0"/>
              <a:t>اصول و </a:t>
            </a:r>
            <a:r>
              <a:rPr lang="fa-IR" sz="3600" dirty="0" err="1"/>
              <a:t>قضایای</a:t>
            </a:r>
            <a:r>
              <a:rPr lang="fa-IR" sz="3600" dirty="0"/>
              <a:t> جبر بول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3E67B-1633-0D5D-59F3-AF51BE47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238EB-122F-9705-9981-4B60E893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20547-BFC8-5F3F-D78C-CCF9FEC6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4660"/>
            <a:ext cx="12192000" cy="544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2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7ECA8-52DE-92D1-2E2D-469C1F93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8AE7F-2FE5-CAB2-E0DA-DF0DB646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A182E0-6D4F-0272-5450-5D7B66A0C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53" y="114675"/>
            <a:ext cx="8149047" cy="6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7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65FD08-281A-3C54-EDAD-BA839847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2155E-B1BE-C181-E603-2AF648D9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56E17-E452-A6EC-F2E0-3E69ABE2C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2" y="294330"/>
            <a:ext cx="11476380" cy="55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9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D85F82-FC11-F0AF-9F2D-D96F16A7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DB3DD-215B-0355-80DF-40D4A186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83EB1-C696-70EA-0271-47D04C7A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778"/>
            <a:ext cx="12192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39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F706D0-2EEE-A1A1-4FFA-F5AD3005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Operator Precedence  </a:t>
            </a:r>
            <a:r>
              <a:rPr lang="fa-IR" dirty="0"/>
              <a:t>  تقدم </a:t>
            </a:r>
            <a:r>
              <a:rPr lang="fa-IR" dirty="0" err="1"/>
              <a:t>عملگرها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45594C-995E-3686-25A8-507BE3240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operator precedence for evaluating Boolean expressions is</a:t>
            </a:r>
            <a:endParaRPr lang="fa-IR" sz="3600" dirty="0"/>
          </a:p>
          <a:p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(1) </a:t>
            </a:r>
            <a:r>
              <a:rPr lang="en-US" sz="3600" dirty="0"/>
              <a:t>parentheses,</a:t>
            </a:r>
            <a:r>
              <a:rPr lang="fa-IR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(2)</a:t>
            </a:r>
            <a:r>
              <a:rPr lang="en-US" sz="3600" dirty="0"/>
              <a:t> NOT, </a:t>
            </a:r>
            <a:r>
              <a:rPr lang="en-US" sz="3600" dirty="0">
                <a:solidFill>
                  <a:srgbClr val="FF0000"/>
                </a:solidFill>
              </a:rPr>
              <a:t>(3)</a:t>
            </a:r>
            <a:r>
              <a:rPr lang="en-US" sz="3600" dirty="0"/>
              <a:t> AND, and </a:t>
            </a:r>
            <a:r>
              <a:rPr lang="en-US" sz="3600" dirty="0">
                <a:solidFill>
                  <a:srgbClr val="FF0000"/>
                </a:solidFill>
              </a:rPr>
              <a:t>(4)</a:t>
            </a:r>
            <a:r>
              <a:rPr lang="en-US" sz="3600" dirty="0"/>
              <a:t> OR.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012C2-42BD-E9A9-D7AA-909F08AE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16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C5B202-60D7-2B2C-E9A9-E1AF63A3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</p:spTree>
    <p:extLst>
      <p:ext uri="{BB962C8B-B14F-4D97-AF65-F5344CB8AC3E}">
        <p14:creationId xmlns:p14="http://schemas.microsoft.com/office/powerpoint/2010/main" val="3097975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EFB533-92CE-629C-93AB-06A2DD98A3B7}"/>
              </a:ext>
            </a:extLst>
          </p:cNvPr>
          <p:cNvSpPr/>
          <p:nvPr/>
        </p:nvSpPr>
        <p:spPr>
          <a:xfrm>
            <a:off x="215462" y="5238207"/>
            <a:ext cx="10894497" cy="105809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B0630-7CCD-E126-713A-DE65D51F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5C3CD8-BB98-F4B4-27D6-A33AA1D912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Boolean function </a:t>
                </a:r>
                <a:r>
                  <a:rPr lang="en-US" dirty="0"/>
                  <a:t>described by an </a:t>
                </a:r>
                <a:r>
                  <a:rPr lang="en-US" dirty="0">
                    <a:solidFill>
                      <a:srgbClr val="FF0000"/>
                    </a:solidFill>
                  </a:rPr>
                  <a:t>algebraic expression </a:t>
                </a:r>
                <a:r>
                  <a:rPr lang="en-US" dirty="0"/>
                  <a:t>consists of </a:t>
                </a:r>
                <a:r>
                  <a:rPr lang="en-US" dirty="0">
                    <a:solidFill>
                      <a:srgbClr val="0070C0"/>
                    </a:solidFill>
                  </a:rPr>
                  <a:t>binary variables</a:t>
                </a:r>
                <a:r>
                  <a:rPr lang="en-US" dirty="0"/>
                  <a:t>, the constants </a:t>
                </a:r>
                <a:r>
                  <a:rPr lang="en-US" dirty="0">
                    <a:solidFill>
                      <a:srgbClr val="0070C0"/>
                    </a:solidFill>
                  </a:rPr>
                  <a:t>0 and 1</a:t>
                </a:r>
                <a:r>
                  <a:rPr lang="en-US" dirty="0"/>
                  <a:t>, and the </a:t>
                </a:r>
                <a:r>
                  <a:rPr lang="en-US" dirty="0">
                    <a:solidFill>
                      <a:srgbClr val="0070C0"/>
                    </a:solidFill>
                  </a:rPr>
                  <a:t>logic operation symbols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For a given value of the binary variables, the function can be equal to either 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As an example, consider the Boolean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equal to 1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if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equal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equal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otherwise. </a:t>
                </a:r>
              </a:p>
              <a:p>
                <a:r>
                  <a:rPr lang="en-US" i="1" dirty="0"/>
                  <a:t>A Boolean function can be </a:t>
                </a:r>
                <a:r>
                  <a:rPr lang="en-US" i="1" dirty="0">
                    <a:solidFill>
                      <a:srgbClr val="FF0000"/>
                    </a:solidFill>
                  </a:rPr>
                  <a:t>represented in a truth table</a:t>
                </a:r>
                <a:r>
                  <a:rPr lang="en-US" i="1" dirty="0"/>
                  <a:t>.</a:t>
                </a:r>
              </a:p>
              <a:p>
                <a:r>
                  <a:rPr lang="en-US" i="1" dirty="0"/>
                  <a:t>A Boolean function can be transformed </a:t>
                </a:r>
                <a:r>
                  <a:rPr lang="en-US" i="1" dirty="0">
                    <a:solidFill>
                      <a:srgbClr val="FF0000"/>
                    </a:solidFill>
                  </a:rPr>
                  <a:t>from an algebraic expression </a:t>
                </a:r>
                <a:r>
                  <a:rPr lang="en-US" i="1" dirty="0"/>
                  <a:t>into a </a:t>
                </a:r>
                <a:r>
                  <a:rPr lang="en-US" i="1" dirty="0">
                    <a:solidFill>
                      <a:srgbClr val="FF0000"/>
                    </a:solidFill>
                  </a:rPr>
                  <a:t>circuit diagram composed of logic gates</a:t>
                </a:r>
                <a:r>
                  <a:rPr lang="en-US" i="1" dirty="0"/>
                  <a:t> connected in a particular structure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5C3CD8-BB98-F4B4-27D6-A33AA1D91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5" r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10338-0751-EFF0-0486-D4119BC9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D3101-B151-A68B-B52D-DF390C1C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91426-5887-4CB2-2DD8-4707CFDC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626CE-0759-1BE8-D4FA-FE605E7B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6907-3735-E5C3-35A0-A1BD4158F6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8275" y="639195"/>
            <a:ext cx="7740650" cy="2486025"/>
          </a:xfrm>
        </p:spPr>
        <p:txBody>
          <a:bodyPr>
            <a:normAutofit/>
          </a:bodyPr>
          <a:lstStyle/>
          <a:p>
            <a:r>
              <a:rPr lang="en-US" dirty="0"/>
              <a:t>A Boolean function can be transformed </a:t>
            </a:r>
            <a:r>
              <a:rPr lang="en-US" dirty="0">
                <a:solidFill>
                  <a:srgbClr val="FF0000"/>
                </a:solidFill>
              </a:rPr>
              <a:t>from an algebraic expression into a circuit diagram </a:t>
            </a:r>
            <a:r>
              <a:rPr lang="en-US" dirty="0"/>
              <a:t>composed of logic gates connected in a particular structure.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090AB5-744C-42A2-DE17-13C703AE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378" y="2126012"/>
            <a:ext cx="3662427" cy="3979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62C93E-AB56-9EEA-4EF9-535C58280A4F}"/>
                  </a:ext>
                </a:extLst>
              </p:cNvPr>
              <p:cNvSpPr txBox="1"/>
              <p:nvPr/>
            </p:nvSpPr>
            <p:spPr>
              <a:xfrm>
                <a:off x="8232710" y="450852"/>
                <a:ext cx="30977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800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62C93E-AB56-9EEA-4EF9-535C58280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710" y="450852"/>
                <a:ext cx="30977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A5AAA89-E2F7-899D-6D70-0FA0352A7D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479" r="43899"/>
          <a:stretch/>
        </p:blipFill>
        <p:spPr>
          <a:xfrm>
            <a:off x="229862" y="5685986"/>
            <a:ext cx="3808737" cy="780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6A84F6-DA86-46C3-30DD-CE012F449B91}"/>
                  </a:ext>
                </a:extLst>
              </p:cNvPr>
              <p:cNvSpPr txBox="1"/>
              <p:nvPr/>
            </p:nvSpPr>
            <p:spPr>
              <a:xfrm>
                <a:off x="7743550" y="1126600"/>
                <a:ext cx="38628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6A84F6-DA86-46C3-30DD-CE012F449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550" y="1126600"/>
                <a:ext cx="3862874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9A64F13-FEC9-64A8-4109-11963E531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95" y="2357492"/>
            <a:ext cx="5511941" cy="332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3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91426-5887-4CB2-2DD8-4707CFDC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626CE-0759-1BE8-D4FA-FE605E7B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E7F47-E1A7-5259-3749-4FEE016679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6525"/>
            <a:ext cx="11328400" cy="8255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9CD4C0-AF21-538F-37D4-7F3B11E625DB}"/>
                  </a:ext>
                </a:extLst>
              </p:cNvPr>
              <p:cNvSpPr txBox="1"/>
              <p:nvPr/>
            </p:nvSpPr>
            <p:spPr>
              <a:xfrm>
                <a:off x="-148189" y="1390879"/>
                <a:ext cx="38628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9CD4C0-AF21-538F-37D4-7F3B11E62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189" y="1390879"/>
                <a:ext cx="3862874" cy="400110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A155E2C-0098-2FEC-02DD-0588E304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446" y="1268260"/>
            <a:ext cx="6415704" cy="3154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5D34FBF-B67A-E055-C7D2-BC36CFD41B06}"/>
              </a:ext>
            </a:extLst>
          </p:cNvPr>
          <p:cNvGrpSpPr/>
          <p:nvPr/>
        </p:nvGrpSpPr>
        <p:grpSpPr>
          <a:xfrm>
            <a:off x="0" y="3988523"/>
            <a:ext cx="10351982" cy="2810531"/>
            <a:chOff x="0" y="3988523"/>
            <a:chExt cx="10351982" cy="2810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C0F3979-456C-E19A-7AB1-077426A604C7}"/>
                    </a:ext>
                  </a:extLst>
                </p:cNvPr>
                <p:cNvSpPr txBox="1"/>
                <p:nvPr/>
              </p:nvSpPr>
              <p:spPr>
                <a:xfrm>
                  <a:off x="0" y="3988523"/>
                  <a:ext cx="3862874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000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C0F3979-456C-E19A-7AB1-077426A60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988523"/>
                  <a:ext cx="3862874" cy="707886"/>
                </a:xfrm>
                <a:prstGeom prst="rect">
                  <a:avLst/>
                </a:prstGeom>
                <a:blipFill>
                  <a:blip r:embed="rId4"/>
                  <a:stretch>
                    <a:fillRect b="-4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1E834B-E8C8-EABB-95A8-4BF5EE1C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6713" y="4957666"/>
              <a:ext cx="7155269" cy="184138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A00DDE7-AF3B-E6ED-30B0-4C27917A0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7961" y="171818"/>
            <a:ext cx="2506730" cy="272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8B55-0086-592E-6DF4-67887CBF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49D1EF-8CF1-0E9D-E8B0-C347B04F7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540000">
            <a:off x="215900" y="1332887"/>
            <a:ext cx="11328400" cy="49796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DCC55-B9B8-F971-35AD-DB432791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80907-C85B-4F20-64F3-240308D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0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1F7DC-1518-81FD-003F-874EB56C1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1B5E-7FB6-A974-E767-75D32DB6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EAE7-F41D-AC86-8202-091A73AE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the circuit related to bellow Boolean functions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7EFAA-F7E3-3CDB-40E7-9DA52501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6781B-A07F-1B2F-D3EE-4E1D85E0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61598F-5708-C1CA-6A4A-4B85D6970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2327707"/>
            <a:ext cx="5202427" cy="35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8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85C5-A03B-B3A1-3F45-D6A054C5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E918-41D0-2191-D2C9-2B7BF72A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Simplify the following Boolean functions to a minimum number of literals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7C7A9-D1BB-6963-C0BA-428D45C4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3EFFF-986B-0C7A-AF18-FC6C9FE0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41CAF4-9F3B-FAAF-9742-33279F0C3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2327707"/>
            <a:ext cx="5202427" cy="35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91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85C5-A03B-B3A1-3F45-D6A054C5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2.1 (solve)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E918-41D0-2191-D2C9-2B7BF72A6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Simplify the following Boolean functions to a minimum number of literals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7C7A9-D1BB-6963-C0BA-428D45C4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3EFFF-986B-0C7A-AF18-FC6C9FE0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CDF465-E263-54CC-621C-FA21CCDA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1" y="1986035"/>
            <a:ext cx="11328838" cy="42849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8A9E79-8570-3DA9-FE91-0A8ACF5D3BAF}"/>
              </a:ext>
            </a:extLst>
          </p:cNvPr>
          <p:cNvSpPr/>
          <p:nvPr/>
        </p:nvSpPr>
        <p:spPr>
          <a:xfrm>
            <a:off x="215462" y="5726102"/>
            <a:ext cx="11824138" cy="723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04CA1-9805-BB7E-0786-2E05A7A19FDB}"/>
              </a:ext>
            </a:extLst>
          </p:cNvPr>
          <p:cNvSpPr/>
          <p:nvPr/>
        </p:nvSpPr>
        <p:spPr>
          <a:xfrm>
            <a:off x="215462" y="3701144"/>
            <a:ext cx="11824138" cy="2068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9A8D7-9146-DF30-F2C6-353E2785E34F}"/>
              </a:ext>
            </a:extLst>
          </p:cNvPr>
          <p:cNvSpPr/>
          <p:nvPr/>
        </p:nvSpPr>
        <p:spPr>
          <a:xfrm>
            <a:off x="215462" y="3133286"/>
            <a:ext cx="11824138" cy="56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C81FB-34D0-2F02-F391-23524F69C883}"/>
              </a:ext>
            </a:extLst>
          </p:cNvPr>
          <p:cNvSpPr/>
          <p:nvPr/>
        </p:nvSpPr>
        <p:spPr>
          <a:xfrm>
            <a:off x="215462" y="2589001"/>
            <a:ext cx="11824138" cy="56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394AFB-05D2-3153-2192-AB6B9FF7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168" y="81828"/>
            <a:ext cx="3711521" cy="25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1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2E719-8037-E782-F39F-18D9A03B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And Standard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3452F-AE70-931B-0F14-E95DF82D7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120462"/>
            <a:ext cx="11328838" cy="5285757"/>
          </a:xfrm>
        </p:spPr>
        <p:txBody>
          <a:bodyPr/>
          <a:lstStyle/>
          <a:p>
            <a:r>
              <a:rPr lang="en-US" dirty="0" err="1"/>
              <a:t>Minterms</a:t>
            </a:r>
            <a:r>
              <a:rPr lang="en-US" dirty="0"/>
              <a:t> and Maxterms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E2405-9979-F270-1133-981D432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A2604-CBD5-6C35-E2A8-25693791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5B6C2-1AEC-C4BF-D435-CC1A1C42F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7" y="1790164"/>
            <a:ext cx="8852346" cy="3883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CC4368-D0F5-C023-FD2E-07506BDFA579}"/>
              </a:ext>
            </a:extLst>
          </p:cNvPr>
          <p:cNvSpPr txBox="1"/>
          <p:nvPr/>
        </p:nvSpPr>
        <p:spPr>
          <a:xfrm>
            <a:off x="3300761" y="5673177"/>
            <a:ext cx="8192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cs typeface="B Yekan" panose="00000400000000000000" pitchFamily="2" charset="-78"/>
              </a:rPr>
              <a:t>هر ترکیب ایجاد شده از ضرب </a:t>
            </a:r>
            <a:r>
              <a:rPr lang="fa-IR" dirty="0" err="1">
                <a:cs typeface="B Yekan" panose="00000400000000000000" pitchFamily="2" charset="-78"/>
              </a:rPr>
              <a:t>متغیرها</a:t>
            </a:r>
            <a:r>
              <a:rPr lang="fa-IR" dirty="0">
                <a:cs typeface="B Yekan" panose="00000400000000000000" pitchFamily="2" charset="-78"/>
              </a:rPr>
              <a:t> و یا </a:t>
            </a:r>
            <a:r>
              <a:rPr lang="fa-IR" dirty="0" err="1">
                <a:cs typeface="B Yekan" panose="00000400000000000000" pitchFamily="2" charset="-78"/>
              </a:rPr>
              <a:t>متمم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متغیرها</a:t>
            </a:r>
            <a:r>
              <a:rPr lang="fa-IR" dirty="0">
                <a:cs typeface="B Yekan" panose="00000400000000000000" pitchFamily="2" charset="-78"/>
              </a:rPr>
              <a:t> را یک </a:t>
            </a:r>
            <a:r>
              <a:rPr lang="en-US" dirty="0" err="1">
                <a:cs typeface="B Yekan" panose="00000400000000000000" pitchFamily="2" charset="-78"/>
              </a:rPr>
              <a:t>Minterm</a:t>
            </a:r>
            <a:r>
              <a:rPr lang="fa-IR" dirty="0">
                <a:cs typeface="B Yekan" panose="00000400000000000000" pitchFamily="2" charset="-78"/>
              </a:rPr>
              <a:t> میگوییم</a:t>
            </a:r>
          </a:p>
          <a:p>
            <a:pPr algn="r" rtl="1"/>
            <a:r>
              <a:rPr lang="fa-IR" dirty="0">
                <a:cs typeface="B Yekan" panose="00000400000000000000" pitchFamily="2" charset="-78"/>
              </a:rPr>
              <a:t>هر ترکیب ایجاد شده از جمع </a:t>
            </a:r>
            <a:r>
              <a:rPr lang="fa-IR" dirty="0" err="1">
                <a:cs typeface="B Yekan" panose="00000400000000000000" pitchFamily="2" charset="-78"/>
              </a:rPr>
              <a:t>متغیرها</a:t>
            </a:r>
            <a:r>
              <a:rPr lang="fa-IR" dirty="0">
                <a:cs typeface="B Yekan" panose="00000400000000000000" pitchFamily="2" charset="-78"/>
              </a:rPr>
              <a:t> و یا </a:t>
            </a:r>
            <a:r>
              <a:rPr lang="fa-IR" dirty="0" err="1">
                <a:cs typeface="B Yekan" panose="00000400000000000000" pitchFamily="2" charset="-78"/>
              </a:rPr>
              <a:t>متمم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متغیرها</a:t>
            </a:r>
            <a:r>
              <a:rPr lang="fa-IR" dirty="0">
                <a:cs typeface="B Yekan" panose="00000400000000000000" pitchFamily="2" charset="-78"/>
              </a:rPr>
              <a:t> را یک </a:t>
            </a:r>
            <a:r>
              <a:rPr lang="en-US" dirty="0">
                <a:cs typeface="B Yekan" panose="00000400000000000000" pitchFamily="2" charset="-78"/>
              </a:rPr>
              <a:t>Maxterm</a:t>
            </a:r>
            <a:r>
              <a:rPr lang="fa-IR" dirty="0">
                <a:cs typeface="B Yekan" panose="00000400000000000000" pitchFamily="2" charset="-78"/>
              </a:rPr>
              <a:t> میگوییم</a:t>
            </a:r>
            <a:endParaRPr lang="en-US" dirty="0">
              <a:cs typeface="B Yekan" panose="00000400000000000000" pitchFamily="2" charset="-78"/>
            </a:endParaRPr>
          </a:p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53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D5C306C-CAD9-DBC8-F583-47775537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2" y="1162315"/>
            <a:ext cx="6250717" cy="4533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F3B11-8E01-5F9E-A4B1-DFD7A2B9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and </a:t>
            </a:r>
            <a:r>
              <a:rPr lang="en-US" dirty="0" err="1"/>
              <a:t>Minterms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1340-1F5C-CBEF-2683-D7A9A3EE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9E3AE-9C2D-80D7-364F-94005C86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223610-9D88-0253-4635-C9537FDEA590}"/>
              </a:ext>
            </a:extLst>
          </p:cNvPr>
          <p:cNvGrpSpPr/>
          <p:nvPr/>
        </p:nvGrpSpPr>
        <p:grpSpPr>
          <a:xfrm>
            <a:off x="5814552" y="1297339"/>
            <a:ext cx="5919709" cy="1443584"/>
            <a:chOff x="5814552" y="1297339"/>
            <a:chExt cx="5919709" cy="14435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2BFDDE-0E44-5E63-BD8A-32B0C6F4AAFF}"/>
                </a:ext>
              </a:extLst>
            </p:cNvPr>
            <p:cNvSpPr txBox="1"/>
            <p:nvPr/>
          </p:nvSpPr>
          <p:spPr>
            <a:xfrm>
              <a:off x="6684135" y="1297339"/>
              <a:ext cx="50501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Any Boolean function </a:t>
              </a:r>
              <a:r>
                <a:rPr lang="en-US" dirty="0"/>
                <a:t>can be expressed as a sum of </a:t>
              </a:r>
              <a:r>
                <a:rPr lang="en-US" dirty="0" err="1"/>
                <a:t>minterms</a:t>
              </a:r>
              <a:r>
                <a:rPr lang="en-US" dirty="0"/>
                <a:t> (with “sum” meaning the </a:t>
              </a:r>
              <a:r>
                <a:rPr lang="en-US" dirty="0" err="1"/>
                <a:t>ORing</a:t>
              </a:r>
              <a:r>
                <a:rPr lang="en-US" dirty="0"/>
                <a:t> of terms)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647EC0-FED5-3697-AA30-61055DA3BB0E}"/>
                </a:ext>
              </a:extLst>
            </p:cNvPr>
            <p:cNvSpPr txBox="1"/>
            <p:nvPr/>
          </p:nvSpPr>
          <p:spPr>
            <a:xfrm>
              <a:off x="5814552" y="2279258"/>
              <a:ext cx="58486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fa-IR" sz="2400" dirty="0">
                  <a:solidFill>
                    <a:srgbClr val="FF0000"/>
                  </a:solidFill>
                  <a:cs typeface="B Nazanin" panose="00000400000000000000" pitchFamily="2" charset="-78"/>
                </a:rPr>
                <a:t>هر تابع بول </a:t>
              </a:r>
              <a:r>
                <a:rPr lang="fa-IR" sz="2400" dirty="0">
                  <a:cs typeface="B Nazanin" panose="00000400000000000000" pitchFamily="2" charset="-78"/>
                </a:rPr>
                <a:t>را میتوان </a:t>
              </a:r>
              <a:r>
                <a:rPr lang="fa-IR" sz="2400" dirty="0" err="1">
                  <a:cs typeface="B Nazanin" panose="00000400000000000000" pitchFamily="2" charset="-78"/>
                </a:rPr>
                <a:t>بصورت</a:t>
              </a:r>
              <a:r>
                <a:rPr lang="fa-IR" sz="2400" dirty="0">
                  <a:solidFill>
                    <a:srgbClr val="FF0000"/>
                  </a:solidFill>
                  <a:cs typeface="B Nazanin" panose="00000400000000000000" pitchFamily="2" charset="-78"/>
                </a:rPr>
                <a:t> حاصل جمع </a:t>
              </a:r>
              <a:r>
                <a:rPr lang="fa-IR" sz="2400" dirty="0" err="1">
                  <a:solidFill>
                    <a:srgbClr val="FF0000"/>
                  </a:solidFill>
                  <a:cs typeface="B Nazanin" panose="00000400000000000000" pitchFamily="2" charset="-78"/>
                </a:rPr>
                <a:t>مینترمها</a:t>
              </a:r>
              <a:r>
                <a:rPr lang="fa-IR" sz="2400" dirty="0">
                  <a:solidFill>
                    <a:srgbClr val="FF0000"/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dirty="0">
                  <a:cs typeface="B Nazanin" panose="00000400000000000000" pitchFamily="2" charset="-78"/>
                </a:rPr>
                <a:t>نوشت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B3DA36-0771-EEBA-9B88-02E067AF4E57}"/>
              </a:ext>
            </a:extLst>
          </p:cNvPr>
          <p:cNvGrpSpPr/>
          <p:nvPr/>
        </p:nvGrpSpPr>
        <p:grpSpPr>
          <a:xfrm>
            <a:off x="6001101" y="3060613"/>
            <a:ext cx="5897286" cy="1757855"/>
            <a:chOff x="6001101" y="3060613"/>
            <a:chExt cx="5897286" cy="175785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0C805D-4F5A-9195-9135-638D82117745}"/>
                </a:ext>
              </a:extLst>
            </p:cNvPr>
            <p:cNvSpPr txBox="1"/>
            <p:nvPr/>
          </p:nvSpPr>
          <p:spPr>
            <a:xfrm>
              <a:off x="6190900" y="3060613"/>
              <a:ext cx="570748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Boolean functions expressed as a </a:t>
              </a:r>
              <a:r>
                <a:rPr lang="en-US" sz="2000" i="1" dirty="0">
                  <a:solidFill>
                    <a:srgbClr val="0070C0"/>
                  </a:solidFill>
                </a:rPr>
                <a:t>sum of </a:t>
              </a:r>
              <a:r>
                <a:rPr lang="en-US" sz="2000" i="1" dirty="0" err="1">
                  <a:solidFill>
                    <a:srgbClr val="0070C0"/>
                  </a:solidFill>
                </a:rPr>
                <a:t>minterms</a:t>
              </a:r>
              <a:r>
                <a:rPr lang="en-US" sz="2000" i="1" dirty="0">
                  <a:solidFill>
                    <a:srgbClr val="0070C0"/>
                  </a:solidFill>
                </a:rPr>
                <a:t> or product of maxterms </a:t>
              </a:r>
              <a:r>
                <a:rPr lang="en-US" sz="2000" dirty="0"/>
                <a:t>are said to be in </a:t>
              </a:r>
              <a:r>
                <a:rPr lang="en-US" sz="2000" dirty="0">
                  <a:solidFill>
                    <a:srgbClr val="FF0000"/>
                  </a:solidFill>
                </a:rPr>
                <a:t>canonical form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C6C24E-850A-782F-E47E-548F5666F77C}"/>
                </a:ext>
              </a:extLst>
            </p:cNvPr>
            <p:cNvSpPr txBox="1"/>
            <p:nvPr/>
          </p:nvSpPr>
          <p:spPr>
            <a:xfrm>
              <a:off x="6001101" y="3987471"/>
              <a:ext cx="584861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fa-IR" sz="2400" dirty="0">
                  <a:cs typeface="B Nazanin" panose="00000400000000000000" pitchFamily="2" charset="-78"/>
                </a:rPr>
                <a:t>هر تابع بول که </a:t>
              </a:r>
              <a:r>
                <a:rPr lang="fa-IR" sz="2400" dirty="0" err="1">
                  <a:cs typeface="B Nazanin" panose="00000400000000000000" pitchFamily="2" charset="-78"/>
                </a:rPr>
                <a:t>بصورت</a:t>
              </a:r>
              <a:r>
                <a:rPr lang="fa-IR" sz="2400" dirty="0">
                  <a:cs typeface="B Nazanin" panose="00000400000000000000" pitchFamily="2" charset="-78"/>
                </a:rPr>
                <a:t> </a:t>
              </a:r>
              <a:r>
                <a:rPr lang="fa-IR" sz="2400" dirty="0">
                  <a:solidFill>
                    <a:srgbClr val="FF0000"/>
                  </a:solidFill>
                  <a:cs typeface="B Nazanin" panose="00000400000000000000" pitchFamily="2" charset="-78"/>
                </a:rPr>
                <a:t>حاصل جمع </a:t>
              </a:r>
              <a:r>
                <a:rPr lang="fa-IR" sz="2400" dirty="0" err="1">
                  <a:solidFill>
                    <a:srgbClr val="FF0000"/>
                  </a:solidFill>
                  <a:cs typeface="B Nazanin" panose="00000400000000000000" pitchFamily="2" charset="-78"/>
                </a:rPr>
                <a:t>مینترمها</a:t>
              </a:r>
              <a:r>
                <a:rPr lang="fa-IR" sz="2400" dirty="0">
                  <a:solidFill>
                    <a:srgbClr val="FF0000"/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dirty="0">
                  <a:cs typeface="B Nazanin" panose="00000400000000000000" pitchFamily="2" charset="-78"/>
                </a:rPr>
                <a:t>و یا </a:t>
              </a:r>
              <a:r>
                <a:rPr lang="fa-IR" sz="2400" dirty="0">
                  <a:solidFill>
                    <a:srgbClr val="FF0000"/>
                  </a:solidFill>
                  <a:cs typeface="B Nazanin" panose="00000400000000000000" pitchFamily="2" charset="-78"/>
                </a:rPr>
                <a:t>حاصل ضرب </a:t>
              </a:r>
              <a:r>
                <a:rPr lang="fa-IR" sz="2400" dirty="0" err="1">
                  <a:solidFill>
                    <a:srgbClr val="FF0000"/>
                  </a:solidFill>
                  <a:cs typeface="B Nazanin" panose="00000400000000000000" pitchFamily="2" charset="-78"/>
                </a:rPr>
                <a:t>ماکسترمها</a:t>
              </a:r>
              <a:r>
                <a:rPr lang="fa-IR" sz="2400" dirty="0">
                  <a:cs typeface="B Nazanin" panose="00000400000000000000" pitchFamily="2" charset="-78"/>
                </a:rPr>
                <a:t> نوشته شده باشد را </a:t>
              </a:r>
              <a:r>
                <a:rPr lang="fa-IR" sz="2400" dirty="0">
                  <a:solidFill>
                    <a:srgbClr val="FF0000"/>
                  </a:solidFill>
                  <a:cs typeface="B Nazanin" panose="00000400000000000000" pitchFamily="2" charset="-78"/>
                </a:rPr>
                <a:t>فرم متعارف </a:t>
              </a:r>
              <a:r>
                <a:rPr lang="fa-IR" sz="2400" dirty="0">
                  <a:cs typeface="B Nazanin" panose="00000400000000000000" pitchFamily="2" charset="-78"/>
                </a:rPr>
                <a:t>میگویند.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33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AFBD-6DDF-B04C-3959-882ACC0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555096-4EBF-97D7-6FBB-1F4943768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62" y="1144450"/>
            <a:ext cx="7887583" cy="48147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7E439-568F-5B2D-517B-F06B7397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41CFD-419B-A779-9CF2-13F9410F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A15FF9-01A4-791F-8331-EB3CAB448B9B}"/>
              </a:ext>
            </a:extLst>
          </p:cNvPr>
          <p:cNvGrpSpPr/>
          <p:nvPr/>
        </p:nvGrpSpPr>
        <p:grpSpPr>
          <a:xfrm>
            <a:off x="8215918" y="1811524"/>
            <a:ext cx="3602080" cy="3628355"/>
            <a:chOff x="7942220" y="2153646"/>
            <a:chExt cx="3602080" cy="36283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D6E5FF-D6B7-9043-0FE9-4C06375B3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9961" y="5382118"/>
              <a:ext cx="3131392" cy="3998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9C1A83-D467-26A5-D480-8B3BF176C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220" y="2153646"/>
              <a:ext cx="3602080" cy="3147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2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6C90-6931-008C-2585-8EF93D65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between Canonical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B22E7-6081-D82C-A889-CA968E71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ECC50-7349-AE07-267B-007576C6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F10B22-04DD-4B26-476E-CC596DC5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2" y="1215992"/>
            <a:ext cx="3703395" cy="47952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E26F90-401D-9DE6-D829-CB3B3E08E918}"/>
              </a:ext>
            </a:extLst>
          </p:cNvPr>
          <p:cNvGrpSpPr/>
          <p:nvPr/>
        </p:nvGrpSpPr>
        <p:grpSpPr>
          <a:xfrm>
            <a:off x="266119" y="3210013"/>
            <a:ext cx="3441244" cy="3446635"/>
            <a:chOff x="7942220" y="2153646"/>
            <a:chExt cx="3602080" cy="36283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D039E4-2A21-2BB2-C72A-5934F9F3A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9961" y="5382118"/>
              <a:ext cx="3131392" cy="3998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8D8567-ADC6-A504-E3A3-991E4C58B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2220" y="2153646"/>
              <a:ext cx="3602080" cy="314733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5065A61-EAD6-047E-8671-384A353D4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35" y="1890421"/>
            <a:ext cx="5545300" cy="3909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0A8926-42FC-F134-4865-B38EDED61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35" y="2369531"/>
            <a:ext cx="7634773" cy="4943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BD9B21C-C1B2-C1B1-1A00-45AA4FC6ADF2}"/>
              </a:ext>
            </a:extLst>
          </p:cNvPr>
          <p:cNvGrpSpPr/>
          <p:nvPr/>
        </p:nvGrpSpPr>
        <p:grpSpPr>
          <a:xfrm>
            <a:off x="5652605" y="3924006"/>
            <a:ext cx="4640424" cy="1223804"/>
            <a:chOff x="5652605" y="3924006"/>
            <a:chExt cx="4640424" cy="122380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300BA6A-3657-A9FD-015F-B9E812B78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5829" y="3924006"/>
              <a:ext cx="1676400" cy="6667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CDC85E-9614-7CAE-0D56-D83F8D13A840}"/>
                    </a:ext>
                  </a:extLst>
                </p:cNvPr>
                <p:cNvSpPr txBox="1"/>
                <p:nvPr/>
              </p:nvSpPr>
              <p:spPr>
                <a:xfrm>
                  <a:off x="5652605" y="4686145"/>
                  <a:ext cx="464042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:r>
                    <a:rPr lang="fa-IR" sz="2400" dirty="0">
                      <a:solidFill>
                        <a:srgbClr val="7030A0"/>
                      </a:solidFill>
                      <a:cs typeface="B Nazanin" panose="00000400000000000000" pitchFamily="2" charset="-78"/>
                    </a:rPr>
                    <a:t>معکوس </a:t>
                  </a:r>
                  <a:r>
                    <a:rPr lang="fa-IR" sz="2400" dirty="0" err="1">
                      <a:solidFill>
                        <a:srgbClr val="7030A0"/>
                      </a:solidFill>
                      <a:cs typeface="B Nazanin" panose="00000400000000000000" pitchFamily="2" charset="-78"/>
                    </a:rPr>
                    <a:t>مینترم</a:t>
                  </a:r>
                  <a:r>
                    <a:rPr lang="fa-IR" sz="2400" dirty="0">
                      <a:solidFill>
                        <a:srgbClr val="7030A0"/>
                      </a:solidFill>
                      <a:cs typeface="B Nazanin" panose="00000400000000000000" pitchFamily="2" charset="-78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𝑗</m:t>
                      </m:r>
                    </m:oMath>
                  </a14:m>
                  <a:r>
                    <a:rPr lang="fa-IR" sz="2400" dirty="0">
                      <a:solidFill>
                        <a:srgbClr val="7030A0"/>
                      </a:solidFill>
                      <a:cs typeface="B Nazanin" panose="00000400000000000000" pitchFamily="2" charset="-78"/>
                    </a:rPr>
                    <a:t> برابر است با </a:t>
                  </a:r>
                  <a:r>
                    <a:rPr lang="fa-IR" sz="2400" dirty="0" err="1">
                      <a:solidFill>
                        <a:srgbClr val="7030A0"/>
                      </a:solidFill>
                      <a:cs typeface="B Nazanin" panose="00000400000000000000" pitchFamily="2" charset="-78"/>
                    </a:rPr>
                    <a:t>ماکسترم</a:t>
                  </a:r>
                  <a:r>
                    <a:rPr lang="fa-IR" sz="2400" dirty="0">
                      <a:solidFill>
                        <a:srgbClr val="7030A0"/>
                      </a:solidFill>
                      <a:cs typeface="B Nazanin" panose="00000400000000000000" pitchFamily="2" charset="-78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B Nazanin" panose="00000400000000000000" pitchFamily="2" charset="-78"/>
                        </a:rPr>
                        <m:t>𝑗</m:t>
                      </m:r>
                    </m:oMath>
                  </a14:m>
                  <a:endParaRPr lang="en-US" sz="2400" dirty="0">
                    <a:solidFill>
                      <a:srgbClr val="7030A0"/>
                    </a:solidFill>
                    <a:cs typeface="B Nazanin" panose="000004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3CDC85E-9614-7CAE-0D56-D83F8D13A8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605" y="4686145"/>
                  <a:ext cx="4640424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6667" r="-2102" b="-34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275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BA0D-B4FC-7F46-CC60-50A0502B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FC9E-1D1E-F62E-761F-5C208086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err="1"/>
              <a:t>باتوجه</a:t>
            </a:r>
            <a:r>
              <a:rPr lang="fa-IR" dirty="0"/>
              <a:t> به مقدمات بیان شده، هر تابع </a:t>
            </a:r>
            <a:r>
              <a:rPr lang="fa-IR" dirty="0" err="1"/>
              <a:t>بولی</a:t>
            </a:r>
            <a:r>
              <a:rPr lang="fa-IR" dirty="0"/>
              <a:t> را میتوان با استفاده از </a:t>
            </a:r>
            <a:r>
              <a:rPr lang="fa-IR" dirty="0" err="1"/>
              <a:t>گیتهای</a:t>
            </a:r>
            <a:r>
              <a:rPr lang="fa-IR" dirty="0"/>
              <a:t> منطقی در دو سطح پیاده سازی کرد:</a:t>
            </a:r>
          </a:p>
          <a:p>
            <a:pPr algn="r" rtl="1"/>
            <a:r>
              <a:rPr lang="fa-IR" dirty="0"/>
              <a:t>قدم اول) تبدیل تابع به فرم نرمال متعارف (معمولاً حاصل جمع </a:t>
            </a:r>
            <a:r>
              <a:rPr lang="fa-IR" dirty="0" err="1"/>
              <a:t>مینترمها</a:t>
            </a:r>
            <a:r>
              <a:rPr lang="fa-IR" dirty="0"/>
              <a:t>)</a:t>
            </a:r>
          </a:p>
          <a:p>
            <a:pPr algn="r" rtl="1"/>
            <a:r>
              <a:rPr lang="fa-IR" dirty="0"/>
              <a:t>قدم دوم) ارائه ورودی ها و ایجاد تمامی </a:t>
            </a:r>
            <a:r>
              <a:rPr lang="fa-IR" dirty="0" err="1"/>
              <a:t>مینترمها</a:t>
            </a:r>
            <a:r>
              <a:rPr lang="fa-IR" dirty="0"/>
              <a:t> (</a:t>
            </a:r>
            <a:r>
              <a:rPr lang="fa-IR" dirty="0" err="1"/>
              <a:t>گیتهای</a:t>
            </a:r>
            <a:r>
              <a:rPr lang="fa-IR" dirty="0"/>
              <a:t> </a:t>
            </a:r>
            <a:r>
              <a:rPr lang="en-US" dirty="0"/>
              <a:t>AND</a:t>
            </a:r>
            <a:r>
              <a:rPr lang="fa-IR" dirty="0"/>
              <a:t> در لایه اول</a:t>
            </a:r>
            <a:r>
              <a:rPr lang="en-US" dirty="0"/>
              <a:t>(</a:t>
            </a:r>
          </a:p>
          <a:p>
            <a:pPr algn="r" rtl="1"/>
            <a:r>
              <a:rPr lang="fa-IR" dirty="0"/>
              <a:t>قدم سوم) اتصال </a:t>
            </a:r>
            <a:r>
              <a:rPr lang="fa-IR" dirty="0" err="1"/>
              <a:t>مینترمهای</a:t>
            </a:r>
            <a:r>
              <a:rPr lang="fa-IR" dirty="0"/>
              <a:t> انتخاب شده به ورودی </a:t>
            </a:r>
            <a:r>
              <a:rPr lang="fa-IR" dirty="0" err="1"/>
              <a:t>گیت</a:t>
            </a:r>
            <a:r>
              <a:rPr lang="fa-IR" dirty="0"/>
              <a:t> </a:t>
            </a:r>
            <a:r>
              <a:rPr lang="en-US" dirty="0"/>
              <a:t>OR</a:t>
            </a:r>
            <a:r>
              <a:rPr lang="fa-IR" dirty="0"/>
              <a:t> خروجی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D6B3B-280D-1B81-2A00-02A210ED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28C8C-E7F3-D85A-2416-90AD6D36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6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7896-4AD4-1525-5843-841F15F9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Other Logic Operators (</a:t>
            </a:r>
            <a:r>
              <a:rPr lang="fa-IR" dirty="0"/>
              <a:t>سایر </a:t>
            </a:r>
            <a:r>
              <a:rPr lang="fa-IR" dirty="0" err="1"/>
              <a:t>عملگرهای</a:t>
            </a:r>
            <a:r>
              <a:rPr lang="fa-IR" dirty="0"/>
              <a:t> منطقی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684F-33DE-BADB-103A-37F141E1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اگر ما دو ورودی </a:t>
            </a:r>
            <a:r>
              <a:rPr lang="en-US" dirty="0"/>
              <a:t>x</a:t>
            </a:r>
            <a:r>
              <a:rPr lang="fa-IR" dirty="0"/>
              <a:t> و </a:t>
            </a:r>
            <a:r>
              <a:rPr lang="en-US" dirty="0"/>
              <a:t>y</a:t>
            </a:r>
            <a:r>
              <a:rPr lang="fa-IR" dirty="0"/>
              <a:t> را برای تابع متصور شویم، در اینصورت 16 تابع مختلف ممکن است روی این دو ورودی تعریف شوند.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EFD36-C0E2-B358-DC73-7FF12262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FB2D7-AF44-D6E5-0BBB-3846607D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C7D2B-4875-054C-C371-1F2FFEDE9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2920701"/>
            <a:ext cx="11265159" cy="26225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755D16-C8A7-3F4F-03F1-61A0EE7E315E}"/>
              </a:ext>
            </a:extLst>
          </p:cNvPr>
          <p:cNvSpPr/>
          <p:nvPr/>
        </p:nvSpPr>
        <p:spPr>
          <a:xfrm>
            <a:off x="2426447" y="3401133"/>
            <a:ext cx="543859" cy="2420471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6F6FA7-14FE-758F-0222-96003839379C}"/>
              </a:ext>
            </a:extLst>
          </p:cNvPr>
          <p:cNvSpPr/>
          <p:nvPr/>
        </p:nvSpPr>
        <p:spPr>
          <a:xfrm>
            <a:off x="5480605" y="3401132"/>
            <a:ext cx="543859" cy="2420471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6AFFBC-CE3E-4286-448D-459B226204A3}"/>
              </a:ext>
            </a:extLst>
          </p:cNvPr>
          <p:cNvSpPr/>
          <p:nvPr/>
        </p:nvSpPr>
        <p:spPr>
          <a:xfrm>
            <a:off x="6087216" y="3401131"/>
            <a:ext cx="543859" cy="2420471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651538-E0E1-BB88-D993-AF3FF94A847E}"/>
              </a:ext>
            </a:extLst>
          </p:cNvPr>
          <p:cNvSpPr/>
          <p:nvPr/>
        </p:nvSpPr>
        <p:spPr>
          <a:xfrm>
            <a:off x="6717913" y="3401130"/>
            <a:ext cx="543859" cy="2420471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B45CFB-CAC4-7DD7-DF08-7E2CE2A063B1}"/>
              </a:ext>
            </a:extLst>
          </p:cNvPr>
          <p:cNvSpPr/>
          <p:nvPr/>
        </p:nvSpPr>
        <p:spPr>
          <a:xfrm>
            <a:off x="10378682" y="3401130"/>
            <a:ext cx="543859" cy="2420471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EFD36-C0E2-B358-DC73-7FF12262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C7D2B-4875-054C-C371-1F2FFEDE9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976" y="54220"/>
            <a:ext cx="6562532" cy="152778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C2F4F04-B3AE-7D8D-D06E-F0A819BD8041}"/>
              </a:ext>
            </a:extLst>
          </p:cNvPr>
          <p:cNvGrpSpPr/>
          <p:nvPr/>
        </p:nvGrpSpPr>
        <p:grpSpPr>
          <a:xfrm>
            <a:off x="6307494" y="2419739"/>
            <a:ext cx="1216090" cy="3999009"/>
            <a:chOff x="6307494" y="2419739"/>
            <a:chExt cx="1216090" cy="399900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9AC7366-1239-52BD-548F-0C637C7A289A}"/>
                </a:ext>
              </a:extLst>
            </p:cNvPr>
            <p:cNvSpPr/>
            <p:nvPr/>
          </p:nvSpPr>
          <p:spPr>
            <a:xfrm>
              <a:off x="6307494" y="2419739"/>
              <a:ext cx="522514" cy="2736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F0A51FC-DA54-9451-35CF-98994A6170F1}"/>
                </a:ext>
              </a:extLst>
            </p:cNvPr>
            <p:cNvSpPr/>
            <p:nvPr/>
          </p:nvSpPr>
          <p:spPr>
            <a:xfrm>
              <a:off x="6307494" y="4139226"/>
              <a:ext cx="522514" cy="27369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14F4A07-A40F-EE6D-2F3E-8CB861AB748E}"/>
                </a:ext>
              </a:extLst>
            </p:cNvPr>
            <p:cNvSpPr/>
            <p:nvPr/>
          </p:nvSpPr>
          <p:spPr>
            <a:xfrm>
              <a:off x="6307494" y="5587670"/>
              <a:ext cx="1216090" cy="2710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C2572F3-280A-9430-C6B3-8841345D5386}"/>
                </a:ext>
              </a:extLst>
            </p:cNvPr>
            <p:cNvSpPr/>
            <p:nvPr/>
          </p:nvSpPr>
          <p:spPr>
            <a:xfrm>
              <a:off x="6307494" y="5004952"/>
              <a:ext cx="1216090" cy="2710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99072B7-418B-176F-E1C4-95E5A8696542}"/>
                </a:ext>
              </a:extLst>
            </p:cNvPr>
            <p:cNvSpPr/>
            <p:nvPr/>
          </p:nvSpPr>
          <p:spPr>
            <a:xfrm>
              <a:off x="6307494" y="6147705"/>
              <a:ext cx="1216090" cy="27104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73B58D6-DEC4-DA94-9D72-A6D4FDD8698F}"/>
                </a:ext>
              </a:extLst>
            </p:cNvPr>
            <p:cNvSpPr/>
            <p:nvPr/>
          </p:nvSpPr>
          <p:spPr>
            <a:xfrm>
              <a:off x="6307494" y="4437894"/>
              <a:ext cx="1216090" cy="27104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E3EEA53-ECDF-7681-DCDA-CCC2E10CD673}"/>
                </a:ext>
              </a:extLst>
            </p:cNvPr>
            <p:cNvSpPr/>
            <p:nvPr/>
          </p:nvSpPr>
          <p:spPr>
            <a:xfrm>
              <a:off x="6307494" y="3825877"/>
              <a:ext cx="1216090" cy="27104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C7AFDFE-6820-2762-717B-3EE29AE375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713" y="1582005"/>
            <a:ext cx="7768589" cy="527599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E58D80-D7D3-C0A7-9FCF-E987E2563E9D}"/>
              </a:ext>
            </a:extLst>
          </p:cNvPr>
          <p:cNvSpPr/>
          <p:nvPr/>
        </p:nvSpPr>
        <p:spPr>
          <a:xfrm>
            <a:off x="3569447" y="272966"/>
            <a:ext cx="271033" cy="130903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1D33F8-E9A9-1A69-7EC8-35F33553FCDA}"/>
              </a:ext>
            </a:extLst>
          </p:cNvPr>
          <p:cNvSpPr/>
          <p:nvPr/>
        </p:nvSpPr>
        <p:spPr>
          <a:xfrm>
            <a:off x="5380209" y="272966"/>
            <a:ext cx="271033" cy="130903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0F9437-C514-8BA9-4DF1-0CA6B897B30A}"/>
              </a:ext>
            </a:extLst>
          </p:cNvPr>
          <p:cNvSpPr/>
          <p:nvPr/>
        </p:nvSpPr>
        <p:spPr>
          <a:xfrm>
            <a:off x="5714145" y="272966"/>
            <a:ext cx="271033" cy="130903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151836-9ACE-9FFB-58AF-06C2CF573C02}"/>
              </a:ext>
            </a:extLst>
          </p:cNvPr>
          <p:cNvSpPr/>
          <p:nvPr/>
        </p:nvSpPr>
        <p:spPr>
          <a:xfrm>
            <a:off x="6071307" y="259925"/>
            <a:ext cx="271033" cy="130903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33691E-217A-C6F0-40E2-A2C669E7B98F}"/>
              </a:ext>
            </a:extLst>
          </p:cNvPr>
          <p:cNvSpPr/>
          <p:nvPr/>
        </p:nvSpPr>
        <p:spPr>
          <a:xfrm>
            <a:off x="6785517" y="259925"/>
            <a:ext cx="271033" cy="130903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55773E-6EFD-4177-E8F4-197C4B6C69E3}"/>
              </a:ext>
            </a:extLst>
          </p:cNvPr>
          <p:cNvSpPr/>
          <p:nvPr/>
        </p:nvSpPr>
        <p:spPr>
          <a:xfrm>
            <a:off x="7504823" y="259924"/>
            <a:ext cx="271033" cy="130903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BF60CD-4F70-65F9-1845-007C38A5B237}"/>
              </a:ext>
            </a:extLst>
          </p:cNvPr>
          <p:cNvSpPr/>
          <p:nvPr/>
        </p:nvSpPr>
        <p:spPr>
          <a:xfrm>
            <a:off x="8224129" y="259923"/>
            <a:ext cx="271033" cy="130903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3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77C0C3-0939-C972-1D83-71201CF6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A9639B8-2234-31D4-AFF5-8497A860F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Boolean algebra, like any other deductive mathematical system, may be defined </a:t>
                </a:r>
                <a:r>
                  <a:rPr lang="en-US" dirty="0">
                    <a:solidFill>
                      <a:srgbClr val="FF0000"/>
                    </a:solidFill>
                  </a:rPr>
                  <a:t>with a set of elements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a set of operators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rgbClr val="FF0000"/>
                    </a:solidFill>
                  </a:rPr>
                  <a:t>a number of unproved axioms or postulates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If S is a set, and x and y are certain objects, then the notation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means that x is a member of the set 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means that y is not an element of S. </a:t>
                </a:r>
              </a:p>
              <a:p>
                <a:r>
                  <a:rPr lang="en-US" dirty="0"/>
                  <a:t>A binary operator defined on a set S of elements is a rule that assigns, to each pair of elements from S, a unique element from S. </a:t>
                </a:r>
              </a:p>
              <a:p>
                <a:r>
                  <a:rPr lang="en-US" dirty="0"/>
                  <a:t>As an example, consider the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We say that * is a binary operator if it specifies a rule for finding c from the pair (a, b) and also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A9639B8-2234-31D4-AFF5-8497A860F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3" r="-1237" b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B7122-CA83-853A-D0A6-540FE6BC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FB89-3A55-1B68-A9EF-24775C6C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3A449C-CF53-192D-D5C0-B7BA02A6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Symbols and Digital logic gates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06802-92F8-54E0-4747-D9DBCCEB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30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E7CAE8-502A-5D2E-8021-74D36D0E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2C5EB-8834-2D8D-BB7D-534E67739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74" y="1234484"/>
            <a:ext cx="7611974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33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3A449C-CF53-192D-D5C0-B7BA02A6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Symbols and Digital logic gates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06802-92F8-54E0-4747-D9DBCCEB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31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E7CAE8-502A-5D2E-8021-74D36D0E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F1887-81EF-F1F3-85C2-1545B8DA4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38" y="1450983"/>
            <a:ext cx="8716938" cy="455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00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3A449C-CF53-192D-D5C0-B7BA02A6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Symbols and Digital logic gates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06802-92F8-54E0-4747-D9DBCCEB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32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E7CAE8-502A-5D2E-8021-74D36D0E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B30EA-2DF5-3262-B6A1-E41C9C48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91" y="1494726"/>
            <a:ext cx="9703740" cy="38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96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DCD8-F397-A9B6-473A-FC9BBAE0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Extension to Multiple Inputs(</a:t>
            </a:r>
            <a:r>
              <a:rPr lang="fa-IR" sz="3200" dirty="0" err="1"/>
              <a:t>گیت</a:t>
            </a:r>
            <a:r>
              <a:rPr lang="fa-IR" sz="3200" dirty="0"/>
              <a:t> های با ورودی های بیشتر</a:t>
            </a:r>
            <a:r>
              <a:rPr lang="en-US" sz="32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728AF-F602-E24A-6D1C-890C7D55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E8863-FC82-6AD4-9893-B809FD12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6A9FB-AFB4-8F32-E917-0A3091DD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105289"/>
            <a:ext cx="10106025" cy="217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4BE38A-0F79-E3E0-9EC3-36C24C24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44" y="3942961"/>
            <a:ext cx="54578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04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A78B-687A-797B-777D-EAEE000A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Integration(</a:t>
            </a:r>
            <a:r>
              <a:rPr lang="fa-IR" dirty="0"/>
              <a:t>مدارهای مجتمع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CA5FF-6FED-7928-D7DC-DDE16646C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Small‐scale integration (SSI) </a:t>
            </a:r>
            <a:r>
              <a:rPr lang="en-US" dirty="0"/>
              <a:t>devices contain several independent gates in a single package. </a:t>
            </a:r>
          </a:p>
          <a:p>
            <a:pPr lvl="1"/>
            <a:r>
              <a:rPr lang="en-US" dirty="0"/>
              <a:t>The inputs and outputs of </a:t>
            </a:r>
            <a:r>
              <a:rPr lang="en-US" dirty="0">
                <a:solidFill>
                  <a:srgbClr val="FF0000"/>
                </a:solidFill>
              </a:rPr>
              <a:t>the gates are connected directly to the pins </a:t>
            </a:r>
            <a:r>
              <a:rPr lang="en-US" dirty="0"/>
              <a:t>in the package. </a:t>
            </a:r>
          </a:p>
          <a:p>
            <a:pPr lvl="1"/>
            <a:r>
              <a:rPr lang="en-US" dirty="0"/>
              <a:t>The number of gates is usually </a:t>
            </a:r>
            <a:r>
              <a:rPr lang="en-US" dirty="0">
                <a:solidFill>
                  <a:srgbClr val="FF0000"/>
                </a:solidFill>
              </a:rPr>
              <a:t>fewer than 10 </a:t>
            </a:r>
            <a:r>
              <a:rPr lang="en-US" dirty="0"/>
              <a:t>and is limited by the number of pins available in the IC.</a:t>
            </a:r>
          </a:p>
          <a:p>
            <a:r>
              <a:rPr lang="en-US" sz="2900" b="1" dirty="0">
                <a:solidFill>
                  <a:srgbClr val="7030A0"/>
                </a:solidFill>
              </a:rPr>
              <a:t>Medium‐scale integration (MSI) </a:t>
            </a:r>
            <a:r>
              <a:rPr lang="en-US" dirty="0"/>
              <a:t>devices have a complexity of approximately </a:t>
            </a:r>
            <a:r>
              <a:rPr lang="en-US" dirty="0">
                <a:solidFill>
                  <a:srgbClr val="FF0000"/>
                </a:solidFill>
              </a:rPr>
              <a:t>10 to 1,000 gates </a:t>
            </a:r>
            <a:r>
              <a:rPr lang="en-US" dirty="0"/>
              <a:t>in a single package.</a:t>
            </a:r>
          </a:p>
          <a:p>
            <a:pPr lvl="1"/>
            <a:r>
              <a:rPr lang="en-US" dirty="0"/>
              <a:t>They usually perform specific elementary </a:t>
            </a:r>
            <a:r>
              <a:rPr lang="en-US" dirty="0">
                <a:solidFill>
                  <a:srgbClr val="FF0000"/>
                </a:solidFill>
              </a:rPr>
              <a:t>digital operations</a:t>
            </a:r>
            <a:r>
              <a:rPr lang="en-US" dirty="0"/>
              <a:t>. MSI digital functions such as </a:t>
            </a:r>
            <a:r>
              <a:rPr lang="en-US" dirty="0">
                <a:solidFill>
                  <a:srgbClr val="FF0000"/>
                </a:solidFill>
              </a:rPr>
              <a:t>decoders, adders, multiplexers, registers and counters</a:t>
            </a:r>
            <a:r>
              <a:rPr lang="en-US" dirty="0"/>
              <a:t>.</a:t>
            </a:r>
          </a:p>
          <a:p>
            <a:r>
              <a:rPr lang="en-US" sz="2900" b="1" dirty="0">
                <a:solidFill>
                  <a:srgbClr val="7030A0"/>
                </a:solidFill>
              </a:rPr>
              <a:t>Large‐scale integration (LSI) </a:t>
            </a:r>
            <a:r>
              <a:rPr lang="en-US" dirty="0"/>
              <a:t>devices contain thousands of gates in a single package. </a:t>
            </a:r>
          </a:p>
          <a:p>
            <a:pPr lvl="1"/>
            <a:r>
              <a:rPr lang="en-US" dirty="0"/>
              <a:t>They include digital systems such as </a:t>
            </a:r>
            <a:r>
              <a:rPr lang="en-US" dirty="0">
                <a:solidFill>
                  <a:srgbClr val="FF0000"/>
                </a:solidFill>
              </a:rPr>
              <a:t>processors, memory chips, and programmable logic devices</a:t>
            </a:r>
            <a:r>
              <a:rPr lang="en-US" dirty="0"/>
              <a:t>. </a:t>
            </a:r>
          </a:p>
          <a:p>
            <a:r>
              <a:rPr lang="en-US" sz="2900" b="1" dirty="0">
                <a:solidFill>
                  <a:srgbClr val="7030A0"/>
                </a:solidFill>
              </a:rPr>
              <a:t>Very large‐scale integration (VLSI) </a:t>
            </a:r>
            <a:r>
              <a:rPr lang="en-US" dirty="0"/>
              <a:t>devices now contain millions of gates within a single package. </a:t>
            </a:r>
          </a:p>
          <a:p>
            <a:pPr lvl="1"/>
            <a:r>
              <a:rPr lang="en-US" dirty="0"/>
              <a:t>Examples are large memory arrays and complex microcomputer chips.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35528-BE1B-7014-481C-56B788EC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48DDC-31EC-AABF-32D7-2B8A695E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17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07956-B7F4-E75E-2E5B-F8F64CA4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8EEA2-D246-099B-5C41-B355B3AA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1481B3-223C-A0E3-206F-2501339B9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51" y="177665"/>
            <a:ext cx="5372100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718AB-4FE8-15F6-8CED-96E808DD4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02" y="1147884"/>
            <a:ext cx="4023904" cy="856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CF9FD7-34A2-ABAF-0AA8-222433DE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53" y="1291449"/>
            <a:ext cx="6131243" cy="713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55E723-4951-E817-27B9-86EF4E861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13" y="2139553"/>
            <a:ext cx="4023904" cy="664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C267A0-B847-DCD0-0C1F-5068EC870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972" y="2118689"/>
            <a:ext cx="6870791" cy="803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4C0D1E-211C-E15E-3973-ABCFC6B01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413" y="2946023"/>
            <a:ext cx="4114800" cy="56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B3AA2D-DFBD-B53B-76F7-874B1D543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8251" y="2946023"/>
            <a:ext cx="6280649" cy="6491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F5C58A-1A42-5830-FBD7-49673E934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745" y="4346941"/>
            <a:ext cx="10841762" cy="10916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8579E8-1595-F52A-CF12-FB1A88ACF3FE}"/>
              </a:ext>
            </a:extLst>
          </p:cNvPr>
          <p:cNvSpPr txBox="1"/>
          <p:nvPr/>
        </p:nvSpPr>
        <p:spPr>
          <a:xfrm>
            <a:off x="9803674" y="463257"/>
            <a:ext cx="2104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cs typeface="B Nazanin" panose="00000400000000000000" pitchFamily="2" charset="-78"/>
              </a:rPr>
              <a:t>تمرین کلاسی</a:t>
            </a:r>
            <a:r>
              <a:rPr lang="en-US" sz="2800" b="1" dirty="0">
                <a:cs typeface="B Nazanin" panose="00000400000000000000" pitchFamily="2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97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93B7-22C1-7EDC-36D3-101BBB85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57A6A-AAAD-C7C8-7686-710CEFB6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B5A6B-D211-A4F1-8B6B-91A8222F6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2"/>
          <a:stretch/>
        </p:blipFill>
        <p:spPr>
          <a:xfrm>
            <a:off x="432238" y="159531"/>
            <a:ext cx="11544300" cy="2378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B9B6CB-C37B-75CD-7B36-67A78ECE1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94" y="3095897"/>
            <a:ext cx="6627584" cy="33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85A6E-0B9B-474E-45F4-B99EA884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4BF5D-4E48-429D-E23E-03A4CCBD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77D8D-416F-9137-36E4-A12660F27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1" y="1049655"/>
            <a:ext cx="6210300" cy="100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59E139-5BCE-BEB2-E7B0-15949C252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12" b="53435"/>
          <a:stretch/>
        </p:blipFill>
        <p:spPr>
          <a:xfrm>
            <a:off x="432238" y="159532"/>
            <a:ext cx="11544300" cy="1107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D3FF3-8FBC-6E3B-D357-37D7E3FC9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997" y="2486516"/>
            <a:ext cx="8153809" cy="38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9E75F1-BE6E-D25D-53CA-E3AAB930E9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Chapter 2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B5D694-1E99-130A-6B68-6897C7751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3E5EA-5411-8DDB-0074-45D47329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مهندسی، دانشگاه شاهد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D4B20-CA12-8F1D-E1E1-8D87E208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6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9F69-2455-2E50-46A5-D3D998DF0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most common postulates used to formulate various algebraic structures: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5A6FB-D60D-BDA0-4D36-2746A3B6A7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1. Closure (</a:t>
                </a:r>
                <a:r>
                  <a:rPr lang="fa-IR" dirty="0">
                    <a:solidFill>
                      <a:srgbClr val="FF0000"/>
                    </a:solidFill>
                  </a:rPr>
                  <a:t>بسته بودن</a:t>
                </a:r>
                <a:r>
                  <a:rPr lang="en-US" dirty="0">
                    <a:solidFill>
                      <a:srgbClr val="FF0000"/>
                    </a:solidFill>
                  </a:rPr>
                  <a:t>). </a:t>
                </a:r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closed with respect to a binary operator if, for every pair of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 binary operator specifies a rule for obtaining a unique element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For example, the set of natural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is closed </a:t>
                </a:r>
                <a:r>
                  <a:rPr lang="en-US" dirty="0"/>
                  <a:t>with respect to the binary operator </a:t>
                </a:r>
                <a:r>
                  <a:rPr lang="en-US" dirty="0">
                    <a:solidFill>
                      <a:srgbClr val="FF0000"/>
                    </a:solidFill>
                  </a:rPr>
                  <a:t>+</a:t>
                </a:r>
                <a:r>
                  <a:rPr lang="en-US" dirty="0"/>
                  <a:t> by the rules of arithmetic addition, since, for any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there is a unique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 set of natural numbers </a:t>
                </a:r>
                <a:r>
                  <a:rPr lang="en-US" dirty="0">
                    <a:solidFill>
                      <a:srgbClr val="FF0000"/>
                    </a:solidFill>
                  </a:rPr>
                  <a:t>is not closed </a:t>
                </a:r>
                <a:r>
                  <a:rPr lang="en-US" dirty="0"/>
                  <a:t>with respect to the binary operator </a:t>
                </a:r>
                <a:r>
                  <a:rPr lang="en-US" dirty="0">
                    <a:solidFill>
                      <a:srgbClr val="FF0000"/>
                    </a:solidFill>
                  </a:rPr>
                  <a:t>-</a:t>
                </a:r>
                <a:r>
                  <a:rPr lang="en-US" dirty="0"/>
                  <a:t> by the rules of arithmetic subtraction, because 2 - 3 = -1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F5A6FB-D60D-BDA0-4D36-2746A3B6A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3" b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8D7D5-D0FA-37C5-BB3B-B3AC33AC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C36FF-A31C-CF4B-7A61-F84AE03E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4392-A06A-FD40-1D42-A5E84893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The most common postulates used to formulate various algebraic structures: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223D80-4D23-016F-6058-A98FB0A0DC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2. Associative law (</a:t>
                </a:r>
                <a:r>
                  <a:rPr lang="fa-IR" dirty="0">
                    <a:solidFill>
                      <a:srgbClr val="FF0000"/>
                    </a:solidFill>
                  </a:rPr>
                  <a:t>انجمنی، شرکت پذیری</a:t>
                </a:r>
                <a:r>
                  <a:rPr lang="en-US" dirty="0">
                    <a:solidFill>
                      <a:srgbClr val="FF0000"/>
                    </a:solidFill>
                  </a:rPr>
                  <a:t>). </a:t>
                </a:r>
                <a:r>
                  <a:rPr lang="en-US" dirty="0"/>
                  <a:t>A binary operator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said to be associative whenever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3. Commutative law(</a:t>
                </a:r>
                <a:r>
                  <a:rPr lang="fa-IR" dirty="0">
                    <a:solidFill>
                      <a:srgbClr val="FF0000"/>
                    </a:solidFill>
                  </a:rPr>
                  <a:t>جابجایی</a:t>
                </a:r>
                <a:r>
                  <a:rPr lang="en-US" dirty="0">
                    <a:solidFill>
                      <a:srgbClr val="FF0000"/>
                    </a:solidFill>
                  </a:rPr>
                  <a:t>). </a:t>
                </a:r>
                <a:r>
                  <a:rPr lang="en-US" dirty="0"/>
                  <a:t>A binary operator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said to be commutative whenever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4. Identity element(</a:t>
                </a:r>
                <a:r>
                  <a:rPr lang="fa-IR" dirty="0">
                    <a:solidFill>
                      <a:srgbClr val="FF0000"/>
                    </a:solidFill>
                  </a:rPr>
                  <a:t>عنصر </a:t>
                </a:r>
                <a:r>
                  <a:rPr lang="fa-IR" dirty="0" err="1">
                    <a:solidFill>
                      <a:srgbClr val="FF0000"/>
                    </a:solidFill>
                  </a:rPr>
                  <a:t>شناسه</a:t>
                </a:r>
                <a:r>
                  <a:rPr lang="en-US" dirty="0">
                    <a:solidFill>
                      <a:srgbClr val="FF0000"/>
                    </a:solidFill>
                  </a:rPr>
                  <a:t>). </a:t>
                </a:r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said to have an identity element with respect to a binary operation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if there exists an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the property that </a:t>
                </a: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223D80-4D23-016F-6058-A98FB0A0D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0" r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60FC6-B656-1D01-72F6-4EAA4EAC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5A841-3650-634A-5B43-145B2727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4392-A06A-FD40-1D42-A5E84893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The most common postulates used to formulate various algebraic structures: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223D80-4D23-016F-6058-A98FB0A0DC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5. Inverse (</a:t>
                </a:r>
                <a:r>
                  <a:rPr lang="fa-IR" dirty="0">
                    <a:solidFill>
                      <a:srgbClr val="FF0000"/>
                    </a:solidFill>
                  </a:rPr>
                  <a:t>معکوس</a:t>
                </a:r>
                <a:r>
                  <a:rPr lang="en-US" dirty="0">
                    <a:solidFill>
                      <a:srgbClr val="FF0000"/>
                    </a:solidFill>
                  </a:rPr>
                  <a:t>).</a:t>
                </a:r>
                <a:r>
                  <a:rPr lang="en-US" dirty="0"/>
                  <a:t>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having the identity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with respect to a binary operator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is said to have an inverse whenever,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there exists an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Example: In the set of integers, I, and the operator +, with e = 0, the inverse of an element a is (-a), since a + (-a) = 0.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6. Distributive law (</a:t>
                </a:r>
                <a:r>
                  <a:rPr lang="fa-IR" dirty="0">
                    <a:solidFill>
                      <a:srgbClr val="FF0000"/>
                    </a:solidFill>
                  </a:rPr>
                  <a:t>توزیع پذیری</a:t>
                </a:r>
                <a:r>
                  <a:rPr lang="en-US" dirty="0">
                    <a:solidFill>
                      <a:srgbClr val="FF0000"/>
                    </a:solidFill>
                  </a:rPr>
                  <a:t>).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  <a:r>
                  <a:rPr lang="en-US" dirty="0"/>
                  <a:t> are two binary operators on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/>
                  <a:t> is said to be distributive over 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223D80-4D23-016F-6058-A98FB0A0D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0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60FC6-B656-1D01-72F6-4EAA4EAC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5A841-3650-634A-5B43-145B2727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DEAF-21B4-C436-582D-9CE8B12D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Axiomatic Definition Of Boolean Algebra</a:t>
            </a:r>
            <a:br>
              <a:rPr lang="en-US" sz="3200" dirty="0"/>
            </a:br>
            <a:r>
              <a:rPr lang="fa-IR" sz="3200" dirty="0"/>
              <a:t>تعریف اصول جبر بول-اصول </a:t>
            </a:r>
            <a:r>
              <a:rPr lang="fa-IR" sz="3200" dirty="0" err="1"/>
              <a:t>هانینگتون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3512B2-866A-78F3-7A26-FDBFDAC863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62" y="1181878"/>
                <a:ext cx="11852130" cy="553965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Boolean algebra </a:t>
                </a:r>
                <a:r>
                  <a:rPr lang="en-US" sz="2400" dirty="0"/>
                  <a:t>is an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algebraic structure </a:t>
                </a:r>
                <a:r>
                  <a:rPr lang="en-US" sz="2400" dirty="0"/>
                  <a:t>defined by a set of elements,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B</a:t>
                </a:r>
                <a:r>
                  <a:rPr lang="en-US" sz="2400" dirty="0"/>
                  <a:t>, together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two binary operators,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r>
                  <a:rPr lang="en-US" sz="2400" dirty="0"/>
                  <a:t>, provided that the following (</a:t>
                </a:r>
                <a:r>
                  <a:rPr lang="en-US" sz="2400" i="1" u="sng" dirty="0">
                    <a:solidFill>
                      <a:srgbClr val="7030A0"/>
                    </a:solidFill>
                  </a:rPr>
                  <a:t>Huntington</a:t>
                </a:r>
                <a:r>
                  <a:rPr lang="en-US" sz="2400" dirty="0"/>
                  <a:t>) postulates are satisfied: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1. The structure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is closed </a:t>
                </a:r>
                <a:r>
                  <a:rPr lang="en-US" sz="2400" dirty="0"/>
                  <a:t>with respect to the operator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sz="2400" dirty="0"/>
                  <a:t> 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2. (a) The element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is an identity </a:t>
                </a:r>
                <a:r>
                  <a:rPr lang="en-US" sz="2400" dirty="0"/>
                  <a:t>element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; that is,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(b) The element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is an identity </a:t>
                </a:r>
                <a:r>
                  <a:rPr lang="en-US" sz="2400" dirty="0"/>
                  <a:t>element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; that is,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3. The structure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is commutative </a:t>
                </a:r>
                <a:r>
                  <a:rPr lang="en-US" sz="2400" dirty="0"/>
                  <a:t>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; that is,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4. (a)The operator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is distributive </a:t>
                </a:r>
                <a:r>
                  <a:rPr lang="en-US" sz="2400" dirty="0"/>
                  <a:t>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. 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)+(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     (b)The operator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 is distributive over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5. For every element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, there exists an element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𝑐𝑎𝑙𝑙𝑒𝑑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𝑐𝑜𝑚𝑝𝑙𝑒𝑚𝑒𝑛𝑡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 such that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sz="1800" dirty="0"/>
                  <a:t>(a)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 and (b)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400" dirty="0"/>
                  <a:t>6. There exist at least two elements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3512B2-866A-78F3-7A26-FDBFDAC86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181878"/>
                <a:ext cx="11852130" cy="5539654"/>
              </a:xfrm>
              <a:blipFill>
                <a:blip r:embed="rId3"/>
                <a:stretch>
                  <a:fillRect l="-206" t="-880" r="-771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9AB15-8603-36D0-2268-48D3C41E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A3EF-1F75-D148-2E5C-066190DD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0761" y="6617280"/>
            <a:ext cx="5029200" cy="365125"/>
          </a:xfrm>
        </p:spPr>
        <p:txBody>
          <a:bodyPr/>
          <a:lstStyle/>
          <a:p>
            <a:r>
              <a:rPr lang="en-US" dirty="0"/>
              <a:t>Computer </a:t>
            </a:r>
            <a:r>
              <a:rPr lang="en-US" dirty="0" err="1"/>
              <a:t>Engeneering</a:t>
            </a:r>
            <a:r>
              <a:rPr lang="en-US" dirty="0"/>
              <a:t> </a:t>
            </a:r>
            <a:r>
              <a:rPr lang="en-US" dirty="0" err="1"/>
              <a:t>Department,Shahed</a:t>
            </a:r>
            <a:r>
              <a:rPr lang="en-US" dirty="0"/>
              <a:t> University, Iran</a:t>
            </a:r>
          </a:p>
        </p:txBody>
      </p:sp>
    </p:spTree>
    <p:extLst>
      <p:ext uri="{BB962C8B-B14F-4D97-AF65-F5344CB8AC3E}">
        <p14:creationId xmlns:p14="http://schemas.microsoft.com/office/powerpoint/2010/main" val="91546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430B-6ED4-289C-FE3D-6DE0D001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C8CDE-0CF8-F48F-EAA4-2329B0B19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37549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can formulate many Boolean algebras, depending on the choice of elements of B and the rules of operation. In our subsequent work, </a:t>
            </a:r>
            <a:r>
              <a:rPr lang="en-US" dirty="0">
                <a:solidFill>
                  <a:srgbClr val="FF0000"/>
                </a:solidFill>
              </a:rPr>
              <a:t>we deal only with a two‐valued Boolean algebra (i.e., a Boolean algebra with only two elements)</a:t>
            </a:r>
            <a:r>
              <a:rPr lang="en-US" dirty="0"/>
              <a:t>. </a:t>
            </a:r>
          </a:p>
          <a:p>
            <a:r>
              <a:rPr lang="en-US" dirty="0"/>
              <a:t>Our interest here is in the application of Boolean algebra to gate‐type circuits commonly used in digital devices and computers.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239A7-0128-3EF1-717C-3CCCE204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8EDDD-963F-DF5C-7B1F-C2AAE490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2982C-8F03-E153-1602-9B6109F70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3148"/>
            <a:ext cx="12192000" cy="16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3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5347-AF16-640E-288C-B558F4A8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Two‐Valued Boolean Algebra (</a:t>
            </a:r>
            <a:r>
              <a:rPr lang="fa-IR" dirty="0"/>
              <a:t>جبر بول دو ارزشی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F113AB-849D-6904-4817-F2CFBD35CD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328838" cy="175131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two‐valued Boolean algebra is defined on a set of two elements,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, with rules for the two binary operators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. </m:t>
                    </m:r>
                  </m:oMath>
                </a14:m>
                <a:r>
                  <a:rPr lang="en-US" dirty="0"/>
                  <a:t>as shown in the following operator tables: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F113AB-849D-6904-4817-F2CFBD35CD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328838" cy="1751317"/>
              </a:xfrm>
              <a:blipFill>
                <a:blip r:embed="rId2"/>
                <a:stretch>
                  <a:fillRect l="-32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88709-A4C9-E12A-F02D-DA7CEDE7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82B3E-DF64-B2BC-9AC4-9F407117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90F9C-C261-862B-00CC-8D73B0E7B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2991394"/>
            <a:ext cx="9877425" cy="2714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AB4517-59F9-6D84-A8B2-FDB097EBE1C0}"/>
              </a:ext>
            </a:extLst>
          </p:cNvPr>
          <p:cNvSpPr txBox="1"/>
          <p:nvPr/>
        </p:nvSpPr>
        <p:spPr>
          <a:xfrm>
            <a:off x="1445078" y="5918388"/>
            <a:ext cx="8969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These rules are exactly the same as the </a:t>
            </a:r>
            <a:r>
              <a:rPr lang="en-US" sz="2400" dirty="0">
                <a:solidFill>
                  <a:srgbClr val="FF0000"/>
                </a:solidFill>
              </a:rPr>
              <a:t>AND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OR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operations</a:t>
            </a:r>
          </a:p>
        </p:txBody>
      </p:sp>
    </p:spTree>
    <p:extLst>
      <p:ext uri="{BB962C8B-B14F-4D97-AF65-F5344CB8AC3E}">
        <p14:creationId xmlns:p14="http://schemas.microsoft.com/office/powerpoint/2010/main" val="2828871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8378</TotalTime>
  <Words>2246</Words>
  <Application>Microsoft Office PowerPoint</Application>
  <PresentationFormat>Widescreen</PresentationFormat>
  <Paragraphs>185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B Nazanin</vt:lpstr>
      <vt:lpstr>B Yekan</vt:lpstr>
      <vt:lpstr>Calibri</vt:lpstr>
      <vt:lpstr>Calibri Light</vt:lpstr>
      <vt:lpstr>Cambria Math</vt:lpstr>
      <vt:lpstr>Times New Roman</vt:lpstr>
      <vt:lpstr>Wingdings</vt:lpstr>
      <vt:lpstr>Office Theme</vt:lpstr>
      <vt:lpstr>مدارهای منطقی</vt:lpstr>
      <vt:lpstr>PowerPoint Presentation</vt:lpstr>
      <vt:lpstr>Basic Definitions</vt:lpstr>
      <vt:lpstr>The most common postulates used to formulate various algebraic structures:</vt:lpstr>
      <vt:lpstr>The most common postulates used to formulate various algebraic structures:</vt:lpstr>
      <vt:lpstr>The most common postulates used to formulate various algebraic structures:</vt:lpstr>
      <vt:lpstr>Axiomatic Definition Of Boolean Algebra تعریف اصول جبر بول-اصول هانینگتون</vt:lpstr>
      <vt:lpstr>PowerPoint Presentation</vt:lpstr>
      <vt:lpstr>Two‐Valued Boolean Algebra (جبر بول دو ارزشی)</vt:lpstr>
      <vt:lpstr>Checking Huntington postulates</vt:lpstr>
      <vt:lpstr>Checking Huntington postulates</vt:lpstr>
      <vt:lpstr>Postulates and Theorems of Boolean Algebra اصول و قضایای جبر بول</vt:lpstr>
      <vt:lpstr>PowerPoint Presentation</vt:lpstr>
      <vt:lpstr>PowerPoint Presentation</vt:lpstr>
      <vt:lpstr>PowerPoint Presentation</vt:lpstr>
      <vt:lpstr>Operator Precedence    تقدم عملگرها</vt:lpstr>
      <vt:lpstr>Boolean Functions</vt:lpstr>
      <vt:lpstr>PowerPoint Presentation</vt:lpstr>
      <vt:lpstr>EXAMPLE</vt:lpstr>
      <vt:lpstr>EXAMPLE 2.1</vt:lpstr>
      <vt:lpstr>EXAMPLE 2.1</vt:lpstr>
      <vt:lpstr>EXAMPLE 2.1 (solve)</vt:lpstr>
      <vt:lpstr>Canonical And Standard Forms</vt:lpstr>
      <vt:lpstr>Functions and Minterms</vt:lpstr>
      <vt:lpstr>Example 2.4</vt:lpstr>
      <vt:lpstr>Conversion between Canonical Forms</vt:lpstr>
      <vt:lpstr>PowerPoint Presentation</vt:lpstr>
      <vt:lpstr>Other Logic Operators (سایر عملگرهای منطقی)</vt:lpstr>
      <vt:lpstr>PowerPoint Presentation</vt:lpstr>
      <vt:lpstr>Graphic Symbols and Digital logic gates</vt:lpstr>
      <vt:lpstr>Graphic Symbols and Digital logic gates</vt:lpstr>
      <vt:lpstr>Graphic Symbols and Digital logic gates</vt:lpstr>
      <vt:lpstr>Extension to Multiple Inputs(گیت های با ورودی های بیشتر)</vt:lpstr>
      <vt:lpstr>Levels of Integration(مدارهای مجتمع)</vt:lpstr>
      <vt:lpstr>PowerPoint Presentation</vt:lpstr>
      <vt:lpstr>PowerPoint Presentation</vt:lpstr>
      <vt:lpstr>PowerPoint Presentation</vt:lpstr>
      <vt:lpstr>End of Chapter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Vahid Haghighatdoost</cp:lastModifiedBy>
  <cp:revision>213</cp:revision>
  <dcterms:created xsi:type="dcterms:W3CDTF">2021-08-11T10:34:58Z</dcterms:created>
  <dcterms:modified xsi:type="dcterms:W3CDTF">2024-08-14T19:41:27Z</dcterms:modified>
</cp:coreProperties>
</file>