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569" r:id="rId3"/>
    <p:sldId id="629" r:id="rId4"/>
    <p:sldId id="604" r:id="rId5"/>
    <p:sldId id="603" r:id="rId6"/>
    <p:sldId id="605" r:id="rId7"/>
    <p:sldId id="606" r:id="rId8"/>
    <p:sldId id="607" r:id="rId9"/>
    <p:sldId id="608" r:id="rId10"/>
    <p:sldId id="609" r:id="rId11"/>
    <p:sldId id="610" r:id="rId12"/>
    <p:sldId id="611" r:id="rId13"/>
    <p:sldId id="612" r:id="rId14"/>
    <p:sldId id="613" r:id="rId15"/>
    <p:sldId id="614" r:id="rId16"/>
    <p:sldId id="615" r:id="rId17"/>
    <p:sldId id="630" r:id="rId18"/>
    <p:sldId id="616" r:id="rId19"/>
    <p:sldId id="617" r:id="rId20"/>
    <p:sldId id="618" r:id="rId21"/>
    <p:sldId id="619" r:id="rId22"/>
    <p:sldId id="620" r:id="rId23"/>
    <p:sldId id="621" r:id="rId24"/>
    <p:sldId id="622" r:id="rId25"/>
    <p:sldId id="623" r:id="rId26"/>
    <p:sldId id="624" r:id="rId27"/>
    <p:sldId id="625" r:id="rId28"/>
    <p:sldId id="626" r:id="rId29"/>
    <p:sldId id="627" r:id="rId30"/>
    <p:sldId id="628" r:id="rId31"/>
    <p:sldId id="60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ghighatDoost,Vahid" initials="H" lastIdx="1" clrIdx="0">
    <p:extLst>
      <p:ext uri="{19B8F6BF-5375-455C-9EA6-DF929625EA0E}">
        <p15:presenceInfo xmlns:p15="http://schemas.microsoft.com/office/powerpoint/2012/main" userId="S-1-5-21-38883444-773867774-137248731-77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FFFCC"/>
    <a:srgbClr val="ED78F0"/>
    <a:srgbClr val="FED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291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45F9-B510-4E4B-A587-42E2A51618C2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2E8D4-D96E-4C76-9162-E944717E9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285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1D3B1-2C87-4D0A-BDB7-78896F4B0BFA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B931B-C9B7-4095-8252-075D908B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1601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524000" y="1379481"/>
            <a:ext cx="9144000" cy="3003333"/>
          </a:xfrm>
          <a:prstGeom prst="roundRect">
            <a:avLst>
              <a:gd name="adj" fmla="val 34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6248" y="1379482"/>
            <a:ext cx="8250621" cy="1757855"/>
          </a:xfrm>
        </p:spPr>
        <p:txBody>
          <a:bodyPr anchor="b"/>
          <a:lstStyle>
            <a:lvl1pPr algn="ctr" rtl="1">
              <a:defRPr sz="6000" b="1">
                <a:solidFill>
                  <a:srgbClr val="C00000"/>
                </a:solidFill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2814"/>
            <a:ext cx="9144000" cy="386255"/>
          </a:xfrm>
        </p:spPr>
        <p:txBody>
          <a:bodyPr/>
          <a:lstStyle>
            <a:lvl1pPr marL="0" indent="0" algn="ctr" rtl="1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5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9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28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82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18" y="115889"/>
            <a:ext cx="11042649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2285" y="1125538"/>
            <a:ext cx="11027833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90651" y="6381751"/>
            <a:ext cx="9696449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Computer Engeneering Department,Shahed University, Iran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600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99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l" rtl="0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2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2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7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6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7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6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1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ef.shahed.ac.ir/haghighatdoost" TargetMode="External"/><Relationship Id="rId2" Type="http://schemas.openxmlformats.org/officeDocument/2006/relationships/hyperlink" Target="mailto:haghighatdoost@shahed.ac.i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46.png"/><Relationship Id="rId18" Type="http://schemas.openxmlformats.org/officeDocument/2006/relationships/image" Target="../media/image63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45.png"/><Relationship Id="rId17" Type="http://schemas.openxmlformats.org/officeDocument/2006/relationships/image" Target="../media/image62.png"/><Relationship Id="rId2" Type="http://schemas.openxmlformats.org/officeDocument/2006/relationships/image" Target="../media/image40.png"/><Relationship Id="rId16" Type="http://schemas.openxmlformats.org/officeDocument/2006/relationships/image" Target="../media/image550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11" Type="http://schemas.openxmlformats.org/officeDocument/2006/relationships/image" Target="../media/image42.png"/><Relationship Id="rId5" Type="http://schemas.openxmlformats.org/officeDocument/2006/relationships/image" Target="../media/image57.png"/><Relationship Id="rId15" Type="http://schemas.openxmlformats.org/officeDocument/2006/relationships/image" Target="../media/image48.png"/><Relationship Id="rId10" Type="http://schemas.openxmlformats.org/officeDocument/2006/relationships/image" Target="../media/image41.png"/><Relationship Id="rId19" Type="http://schemas.openxmlformats.org/officeDocument/2006/relationships/image" Target="../media/image64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0" y="4420805"/>
            <a:ext cx="9144000" cy="1760920"/>
          </a:xfrm>
          <a:prstGeom prst="roundRect">
            <a:avLst>
              <a:gd name="adj" fmla="val 342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210" y="1490800"/>
            <a:ext cx="8250621" cy="1379621"/>
          </a:xfrm>
        </p:spPr>
        <p:txBody>
          <a:bodyPr>
            <a:normAutofit/>
          </a:bodyPr>
          <a:lstStyle/>
          <a:p>
            <a:r>
              <a:rPr lang="fa-IR" dirty="0">
                <a:solidFill>
                  <a:srgbClr val="C00000"/>
                </a:solidFill>
                <a:latin typeface="Times New Roman" pitchFamily="18" charset="0"/>
                <a:cs typeface="B Titr" panose="00000700000000000000" pitchFamily="2" charset="-78"/>
              </a:rPr>
              <a:t>مدارهای منطقی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5694"/>
            <a:ext cx="9144000" cy="1292181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fa-IR" dirty="0">
                <a:cs typeface="B Yekan" panose="00000400000000000000" pitchFamily="2" charset="-78"/>
              </a:rPr>
              <a:t>وحید حقیقت دوست</a:t>
            </a:r>
            <a:endParaRPr lang="en-US" dirty="0">
              <a:cs typeface="B Yekan" panose="00000400000000000000" pitchFamily="2" charset="-78"/>
            </a:endParaRPr>
          </a:p>
          <a:p>
            <a:pPr algn="r"/>
            <a:r>
              <a:rPr lang="en-US" dirty="0">
                <a:cs typeface="B Yekan" panose="00000400000000000000" pitchFamily="2" charset="-78"/>
                <a:hlinkClick r:id="rId2"/>
              </a:rPr>
              <a:t>haghighatdoost@shahed.ac.ir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en-US" dirty="0">
                <a:cs typeface="B Yekan" panose="00000400000000000000" pitchFamily="2" charset="-78"/>
                <a:hlinkClick r:id="rId3"/>
              </a:rPr>
              <a:t>http://ref.shahed.ac.ir/haghighatdoost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fa-IR" dirty="0">
                <a:cs typeface="B Yekan" panose="00000400000000000000" pitchFamily="2" charset="-78"/>
              </a:rPr>
              <a:t>دانشکده فنی و مهندسی</a:t>
            </a:r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294" y="89994"/>
            <a:ext cx="1184454" cy="12219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50914" y="2766685"/>
            <a:ext cx="8459438" cy="8909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فصل سوم-حداقل سازی در سطح </a:t>
            </a:r>
            <a:r>
              <a:rPr lang="fa-IR" sz="4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گیت</a:t>
            </a:r>
            <a:endParaRPr lang="fa-IR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B Titr" panose="00000700000000000000" pitchFamily="2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A2687-2B61-C307-AABA-52FCC9127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26" y="206735"/>
            <a:ext cx="744176" cy="9173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718BB7-2BBF-EC78-9A64-E8B7AA283D00}"/>
              </a:ext>
            </a:extLst>
          </p:cNvPr>
          <p:cNvSpPr txBox="1"/>
          <p:nvPr/>
        </p:nvSpPr>
        <p:spPr>
          <a:xfrm>
            <a:off x="3679502" y="3858691"/>
            <a:ext cx="6730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B Titr" panose="00000700000000000000" pitchFamily="2" charset="-78"/>
              </a:rPr>
              <a:t>Gate-Level Minimization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4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87DEA6-414B-B345-A55B-8129A8ED2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66" y="2815229"/>
            <a:ext cx="5439533" cy="385424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EA435CE-6637-D524-AEAC-8B8D7449BCD2}"/>
              </a:ext>
            </a:extLst>
          </p:cNvPr>
          <p:cNvGrpSpPr/>
          <p:nvPr/>
        </p:nvGrpSpPr>
        <p:grpSpPr>
          <a:xfrm>
            <a:off x="1551710" y="4090767"/>
            <a:ext cx="4328171" cy="1713543"/>
            <a:chOff x="6884126" y="4883847"/>
            <a:chExt cx="4328171" cy="52707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541A95B-F474-213D-134B-65DCCCD3ABAD}"/>
                </a:ext>
              </a:extLst>
            </p:cNvPr>
            <p:cNvSpPr/>
            <p:nvPr/>
          </p:nvSpPr>
          <p:spPr>
            <a:xfrm>
              <a:off x="6884126" y="4891678"/>
              <a:ext cx="720054" cy="519248"/>
            </a:xfrm>
            <a:prstGeom prst="roundRect">
              <a:avLst>
                <a:gd name="adj" fmla="val 5346"/>
              </a:avLst>
            </a:prstGeom>
            <a:solidFill>
              <a:srgbClr val="5B9BD5">
                <a:alpha val="27059"/>
              </a:srgb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0A61847-D163-5F87-C021-8584E42D54F9}"/>
                </a:ext>
              </a:extLst>
            </p:cNvPr>
            <p:cNvSpPr/>
            <p:nvPr/>
          </p:nvSpPr>
          <p:spPr>
            <a:xfrm>
              <a:off x="10419928" y="4883847"/>
              <a:ext cx="792369" cy="519248"/>
            </a:xfrm>
            <a:prstGeom prst="roundRect">
              <a:avLst>
                <a:gd name="adj" fmla="val 1573"/>
              </a:avLst>
            </a:prstGeom>
            <a:solidFill>
              <a:srgbClr val="5B9BD5">
                <a:alpha val="27059"/>
              </a:srgb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4EE183-8FD7-2D65-B504-1EBA7B712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3.3: Simplify the Boolean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939A3-20C5-6BF6-CC3E-C6F91265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941E-51A3-17C2-01E6-9AD79EFA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9859C2-B00C-256A-B3D1-D4B64C61F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66" y="1240795"/>
            <a:ext cx="4648200" cy="5905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A68A451-9690-C512-41DD-8DEEAD3C13C7}"/>
              </a:ext>
            </a:extLst>
          </p:cNvPr>
          <p:cNvGrpSpPr/>
          <p:nvPr/>
        </p:nvGrpSpPr>
        <p:grpSpPr>
          <a:xfrm>
            <a:off x="1805349" y="4050873"/>
            <a:ext cx="3722953" cy="1721047"/>
            <a:chOff x="1805349" y="4050873"/>
            <a:chExt cx="3722953" cy="17210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A74DB66-9D2F-0757-3761-CA1B01760732}"/>
                    </a:ext>
                  </a:extLst>
                </p:cNvPr>
                <p:cNvSpPr txBox="1"/>
                <p:nvPr/>
              </p:nvSpPr>
              <p:spPr>
                <a:xfrm>
                  <a:off x="1820913" y="4050873"/>
                  <a:ext cx="35907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A74DB66-9D2F-0757-3761-CA1B017607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0913" y="4050873"/>
                  <a:ext cx="359073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836039D-263F-A517-04A7-A6FA2CE0552B}"/>
                    </a:ext>
                  </a:extLst>
                </p:cNvPr>
                <p:cNvSpPr txBox="1"/>
                <p:nvPr/>
              </p:nvSpPr>
              <p:spPr>
                <a:xfrm>
                  <a:off x="5154028" y="4119323"/>
                  <a:ext cx="35907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836039D-263F-A517-04A7-A6FA2CE055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4028" y="4119323"/>
                  <a:ext cx="359073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FC6379F-BC66-A9CB-1C3B-B0CEB6E4465C}"/>
                    </a:ext>
                  </a:extLst>
                </p:cNvPr>
                <p:cNvSpPr txBox="1"/>
                <p:nvPr/>
              </p:nvSpPr>
              <p:spPr>
                <a:xfrm>
                  <a:off x="5169229" y="5217922"/>
                  <a:ext cx="35907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FC6379F-BC66-A9CB-1C3B-B0CEB6E446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9229" y="5217922"/>
                  <a:ext cx="359073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C28573F-8060-F5BE-2926-A016B7FAA310}"/>
                    </a:ext>
                  </a:extLst>
                </p:cNvPr>
                <p:cNvSpPr txBox="1"/>
                <p:nvPr/>
              </p:nvSpPr>
              <p:spPr>
                <a:xfrm>
                  <a:off x="1805349" y="5179190"/>
                  <a:ext cx="35907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C28573F-8060-F5BE-2926-A016B7FAA3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5349" y="5179190"/>
                  <a:ext cx="359073" cy="5539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4512736-8A53-6871-2466-75DB6FF6EE04}"/>
                    </a:ext>
                  </a:extLst>
                </p:cNvPr>
                <p:cNvSpPr txBox="1"/>
                <p:nvPr/>
              </p:nvSpPr>
              <p:spPr>
                <a:xfrm>
                  <a:off x="2894537" y="5177287"/>
                  <a:ext cx="35907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4512736-8A53-6871-2466-75DB6FF6EE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4537" y="5177287"/>
                  <a:ext cx="359073" cy="55399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1AC325-8E0D-1597-CE34-D8DA10EB1C1C}"/>
              </a:ext>
            </a:extLst>
          </p:cNvPr>
          <p:cNvSpPr/>
          <p:nvPr/>
        </p:nvSpPr>
        <p:spPr>
          <a:xfrm>
            <a:off x="1668455" y="5204013"/>
            <a:ext cx="1829391" cy="634295"/>
          </a:xfrm>
          <a:prstGeom prst="roundRect">
            <a:avLst>
              <a:gd name="adj" fmla="val 5346"/>
            </a:avLst>
          </a:prstGeom>
          <a:solidFill>
            <a:srgbClr val="FF0000">
              <a:alpha val="27059"/>
            </a:srgbClr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E2114C-24F8-2486-3FE9-62B250DED8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2389" y="2947713"/>
            <a:ext cx="3715272" cy="116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3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EE183-8FD7-2D65-B504-1EBA7B712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3.4: Simplify the Boolean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939A3-20C5-6BF6-CC3E-C6F91265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941E-51A3-17C2-01E6-9AD79EFA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06D64-CAD7-DB57-5120-F35C44CBA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1" y="1155070"/>
            <a:ext cx="5772150" cy="76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9812E6C-E606-68BF-D88B-3F73A89E8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1" y="1917919"/>
            <a:ext cx="4933950" cy="6191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032C7C-647A-6E20-E658-16F2D90CA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935" y="2771775"/>
            <a:ext cx="6191250" cy="40862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2D2B47F-B0F6-5C5F-24AB-B002F6298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6276" y="2028825"/>
            <a:ext cx="27336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E23E4A-8E71-FA74-EC06-DEF156CA5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423" y="1457056"/>
            <a:ext cx="9274627" cy="54009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2BE76A-5E35-998B-94AE-24A0B692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Four-Variable K-Map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AA80C-3745-26A4-501A-8501E5364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240077"/>
            <a:ext cx="11776241" cy="2678780"/>
          </a:xfrm>
        </p:spPr>
        <p:txBody>
          <a:bodyPr>
            <a:normAutofit/>
          </a:bodyPr>
          <a:lstStyle/>
          <a:p>
            <a:r>
              <a:rPr lang="en-US" sz="2400" dirty="0"/>
              <a:t>There are </a:t>
            </a:r>
            <a:r>
              <a:rPr lang="en-US" sz="2400" dirty="0">
                <a:solidFill>
                  <a:srgbClr val="FF0000"/>
                </a:solidFill>
              </a:rPr>
              <a:t>sixteen </a:t>
            </a:r>
            <a:r>
              <a:rPr lang="en-US" sz="2400" dirty="0" err="1">
                <a:solidFill>
                  <a:srgbClr val="FF0000"/>
                </a:solidFill>
              </a:rPr>
              <a:t>minterms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 three binary variables;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48E44-473B-0F5F-E923-562D45FB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17619-4EB1-8991-A916-6B18170BC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28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EE183-8FD7-2D65-B504-1EBA7B712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3.5: Simplify the Boolean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939A3-20C5-6BF6-CC3E-C6F91265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941E-51A3-17C2-01E6-9AD79EFA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3075F0-C1DE-8640-0010-1E898C446DEE}"/>
                  </a:ext>
                </a:extLst>
              </p:cNvPr>
              <p:cNvSpPr txBox="1"/>
              <p:nvPr/>
            </p:nvSpPr>
            <p:spPr>
              <a:xfrm>
                <a:off x="7046261" y="2187159"/>
                <a:ext cx="3206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3075F0-C1DE-8640-0010-1E898C446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261" y="2187159"/>
                <a:ext cx="320601" cy="369332"/>
              </a:xfrm>
              <a:prstGeom prst="rect">
                <a:avLst/>
              </a:prstGeom>
              <a:blipFill>
                <a:blip r:embed="rId2"/>
                <a:stretch>
                  <a:fillRect l="-23077" t="-1667" r="-2692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A573068-4A39-7B79-6F85-021267B1F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184616"/>
            <a:ext cx="79629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EF3FB2-3000-A294-4DDF-53BE3E8BA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2240831"/>
            <a:ext cx="4498041" cy="439359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A67C402-DD3D-CB4C-B33E-E67D9E59E01B}"/>
              </a:ext>
            </a:extLst>
          </p:cNvPr>
          <p:cNvGrpSpPr/>
          <p:nvPr/>
        </p:nvGrpSpPr>
        <p:grpSpPr>
          <a:xfrm>
            <a:off x="1719313" y="3069937"/>
            <a:ext cx="2797137" cy="2902456"/>
            <a:chOff x="1719313" y="3069937"/>
            <a:chExt cx="2797137" cy="2902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EC2A61D-1004-83E2-C51D-06D43F20BB8B}"/>
                    </a:ext>
                  </a:extLst>
                </p:cNvPr>
                <p:cNvSpPr txBox="1"/>
                <p:nvPr/>
              </p:nvSpPr>
              <p:spPr>
                <a:xfrm>
                  <a:off x="1719313" y="3069937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EC2A61D-1004-83E2-C51D-06D43F20BB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9313" y="3069937"/>
                  <a:ext cx="280526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24E6947-452B-6F5E-9311-24F39DBFA864}"/>
                    </a:ext>
                  </a:extLst>
                </p:cNvPr>
                <p:cNvSpPr txBox="1"/>
                <p:nvPr/>
              </p:nvSpPr>
              <p:spPr>
                <a:xfrm>
                  <a:off x="2625474" y="3080982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24E6947-452B-6F5E-9311-24F39DBFA8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5474" y="3080982"/>
                  <a:ext cx="280526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DAD335A-2E47-2E3A-6718-434445E5200D}"/>
                    </a:ext>
                  </a:extLst>
                </p:cNvPr>
                <p:cNvSpPr txBox="1"/>
                <p:nvPr/>
              </p:nvSpPr>
              <p:spPr>
                <a:xfrm>
                  <a:off x="1719313" y="3912918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DAD335A-2E47-2E3A-6718-434445E520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9313" y="3912918"/>
                  <a:ext cx="280526" cy="430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F238DC4-B772-9D54-6AF1-E63FDEFA11C2}"/>
                    </a:ext>
                  </a:extLst>
                </p:cNvPr>
                <p:cNvSpPr txBox="1"/>
                <p:nvPr/>
              </p:nvSpPr>
              <p:spPr>
                <a:xfrm>
                  <a:off x="2625474" y="3912918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F238DC4-B772-9D54-6AF1-E63FDEFA11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5474" y="3912918"/>
                  <a:ext cx="280526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1A55DFD-580A-0364-65AF-F5381A80135A}"/>
                    </a:ext>
                  </a:extLst>
                </p:cNvPr>
                <p:cNvSpPr txBox="1"/>
                <p:nvPr/>
              </p:nvSpPr>
              <p:spPr>
                <a:xfrm>
                  <a:off x="4228027" y="3080981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1A55DFD-580A-0364-65AF-F5381A8013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8027" y="3080981"/>
                  <a:ext cx="280526" cy="4308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B19E4CE-3819-0E5C-1C5F-01B9E68CA325}"/>
                    </a:ext>
                  </a:extLst>
                </p:cNvPr>
                <p:cNvSpPr txBox="1"/>
                <p:nvPr/>
              </p:nvSpPr>
              <p:spPr>
                <a:xfrm>
                  <a:off x="4217584" y="3912918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B19E4CE-3819-0E5C-1C5F-01B9E68CA3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7584" y="3912918"/>
                  <a:ext cx="280526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54237ED-1327-32A6-67C8-E2EC350C4B32}"/>
                    </a:ext>
                  </a:extLst>
                </p:cNvPr>
                <p:cNvSpPr txBox="1"/>
                <p:nvPr/>
              </p:nvSpPr>
              <p:spPr>
                <a:xfrm>
                  <a:off x="1719313" y="5541506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54237ED-1327-32A6-67C8-E2EC350C4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9313" y="5541506"/>
                  <a:ext cx="280526" cy="4308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1BDDB1E-240E-FC16-52E0-3B15AA0F56C8}"/>
                    </a:ext>
                  </a:extLst>
                </p:cNvPr>
                <p:cNvSpPr txBox="1"/>
                <p:nvPr/>
              </p:nvSpPr>
              <p:spPr>
                <a:xfrm>
                  <a:off x="2564984" y="5541506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1BDDB1E-240E-FC16-52E0-3B15AA0F5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4984" y="5541506"/>
                  <a:ext cx="280526" cy="43088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46EBB28-21E8-F3AB-78C7-FD639A42C40C}"/>
                    </a:ext>
                  </a:extLst>
                </p:cNvPr>
                <p:cNvSpPr txBox="1"/>
                <p:nvPr/>
              </p:nvSpPr>
              <p:spPr>
                <a:xfrm>
                  <a:off x="1741351" y="4713080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46EBB28-21E8-F3AB-78C7-FD639A42C4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1351" y="4713080"/>
                  <a:ext cx="280526" cy="43088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2AC4004-C1A7-27B7-8B9A-8365779ECD84}"/>
                    </a:ext>
                  </a:extLst>
                </p:cNvPr>
                <p:cNvSpPr txBox="1"/>
                <p:nvPr/>
              </p:nvSpPr>
              <p:spPr>
                <a:xfrm>
                  <a:off x="2643814" y="4744854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2AC4004-C1A7-27B7-8B9A-8365779ECD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3814" y="4744854"/>
                  <a:ext cx="280526" cy="43088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5B08BD1-B317-1966-AA43-C33C189FC20D}"/>
                    </a:ext>
                  </a:extLst>
                </p:cNvPr>
                <p:cNvSpPr txBox="1"/>
                <p:nvPr/>
              </p:nvSpPr>
              <p:spPr>
                <a:xfrm>
                  <a:off x="4235924" y="4713080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5B08BD1-B317-1966-AA43-C33C189FC2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5924" y="4713080"/>
                  <a:ext cx="280526" cy="43088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41A95B-F474-213D-134B-65DCCCD3ABAD}"/>
              </a:ext>
            </a:extLst>
          </p:cNvPr>
          <p:cNvSpPr/>
          <p:nvPr/>
        </p:nvSpPr>
        <p:spPr>
          <a:xfrm>
            <a:off x="1576463" y="3080981"/>
            <a:ext cx="1347878" cy="2947528"/>
          </a:xfrm>
          <a:prstGeom prst="roundRect">
            <a:avLst>
              <a:gd name="adj" fmla="val 7862"/>
            </a:avLst>
          </a:prstGeom>
          <a:solidFill>
            <a:srgbClr val="5B9BD5">
              <a:alpha val="27059"/>
            </a:srgbClr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D9CF728-1275-1AC7-7467-70AFEB957ACF}"/>
              </a:ext>
            </a:extLst>
          </p:cNvPr>
          <p:cNvGrpSpPr/>
          <p:nvPr/>
        </p:nvGrpSpPr>
        <p:grpSpPr>
          <a:xfrm>
            <a:off x="1479691" y="3036799"/>
            <a:ext cx="3281720" cy="1410291"/>
            <a:chOff x="1479691" y="3036799"/>
            <a:chExt cx="3281720" cy="141029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F8CFB53-D367-5C9D-8D30-DACD3EAA6D45}"/>
                </a:ext>
              </a:extLst>
            </p:cNvPr>
            <p:cNvSpPr/>
            <p:nvPr/>
          </p:nvSpPr>
          <p:spPr>
            <a:xfrm>
              <a:off x="4080010" y="3036799"/>
              <a:ext cx="681401" cy="1358852"/>
            </a:xfrm>
            <a:prstGeom prst="roundRect">
              <a:avLst>
                <a:gd name="adj" fmla="val 851"/>
              </a:avLst>
            </a:prstGeom>
            <a:solidFill>
              <a:srgbClr val="FF0000">
                <a:alpha val="27059"/>
              </a:srgb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56CDF99-D1C7-8E0E-214C-E1835DFD84A7}"/>
                </a:ext>
              </a:extLst>
            </p:cNvPr>
            <p:cNvSpPr/>
            <p:nvPr/>
          </p:nvSpPr>
          <p:spPr>
            <a:xfrm>
              <a:off x="1479691" y="3088238"/>
              <a:ext cx="681401" cy="1358852"/>
            </a:xfrm>
            <a:prstGeom prst="roundRect">
              <a:avLst>
                <a:gd name="adj" fmla="val 851"/>
              </a:avLst>
            </a:prstGeom>
            <a:solidFill>
              <a:srgbClr val="FF0000">
                <a:alpha val="27059"/>
              </a:srgb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70253F9-B3F5-3497-FEB7-08883ADD5F5E}"/>
                  </a:ext>
                </a:extLst>
              </p:cNvPr>
              <p:cNvSpPr txBox="1"/>
              <p:nvPr/>
            </p:nvSpPr>
            <p:spPr>
              <a:xfrm>
                <a:off x="7851804" y="2199695"/>
                <a:ext cx="6059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70253F9-B3F5-3497-FEB7-08883ADD5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804" y="2199695"/>
                <a:ext cx="605935" cy="369332"/>
              </a:xfrm>
              <a:prstGeom prst="rect">
                <a:avLst/>
              </a:prstGeom>
              <a:blipFill>
                <a:blip r:embed="rId16"/>
                <a:stretch>
                  <a:fillRect l="-6061" t="-1667" r="-1414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7266F3D4-8891-C291-7FC4-D976EFE8A0AA}"/>
              </a:ext>
            </a:extLst>
          </p:cNvPr>
          <p:cNvGrpSpPr/>
          <p:nvPr/>
        </p:nvGrpSpPr>
        <p:grpSpPr>
          <a:xfrm>
            <a:off x="1479691" y="3814729"/>
            <a:ext cx="3281720" cy="1410291"/>
            <a:chOff x="1479691" y="3036799"/>
            <a:chExt cx="3281720" cy="1410291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BDEB30B-CF28-0184-AC42-0449C82C249E}"/>
                </a:ext>
              </a:extLst>
            </p:cNvPr>
            <p:cNvSpPr/>
            <p:nvPr/>
          </p:nvSpPr>
          <p:spPr>
            <a:xfrm>
              <a:off x="4080010" y="3036799"/>
              <a:ext cx="681401" cy="1358852"/>
            </a:xfrm>
            <a:prstGeom prst="roundRect">
              <a:avLst>
                <a:gd name="adj" fmla="val 851"/>
              </a:avLst>
            </a:prstGeom>
            <a:solidFill>
              <a:schemeClr val="accent6">
                <a:lumMod val="50000"/>
                <a:alpha val="27059"/>
              </a:scheme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42FFC17-85D5-1EC0-410A-845A070818F0}"/>
                </a:ext>
              </a:extLst>
            </p:cNvPr>
            <p:cNvSpPr/>
            <p:nvPr/>
          </p:nvSpPr>
          <p:spPr>
            <a:xfrm>
              <a:off x="1479691" y="3088238"/>
              <a:ext cx="681401" cy="1358852"/>
            </a:xfrm>
            <a:prstGeom prst="roundRect">
              <a:avLst>
                <a:gd name="adj" fmla="val 851"/>
              </a:avLst>
            </a:prstGeom>
            <a:solidFill>
              <a:schemeClr val="accent6">
                <a:lumMod val="50000"/>
                <a:alpha val="27059"/>
              </a:scheme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D6C9EC7-FA1C-A565-F2B0-1E26574695B8}"/>
                  </a:ext>
                </a:extLst>
              </p:cNvPr>
              <p:cNvSpPr txBox="1"/>
              <p:nvPr/>
            </p:nvSpPr>
            <p:spPr>
              <a:xfrm>
                <a:off x="8964414" y="2169904"/>
                <a:ext cx="4616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D6C9EC7-FA1C-A565-F2B0-1E2657469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414" y="2169904"/>
                <a:ext cx="461665" cy="369332"/>
              </a:xfrm>
              <a:prstGeom prst="rect">
                <a:avLst/>
              </a:prstGeom>
              <a:blipFill>
                <a:blip r:embed="rId17"/>
                <a:stretch>
                  <a:fillRect l="-9333" t="-1639" r="-18667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CE598D1-AA2B-923D-F28C-C800D8D1DF6B}"/>
                  </a:ext>
                </a:extLst>
              </p:cNvPr>
              <p:cNvSpPr txBox="1"/>
              <p:nvPr/>
            </p:nvSpPr>
            <p:spPr>
              <a:xfrm>
                <a:off x="6289162" y="3620111"/>
                <a:ext cx="535050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CE598D1-AA2B-923D-F28C-C800D8D1D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162" y="3620111"/>
                <a:ext cx="5350504" cy="4924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47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  <p:bldP spid="34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21E13908-765D-BCC7-670B-8895A2904785}"/>
              </a:ext>
            </a:extLst>
          </p:cNvPr>
          <p:cNvGrpSpPr/>
          <p:nvPr/>
        </p:nvGrpSpPr>
        <p:grpSpPr>
          <a:xfrm>
            <a:off x="645576" y="2122007"/>
            <a:ext cx="4641781" cy="4585042"/>
            <a:chOff x="647700" y="2125532"/>
            <a:chExt cx="4641781" cy="45850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7EF3FB2-3000-A294-4DDF-53BE3E8BA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7700" y="2240831"/>
              <a:ext cx="4498041" cy="439359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E4F7788-4A81-69EB-19C1-969C4888CB03}"/>
                    </a:ext>
                  </a:extLst>
                </p:cNvPr>
                <p:cNvSpPr txBox="1"/>
                <p:nvPr/>
              </p:nvSpPr>
              <p:spPr>
                <a:xfrm>
                  <a:off x="759941" y="2569027"/>
                  <a:ext cx="394787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E4F7788-4A81-69EB-19C1-969C4888CB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941" y="2569027"/>
                  <a:ext cx="394787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3846" r="-15385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F1494BD-022A-1A9C-C106-DAF4E4E0F6C8}"/>
                    </a:ext>
                  </a:extLst>
                </p:cNvPr>
                <p:cNvSpPr txBox="1"/>
                <p:nvPr/>
              </p:nvSpPr>
              <p:spPr>
                <a:xfrm>
                  <a:off x="1280767" y="2340976"/>
                  <a:ext cx="395429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F1494BD-022A-1A9C-C106-DAF4E4E0F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0767" y="2340976"/>
                  <a:ext cx="395429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5385" r="-12308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F47CD1E-D3CA-59BA-2816-AA739A12E89B}"/>
                    </a:ext>
                  </a:extLst>
                </p:cNvPr>
                <p:cNvSpPr txBox="1"/>
                <p:nvPr/>
              </p:nvSpPr>
              <p:spPr>
                <a:xfrm>
                  <a:off x="4928014" y="4327316"/>
                  <a:ext cx="36146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F47CD1E-D3CA-59BA-2816-AA739A12E8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8014" y="4327316"/>
                  <a:ext cx="36146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9F1C7C9-78BC-BD06-79CF-67F50DA9A82C}"/>
                    </a:ext>
                  </a:extLst>
                </p:cNvPr>
                <p:cNvSpPr txBox="1"/>
                <p:nvPr/>
              </p:nvSpPr>
              <p:spPr>
                <a:xfrm>
                  <a:off x="685291" y="5107358"/>
                  <a:ext cx="36146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9F1C7C9-78BC-BD06-79CF-67F50DA9A8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291" y="5107358"/>
                  <a:ext cx="36146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60F3486-4EA3-4891-3EF0-07BE1D6FBBD1}"/>
                    </a:ext>
                  </a:extLst>
                </p:cNvPr>
                <p:cNvSpPr txBox="1"/>
                <p:nvPr/>
              </p:nvSpPr>
              <p:spPr>
                <a:xfrm>
                  <a:off x="3771624" y="2125532"/>
                  <a:ext cx="36146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60F3486-4EA3-4891-3EF0-07BE1D6FBB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1624" y="2125532"/>
                  <a:ext cx="36146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DA10752-F0A1-74BB-805E-40B065AF59E3}"/>
                    </a:ext>
                  </a:extLst>
                </p:cNvPr>
                <p:cNvSpPr txBox="1"/>
                <p:nvPr/>
              </p:nvSpPr>
              <p:spPr>
                <a:xfrm>
                  <a:off x="2958556" y="6341242"/>
                  <a:ext cx="36146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DA10752-F0A1-74BB-805E-40B065AF59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8556" y="6341242"/>
                  <a:ext cx="36146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4EE183-8FD7-2D65-B504-1EBA7B712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3.6: Simplify the Boolean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939A3-20C5-6BF6-CC3E-C6F91265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941E-51A3-17C2-01E6-9AD79EFA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3075F0-C1DE-8640-0010-1E898C446DEE}"/>
                  </a:ext>
                </a:extLst>
              </p:cNvPr>
              <p:cNvSpPr txBox="1"/>
              <p:nvPr/>
            </p:nvSpPr>
            <p:spPr>
              <a:xfrm>
                <a:off x="7851497" y="2169904"/>
                <a:ext cx="8320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3075F0-C1DE-8640-0010-1E898C446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497" y="2169904"/>
                <a:ext cx="832087" cy="369332"/>
              </a:xfrm>
              <a:prstGeom prst="rect">
                <a:avLst/>
              </a:prstGeom>
              <a:blipFill>
                <a:blip r:embed="rId9"/>
                <a:stretch>
                  <a:fillRect l="-8824" t="-1639" r="-10294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8A67C402-DD3D-CB4C-B33E-E67D9E59E01B}"/>
              </a:ext>
            </a:extLst>
          </p:cNvPr>
          <p:cNvGrpSpPr/>
          <p:nvPr/>
        </p:nvGrpSpPr>
        <p:grpSpPr>
          <a:xfrm>
            <a:off x="1719313" y="3069937"/>
            <a:ext cx="2789240" cy="2938093"/>
            <a:chOff x="1719313" y="3069937"/>
            <a:chExt cx="2789240" cy="29380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EC2A61D-1004-83E2-C51D-06D43F20BB8B}"/>
                    </a:ext>
                  </a:extLst>
                </p:cNvPr>
                <p:cNvSpPr txBox="1"/>
                <p:nvPr/>
              </p:nvSpPr>
              <p:spPr>
                <a:xfrm>
                  <a:off x="1719313" y="3069937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EC2A61D-1004-83E2-C51D-06D43F20BB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9313" y="3069937"/>
                  <a:ext cx="280526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24E6947-452B-6F5E-9311-24F39DBFA864}"/>
                    </a:ext>
                  </a:extLst>
                </p:cNvPr>
                <p:cNvSpPr txBox="1"/>
                <p:nvPr/>
              </p:nvSpPr>
              <p:spPr>
                <a:xfrm>
                  <a:off x="2625474" y="3080982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24E6947-452B-6F5E-9311-24F39DBFA8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5474" y="3080982"/>
                  <a:ext cx="280526" cy="4308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1A55DFD-580A-0364-65AF-F5381A80135A}"/>
                    </a:ext>
                  </a:extLst>
                </p:cNvPr>
                <p:cNvSpPr txBox="1"/>
                <p:nvPr/>
              </p:nvSpPr>
              <p:spPr>
                <a:xfrm>
                  <a:off x="4228027" y="3080981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1A55DFD-580A-0364-65AF-F5381A8013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8027" y="3080981"/>
                  <a:ext cx="280526" cy="43088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B19E4CE-3819-0E5C-1C5F-01B9E68CA325}"/>
                    </a:ext>
                  </a:extLst>
                </p:cNvPr>
                <p:cNvSpPr txBox="1"/>
                <p:nvPr/>
              </p:nvSpPr>
              <p:spPr>
                <a:xfrm>
                  <a:off x="4217584" y="3912918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B19E4CE-3819-0E5C-1C5F-01B9E68CA3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7584" y="3912918"/>
                  <a:ext cx="280526" cy="43088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54237ED-1327-32A6-67C8-E2EC350C4B32}"/>
                    </a:ext>
                  </a:extLst>
                </p:cNvPr>
                <p:cNvSpPr txBox="1"/>
                <p:nvPr/>
              </p:nvSpPr>
              <p:spPr>
                <a:xfrm>
                  <a:off x="1719313" y="5541506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54237ED-1327-32A6-67C8-E2EC350C4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9313" y="5541506"/>
                  <a:ext cx="280526" cy="43088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1BDDB1E-240E-FC16-52E0-3B15AA0F56C8}"/>
                    </a:ext>
                  </a:extLst>
                </p:cNvPr>
                <p:cNvSpPr txBox="1"/>
                <p:nvPr/>
              </p:nvSpPr>
              <p:spPr>
                <a:xfrm>
                  <a:off x="2564984" y="5541506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1BDDB1E-240E-FC16-52E0-3B15AA0F5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4984" y="5541506"/>
                  <a:ext cx="280526" cy="43088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2AC4004-C1A7-27B7-8B9A-8365779ECD84}"/>
                    </a:ext>
                  </a:extLst>
                </p:cNvPr>
                <p:cNvSpPr txBox="1"/>
                <p:nvPr/>
              </p:nvSpPr>
              <p:spPr>
                <a:xfrm>
                  <a:off x="4196578" y="5577143"/>
                  <a:ext cx="28052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2AC4004-C1A7-27B7-8B9A-8365779ECD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6578" y="5577143"/>
                  <a:ext cx="280526" cy="43088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41A95B-F474-213D-134B-65DCCCD3ABAD}"/>
              </a:ext>
            </a:extLst>
          </p:cNvPr>
          <p:cNvSpPr/>
          <p:nvPr/>
        </p:nvSpPr>
        <p:spPr>
          <a:xfrm>
            <a:off x="4049421" y="3032853"/>
            <a:ext cx="570391" cy="1310952"/>
          </a:xfrm>
          <a:prstGeom prst="roundRect">
            <a:avLst>
              <a:gd name="adj" fmla="val 527"/>
            </a:avLst>
          </a:prstGeom>
          <a:solidFill>
            <a:srgbClr val="5B9BD5">
              <a:alpha val="27059"/>
            </a:srgbClr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D9CF728-1275-1AC7-7467-70AFEB957ACF}"/>
              </a:ext>
            </a:extLst>
          </p:cNvPr>
          <p:cNvGrpSpPr/>
          <p:nvPr/>
        </p:nvGrpSpPr>
        <p:grpSpPr>
          <a:xfrm>
            <a:off x="1579268" y="2892611"/>
            <a:ext cx="1505338" cy="3257454"/>
            <a:chOff x="1558410" y="3796172"/>
            <a:chExt cx="1505338" cy="325745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F8CFB53-D367-5C9D-8D30-DACD3EAA6D45}"/>
                </a:ext>
              </a:extLst>
            </p:cNvPr>
            <p:cNvSpPr/>
            <p:nvPr/>
          </p:nvSpPr>
          <p:spPr>
            <a:xfrm>
              <a:off x="1558410" y="6402709"/>
              <a:ext cx="1494865" cy="650917"/>
            </a:xfrm>
            <a:prstGeom prst="roundRect">
              <a:avLst>
                <a:gd name="adj" fmla="val 851"/>
              </a:avLst>
            </a:prstGeom>
            <a:solidFill>
              <a:srgbClr val="FF0000">
                <a:alpha val="27059"/>
              </a:srgb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56CDF99-D1C7-8E0E-214C-E1835DFD84A7}"/>
                </a:ext>
              </a:extLst>
            </p:cNvPr>
            <p:cNvSpPr/>
            <p:nvPr/>
          </p:nvSpPr>
          <p:spPr>
            <a:xfrm>
              <a:off x="1568883" y="3796172"/>
              <a:ext cx="1494865" cy="650917"/>
            </a:xfrm>
            <a:prstGeom prst="roundRect">
              <a:avLst>
                <a:gd name="adj" fmla="val 851"/>
              </a:avLst>
            </a:prstGeom>
            <a:solidFill>
              <a:srgbClr val="FF0000">
                <a:alpha val="27059"/>
              </a:srgb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70253F9-B3F5-3497-FEB7-08883ADD5F5E}"/>
                  </a:ext>
                </a:extLst>
              </p:cNvPr>
              <p:cNvSpPr txBox="1"/>
              <p:nvPr/>
            </p:nvSpPr>
            <p:spPr>
              <a:xfrm>
                <a:off x="6775101" y="2196170"/>
                <a:ext cx="6365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70253F9-B3F5-3497-FEB7-08883ADD5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101" y="2196170"/>
                <a:ext cx="636585" cy="369332"/>
              </a:xfrm>
              <a:prstGeom prst="rect">
                <a:avLst/>
              </a:prstGeom>
              <a:blipFill>
                <a:blip r:embed="rId17"/>
                <a:stretch>
                  <a:fillRect l="-10476" t="-1639" r="-12381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D6C9EC7-FA1C-A565-F2B0-1E26574695B8}"/>
                  </a:ext>
                </a:extLst>
              </p:cNvPr>
              <p:cNvSpPr txBox="1"/>
              <p:nvPr/>
            </p:nvSpPr>
            <p:spPr>
              <a:xfrm>
                <a:off x="5682556" y="2185894"/>
                <a:ext cx="6654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D6C9EC7-FA1C-A565-F2B0-1E2657469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556" y="2185894"/>
                <a:ext cx="665439" cy="369332"/>
              </a:xfrm>
              <a:prstGeom prst="rect">
                <a:avLst/>
              </a:prstGeom>
              <a:blipFill>
                <a:blip r:embed="rId18"/>
                <a:stretch>
                  <a:fillRect l="-10092" t="-1667" r="-1284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CE598D1-AA2B-923D-F28C-C800D8D1DF6B}"/>
                  </a:ext>
                </a:extLst>
              </p:cNvPr>
              <p:cNvSpPr txBox="1"/>
              <p:nvPr/>
            </p:nvSpPr>
            <p:spPr>
              <a:xfrm>
                <a:off x="5879881" y="3500824"/>
                <a:ext cx="56225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CE598D1-AA2B-923D-F28C-C800D8D1D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881" y="3500824"/>
                <a:ext cx="5622565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047672A-B970-0A1A-F5AE-4458F4CB4F4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32115" y="1109660"/>
            <a:ext cx="7772400" cy="73342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09951FA-F80E-346E-3D1C-3F94618DF603}"/>
              </a:ext>
            </a:extLst>
          </p:cNvPr>
          <p:cNvGrpSpPr/>
          <p:nvPr/>
        </p:nvGrpSpPr>
        <p:grpSpPr>
          <a:xfrm>
            <a:off x="1478482" y="2889957"/>
            <a:ext cx="3277691" cy="3260108"/>
            <a:chOff x="1598011" y="3079927"/>
            <a:chExt cx="3277691" cy="3260108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BDEB30B-CF28-0184-AC42-0449C82C249E}"/>
                </a:ext>
              </a:extLst>
            </p:cNvPr>
            <p:cNvSpPr/>
            <p:nvPr/>
          </p:nvSpPr>
          <p:spPr>
            <a:xfrm>
              <a:off x="4305310" y="3079927"/>
              <a:ext cx="570391" cy="650917"/>
            </a:xfrm>
            <a:prstGeom prst="roundRect">
              <a:avLst>
                <a:gd name="adj" fmla="val 851"/>
              </a:avLst>
            </a:prstGeom>
            <a:solidFill>
              <a:schemeClr val="accent6">
                <a:lumMod val="50000"/>
                <a:alpha val="27059"/>
              </a:scheme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42FFC17-85D5-1EC0-410A-845A070818F0}"/>
                </a:ext>
              </a:extLst>
            </p:cNvPr>
            <p:cNvSpPr/>
            <p:nvPr/>
          </p:nvSpPr>
          <p:spPr>
            <a:xfrm>
              <a:off x="4305310" y="5762009"/>
              <a:ext cx="570392" cy="578026"/>
            </a:xfrm>
            <a:prstGeom prst="roundRect">
              <a:avLst>
                <a:gd name="adj" fmla="val 851"/>
              </a:avLst>
            </a:prstGeom>
            <a:solidFill>
              <a:schemeClr val="accent6">
                <a:lumMod val="50000"/>
                <a:alpha val="27059"/>
              </a:scheme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846D5B9-6184-79BD-DFA5-9EAF9C641BC6}"/>
                </a:ext>
              </a:extLst>
            </p:cNvPr>
            <p:cNvSpPr/>
            <p:nvPr/>
          </p:nvSpPr>
          <p:spPr>
            <a:xfrm>
              <a:off x="1598011" y="3084478"/>
              <a:ext cx="670419" cy="649020"/>
            </a:xfrm>
            <a:prstGeom prst="roundRect">
              <a:avLst>
                <a:gd name="adj" fmla="val 851"/>
              </a:avLst>
            </a:prstGeom>
            <a:solidFill>
              <a:schemeClr val="accent6">
                <a:lumMod val="50000"/>
                <a:alpha val="27059"/>
              </a:scheme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7CEAB46-3E9C-D9BA-5F42-61CA3088A07D}"/>
                </a:ext>
              </a:extLst>
            </p:cNvPr>
            <p:cNvSpPr/>
            <p:nvPr/>
          </p:nvSpPr>
          <p:spPr>
            <a:xfrm>
              <a:off x="1610044" y="5762009"/>
              <a:ext cx="572729" cy="578026"/>
            </a:xfrm>
            <a:prstGeom prst="roundRect">
              <a:avLst>
                <a:gd name="adj" fmla="val 851"/>
              </a:avLst>
            </a:prstGeom>
            <a:solidFill>
              <a:schemeClr val="accent6">
                <a:lumMod val="50000"/>
                <a:alpha val="27059"/>
              </a:scheme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95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 animBg="1"/>
      <p:bldP spid="34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BE76A-5E35-998B-94AE-24A0B692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Five-Variable K-Map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AA80C-3745-26A4-501A-8501E5364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240077"/>
            <a:ext cx="11776241" cy="2678780"/>
          </a:xfrm>
        </p:spPr>
        <p:txBody>
          <a:bodyPr>
            <a:normAutofit/>
          </a:bodyPr>
          <a:lstStyle/>
          <a:p>
            <a:r>
              <a:rPr lang="en-US" sz="2400" dirty="0"/>
              <a:t>There are </a:t>
            </a:r>
            <a:r>
              <a:rPr lang="en-US" sz="2400" dirty="0">
                <a:solidFill>
                  <a:srgbClr val="FF0000"/>
                </a:solidFill>
              </a:rPr>
              <a:t>32 </a:t>
            </a:r>
            <a:r>
              <a:rPr lang="en-US" sz="2400" dirty="0" err="1">
                <a:solidFill>
                  <a:srgbClr val="FF0000"/>
                </a:solidFill>
              </a:rPr>
              <a:t>minterms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 three binary variables;</a:t>
            </a:r>
          </a:p>
          <a:p>
            <a:pPr algn="r" rtl="1"/>
            <a:r>
              <a:rPr lang="fa-IR" sz="2400" dirty="0"/>
              <a:t>نقشه </a:t>
            </a:r>
            <a:r>
              <a:rPr lang="fa-IR" sz="2400" dirty="0" err="1"/>
              <a:t>هایی</a:t>
            </a:r>
            <a:r>
              <a:rPr lang="fa-IR" sz="2400" dirty="0"/>
              <a:t> که بیش از 4 متغیر دارند، پیچیده میشوند. یافتن </a:t>
            </a:r>
            <a:r>
              <a:rPr lang="fa-IR" sz="2400" dirty="0" err="1"/>
              <a:t>مربعات</a:t>
            </a:r>
            <a:r>
              <a:rPr lang="fa-IR" sz="2400" dirty="0"/>
              <a:t> همجوار به شکل هندسی وابسته است.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48E44-473B-0F5F-E923-562D45FB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17619-4EB1-8991-A916-6B18170BC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A92667-5B52-B250-77BE-CD564FDEC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94" y="2710541"/>
            <a:ext cx="8106052" cy="403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2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578B824-3C90-AE7E-1CCB-08CF3C2D1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62" y="2047845"/>
            <a:ext cx="8813986" cy="43825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4EE183-8FD7-2D65-B504-1EBA7B712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3.7: Simplify the Boolean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939A3-20C5-6BF6-CC3E-C6F91265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941E-51A3-17C2-01E6-9AD79EFA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AC39BA-344E-35B5-7D26-20005F5D4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62" y="1147664"/>
            <a:ext cx="8382544" cy="71426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66FBE68-E702-B7ED-7BB3-106D1C549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1" y="2047845"/>
            <a:ext cx="8812677" cy="448035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3F43842-0AAF-14BF-B95D-EFBEEA9736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7844" y="1760455"/>
            <a:ext cx="4248694" cy="5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4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C4878-8F4E-8EAC-BF3A-B9A6D41D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Don’t Care Condition (</a:t>
            </a:r>
            <a:r>
              <a:rPr lang="fa-IR" dirty="0"/>
              <a:t>حالات بی اهمیت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0105B-5EAD-804F-CCEF-D0288484D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/>
            <a:r>
              <a:rPr lang="fa-IR" dirty="0"/>
              <a:t>مجموع منطقی </a:t>
            </a:r>
            <a:r>
              <a:rPr lang="fa-IR" dirty="0" err="1"/>
              <a:t>مینترم</a:t>
            </a:r>
            <a:r>
              <a:rPr lang="fa-IR" dirty="0"/>
              <a:t> های مرتبط با یک تابع </a:t>
            </a:r>
            <a:r>
              <a:rPr lang="fa-IR" dirty="0" err="1"/>
              <a:t>بولی</a:t>
            </a:r>
            <a:r>
              <a:rPr lang="fa-IR" dirty="0"/>
              <a:t>، شرایطی را مشخص می کند که در آن تابع برابر با 1 است.</a:t>
            </a:r>
          </a:p>
          <a:p>
            <a:pPr lvl="1" algn="r" rtl="1"/>
            <a:r>
              <a:rPr lang="fa-IR" dirty="0"/>
              <a:t>این تابع برای بقیه </a:t>
            </a:r>
            <a:r>
              <a:rPr lang="fa-IR" dirty="0" err="1"/>
              <a:t>مینترم</a:t>
            </a:r>
            <a:r>
              <a:rPr lang="fa-IR" dirty="0"/>
              <a:t> ها برابر با 0 است.</a:t>
            </a:r>
          </a:p>
          <a:p>
            <a:pPr algn="r" rtl="1"/>
            <a:r>
              <a:rPr lang="fa-IR" dirty="0"/>
              <a:t>در عمل، در برخی از برنامه ها، تابع برای ترکیبات خاصی از </a:t>
            </a:r>
            <a:r>
              <a:rPr lang="fa-IR" dirty="0" err="1"/>
              <a:t>متغیرها</a:t>
            </a:r>
            <a:r>
              <a:rPr lang="fa-IR" dirty="0"/>
              <a:t> مشخص نشده است.</a:t>
            </a:r>
          </a:p>
          <a:p>
            <a:pPr algn="r" rtl="1"/>
            <a:r>
              <a:rPr lang="fa-IR" dirty="0" err="1"/>
              <a:t>توابعی</a:t>
            </a:r>
            <a:r>
              <a:rPr lang="fa-IR" dirty="0"/>
              <a:t> که خروجی های </a:t>
            </a:r>
            <a:r>
              <a:rPr lang="fa-IR" dirty="0" err="1"/>
              <a:t>نامشخصی</a:t>
            </a:r>
            <a:r>
              <a:rPr lang="fa-IR" dirty="0"/>
              <a:t> برای برخی ترکیب های ورودی دارند، توابع ناقص مشخص نامیده (</a:t>
            </a:r>
            <a:r>
              <a:rPr lang="en-US" i="1" dirty="0">
                <a:solidFill>
                  <a:srgbClr val="FF0000"/>
                </a:solidFill>
              </a:rPr>
              <a:t>incompletely specified functions</a:t>
            </a:r>
            <a:r>
              <a:rPr lang="fa-IR" dirty="0"/>
              <a:t>) می شوند.</a:t>
            </a:r>
          </a:p>
          <a:p>
            <a:pPr algn="r" rtl="1"/>
            <a:r>
              <a:rPr lang="fa-IR" dirty="0"/>
              <a:t>به همین دلیل، مرسوم است که </a:t>
            </a:r>
            <a:r>
              <a:rPr lang="fa-IR" dirty="0" err="1"/>
              <a:t>مینترم</a:t>
            </a:r>
            <a:r>
              <a:rPr lang="fa-IR" dirty="0"/>
              <a:t> های نامشخص یک تابع را شرایط بی تفاوت (</a:t>
            </a:r>
            <a:r>
              <a:rPr lang="en-US" i="1" dirty="0">
                <a:solidFill>
                  <a:srgbClr val="FF0000"/>
                </a:solidFill>
              </a:rPr>
              <a:t>don’t-care conditions</a:t>
            </a:r>
            <a:r>
              <a:rPr lang="fa-IR" dirty="0"/>
              <a:t>) نامیده می شود.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8232E-EBFC-B2C7-17F9-8D0242DC2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C943A-2A9E-8EAD-057D-7DA48732A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82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C4878-8F4E-8EAC-BF3A-B9A6D41D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Care Condition (</a:t>
            </a:r>
            <a:r>
              <a:rPr lang="fa-IR" dirty="0"/>
              <a:t>حالات بی اهمیت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0105B-5EAD-804F-CCEF-D0288484D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logical sum of the </a:t>
            </a:r>
            <a:r>
              <a:rPr lang="en-US" dirty="0" err="1"/>
              <a:t>minterms</a:t>
            </a:r>
            <a:r>
              <a:rPr lang="en-US" dirty="0"/>
              <a:t> associated with a Boolean function specifies the conditions under which the function is equal to 1. </a:t>
            </a:r>
          </a:p>
          <a:p>
            <a:pPr lvl="1"/>
            <a:r>
              <a:rPr lang="en-US" dirty="0"/>
              <a:t>The function is equal to 0 for the rest of the </a:t>
            </a:r>
            <a:r>
              <a:rPr lang="en-US" dirty="0" err="1"/>
              <a:t>minterms</a:t>
            </a:r>
            <a:r>
              <a:rPr lang="en-US" dirty="0"/>
              <a:t>. </a:t>
            </a:r>
          </a:p>
          <a:p>
            <a:r>
              <a:rPr lang="en-US" dirty="0"/>
              <a:t>In practice, in some applications the function is not specified for certain combinations of the variables.</a:t>
            </a:r>
          </a:p>
          <a:p>
            <a:r>
              <a:rPr lang="en-US" dirty="0"/>
              <a:t>Functions that have unspecified outputs for some input combinations are called </a:t>
            </a:r>
            <a:r>
              <a:rPr lang="en-US" i="1" dirty="0">
                <a:solidFill>
                  <a:srgbClr val="FF0000"/>
                </a:solidFill>
              </a:rPr>
              <a:t>incompletely specified functions</a:t>
            </a:r>
            <a:r>
              <a:rPr lang="en-US" dirty="0"/>
              <a:t>. </a:t>
            </a:r>
          </a:p>
          <a:p>
            <a:r>
              <a:rPr lang="en-US" dirty="0"/>
              <a:t>For this reason, it is customary to call the unspecified </a:t>
            </a:r>
            <a:r>
              <a:rPr lang="en-US" dirty="0" err="1"/>
              <a:t>minterms</a:t>
            </a:r>
            <a:r>
              <a:rPr lang="en-US" dirty="0"/>
              <a:t> of a function </a:t>
            </a:r>
            <a:r>
              <a:rPr lang="en-US" i="1" dirty="0">
                <a:solidFill>
                  <a:srgbClr val="FF0000"/>
                </a:solidFill>
              </a:rPr>
              <a:t>don’t-care conditions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8232E-EBFC-B2C7-17F9-8D0242DC2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C943A-2A9E-8EAD-057D-7DA48732A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69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2E972-D088-72AA-F9B6-AAF97387D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3.8: Simplify the Boolean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8265C-08D8-AE7C-672A-31E7BC00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7E98F-CA01-1697-D9D8-A1EA729FB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93E559-03E4-FA02-743A-362435F2A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15" y="1187222"/>
            <a:ext cx="7267575" cy="695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840513-E48C-5600-B041-7988F9DF7737}"/>
              </a:ext>
            </a:extLst>
          </p:cNvPr>
          <p:cNvSpPr txBox="1"/>
          <p:nvPr/>
        </p:nvSpPr>
        <p:spPr>
          <a:xfrm>
            <a:off x="509315" y="1987033"/>
            <a:ext cx="61166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which has the don’t-care conditions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E91844-2D57-29BE-4F63-EBC8C688E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419" y="1882547"/>
            <a:ext cx="4207873" cy="5718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C2FD16-24AC-617F-E945-EEEEB6DB83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283"/>
          <a:stretch/>
        </p:blipFill>
        <p:spPr>
          <a:xfrm>
            <a:off x="127137" y="2494219"/>
            <a:ext cx="4483280" cy="42273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0AC1A2-6D75-4888-E7FD-F822A113B7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276"/>
          <a:stretch/>
        </p:blipFill>
        <p:spPr>
          <a:xfrm>
            <a:off x="4366253" y="2448698"/>
            <a:ext cx="4207873" cy="42273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C5574A-FB2D-273F-9603-8DD25F403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759" y="3020573"/>
            <a:ext cx="3783370" cy="51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B8B55-0086-592E-6DF4-67887CBFC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DCC55-B9B8-F971-35AD-DB432791A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80907-C85B-4F20-64F3-240308D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A5CB63-CEA0-CF38-B006-51A256C51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2A5AB6-C7CE-0D6C-8ED3-F7157DFA27AC}"/>
              </a:ext>
            </a:extLst>
          </p:cNvPr>
          <p:cNvGrpSpPr/>
          <p:nvPr/>
        </p:nvGrpSpPr>
        <p:grpSpPr>
          <a:xfrm rot="21540000">
            <a:off x="369989" y="1238492"/>
            <a:ext cx="11240278" cy="5385366"/>
            <a:chOff x="0" y="1299405"/>
            <a:chExt cx="11240278" cy="538536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ED5071-2BD7-472C-51CF-5618F3F49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99405"/>
              <a:ext cx="11240278" cy="392671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AED5907-F550-4E5E-ED01-3FAC73AC60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259"/>
            <a:stretch/>
          </p:blipFill>
          <p:spPr>
            <a:xfrm rot="60000">
              <a:off x="35955" y="5129083"/>
              <a:ext cx="10645786" cy="1555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0509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080ADD-189E-BC82-B06E-B25439D31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3" y="3333432"/>
            <a:ext cx="6473327" cy="3471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BE2BC9-901E-A3F5-F35D-C83891B14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NAND and NOR Implementation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59A1C-F713-908A-AC96-6E46DFB40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260040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Digital circuits are frequently constructed with </a:t>
            </a:r>
            <a:r>
              <a:rPr lang="en-US" dirty="0">
                <a:solidFill>
                  <a:srgbClr val="FF0000"/>
                </a:solidFill>
              </a:rPr>
              <a:t>NAND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NOR</a:t>
            </a:r>
            <a:r>
              <a:rPr lang="en-US" dirty="0"/>
              <a:t> gates rather than with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err="1">
                <a:solidFill>
                  <a:srgbClr val="FF0000"/>
                </a:solidFill>
              </a:rPr>
              <a:t>and</a:t>
            </a:r>
            <a:r>
              <a:rPr lang="en-US" dirty="0">
                <a:solidFill>
                  <a:srgbClr val="FF0000"/>
                </a:solidFill>
              </a:rPr>
              <a:t> OR </a:t>
            </a:r>
            <a:r>
              <a:rPr lang="en-US" dirty="0"/>
              <a:t>gates. </a:t>
            </a:r>
          </a:p>
          <a:p>
            <a:r>
              <a:rPr lang="en-US" dirty="0"/>
              <a:t>The NAND gate is said to be a universal gate because any logic circuit can be implemented with it. </a:t>
            </a:r>
          </a:p>
          <a:p>
            <a:pPr lvl="1" algn="r" rtl="1"/>
            <a:r>
              <a:rPr lang="fa-IR" dirty="0" err="1"/>
              <a:t>گیت</a:t>
            </a:r>
            <a:r>
              <a:rPr lang="fa-IR" dirty="0"/>
              <a:t> </a:t>
            </a:r>
            <a:r>
              <a:rPr lang="en-US" dirty="0"/>
              <a:t>NAND</a:t>
            </a:r>
            <a:r>
              <a:rPr lang="fa-IR" dirty="0"/>
              <a:t> یک </a:t>
            </a:r>
            <a:r>
              <a:rPr lang="fa-IR" dirty="0" err="1"/>
              <a:t>گیت</a:t>
            </a:r>
            <a:r>
              <a:rPr lang="fa-IR" dirty="0"/>
              <a:t> </a:t>
            </a:r>
            <a:r>
              <a:rPr lang="fa-IR" dirty="0" err="1"/>
              <a:t>یونیورسال</a:t>
            </a:r>
            <a:r>
              <a:rPr lang="fa-IR" dirty="0"/>
              <a:t> به تنهایی است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7C20C-2580-5391-A8AD-329BC98B2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AECA9-94E5-8458-9561-A0019E3B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7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F4BD7-1DD3-5F27-BEED-70B356682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47427F1-BA84-6740-1515-F268F5DE1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9101" y="1239838"/>
            <a:ext cx="9021998" cy="51657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7EADF-9BF2-772D-977F-C7A7249E9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1513F-0781-2BB5-3792-3B214A6B8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98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E602A-1B3C-3FB6-3674-412D363F4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3.9:</a:t>
            </a:r>
            <a:br>
              <a:rPr lang="en-US" dirty="0"/>
            </a:br>
            <a:r>
              <a:rPr lang="en-US" sz="4000" dirty="0"/>
              <a:t>Implement the following Boolean function with NAND gates: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0069F-1542-3D4C-D739-918DFA06A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B5A09-CDD6-74F1-AE5E-749EC4229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0E8E7A-6754-BAEE-B99D-1C1C10166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1" y="1205865"/>
            <a:ext cx="4800600" cy="514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DE680C-D5AD-7BBB-4ACA-BCF4B5768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92" y="1964329"/>
            <a:ext cx="5388565" cy="28354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2B169F-B3D6-B480-E817-9A74E6724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728" y="1463040"/>
            <a:ext cx="3954318" cy="228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D1B6C2-E5CC-692D-66CB-121F9A9DE6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232" y="4033950"/>
            <a:ext cx="3992379" cy="255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5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AD71E-1706-054E-93EB-4ADA1C677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procedure for obtaining the logic diagram from a Boolean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4A8C8-78B4-1BDA-D6F5-BCAA09F7F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1. </a:t>
            </a:r>
            <a:r>
              <a:rPr lang="en-US" dirty="0">
                <a:solidFill>
                  <a:srgbClr val="FF0000"/>
                </a:solidFill>
              </a:rPr>
              <a:t>Simplify the function </a:t>
            </a:r>
            <a:r>
              <a:rPr lang="en-US" dirty="0"/>
              <a:t>and express it in sum-of-products form.</a:t>
            </a:r>
          </a:p>
          <a:p>
            <a:r>
              <a:rPr lang="en-US" dirty="0"/>
              <a:t>2. </a:t>
            </a:r>
            <a:r>
              <a:rPr lang="en-US" dirty="0">
                <a:solidFill>
                  <a:srgbClr val="FF0000"/>
                </a:solidFill>
              </a:rPr>
              <a:t>Draw a NAND gate for each product term </a:t>
            </a:r>
            <a:r>
              <a:rPr lang="en-US" dirty="0"/>
              <a:t>of the expression that has at least two literals.</a:t>
            </a:r>
          </a:p>
          <a:p>
            <a:r>
              <a:rPr lang="en-US" dirty="0"/>
              <a:t>3. Draw a single gate using the </a:t>
            </a:r>
            <a:r>
              <a:rPr lang="en-US" dirty="0">
                <a:solidFill>
                  <a:srgbClr val="FF0000"/>
                </a:solidFill>
              </a:rPr>
              <a:t>AND-invert or the invert-OR </a:t>
            </a:r>
            <a:r>
              <a:rPr lang="en-US" dirty="0"/>
              <a:t>graphic symbol in the second level, with inputs coming from outputs of first-level gates.</a:t>
            </a:r>
          </a:p>
          <a:p>
            <a:r>
              <a:rPr lang="en-US" dirty="0"/>
              <a:t>4. A term with a single literal requires an inverter in the first level. However, if the single literal is complemented, it can be </a:t>
            </a:r>
            <a:r>
              <a:rPr lang="en-US" dirty="0">
                <a:solidFill>
                  <a:srgbClr val="FF0000"/>
                </a:solidFill>
              </a:rPr>
              <a:t>connected directly to an input of the second-level NAND</a:t>
            </a:r>
            <a:r>
              <a:rPr lang="en-US" dirty="0"/>
              <a:t> gate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AA80E-45A8-8E96-B906-E2BEDCF6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9CCA7-C433-C81F-3473-63AE99D2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366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E2F94-C540-3787-2283-C14459DCA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–OR function (XOR)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3CAB83-2FE8-F59A-887E-78D2FF20CF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exclusive-OR (XOR), denoted by the symbol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dirty="0"/>
                  <a:t>, is a logical operation that performs the following Boolean operation:</a:t>
                </a:r>
              </a:p>
              <a:p>
                <a:endParaRPr lang="en-US" dirty="0"/>
              </a:p>
              <a:p>
                <a:r>
                  <a:rPr lang="en-US" dirty="0"/>
                  <a:t>The following identities apply to the exclusive-OR operation: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3CAB83-2FE8-F59A-887E-78D2FF20CF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034F5-8D14-BDF8-8681-5772359A2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AB357-DDAA-65BF-698C-D025F7AF5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F08C76-6629-5FA7-1419-83D091582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396" y="2682512"/>
            <a:ext cx="3190875" cy="552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A8DA0B-6FE9-6D8D-73CC-981275C02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827" y="4132507"/>
            <a:ext cx="3955868" cy="24430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7D6BEB-5BE2-2ED4-4F09-CDB20E4BAE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796" y="4376117"/>
            <a:ext cx="5226504" cy="124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2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6D77E-A014-86AF-CC25-081E1D764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D58AD13-AAC5-8CDC-194D-2F6FDF8BC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398" y="1239838"/>
            <a:ext cx="6193403" cy="51657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D0929-1346-160F-4996-50E4D2DD1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B6603-C137-DFD9-668F-05EE000F8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83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E80CE-C5AE-FEE3-51B1-97FCC95C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 Function (</a:t>
            </a:r>
            <a:r>
              <a:rPr lang="fa-IR" dirty="0"/>
              <a:t>تابع فرد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528F4-CA41-516B-0170-BC14498CC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EA887-2F61-F75F-459F-9A9425AE9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A450F0-4811-2BE4-CE25-C1E51BAEE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02" y="1377724"/>
            <a:ext cx="6919232" cy="1357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30F7FF-EB6C-9F44-B829-4AFAF376A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243" y="2986767"/>
            <a:ext cx="4145698" cy="325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66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E80CE-C5AE-FEE3-51B1-97FCC95C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 Function (</a:t>
            </a:r>
            <a:r>
              <a:rPr lang="fa-IR" dirty="0"/>
              <a:t>تابع فرد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528F4-CA41-516B-0170-BC14498CC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EA887-2F61-F75F-459F-9A9425AE9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09FA46-91BB-2A94-C3C4-E771E82D3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84" y="1341668"/>
            <a:ext cx="11039708" cy="1627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B6544D-C548-12EF-8ED4-F0E446361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907" y="2532908"/>
            <a:ext cx="4259716" cy="433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72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98F80-698C-D56B-7F30-39B6D1B14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Parity Generation and Checking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345E8-3395-CE54-0364-442394199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/>
              <a:t>برای تشخیص خطا دو مرحله داریم:</a:t>
            </a:r>
          </a:p>
          <a:p>
            <a:pPr algn="r" rtl="1"/>
            <a:r>
              <a:rPr lang="fa-IR" dirty="0"/>
              <a:t>مرحله اول در سمت فرستنده: تولید بیت توازن (</a:t>
            </a:r>
            <a:r>
              <a:rPr lang="en-US" dirty="0"/>
              <a:t>Parity Generation</a:t>
            </a:r>
            <a:r>
              <a:rPr lang="fa-IR" dirty="0"/>
              <a:t>)</a:t>
            </a:r>
          </a:p>
          <a:p>
            <a:pPr algn="r" rtl="1"/>
            <a:r>
              <a:rPr lang="fa-IR" dirty="0"/>
              <a:t>مرحله دوم در سمت گیرنده: بررسی توازن (</a:t>
            </a:r>
            <a:r>
              <a:rPr lang="en-US" dirty="0"/>
              <a:t>Parity Checking</a:t>
            </a:r>
            <a:r>
              <a:rPr lang="fa-IR" dirty="0"/>
              <a:t>)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مولد بیت توازن فرد  ⁓  بررسی توازن فرد</a:t>
            </a:r>
          </a:p>
          <a:p>
            <a:pPr algn="r" rtl="1"/>
            <a:r>
              <a:rPr lang="fa-IR" dirty="0"/>
              <a:t>مولد بیت توازن زوج ⁓  بررسی توازن زوج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F0A7D-8C84-C83C-184A-75997095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BA07-2BA1-BDDB-7658-9A6486F5B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49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1ABA5-1591-52D4-D603-7088AB658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769C3-B8D3-7DDE-E8F7-86C923280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00326A-9AA3-BB18-F43C-C5E987720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601" y="502920"/>
            <a:ext cx="5901263" cy="51021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263D81-0E53-D1DC-EA1B-7C85F87400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583" b="25048"/>
          <a:stretch/>
        </p:blipFill>
        <p:spPr>
          <a:xfrm>
            <a:off x="397793" y="2632594"/>
            <a:ext cx="4490188" cy="24466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E6B7D4-CEB5-7011-5896-2B0DCBC9BD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41" r="52352" b="25047"/>
          <a:stretch/>
        </p:blipFill>
        <p:spPr>
          <a:xfrm>
            <a:off x="252006" y="736937"/>
            <a:ext cx="4333978" cy="19540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B90182-0EE0-4FD5-44B8-43771F1505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265" r="38212"/>
          <a:stretch/>
        </p:blipFill>
        <p:spPr>
          <a:xfrm>
            <a:off x="293372" y="5224347"/>
            <a:ext cx="4701540" cy="6061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A831F2-0916-0BB1-86AD-E1433F4E82AA}"/>
              </a:ext>
            </a:extLst>
          </p:cNvPr>
          <p:cNvSpPr txBox="1"/>
          <p:nvPr/>
        </p:nvSpPr>
        <p:spPr>
          <a:xfrm>
            <a:off x="5828232" y="54611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cs typeface="B Yekan" panose="00000400000000000000" pitchFamily="2" charset="-78"/>
              </a:rPr>
              <a:t>در توازن زوج: تعداد بیت های 1، زوج است.</a:t>
            </a:r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762AE4-3FA5-D0AE-0C2D-4F7607064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5975643"/>
            <a:ext cx="4114800" cy="83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94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0C6B2-F503-1BAA-4552-322852C5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Method (</a:t>
            </a:r>
            <a:r>
              <a:rPr lang="fa-IR" dirty="0"/>
              <a:t>روش نقشه</a:t>
            </a:r>
            <a:r>
              <a:rPr lang="en-US" dirty="0"/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94ECB-FDF0-0440-EDDB-046311A50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/>
              <a:t>پیچیدگی </a:t>
            </a:r>
            <a:r>
              <a:rPr lang="fa-IR" dirty="0" err="1"/>
              <a:t>گیت‌های</a:t>
            </a:r>
            <a:r>
              <a:rPr lang="fa-IR" dirty="0"/>
              <a:t> منطقی دیجیتالی که تابع </a:t>
            </a:r>
            <a:r>
              <a:rPr lang="fa-IR" dirty="0" err="1"/>
              <a:t>بولی</a:t>
            </a:r>
            <a:r>
              <a:rPr lang="fa-IR" dirty="0"/>
              <a:t> را </a:t>
            </a:r>
            <a:r>
              <a:rPr lang="fa-IR" dirty="0" err="1"/>
              <a:t>پیاده‌سازی</a:t>
            </a:r>
            <a:r>
              <a:rPr lang="fa-IR" dirty="0"/>
              <a:t> </a:t>
            </a:r>
            <a:r>
              <a:rPr lang="fa-IR" dirty="0" err="1"/>
              <a:t>می‌کنند</a:t>
            </a:r>
            <a:r>
              <a:rPr lang="fa-IR" dirty="0"/>
              <a:t>، </a:t>
            </a:r>
            <a:r>
              <a:rPr lang="fa-IR" dirty="0">
                <a:solidFill>
                  <a:srgbClr val="FF0000"/>
                </a:solidFill>
              </a:rPr>
              <a:t>مستقیماً با پیچیدگی عبارت جبری که تابع از آن </a:t>
            </a:r>
            <a:r>
              <a:rPr lang="fa-IR" dirty="0" err="1">
                <a:solidFill>
                  <a:srgbClr val="FF0000"/>
                </a:solidFill>
              </a:rPr>
              <a:t>پیاده‌سازی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>
                <a:solidFill>
                  <a:srgbClr val="FF0000"/>
                </a:solidFill>
              </a:rPr>
              <a:t>می‌شود</a:t>
            </a:r>
            <a:r>
              <a:rPr lang="fa-IR" dirty="0">
                <a:solidFill>
                  <a:srgbClr val="FF0000"/>
                </a:solidFill>
              </a:rPr>
              <a:t>، مرتبط است</a:t>
            </a:r>
            <a:r>
              <a:rPr lang="fa-IR" dirty="0"/>
              <a:t>.</a:t>
            </a:r>
          </a:p>
          <a:p>
            <a:pPr algn="r" rtl="1"/>
            <a:r>
              <a:rPr lang="fa-IR" dirty="0"/>
              <a:t>اگرچه نمایش جدول </a:t>
            </a:r>
            <a:r>
              <a:rPr lang="fa-IR" dirty="0" err="1"/>
              <a:t>درستس</a:t>
            </a:r>
            <a:r>
              <a:rPr lang="fa-IR" dirty="0"/>
              <a:t> یک تابع </a:t>
            </a:r>
            <a:r>
              <a:rPr lang="fa-IR" dirty="0" err="1"/>
              <a:t>منحصربه‌فرد</a:t>
            </a:r>
            <a:r>
              <a:rPr lang="fa-IR" dirty="0"/>
              <a:t> است، اما وقتی به صورت جبری بیان </a:t>
            </a:r>
            <a:r>
              <a:rPr lang="fa-IR" dirty="0" err="1"/>
              <a:t>می‌شود</a:t>
            </a:r>
            <a:r>
              <a:rPr lang="fa-IR" dirty="0"/>
              <a:t>، </a:t>
            </a:r>
            <a:r>
              <a:rPr lang="fa-IR" dirty="0" err="1"/>
              <a:t>می‌تواند</a:t>
            </a:r>
            <a:r>
              <a:rPr lang="fa-IR" dirty="0"/>
              <a:t> </a:t>
            </a:r>
            <a:r>
              <a:rPr lang="fa-IR" dirty="0">
                <a:solidFill>
                  <a:srgbClr val="FF0000"/>
                </a:solidFill>
              </a:rPr>
              <a:t>به اشکال مختلف، اما معادل</a:t>
            </a:r>
            <a:r>
              <a:rPr lang="fa-IR" dirty="0"/>
              <a:t>، ظاهر شود.</a:t>
            </a:r>
          </a:p>
          <a:p>
            <a:pPr algn="r" rtl="1"/>
            <a:r>
              <a:rPr lang="fa-IR" dirty="0"/>
              <a:t>عبارات </a:t>
            </a:r>
            <a:r>
              <a:rPr lang="fa-IR" dirty="0" err="1"/>
              <a:t>بولی</a:t>
            </a:r>
            <a:r>
              <a:rPr lang="fa-IR" dirty="0"/>
              <a:t> ممکن است با ابزار جبری </a:t>
            </a:r>
            <a:r>
              <a:rPr lang="fa-IR" dirty="0">
                <a:solidFill>
                  <a:srgbClr val="FF0000"/>
                </a:solidFill>
              </a:rPr>
              <a:t>ساده شوند</a:t>
            </a:r>
            <a:endParaRPr lang="en-US" dirty="0">
              <a:solidFill>
                <a:srgbClr val="FF0000"/>
              </a:solidFill>
            </a:endParaRPr>
          </a:p>
          <a:p>
            <a:pPr algn="r" rtl="1"/>
            <a:r>
              <a:rPr lang="fa-IR" dirty="0"/>
              <a:t>روش نقشه، </a:t>
            </a:r>
            <a:r>
              <a:rPr lang="fa-IR" dirty="0" err="1"/>
              <a:t>روالی</a:t>
            </a:r>
            <a:r>
              <a:rPr lang="fa-IR" dirty="0"/>
              <a:t> ساده ای برای ساده سازی توابع </a:t>
            </a:r>
            <a:r>
              <a:rPr lang="fa-IR" dirty="0" err="1"/>
              <a:t>بولی</a:t>
            </a:r>
            <a:r>
              <a:rPr lang="fa-IR" dirty="0"/>
              <a:t> ارائه میدهد</a:t>
            </a:r>
          </a:p>
          <a:p>
            <a:pPr algn="r" rtl="1"/>
            <a:r>
              <a:rPr lang="fa-IR" dirty="0"/>
              <a:t>روش نقشه را روش جدول </a:t>
            </a:r>
            <a:r>
              <a:rPr lang="fa-IR" dirty="0" err="1"/>
              <a:t>کارنو</a:t>
            </a:r>
            <a:r>
              <a:rPr lang="fa-IR" dirty="0"/>
              <a:t> یا نقشه </a:t>
            </a:r>
            <a:r>
              <a:rPr lang="en-US" dirty="0"/>
              <a:t>K</a:t>
            </a:r>
            <a:r>
              <a:rPr lang="fa-IR" dirty="0"/>
              <a:t> نیز مینامند (</a:t>
            </a:r>
            <a:r>
              <a:rPr lang="en-US" dirty="0"/>
              <a:t>Karnaugh map or K-map</a:t>
            </a:r>
            <a:r>
              <a:rPr lang="fa-IR" dirty="0"/>
              <a:t>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A311B-5240-8AE9-9206-917A5263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3BB76-FDD4-BF6F-BB4F-CC369D1F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2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C22D2AD-5E48-7F26-466B-E68D83B00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0CBC4A8-C4EA-F2C1-3519-E506A284A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5224" y="1240077"/>
            <a:ext cx="5759076" cy="5166142"/>
          </a:xfrm>
        </p:spPr>
        <p:txBody>
          <a:bodyPr/>
          <a:lstStyle/>
          <a:p>
            <a:r>
              <a:rPr lang="fa-IR" dirty="0"/>
              <a:t>در مدار بررسی توازن زوج، باید تعداد بیتهای 1 در ورودی ها زوج باشد.</a:t>
            </a:r>
          </a:p>
          <a:p>
            <a:r>
              <a:rPr lang="fa-IR" dirty="0"/>
              <a:t>چنانچه تعداد 1 ها زوج باشد، مقدار </a:t>
            </a:r>
            <a:r>
              <a:rPr lang="en-US" dirty="0"/>
              <a:t>C</a:t>
            </a:r>
            <a:r>
              <a:rPr lang="fa-IR" dirty="0"/>
              <a:t> یعنی </a:t>
            </a:r>
            <a:r>
              <a:rPr lang="en-US" dirty="0"/>
              <a:t>checker</a:t>
            </a:r>
            <a:r>
              <a:rPr lang="fa-IR" dirty="0"/>
              <a:t> برابر </a:t>
            </a:r>
            <a:r>
              <a:rPr lang="en-US" dirty="0"/>
              <a:t>0</a:t>
            </a:r>
            <a:r>
              <a:rPr lang="fa-IR" dirty="0"/>
              <a:t> و در غیر اینصورت </a:t>
            </a:r>
            <a:r>
              <a:rPr lang="en-US" dirty="0"/>
              <a:t>1</a:t>
            </a:r>
            <a:r>
              <a:rPr lang="fa-IR" dirty="0"/>
              <a:t> خواهد شد.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41430-E2E6-C817-FBCA-94860474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3B454-90C1-3F35-3E3B-3227B957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9A09D-E3D9-722E-91DD-DF4172670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5" y="97656"/>
            <a:ext cx="5543482" cy="67603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AB2E8A-938D-5708-B07D-1AD426D2B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446" y="5296180"/>
            <a:ext cx="4554072" cy="6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72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9E75F1-BE6E-D25D-53CA-E3AAB930E9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Chapter 3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9B5D694-1E99-130A-6B68-6897C7751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3E5EA-5411-8DDB-0074-45D47329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D4B20-CA12-8F1D-E1E1-8D87E2084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64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0C6B2-F503-1BAA-4552-322852C5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Method (</a:t>
            </a:r>
            <a:r>
              <a:rPr lang="fa-IR" dirty="0"/>
              <a:t>روش نقشه</a:t>
            </a:r>
            <a:r>
              <a:rPr lang="en-US" dirty="0"/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94ECB-FDF0-0440-EDDB-046311A50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complexity of the digital logic gates that implement a Boolean function </a:t>
            </a:r>
            <a:r>
              <a:rPr lang="en-US" dirty="0">
                <a:solidFill>
                  <a:srgbClr val="FF0000"/>
                </a:solidFill>
              </a:rPr>
              <a:t>is directly related to the complexity of the algebraic expression</a:t>
            </a:r>
            <a:r>
              <a:rPr lang="en-US" dirty="0"/>
              <a:t> from which the function is implemented. </a:t>
            </a:r>
          </a:p>
          <a:p>
            <a:r>
              <a:rPr lang="en-US" dirty="0"/>
              <a:t>Although the truth table representation of a function </a:t>
            </a:r>
            <a:r>
              <a:rPr lang="en-US" dirty="0">
                <a:solidFill>
                  <a:srgbClr val="FF0000"/>
                </a:solidFill>
              </a:rPr>
              <a:t>is unique</a:t>
            </a:r>
            <a:r>
              <a:rPr lang="en-US" dirty="0"/>
              <a:t>, when it is expressed algebraically it </a:t>
            </a:r>
            <a:r>
              <a:rPr lang="en-US" dirty="0">
                <a:solidFill>
                  <a:srgbClr val="FF0000"/>
                </a:solidFill>
              </a:rPr>
              <a:t>can appear in many different</a:t>
            </a:r>
            <a:r>
              <a:rPr lang="en-US" dirty="0"/>
              <a:t>, but equivalent, forms. </a:t>
            </a:r>
          </a:p>
          <a:p>
            <a:r>
              <a:rPr lang="en-US" dirty="0"/>
              <a:t>Boolean expressions </a:t>
            </a:r>
            <a:r>
              <a:rPr lang="en-US" dirty="0">
                <a:solidFill>
                  <a:srgbClr val="FF0000"/>
                </a:solidFill>
              </a:rPr>
              <a:t>may be simplified </a:t>
            </a:r>
            <a:r>
              <a:rPr lang="en-US" dirty="0"/>
              <a:t>by algebraic means</a:t>
            </a:r>
          </a:p>
          <a:p>
            <a:pPr algn="r" rtl="1"/>
            <a:r>
              <a:rPr lang="fa-IR" dirty="0"/>
              <a:t>روش نقشه، </a:t>
            </a:r>
            <a:r>
              <a:rPr lang="fa-IR" dirty="0" err="1"/>
              <a:t>روالی</a:t>
            </a:r>
            <a:r>
              <a:rPr lang="fa-IR" dirty="0"/>
              <a:t> ساده ای برای ساده سازی توابع </a:t>
            </a:r>
            <a:r>
              <a:rPr lang="fa-IR" dirty="0" err="1"/>
              <a:t>بولی</a:t>
            </a:r>
            <a:r>
              <a:rPr lang="fa-IR" dirty="0"/>
              <a:t> ارائه میدهد</a:t>
            </a:r>
          </a:p>
          <a:p>
            <a:pPr algn="r" rtl="1"/>
            <a:r>
              <a:rPr lang="fa-IR" dirty="0"/>
              <a:t>روش نقشه را روش جدول </a:t>
            </a:r>
            <a:r>
              <a:rPr lang="fa-IR" dirty="0" err="1"/>
              <a:t>کارنو</a:t>
            </a:r>
            <a:r>
              <a:rPr lang="fa-IR" dirty="0"/>
              <a:t> یا نقشه </a:t>
            </a:r>
            <a:r>
              <a:rPr lang="en-US" dirty="0"/>
              <a:t>K</a:t>
            </a:r>
            <a:r>
              <a:rPr lang="fa-IR" dirty="0"/>
              <a:t> نیز مینامند (</a:t>
            </a:r>
            <a:r>
              <a:rPr lang="en-US" dirty="0"/>
              <a:t>Karnaugh map or K-map</a:t>
            </a:r>
            <a:r>
              <a:rPr lang="fa-IR" dirty="0"/>
              <a:t>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A311B-5240-8AE9-9206-917A5263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3BB76-FDD4-BF6F-BB4F-CC369D1F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9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0C6B2-F503-1BAA-4552-322852C50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Two-Variable K-Map (</a:t>
            </a:r>
            <a:r>
              <a:rPr lang="fa-IR" dirty="0"/>
              <a:t>نقشه دو </a:t>
            </a:r>
            <a:r>
              <a:rPr lang="fa-IR" dirty="0" err="1"/>
              <a:t>متغیره</a:t>
            </a:r>
            <a:r>
              <a:rPr lang="en-US" dirty="0"/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94ECB-FDF0-0440-EDDB-046311A50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four </a:t>
            </a:r>
            <a:r>
              <a:rPr lang="en-US" dirty="0" err="1"/>
              <a:t>minterms</a:t>
            </a:r>
            <a:r>
              <a:rPr lang="en-US" dirty="0"/>
              <a:t> for two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A311B-5240-8AE9-9206-917A5263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3BB76-FDD4-BF6F-BB4F-CC369D1F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43DE75-F5A0-1B7F-F5AF-8639FCD1D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33"/>
          <a:stretch/>
        </p:blipFill>
        <p:spPr>
          <a:xfrm>
            <a:off x="7113347" y="2020098"/>
            <a:ext cx="4539342" cy="43304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F719A6-E10D-B423-476F-DCA37A95D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1" y="2396769"/>
            <a:ext cx="6105534" cy="395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4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D6E218-A620-DA4F-68CC-CA84374E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135" y="2991691"/>
            <a:ext cx="8712246" cy="350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2BE76A-5E35-998B-94AE-24A0B692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Three-Variable K-Map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AA80C-3745-26A4-501A-8501E5364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240077"/>
            <a:ext cx="11776241" cy="267878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There are </a:t>
            </a:r>
            <a:r>
              <a:rPr lang="en-US" sz="2400" dirty="0">
                <a:solidFill>
                  <a:srgbClr val="FF0000"/>
                </a:solidFill>
              </a:rPr>
              <a:t>eight </a:t>
            </a:r>
            <a:r>
              <a:rPr lang="en-US" sz="2400" dirty="0" err="1">
                <a:solidFill>
                  <a:srgbClr val="FF0000"/>
                </a:solidFill>
              </a:rPr>
              <a:t>minterms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 three binary variables; </a:t>
            </a:r>
          </a:p>
          <a:p>
            <a:r>
              <a:rPr lang="en-US" sz="2400" dirty="0"/>
              <a:t>Note that the </a:t>
            </a:r>
            <a:r>
              <a:rPr lang="en-US" sz="2400" dirty="0" err="1"/>
              <a:t>minterms</a:t>
            </a:r>
            <a:r>
              <a:rPr lang="en-US" sz="2400" dirty="0"/>
              <a:t> are arranged</a:t>
            </a:r>
            <a:r>
              <a:rPr lang="en-US" sz="2400" dirty="0">
                <a:solidFill>
                  <a:srgbClr val="FF0000"/>
                </a:solidFill>
              </a:rPr>
              <a:t>, not in a binary sequence, but in a sequence similar to the Gray code</a:t>
            </a:r>
            <a:r>
              <a:rPr lang="en-US" sz="2400" dirty="0"/>
              <a:t>.</a:t>
            </a:r>
          </a:p>
          <a:p>
            <a:r>
              <a:rPr lang="en-US" sz="2400" dirty="0"/>
              <a:t>The characteristic of this sequence is that </a:t>
            </a:r>
            <a:r>
              <a:rPr lang="en-US" sz="2400" dirty="0">
                <a:solidFill>
                  <a:srgbClr val="FF0000"/>
                </a:solidFill>
              </a:rPr>
              <a:t>only one bit changes </a:t>
            </a:r>
            <a:r>
              <a:rPr lang="en-US" sz="2400" dirty="0"/>
              <a:t>in value from one adjacent column to the next. </a:t>
            </a:r>
          </a:p>
          <a:p>
            <a:r>
              <a:rPr lang="en-US" sz="2400" b="1" i="1" dirty="0">
                <a:solidFill>
                  <a:srgbClr val="7030A0"/>
                </a:solidFill>
              </a:rPr>
              <a:t>Any two adjacent squares in the map differ by only one variable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48E44-473B-0F5F-E923-562D45FB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17619-4EB1-8991-A916-6B18170BC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6F3F34-905F-196F-E835-F2AE31577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180" y="6103936"/>
            <a:ext cx="74104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0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EE183-8FD7-2D65-B504-1EBA7B712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3.1: Simplify the Boolean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939A3-20C5-6BF6-CC3E-C6F91265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941E-51A3-17C2-01E6-9AD79EFA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C5BF8F-AC70-3BD0-A6D4-535C451FF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240077"/>
            <a:ext cx="4419600" cy="733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377775-1411-5058-C268-2CFC1CD73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2744350"/>
            <a:ext cx="4975802" cy="352565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A6A2D84-8486-B09B-79C0-E5C94AC99286}"/>
              </a:ext>
            </a:extLst>
          </p:cNvPr>
          <p:cNvGrpSpPr/>
          <p:nvPr/>
        </p:nvGrpSpPr>
        <p:grpSpPr>
          <a:xfrm>
            <a:off x="1693811" y="3948249"/>
            <a:ext cx="3655429" cy="1514202"/>
            <a:chOff x="1693811" y="3948249"/>
            <a:chExt cx="3655429" cy="151420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F8CFB53-D367-5C9D-8D30-DACD3EAA6D45}"/>
                </a:ext>
              </a:extLst>
            </p:cNvPr>
            <p:cNvSpPr/>
            <p:nvPr/>
          </p:nvSpPr>
          <p:spPr>
            <a:xfrm>
              <a:off x="3624941" y="3948249"/>
              <a:ext cx="1724299" cy="519248"/>
            </a:xfrm>
            <a:prstGeom prst="roundRect">
              <a:avLst/>
            </a:prstGeom>
            <a:solidFill>
              <a:srgbClr val="FF0000">
                <a:alpha val="27059"/>
              </a:srgb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541A95B-F474-213D-134B-65DCCCD3ABAD}"/>
                </a:ext>
              </a:extLst>
            </p:cNvPr>
            <p:cNvSpPr/>
            <p:nvPr/>
          </p:nvSpPr>
          <p:spPr>
            <a:xfrm>
              <a:off x="1693811" y="4943203"/>
              <a:ext cx="1724299" cy="519248"/>
            </a:xfrm>
            <a:prstGeom prst="roundRect">
              <a:avLst/>
            </a:prstGeom>
            <a:solidFill>
              <a:srgbClr val="5B9BD5">
                <a:alpha val="27059"/>
              </a:srgb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E1E9D6-ADB1-AAA7-01FA-0A9C78B6F0F8}"/>
              </a:ext>
            </a:extLst>
          </p:cNvPr>
          <p:cNvGrpSpPr/>
          <p:nvPr/>
        </p:nvGrpSpPr>
        <p:grpSpPr>
          <a:xfrm>
            <a:off x="1040157" y="3341882"/>
            <a:ext cx="5575603" cy="3202641"/>
            <a:chOff x="1058796" y="3333988"/>
            <a:chExt cx="5575603" cy="320264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E11C75-1D87-D889-661A-CE9E85CABA71}"/>
                </a:ext>
              </a:extLst>
            </p:cNvPr>
            <p:cNvCxnSpPr/>
            <p:nvPr/>
          </p:nvCxnSpPr>
          <p:spPr>
            <a:xfrm flipV="1">
              <a:off x="5205549" y="3735977"/>
              <a:ext cx="1084217" cy="3200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912BC3C-A181-827F-216E-7F571C116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7063" y="5413864"/>
              <a:ext cx="539931" cy="74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33075F0-C1DE-8640-0010-1E898C446DEE}"/>
                    </a:ext>
                  </a:extLst>
                </p:cNvPr>
                <p:cNvSpPr txBox="1"/>
                <p:nvPr/>
              </p:nvSpPr>
              <p:spPr>
                <a:xfrm>
                  <a:off x="6115474" y="3333988"/>
                  <a:ext cx="51892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33075F0-C1DE-8640-0010-1E898C446D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474" y="3333988"/>
                  <a:ext cx="518925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7059" r="-1411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1018FBD-FE6E-60DA-45BC-47C251000615}"/>
                    </a:ext>
                  </a:extLst>
                </p:cNvPr>
                <p:cNvSpPr txBox="1"/>
                <p:nvPr/>
              </p:nvSpPr>
              <p:spPr>
                <a:xfrm>
                  <a:off x="1058796" y="6167297"/>
                  <a:ext cx="48410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1018FBD-FE6E-60DA-45BC-47C2510006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796" y="6167297"/>
                  <a:ext cx="48410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5190" t="-1639" r="-1772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2854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87DEA6-414B-B345-A55B-8129A8ED2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881" y="2634273"/>
            <a:ext cx="5439533" cy="385424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EA435CE-6637-D524-AEAC-8B8D7449BCD2}"/>
              </a:ext>
            </a:extLst>
          </p:cNvPr>
          <p:cNvGrpSpPr/>
          <p:nvPr/>
        </p:nvGrpSpPr>
        <p:grpSpPr>
          <a:xfrm>
            <a:off x="2312126" y="5074216"/>
            <a:ext cx="4328171" cy="527079"/>
            <a:chOff x="6884126" y="4883847"/>
            <a:chExt cx="4328171" cy="52707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541A95B-F474-213D-134B-65DCCCD3ABAD}"/>
                </a:ext>
              </a:extLst>
            </p:cNvPr>
            <p:cNvSpPr/>
            <p:nvPr/>
          </p:nvSpPr>
          <p:spPr>
            <a:xfrm>
              <a:off x="6884126" y="4891678"/>
              <a:ext cx="720054" cy="519248"/>
            </a:xfrm>
            <a:prstGeom prst="roundRect">
              <a:avLst>
                <a:gd name="adj" fmla="val 5346"/>
              </a:avLst>
            </a:prstGeom>
            <a:solidFill>
              <a:srgbClr val="FF0000">
                <a:alpha val="27059"/>
              </a:srgb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0A61847-D163-5F87-C021-8584E42D54F9}"/>
                </a:ext>
              </a:extLst>
            </p:cNvPr>
            <p:cNvSpPr/>
            <p:nvPr/>
          </p:nvSpPr>
          <p:spPr>
            <a:xfrm>
              <a:off x="10419928" y="4883847"/>
              <a:ext cx="792369" cy="519248"/>
            </a:xfrm>
            <a:prstGeom prst="roundRect">
              <a:avLst>
                <a:gd name="adj" fmla="val 1573"/>
              </a:avLst>
            </a:prstGeom>
            <a:solidFill>
              <a:srgbClr val="FF0000">
                <a:alpha val="27059"/>
              </a:srgb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4EE183-8FD7-2D65-B504-1EBA7B712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3.2: Simplify the Boolean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939A3-20C5-6BF6-CC3E-C6F91265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941E-51A3-17C2-01E6-9AD79EFA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4AF50A-2BBC-6D29-5D26-F3C7C8D05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51" y="1218416"/>
            <a:ext cx="5695615" cy="82528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B4A6ADD-619E-C22B-B647-8987B7A23A9A}"/>
              </a:ext>
            </a:extLst>
          </p:cNvPr>
          <p:cNvGrpSpPr/>
          <p:nvPr/>
        </p:nvGrpSpPr>
        <p:grpSpPr>
          <a:xfrm>
            <a:off x="2568258" y="3985063"/>
            <a:ext cx="3722953" cy="1647133"/>
            <a:chOff x="7062569" y="3774625"/>
            <a:chExt cx="3722953" cy="16471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A74DB66-9D2F-0757-3761-CA1B01760732}"/>
                    </a:ext>
                  </a:extLst>
                </p:cNvPr>
                <p:cNvSpPr txBox="1"/>
                <p:nvPr/>
              </p:nvSpPr>
              <p:spPr>
                <a:xfrm>
                  <a:off x="9345784" y="3774625"/>
                  <a:ext cx="35907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A74DB66-9D2F-0757-3761-CA1B017607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5784" y="3774625"/>
                  <a:ext cx="359073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836039D-263F-A517-04A7-A6FA2CE0552B}"/>
                    </a:ext>
                  </a:extLst>
                </p:cNvPr>
                <p:cNvSpPr txBox="1"/>
                <p:nvPr/>
              </p:nvSpPr>
              <p:spPr>
                <a:xfrm>
                  <a:off x="9345783" y="4867760"/>
                  <a:ext cx="35907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836039D-263F-A517-04A7-A6FA2CE055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5783" y="4867760"/>
                  <a:ext cx="359073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FC6379F-BC66-A9CB-1C3B-B0CEB6E4465C}"/>
                    </a:ext>
                  </a:extLst>
                </p:cNvPr>
                <p:cNvSpPr txBox="1"/>
                <p:nvPr/>
              </p:nvSpPr>
              <p:spPr>
                <a:xfrm>
                  <a:off x="10426449" y="4867760"/>
                  <a:ext cx="35907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FC6379F-BC66-A9CB-1C3B-B0CEB6E446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6449" y="4867760"/>
                  <a:ext cx="359073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C28573F-8060-F5BE-2926-A016B7FAA310}"/>
                    </a:ext>
                  </a:extLst>
                </p:cNvPr>
                <p:cNvSpPr txBox="1"/>
                <p:nvPr/>
              </p:nvSpPr>
              <p:spPr>
                <a:xfrm>
                  <a:off x="7062569" y="4829028"/>
                  <a:ext cx="35907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C28573F-8060-F5BE-2926-A016B7FAA3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2569" y="4829028"/>
                  <a:ext cx="359073" cy="5539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F8CFB53-D367-5C9D-8D30-DACD3EAA6D45}"/>
              </a:ext>
            </a:extLst>
          </p:cNvPr>
          <p:cNvSpPr/>
          <p:nvPr/>
        </p:nvSpPr>
        <p:spPr>
          <a:xfrm>
            <a:off x="4643683" y="3922119"/>
            <a:ext cx="605256" cy="1781053"/>
          </a:xfrm>
          <a:prstGeom prst="roundRect">
            <a:avLst/>
          </a:prstGeom>
          <a:solidFill>
            <a:srgbClr val="5B9BD5">
              <a:alpha val="27059"/>
            </a:srgbClr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87761AC-BD8C-46F9-E941-183DCF855B3A}"/>
              </a:ext>
            </a:extLst>
          </p:cNvPr>
          <p:cNvGrpSpPr/>
          <p:nvPr/>
        </p:nvGrpSpPr>
        <p:grpSpPr>
          <a:xfrm>
            <a:off x="3031226" y="3173314"/>
            <a:ext cx="7003001" cy="2963098"/>
            <a:chOff x="3031226" y="3173314"/>
            <a:chExt cx="7003001" cy="29630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33075F0-C1DE-8640-0010-1E898C446DEE}"/>
                    </a:ext>
                  </a:extLst>
                </p:cNvPr>
                <p:cNvSpPr txBox="1"/>
                <p:nvPr/>
              </p:nvSpPr>
              <p:spPr>
                <a:xfrm>
                  <a:off x="7737829" y="3173314"/>
                  <a:ext cx="518925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𝑦𝑧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33075F0-C1DE-8640-0010-1E898C446D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7829" y="3173314"/>
                  <a:ext cx="518925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353" r="-117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1018FBD-FE6E-60DA-45BC-47C251000615}"/>
                    </a:ext>
                  </a:extLst>
                </p:cNvPr>
                <p:cNvSpPr txBox="1"/>
                <p:nvPr/>
              </p:nvSpPr>
              <p:spPr>
                <a:xfrm>
                  <a:off x="7495775" y="5767080"/>
                  <a:ext cx="253845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𝑥𝑦𝑧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1018FBD-FE6E-60DA-45BC-47C2510006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775" y="5767080"/>
                  <a:ext cx="2538452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202" t="-1639" r="-288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E11C75-1D87-D889-661A-CE9E85CABA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6994" y="3529756"/>
              <a:ext cx="2434777" cy="6881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912BC3C-A181-827F-216E-7F571C116C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31226" y="5593464"/>
              <a:ext cx="4453791" cy="4089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756A1A0-DD78-BE38-2459-3BC1F10448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44491" y="5463225"/>
              <a:ext cx="886122" cy="5391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38573D23-6D64-7463-CCE8-FAB54494B7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6331" y="1724297"/>
            <a:ext cx="2850605" cy="95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8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87DEA6-414B-B345-A55B-8129A8ED2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66" y="2815229"/>
            <a:ext cx="5439533" cy="385424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EA435CE-6637-D524-AEAC-8B8D7449BCD2}"/>
              </a:ext>
            </a:extLst>
          </p:cNvPr>
          <p:cNvGrpSpPr/>
          <p:nvPr/>
        </p:nvGrpSpPr>
        <p:grpSpPr>
          <a:xfrm>
            <a:off x="1525586" y="4043201"/>
            <a:ext cx="4328171" cy="1713543"/>
            <a:chOff x="6884126" y="4883847"/>
            <a:chExt cx="4328171" cy="52707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541A95B-F474-213D-134B-65DCCCD3ABAD}"/>
                </a:ext>
              </a:extLst>
            </p:cNvPr>
            <p:cNvSpPr/>
            <p:nvPr/>
          </p:nvSpPr>
          <p:spPr>
            <a:xfrm>
              <a:off x="6884126" y="4891678"/>
              <a:ext cx="720054" cy="519248"/>
            </a:xfrm>
            <a:prstGeom prst="roundRect">
              <a:avLst>
                <a:gd name="adj" fmla="val 5346"/>
              </a:avLst>
            </a:prstGeom>
            <a:solidFill>
              <a:srgbClr val="5B9BD5">
                <a:alpha val="27059"/>
              </a:srgb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0A61847-D163-5F87-C021-8584E42D54F9}"/>
                </a:ext>
              </a:extLst>
            </p:cNvPr>
            <p:cNvSpPr/>
            <p:nvPr/>
          </p:nvSpPr>
          <p:spPr>
            <a:xfrm>
              <a:off x="10419928" y="4883847"/>
              <a:ext cx="792369" cy="519248"/>
            </a:xfrm>
            <a:prstGeom prst="roundRect">
              <a:avLst>
                <a:gd name="adj" fmla="val 1573"/>
              </a:avLst>
            </a:prstGeom>
            <a:solidFill>
              <a:srgbClr val="5B9BD5">
                <a:alpha val="27059"/>
              </a:srgbClr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4EE183-8FD7-2D65-B504-1EBA7B712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3.2(B): Simplify the Boolean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939A3-20C5-6BF6-CC3E-C6F91265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941E-51A3-17C2-01E6-9AD79EFA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94CD1B-102F-B3DF-221F-73746C85C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86" y="1091099"/>
            <a:ext cx="7506517" cy="132600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B4A6ADD-619E-C22B-B647-8987B7A23A9A}"/>
              </a:ext>
            </a:extLst>
          </p:cNvPr>
          <p:cNvGrpSpPr/>
          <p:nvPr/>
        </p:nvGrpSpPr>
        <p:grpSpPr>
          <a:xfrm>
            <a:off x="1781836" y="4050873"/>
            <a:ext cx="3731265" cy="1721047"/>
            <a:chOff x="7062569" y="3700711"/>
            <a:chExt cx="3731265" cy="17210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A74DB66-9D2F-0757-3761-CA1B01760732}"/>
                    </a:ext>
                  </a:extLst>
                </p:cNvPr>
                <p:cNvSpPr txBox="1"/>
                <p:nvPr/>
              </p:nvSpPr>
              <p:spPr>
                <a:xfrm>
                  <a:off x="7078133" y="3700711"/>
                  <a:ext cx="35907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A74DB66-9D2F-0757-3761-CA1B017607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8133" y="3700711"/>
                  <a:ext cx="359073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836039D-263F-A517-04A7-A6FA2CE0552B}"/>
                    </a:ext>
                  </a:extLst>
                </p:cNvPr>
                <p:cNvSpPr txBox="1"/>
                <p:nvPr/>
              </p:nvSpPr>
              <p:spPr>
                <a:xfrm>
                  <a:off x="10434761" y="3769161"/>
                  <a:ext cx="35907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836039D-263F-A517-04A7-A6FA2CE055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4761" y="3769161"/>
                  <a:ext cx="359073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FC6379F-BC66-A9CB-1C3B-B0CEB6E4465C}"/>
                    </a:ext>
                  </a:extLst>
                </p:cNvPr>
                <p:cNvSpPr txBox="1"/>
                <p:nvPr/>
              </p:nvSpPr>
              <p:spPr>
                <a:xfrm>
                  <a:off x="10426449" y="4867760"/>
                  <a:ext cx="35907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FC6379F-BC66-A9CB-1C3B-B0CEB6E446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6449" y="4867760"/>
                  <a:ext cx="359073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C28573F-8060-F5BE-2926-A016B7FAA310}"/>
                    </a:ext>
                  </a:extLst>
                </p:cNvPr>
                <p:cNvSpPr txBox="1"/>
                <p:nvPr/>
              </p:nvSpPr>
              <p:spPr>
                <a:xfrm>
                  <a:off x="7062569" y="4829028"/>
                  <a:ext cx="35907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C28573F-8060-F5BE-2926-A016B7FAA3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2569" y="4829028"/>
                  <a:ext cx="359073" cy="55399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9857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7901</TotalTime>
  <Words>1330</Words>
  <Application>Microsoft Office PowerPoint</Application>
  <PresentationFormat>Widescreen</PresentationFormat>
  <Paragraphs>191</Paragraphs>
  <Slides>31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B Yekan</vt:lpstr>
      <vt:lpstr>Calibri</vt:lpstr>
      <vt:lpstr>Calibri Light</vt:lpstr>
      <vt:lpstr>Cambria Math</vt:lpstr>
      <vt:lpstr>Times New Roman</vt:lpstr>
      <vt:lpstr>Wingdings</vt:lpstr>
      <vt:lpstr>Office Theme</vt:lpstr>
      <vt:lpstr>مدارهای منطقی</vt:lpstr>
      <vt:lpstr>PowerPoint Presentation</vt:lpstr>
      <vt:lpstr>Map Method (روش نقشه)</vt:lpstr>
      <vt:lpstr>Map Method (روش نقشه)</vt:lpstr>
      <vt:lpstr>Two-Variable K-Map (نقشه دو متغیره)</vt:lpstr>
      <vt:lpstr>Three-Variable K-Map</vt:lpstr>
      <vt:lpstr>EXAMPLE 3.1: Simplify the Boolean function</vt:lpstr>
      <vt:lpstr>EXAMPLE 3.2: Simplify the Boolean function</vt:lpstr>
      <vt:lpstr>EXAMPLE 3.2(B): Simplify the Boolean function</vt:lpstr>
      <vt:lpstr>EXAMPLE 3.3: Simplify the Boolean function</vt:lpstr>
      <vt:lpstr>EXAMPLE 3.4: Simplify the Boolean function</vt:lpstr>
      <vt:lpstr>Four-Variable K-Map</vt:lpstr>
      <vt:lpstr>EXAMPLE 3.5: Simplify the Boolean function</vt:lpstr>
      <vt:lpstr>EXAMPLE 3.6: Simplify the Boolean function</vt:lpstr>
      <vt:lpstr>Five-Variable K-Map</vt:lpstr>
      <vt:lpstr>EXAMPLE 3.7: Simplify the Boolean function</vt:lpstr>
      <vt:lpstr>Don’t Care Condition (حالات بی اهمیت)</vt:lpstr>
      <vt:lpstr>Don’t Care Condition (حالات بی اهمیت)</vt:lpstr>
      <vt:lpstr>EXAMPLE 3.8: Simplify the Boolean function</vt:lpstr>
      <vt:lpstr>NAND and NOR Implementation</vt:lpstr>
      <vt:lpstr>PowerPoint Presentation</vt:lpstr>
      <vt:lpstr>EXAMPLE 3.9: Implement the following Boolean function with NAND gates:</vt:lpstr>
      <vt:lpstr>The procedure for obtaining the logic diagram from a Boolean function</vt:lpstr>
      <vt:lpstr>Exclusive –OR function (XOR)</vt:lpstr>
      <vt:lpstr>PowerPoint Presentation</vt:lpstr>
      <vt:lpstr>Odd Function (تابع فرد)</vt:lpstr>
      <vt:lpstr>Odd Function (تابع فرد)</vt:lpstr>
      <vt:lpstr>Parity Generation and Checking</vt:lpstr>
      <vt:lpstr>PowerPoint Presentation</vt:lpstr>
      <vt:lpstr>PowerPoint Presentation</vt:lpstr>
      <vt:lpstr>End of Chapter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Architecture</dc:title>
  <dc:creator>HaghighatDoost,Vahid</dc:creator>
  <cp:lastModifiedBy>Haghighatdoost</cp:lastModifiedBy>
  <cp:revision>224</cp:revision>
  <dcterms:created xsi:type="dcterms:W3CDTF">2021-08-11T10:34:58Z</dcterms:created>
  <dcterms:modified xsi:type="dcterms:W3CDTF">2024-09-04T14:58:36Z</dcterms:modified>
</cp:coreProperties>
</file>