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6" r:id="rId2"/>
    <p:sldId id="569" r:id="rId3"/>
    <p:sldId id="604" r:id="rId4"/>
    <p:sldId id="605" r:id="rId5"/>
    <p:sldId id="606" r:id="rId6"/>
    <p:sldId id="607" r:id="rId7"/>
    <p:sldId id="692" r:id="rId8"/>
    <p:sldId id="608" r:id="rId9"/>
    <p:sldId id="609" r:id="rId10"/>
    <p:sldId id="610" r:id="rId11"/>
    <p:sldId id="611" r:id="rId12"/>
    <p:sldId id="612" r:id="rId13"/>
    <p:sldId id="613" r:id="rId14"/>
    <p:sldId id="614" r:id="rId15"/>
    <p:sldId id="615" r:id="rId16"/>
    <p:sldId id="616" r:id="rId17"/>
    <p:sldId id="617" r:id="rId18"/>
    <p:sldId id="618" r:id="rId19"/>
    <p:sldId id="619" r:id="rId20"/>
    <p:sldId id="672" r:id="rId21"/>
    <p:sldId id="620" r:id="rId22"/>
    <p:sldId id="621" r:id="rId23"/>
    <p:sldId id="623" r:id="rId24"/>
    <p:sldId id="624" r:id="rId25"/>
    <p:sldId id="627" r:id="rId26"/>
    <p:sldId id="626" r:id="rId27"/>
    <p:sldId id="630" r:id="rId28"/>
    <p:sldId id="673" r:id="rId29"/>
    <p:sldId id="628" r:id="rId30"/>
    <p:sldId id="631" r:id="rId31"/>
    <p:sldId id="629" r:id="rId32"/>
    <p:sldId id="632" r:id="rId33"/>
    <p:sldId id="633" r:id="rId34"/>
    <p:sldId id="634" r:id="rId35"/>
    <p:sldId id="635" r:id="rId36"/>
    <p:sldId id="636" r:id="rId37"/>
    <p:sldId id="637" r:id="rId38"/>
    <p:sldId id="638" r:id="rId39"/>
    <p:sldId id="639" r:id="rId40"/>
    <p:sldId id="674" r:id="rId41"/>
    <p:sldId id="641" r:id="rId42"/>
    <p:sldId id="642" r:id="rId43"/>
    <p:sldId id="643" r:id="rId44"/>
    <p:sldId id="644" r:id="rId45"/>
    <p:sldId id="645" r:id="rId46"/>
    <p:sldId id="646" r:id="rId47"/>
    <p:sldId id="648" r:id="rId48"/>
    <p:sldId id="649" r:id="rId49"/>
    <p:sldId id="650" r:id="rId50"/>
    <p:sldId id="652" r:id="rId51"/>
    <p:sldId id="653" r:id="rId52"/>
    <p:sldId id="651" r:id="rId53"/>
    <p:sldId id="675" r:id="rId54"/>
    <p:sldId id="676" r:id="rId55"/>
    <p:sldId id="654" r:id="rId56"/>
    <p:sldId id="655" r:id="rId57"/>
    <p:sldId id="656" r:id="rId58"/>
    <p:sldId id="657" r:id="rId59"/>
    <p:sldId id="658" r:id="rId60"/>
    <p:sldId id="659" r:id="rId61"/>
    <p:sldId id="660" r:id="rId62"/>
    <p:sldId id="661" r:id="rId63"/>
    <p:sldId id="662" r:id="rId64"/>
    <p:sldId id="677" r:id="rId65"/>
    <p:sldId id="678" r:id="rId66"/>
    <p:sldId id="664" r:id="rId67"/>
    <p:sldId id="679" r:id="rId68"/>
    <p:sldId id="663" r:id="rId69"/>
    <p:sldId id="665" r:id="rId70"/>
    <p:sldId id="666" r:id="rId71"/>
    <p:sldId id="680" r:id="rId72"/>
    <p:sldId id="681" r:id="rId73"/>
    <p:sldId id="682" r:id="rId74"/>
    <p:sldId id="683" r:id="rId75"/>
    <p:sldId id="684" r:id="rId76"/>
    <p:sldId id="685" r:id="rId77"/>
    <p:sldId id="667" r:id="rId78"/>
    <p:sldId id="686" r:id="rId79"/>
    <p:sldId id="687" r:id="rId80"/>
    <p:sldId id="668" r:id="rId81"/>
    <p:sldId id="689" r:id="rId82"/>
    <p:sldId id="669" r:id="rId83"/>
    <p:sldId id="671" r:id="rId84"/>
    <p:sldId id="690" r:id="rId85"/>
    <p:sldId id="691" r:id="rId86"/>
    <p:sldId id="688" r:id="rId87"/>
    <p:sldId id="602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FFCC"/>
    <a:srgbClr val="ED78F0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8879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0295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448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5614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15629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3855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6946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 b="1">
                <a:solidFill>
                  <a:srgbClr val="C00000"/>
                </a:solidFill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Engeneering Department,Shahed University, Iran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.shahed.ac.ir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B Titr" panose="00000700000000000000" pitchFamily="2" charset="-78"/>
              </a:rPr>
              <a:t>مدارهای منطقی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http://ref.shahed.ac.ir/haghighatdoost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50914" y="2766685"/>
            <a:ext cx="8459438" cy="89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چهارم-منطق ترکیبی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18BB7-2BBF-EC78-9A64-E8B7AA283D00}"/>
              </a:ext>
            </a:extLst>
          </p:cNvPr>
          <p:cNvSpPr txBox="1"/>
          <p:nvPr/>
        </p:nvSpPr>
        <p:spPr>
          <a:xfrm>
            <a:off x="3679502" y="3858691"/>
            <a:ext cx="6730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B Titr" panose="00000700000000000000" pitchFamily="2" charset="-78"/>
              </a:rPr>
              <a:t>Combinational Logic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</a:t>
            </a:r>
            <a:r>
              <a:rPr lang="en-US" dirty="0" err="1"/>
              <a:t>Engeneering</a:t>
            </a:r>
            <a:r>
              <a:rPr lang="en-US" dirty="0"/>
              <a:t> </a:t>
            </a:r>
            <a:r>
              <a:rPr lang="en-US" dirty="0" err="1"/>
              <a:t>Department,Shahed</a:t>
            </a:r>
            <a:r>
              <a:rPr lang="en-US" dirty="0"/>
              <a:t> University, Iran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90A3B-FB46-5EE4-AABB-E8784E24D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200" y="2395909"/>
            <a:ext cx="8403376" cy="4368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1" y="136468"/>
            <a:ext cx="11848087" cy="867579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1B8644-7C85-BBED-AC0C-5218845E1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870"/>
          <a:stretch/>
        </p:blipFill>
        <p:spPr>
          <a:xfrm>
            <a:off x="140039" y="2478330"/>
            <a:ext cx="4366647" cy="2459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60F2EC-6233-2528-FBAF-C4C75971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390" y="1081299"/>
            <a:ext cx="9450610" cy="12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74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1" y="136468"/>
            <a:ext cx="11848087" cy="867579"/>
          </a:xfrm>
        </p:spPr>
        <p:txBody>
          <a:bodyPr>
            <a:noAutofit/>
          </a:bodyPr>
          <a:lstStyle/>
          <a:p>
            <a:r>
              <a:rPr lang="en-US" sz="3600" dirty="0"/>
              <a:t>The derivation of the truth table for a circuit is a straightforward process: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B094ECB-FDF0-0440-EDDB-046311A50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1. Determine the number of input variables in the circuit.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inputs, form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possible input combinations and list the binary numbers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 in a table.</a:t>
                </a:r>
              </a:p>
              <a:p>
                <a:r>
                  <a:rPr lang="en-US" dirty="0"/>
                  <a:t>2. Label the outputs of selected gates with arbitrary symbols.</a:t>
                </a:r>
              </a:p>
              <a:p>
                <a:r>
                  <a:rPr lang="en-US" dirty="0"/>
                  <a:t>3. Obtain the </a:t>
                </a:r>
                <a:r>
                  <a:rPr lang="en-US" i="1" dirty="0">
                    <a:solidFill>
                      <a:srgbClr val="FF0000"/>
                    </a:solidFill>
                  </a:rPr>
                  <a:t>truth table </a:t>
                </a:r>
                <a:r>
                  <a:rPr lang="en-US" dirty="0"/>
                  <a:t>for the outputs of those gates which are a function of the input variables only.</a:t>
                </a:r>
              </a:p>
              <a:p>
                <a:r>
                  <a:rPr lang="en-US" dirty="0"/>
                  <a:t>4. Proceed to obtain the truth table for the outputs of those gates which are a function of previously defined values until the columns for all outputs are determined.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B094ECB-FDF0-0440-EDDB-046311A50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3" b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3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1" y="136468"/>
            <a:ext cx="11848087" cy="867579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/>
              <a:t>بدست آوردن جدول درستی از نمودار منطقی بدون نیاز به توابع بول: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FCD9E3-5BD1-5B7B-AD43-1119AECE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35" y="1597274"/>
            <a:ext cx="11976538" cy="385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8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1" y="136468"/>
            <a:ext cx="11848087" cy="867579"/>
          </a:xfrm>
        </p:spPr>
        <p:txBody>
          <a:bodyPr>
            <a:noAutofit/>
          </a:bodyPr>
          <a:lstStyle/>
          <a:p>
            <a:r>
              <a:rPr lang="en-US" sz="3600" dirty="0"/>
              <a:t>The derivation of the truth table for a circuit is a straightforward process: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724E0-4D85-53F0-C9AE-341AA40AF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" y="1188311"/>
            <a:ext cx="6290645" cy="3853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D005C5-0B60-7E2F-20BE-0DE9E9A52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475" y="1436021"/>
            <a:ext cx="4840482" cy="37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5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67579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Procedure</a:t>
            </a:r>
            <a:br>
              <a:rPr lang="fa-IR" dirty="0"/>
            </a:br>
            <a:r>
              <a:rPr lang="en-US" sz="3600" dirty="0"/>
              <a:t>(</a:t>
            </a:r>
            <a:r>
              <a:rPr lang="fa-IR" sz="3600" dirty="0"/>
              <a:t>روش طراحی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94ECB-FDF0-0440-EDDB-046311A5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design of combinational circuits starts from the specification of the design objective and culminates in a logic circuit diagram or a set of Boolean functions from which the logic diagram can be obtained.</a:t>
            </a:r>
            <a:endParaRPr lang="fa-IR" dirty="0"/>
          </a:p>
          <a:p>
            <a:endParaRPr lang="en-US" dirty="0"/>
          </a:p>
          <a:p>
            <a:pPr algn="r" rtl="1"/>
            <a:r>
              <a:rPr lang="fa-IR" dirty="0"/>
              <a:t>طراحی مدارهای ترکیبی با مشخصات مسئله آغاز و به فرم نمودار منطقی یا مجموعه ای از توابع بول که به کمک آنها نمودار منطقی حاصل میشود، پایان می یابد.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67579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Procedure</a:t>
            </a:r>
            <a:br>
              <a:rPr lang="fa-IR" dirty="0"/>
            </a:br>
            <a:r>
              <a:rPr lang="en-US" sz="3600" dirty="0"/>
              <a:t>(</a:t>
            </a:r>
            <a:r>
              <a:rPr lang="fa-IR" sz="3600" dirty="0"/>
              <a:t>روش طراحی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94ECB-FDF0-0440-EDDB-046311A5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روال طراحی شامل موارد زیر است: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B48BE-5923-6EEB-9473-0D7CBED32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98"/>
          <a:stretch/>
        </p:blipFill>
        <p:spPr>
          <a:xfrm>
            <a:off x="323851" y="2473358"/>
            <a:ext cx="11697943" cy="26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41E8-76BD-828A-3C17-7212632D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Code Conversion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F7AD2-1BE4-6897-9439-3A39E3B1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398F0-88FB-4571-1C58-5D1DA0FF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A89302-62FB-1827-830B-FA62F6B47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554" y="1316768"/>
            <a:ext cx="4160595" cy="4821089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/>
              <a:t>کد افزونگی 3</a:t>
            </a:r>
          </a:p>
          <a:p>
            <a:pPr algn="r" rtl="1"/>
            <a:r>
              <a:rPr lang="fa-IR" dirty="0"/>
              <a:t>به هر عدد سه واحد اضافه میشود.</a:t>
            </a:r>
          </a:p>
          <a:p>
            <a:pPr algn="r" rtl="1"/>
            <a:r>
              <a:rPr lang="fa-IR" dirty="0"/>
              <a:t>اعداد معتبر در </a:t>
            </a:r>
            <a:r>
              <a:rPr lang="en-US" dirty="0"/>
              <a:t>BCD</a:t>
            </a:r>
            <a:r>
              <a:rPr lang="fa-IR" dirty="0"/>
              <a:t>، صفر تا 10 هستند.</a:t>
            </a:r>
          </a:p>
          <a:p>
            <a:pPr algn="r" rtl="1"/>
            <a:r>
              <a:rPr lang="fa-IR" dirty="0"/>
              <a:t>ترکیب اعداد 11 تا 15 در ورودی امکان وقوع ندارند!؟</a:t>
            </a:r>
            <a:endParaRPr lang="en-US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0D77D4-19C0-CF6A-C288-25D1CBCCF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1089941"/>
            <a:ext cx="7154229" cy="54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57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398F0-88FB-4571-1C58-5D1DA0FF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F7AD2-1BE4-6897-9439-3A39E3B1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0D77D4-19C0-CF6A-C288-25D1CBCCF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8" y="65315"/>
            <a:ext cx="3606429" cy="2723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B0B4ED-333E-548E-ABA8-52813F719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87" y="3338195"/>
            <a:ext cx="3184627" cy="3383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55398F-5260-3B82-6E4C-6FDC27F8A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588" y="0"/>
            <a:ext cx="3196023" cy="3383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997449-1F0C-050B-3B0B-96D90F557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588" y="3408895"/>
            <a:ext cx="3180927" cy="3383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1A39E3-7EF4-41C0-60A2-F81C92B3C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689" y="0"/>
            <a:ext cx="3109628" cy="3383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2BC99A-6631-026D-B7CA-EE88B39A93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5144" y="3383280"/>
            <a:ext cx="413353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398F0-88FB-4571-1C58-5D1DA0FF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F7AD2-1BE4-6897-9439-3A39E3B1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0D77D4-19C0-CF6A-C288-25D1CBCCF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4" y="305573"/>
            <a:ext cx="4549117" cy="3435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F299A9-9C59-9CF5-A21C-A868C4C76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42" y="4472624"/>
            <a:ext cx="5603015" cy="1722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7A2A38-57D8-7400-B8CD-7F5E13D6B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257" y="519777"/>
            <a:ext cx="5643604" cy="438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88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8BA67-A85E-F39F-A0A5-CD9BFA90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Adder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2A73F1-3CA6-E6E5-B0A8-DD406444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most basic arithmetic operation is the addition of two binary digits.</a:t>
            </a:r>
          </a:p>
          <a:p>
            <a:r>
              <a:rPr lang="en-US" dirty="0"/>
              <a:t> This simple addition consists of four possible elementary operations: </a:t>
            </a:r>
          </a:p>
          <a:p>
            <a:pPr lvl="1"/>
            <a:r>
              <a:rPr lang="en-US" dirty="0"/>
              <a:t>0 + 0 = 0, </a:t>
            </a:r>
          </a:p>
          <a:p>
            <a:pPr lvl="1"/>
            <a:r>
              <a:rPr lang="en-US" dirty="0"/>
              <a:t>0 + 1 = 1, </a:t>
            </a:r>
          </a:p>
          <a:p>
            <a:pPr lvl="1"/>
            <a:r>
              <a:rPr lang="en-US" dirty="0"/>
              <a:t>1 + 0 = 1, </a:t>
            </a:r>
          </a:p>
          <a:p>
            <a:pPr lvl="1"/>
            <a:r>
              <a:rPr lang="en-US" dirty="0"/>
              <a:t>and 1 + 1 = 10.</a:t>
            </a:r>
          </a:p>
          <a:p>
            <a:r>
              <a:rPr lang="en-US" dirty="0"/>
              <a:t>The first three operations produce a sum of one digit, but when both augend and addend bits are equal to 1, the binary sum consists of two digits. </a:t>
            </a:r>
          </a:p>
          <a:p>
            <a:r>
              <a:rPr lang="en-US" dirty="0"/>
              <a:t>The higher significant bit of this result is called a </a:t>
            </a:r>
            <a:r>
              <a:rPr lang="en-US" dirty="0">
                <a:solidFill>
                  <a:srgbClr val="FF0000"/>
                </a:solidFill>
              </a:rPr>
              <a:t>carry (</a:t>
            </a:r>
            <a:r>
              <a:rPr lang="fa-IR" dirty="0">
                <a:solidFill>
                  <a:srgbClr val="FF0000"/>
                </a:solidFill>
              </a:rPr>
              <a:t>رقم </a:t>
            </a:r>
            <a:r>
              <a:rPr lang="fa-IR" dirty="0" err="1">
                <a:solidFill>
                  <a:srgbClr val="FF0000"/>
                </a:solidFill>
              </a:rPr>
              <a:t>نقلی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CC32-933E-1B70-8229-FAC53C6A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8E966E-5173-9C5D-0600-8FEC6772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</p:spTree>
    <p:extLst>
      <p:ext uri="{BB962C8B-B14F-4D97-AF65-F5344CB8AC3E}">
        <p14:creationId xmlns:p14="http://schemas.microsoft.com/office/powerpoint/2010/main" val="25570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8B55-0086-592E-6DF4-67887CBF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مطالب این فصل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DCC55-B9B8-F971-35AD-DB432791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80907-C85B-4F20-64F3-240308D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5CB63-CEA0-CF38-B006-51A256C5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F35246-F00A-2FB6-1946-0EEE9CBA7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50" y="1255245"/>
            <a:ext cx="9806750" cy="55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0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8BA67-A85E-F39F-A0A5-CD9BFA90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Adder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2A73F1-3CA6-E6E5-B0A8-DD406444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/>
              <a:t>ابتدایی ترین عملیات حسابی </a:t>
            </a:r>
            <a:r>
              <a:rPr lang="fa-IR" dirty="0">
                <a:solidFill>
                  <a:srgbClr val="FF0000"/>
                </a:solidFill>
              </a:rPr>
              <a:t>جمع دو رقم باینری </a:t>
            </a:r>
            <a:r>
              <a:rPr lang="fa-IR" dirty="0"/>
              <a:t>است.</a:t>
            </a:r>
          </a:p>
          <a:p>
            <a:pPr algn="r" rtl="1"/>
            <a:r>
              <a:rPr lang="fa-IR" dirty="0"/>
              <a:t>عملیات جمع، از چهار عملیات ابتدایی ممکن تشکیل شده است:</a:t>
            </a:r>
          </a:p>
          <a:p>
            <a:pPr lvl="1" algn="r" rtl="1"/>
            <a:r>
              <a:rPr lang="fa-IR" dirty="0"/>
              <a:t>0 + 0 = 0، </a:t>
            </a:r>
          </a:p>
          <a:p>
            <a:pPr lvl="1" algn="r" rtl="1"/>
            <a:r>
              <a:rPr lang="fa-IR" dirty="0"/>
              <a:t>0 + 1 = 1،</a:t>
            </a:r>
          </a:p>
          <a:p>
            <a:pPr lvl="1" algn="r" rtl="1"/>
            <a:r>
              <a:rPr lang="fa-IR" dirty="0"/>
              <a:t>1 + 0 = 1،</a:t>
            </a:r>
          </a:p>
          <a:p>
            <a:pPr lvl="1" algn="r" rtl="1"/>
            <a:r>
              <a:rPr lang="fa-IR" dirty="0"/>
              <a:t>1 + 1 = 10. </a:t>
            </a:r>
          </a:p>
          <a:p>
            <a:pPr algn="r" rtl="1"/>
            <a:r>
              <a:rPr lang="fa-IR" dirty="0"/>
              <a:t>سه عمل اول مجموع یک رقمی را تولید می کنند، اما وقتی هر دو بیت مضاف و مضاف علیه برابر با 1 باشند، مجموع دودویی از دو رقم تشکیل می شود. </a:t>
            </a:r>
          </a:p>
          <a:p>
            <a:pPr algn="r" rtl="1"/>
            <a:r>
              <a:rPr lang="fa-IR" dirty="0"/>
              <a:t>بیت بالاتر این نتیجه را </a:t>
            </a:r>
            <a:r>
              <a:rPr lang="fa-IR" dirty="0">
                <a:solidFill>
                  <a:srgbClr val="FF0000"/>
                </a:solidFill>
              </a:rPr>
              <a:t>رقم نقلی (</a:t>
            </a:r>
            <a:r>
              <a:rPr lang="en-US" dirty="0">
                <a:solidFill>
                  <a:srgbClr val="FF0000"/>
                </a:solidFill>
              </a:rPr>
              <a:t>carry</a:t>
            </a:r>
            <a:r>
              <a:rPr lang="fa-IR" dirty="0">
                <a:solidFill>
                  <a:srgbClr val="FF0000"/>
                </a:solidFill>
              </a:rPr>
              <a:t>) </a:t>
            </a:r>
            <a:r>
              <a:rPr lang="fa-IR" dirty="0"/>
              <a:t>می نامند.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CC32-933E-1B70-8229-FAC53C6A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20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8E966E-5173-9C5D-0600-8FEC6772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</p:spTree>
    <p:extLst>
      <p:ext uri="{BB962C8B-B14F-4D97-AF65-F5344CB8AC3E}">
        <p14:creationId xmlns:p14="http://schemas.microsoft.com/office/powerpoint/2010/main" val="367182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8BA67-A85E-F39F-A0A5-CD9BFA90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Half adder and Full adder (</a:t>
            </a:r>
            <a:r>
              <a:rPr lang="fa-IR" sz="4000" dirty="0"/>
              <a:t>نیم جمع کننده و تمام جمع کننده</a:t>
            </a:r>
            <a:r>
              <a:rPr lang="en-US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2A73F1-3CA6-E6E5-B0A8-DD406444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</a:rPr>
              <a:t>نیم جمع کننده </a:t>
            </a:r>
            <a:r>
              <a:rPr lang="fa-IR" dirty="0"/>
              <a:t>دو بیت را با هم جمع میکند و دو خروجی تولید میکند</a:t>
            </a:r>
          </a:p>
          <a:p>
            <a:pPr algn="r" rtl="1"/>
            <a:r>
              <a:rPr lang="fa-IR" b="1" dirty="0">
                <a:solidFill>
                  <a:srgbClr val="FF0000"/>
                </a:solidFill>
              </a:rPr>
              <a:t>تمام جمع کننده </a:t>
            </a:r>
            <a:r>
              <a:rPr lang="fa-IR" dirty="0"/>
              <a:t>سه بیت را با هم جمع میکند (دو بیت برای ارقام و یک بیت </a:t>
            </a:r>
            <a:r>
              <a:rPr lang="fa-IR" dirty="0" err="1"/>
              <a:t>نقلی</a:t>
            </a:r>
            <a:r>
              <a:rPr lang="fa-IR" dirty="0"/>
              <a:t> قبل) و دو خروجی تولید میکند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CC32-933E-1B70-8229-FAC53C6A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21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8E966E-5173-9C5D-0600-8FEC6772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</p:spTree>
    <p:extLst>
      <p:ext uri="{BB962C8B-B14F-4D97-AF65-F5344CB8AC3E}">
        <p14:creationId xmlns:p14="http://schemas.microsoft.com/office/powerpoint/2010/main" val="4705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8BA67-A85E-F39F-A0A5-CD9BFA90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Half Adder(</a:t>
            </a:r>
            <a:r>
              <a:rPr lang="fa-IR" sz="4000" dirty="0"/>
              <a:t>نیم جمع کننده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C2A73F1-3CA6-E6E5-B0A8-DD40644407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8490932" cy="394857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assign symbols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the</a:t>
                </a:r>
                <a:r>
                  <a:rPr lang="fa-IR" dirty="0"/>
                  <a:t> </a:t>
                </a:r>
                <a:r>
                  <a:rPr lang="en-US" dirty="0"/>
                  <a:t>two inputs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</a:t>
                </a:r>
                <a:r>
                  <a:rPr lang="en-US" i="1" dirty="0"/>
                  <a:t>for sum</a:t>
                </a:r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(</a:t>
                </a:r>
                <a:r>
                  <a:rPr lang="en-US" i="1" dirty="0"/>
                  <a:t>for carry</a:t>
                </a:r>
                <a:r>
                  <a:rPr lang="en-US" dirty="0"/>
                  <a:t>) to the outputs. </a:t>
                </a:r>
                <a:endParaRPr lang="fa-IR" dirty="0"/>
              </a:p>
              <a:p>
                <a:r>
                  <a:rPr lang="en-US" dirty="0"/>
                  <a:t>The truth table for the half adder is listed in Table 4.3 . 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output is </a:t>
                </a: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 only when both inputs are </a:t>
                </a: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output represents the least significant bit of the sum. It is </a:t>
                </a: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 only when only one of inputs is </a:t>
                </a: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C2A73F1-3CA6-E6E5-B0A8-DD40644407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8490932" cy="3948574"/>
              </a:xfrm>
              <a:blipFill>
                <a:blip r:embed="rId2"/>
                <a:stretch>
                  <a:fillRect l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CC32-933E-1B70-8229-FAC53C6A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22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8E966E-5173-9C5D-0600-8FEC6772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BAB23-492C-5E05-4A84-FB56CE970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279" y="5202237"/>
            <a:ext cx="2695363" cy="1175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0C778-598A-4477-D492-A921303AC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707" y="2346177"/>
            <a:ext cx="3032489" cy="26471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2522C8-9065-621F-C229-6F380A1DE958}"/>
              </a:ext>
            </a:extLst>
          </p:cNvPr>
          <p:cNvGrpSpPr/>
          <p:nvPr/>
        </p:nvGrpSpPr>
        <p:grpSpPr>
          <a:xfrm>
            <a:off x="2001892" y="5230074"/>
            <a:ext cx="3813469" cy="1221377"/>
            <a:chOff x="3421771" y="4550925"/>
            <a:chExt cx="3813469" cy="12213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F8F849-5416-4F98-260C-B6D38E0DB87D}"/>
                </a:ext>
              </a:extLst>
            </p:cNvPr>
            <p:cNvSpPr/>
            <p:nvPr/>
          </p:nvSpPr>
          <p:spPr>
            <a:xfrm>
              <a:off x="4519577" y="4550925"/>
              <a:ext cx="1345475" cy="12213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HA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A564A0-D188-3167-33DB-641C416F5B52}"/>
                </a:ext>
              </a:extLst>
            </p:cNvPr>
            <p:cNvCxnSpPr>
              <a:cxnSpLocks/>
            </p:cNvCxnSpPr>
            <p:nvPr/>
          </p:nvCxnSpPr>
          <p:spPr>
            <a:xfrm>
              <a:off x="3735977" y="4849585"/>
              <a:ext cx="79683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33946C-93D1-F3E1-6574-F94294ECEA1E}"/>
                </a:ext>
              </a:extLst>
            </p:cNvPr>
            <p:cNvCxnSpPr>
              <a:cxnSpLocks/>
            </p:cNvCxnSpPr>
            <p:nvPr/>
          </p:nvCxnSpPr>
          <p:spPr>
            <a:xfrm>
              <a:off x="3735977" y="5378448"/>
              <a:ext cx="79683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F81128-8E8C-A16E-EC3B-FD9C05E34B7C}"/>
                </a:ext>
              </a:extLst>
            </p:cNvPr>
            <p:cNvCxnSpPr>
              <a:cxnSpLocks/>
            </p:cNvCxnSpPr>
            <p:nvPr/>
          </p:nvCxnSpPr>
          <p:spPr>
            <a:xfrm>
              <a:off x="5815361" y="4779916"/>
              <a:ext cx="79683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F203CA-9003-B670-4328-73C317BAEC84}"/>
                </a:ext>
              </a:extLst>
            </p:cNvPr>
            <p:cNvCxnSpPr>
              <a:cxnSpLocks/>
            </p:cNvCxnSpPr>
            <p:nvPr/>
          </p:nvCxnSpPr>
          <p:spPr>
            <a:xfrm>
              <a:off x="5815361" y="5356859"/>
              <a:ext cx="79683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2A45FD-308C-852F-DCF6-EF7FAE186D0C}"/>
                    </a:ext>
                  </a:extLst>
                </p:cNvPr>
                <p:cNvSpPr txBox="1"/>
                <p:nvPr/>
              </p:nvSpPr>
              <p:spPr>
                <a:xfrm>
                  <a:off x="3421771" y="4633705"/>
                  <a:ext cx="385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2A45FD-308C-852F-DCF6-EF7FAE186D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1771" y="4633705"/>
                  <a:ext cx="38568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1401B75-3584-380C-F5D7-C23AE1A9E4B4}"/>
                    </a:ext>
                  </a:extLst>
                </p:cNvPr>
                <p:cNvSpPr txBox="1"/>
                <p:nvPr/>
              </p:nvSpPr>
              <p:spPr>
                <a:xfrm>
                  <a:off x="3427987" y="5181928"/>
                  <a:ext cx="3960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1401B75-3584-380C-F5D7-C23AE1A9E4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987" y="5181928"/>
                  <a:ext cx="39607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C39F878-052A-2693-048A-D787F1BB94DD}"/>
                    </a:ext>
                  </a:extLst>
                </p:cNvPr>
                <p:cNvSpPr txBox="1"/>
                <p:nvPr/>
              </p:nvSpPr>
              <p:spPr>
                <a:xfrm>
                  <a:off x="6577175" y="5181928"/>
                  <a:ext cx="6580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C39F878-052A-2693-048A-D787F1BB94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7175" y="5181928"/>
                  <a:ext cx="65806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E4C3D7-FCE8-2DD0-FA4A-D2A71C22C05E}"/>
                    </a:ext>
                  </a:extLst>
                </p:cNvPr>
                <p:cNvSpPr txBox="1"/>
                <p:nvPr/>
              </p:nvSpPr>
              <p:spPr>
                <a:xfrm>
                  <a:off x="6666558" y="4555669"/>
                  <a:ext cx="3638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E4C3D7-FCE8-2DD0-FA4A-D2A71C22C0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558" y="4555669"/>
                  <a:ext cx="36388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683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8BA67-A85E-F39F-A0A5-CD9BFA90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Half Adder(</a:t>
            </a:r>
            <a:r>
              <a:rPr lang="fa-IR" sz="4000" dirty="0"/>
              <a:t>نیم جمع کننده</a:t>
            </a:r>
            <a:r>
              <a:rPr lang="en-US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2A73F1-3CA6-E6E5-B0A8-DD406444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8490932" cy="5166142"/>
          </a:xfrm>
        </p:spPr>
        <p:txBody>
          <a:bodyPr>
            <a:normAutofit/>
          </a:bodyPr>
          <a:lstStyle/>
          <a:p>
            <a:r>
              <a:rPr lang="en-US" dirty="0"/>
              <a:t>The logic diagram of the half adder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CC32-933E-1B70-8229-FAC53C6A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23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8E966E-5173-9C5D-0600-8FEC6772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BAB23-492C-5E05-4A84-FB56CE970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179" y="3309146"/>
            <a:ext cx="1939895" cy="846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0C778-598A-4477-D492-A921303AC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996" y="1240077"/>
            <a:ext cx="2370263" cy="206906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5679488-518E-13B4-1A32-3EE5CD0D1873}"/>
              </a:ext>
            </a:extLst>
          </p:cNvPr>
          <p:cNvGrpSpPr/>
          <p:nvPr/>
        </p:nvGrpSpPr>
        <p:grpSpPr>
          <a:xfrm>
            <a:off x="323851" y="2664130"/>
            <a:ext cx="7359786" cy="3742089"/>
            <a:chOff x="323851" y="2664130"/>
            <a:chExt cx="7359786" cy="37420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C885A2-9C49-F918-1395-7F1861062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851" y="2664130"/>
              <a:ext cx="3750001" cy="374208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11A3F6-8177-A684-E45C-E61A4B85E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8946" y="2936960"/>
              <a:ext cx="2704691" cy="224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9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8BA67-A85E-F39F-A0A5-CD9BFA90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 adder (</a:t>
            </a:r>
            <a:r>
              <a:rPr lang="fa-IR" sz="4000" dirty="0"/>
              <a:t>تمام جمع کننده</a:t>
            </a:r>
            <a:r>
              <a:rPr lang="en-US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2A73F1-3CA6-E6E5-B0A8-DD406444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30902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Addition of </a:t>
            </a:r>
            <a:r>
              <a:rPr lang="en-US" i="1" dirty="0">
                <a:solidFill>
                  <a:srgbClr val="002060"/>
                </a:solidFill>
              </a:rPr>
              <a:t>n-bit binary numbers </a:t>
            </a:r>
            <a:r>
              <a:rPr lang="en-US" dirty="0"/>
              <a:t>requires the use of a full adder, and the process of addition proceeds on a bit-by-bit basis, right to left, beginning with the least significant bit. </a:t>
            </a:r>
          </a:p>
          <a:p>
            <a:r>
              <a:rPr lang="en-US" dirty="0"/>
              <a:t>After the least significant bit, addition at each position adds not only the respective bits of the words, but must also consider a possible carry bit from addition at the previous position.</a:t>
            </a:r>
            <a:endParaRPr lang="fa-I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CC32-933E-1B70-8229-FAC53C6A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24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8E966E-5173-9C5D-0600-8FEC6772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BB3404-7689-67D9-E6B0-737EE2CEBB92}"/>
              </a:ext>
            </a:extLst>
          </p:cNvPr>
          <p:cNvGrpSpPr/>
          <p:nvPr/>
        </p:nvGrpSpPr>
        <p:grpSpPr>
          <a:xfrm>
            <a:off x="3454373" y="4330337"/>
            <a:ext cx="3826587" cy="1452643"/>
            <a:chOff x="3408653" y="4384521"/>
            <a:chExt cx="3826587" cy="14526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F8DDC8-3720-A656-5B6B-64D26F944E72}"/>
                </a:ext>
              </a:extLst>
            </p:cNvPr>
            <p:cNvSpPr/>
            <p:nvPr/>
          </p:nvSpPr>
          <p:spPr>
            <a:xfrm>
              <a:off x="4519577" y="4550925"/>
              <a:ext cx="1345475" cy="122137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FA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5A339F-A778-9950-9DC6-AC64438DFD12}"/>
                </a:ext>
              </a:extLst>
            </p:cNvPr>
            <p:cNvCxnSpPr>
              <a:cxnSpLocks/>
            </p:cNvCxnSpPr>
            <p:nvPr/>
          </p:nvCxnSpPr>
          <p:spPr>
            <a:xfrm>
              <a:off x="3735977" y="4653642"/>
              <a:ext cx="79683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185491-4CAE-366B-2816-EA6D642FCBFF}"/>
                </a:ext>
              </a:extLst>
            </p:cNvPr>
            <p:cNvCxnSpPr>
              <a:cxnSpLocks/>
            </p:cNvCxnSpPr>
            <p:nvPr/>
          </p:nvCxnSpPr>
          <p:spPr>
            <a:xfrm>
              <a:off x="3735977" y="5034642"/>
              <a:ext cx="79683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CA9B30-C8CC-C525-F3A4-14EFCCE9A82C}"/>
                </a:ext>
              </a:extLst>
            </p:cNvPr>
            <p:cNvCxnSpPr>
              <a:cxnSpLocks/>
            </p:cNvCxnSpPr>
            <p:nvPr/>
          </p:nvCxnSpPr>
          <p:spPr>
            <a:xfrm>
              <a:off x="3735977" y="5531030"/>
              <a:ext cx="79683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B13368-92B7-4F78-2A1A-21CACD0E5A7F}"/>
                </a:ext>
              </a:extLst>
            </p:cNvPr>
            <p:cNvCxnSpPr>
              <a:cxnSpLocks/>
            </p:cNvCxnSpPr>
            <p:nvPr/>
          </p:nvCxnSpPr>
          <p:spPr>
            <a:xfrm>
              <a:off x="5815361" y="4779916"/>
              <a:ext cx="79683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CDAE972-5B3E-58F0-7EEB-83D5DDDB695D}"/>
                </a:ext>
              </a:extLst>
            </p:cNvPr>
            <p:cNvCxnSpPr>
              <a:cxnSpLocks/>
            </p:cNvCxnSpPr>
            <p:nvPr/>
          </p:nvCxnSpPr>
          <p:spPr>
            <a:xfrm>
              <a:off x="5815361" y="5356859"/>
              <a:ext cx="79683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9FB906-6BE4-DD1C-5195-7FD449F60A3D}"/>
                    </a:ext>
                  </a:extLst>
                </p:cNvPr>
                <p:cNvSpPr txBox="1"/>
                <p:nvPr/>
              </p:nvSpPr>
              <p:spPr>
                <a:xfrm>
                  <a:off x="3418261" y="4384521"/>
                  <a:ext cx="385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9FB906-6BE4-DD1C-5195-7FD449F60A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8261" y="4384521"/>
                  <a:ext cx="38568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D6ACEE3-922D-1951-D1D0-53BA8F51BD4C}"/>
                    </a:ext>
                  </a:extLst>
                </p:cNvPr>
                <p:cNvSpPr txBox="1"/>
                <p:nvPr/>
              </p:nvSpPr>
              <p:spPr>
                <a:xfrm>
                  <a:off x="3414961" y="4792282"/>
                  <a:ext cx="3960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D6ACEE3-922D-1951-D1D0-53BA8F51BD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4961" y="4792282"/>
                  <a:ext cx="39607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73D1DD2-3B97-1CBA-966D-9B070C9DB33F}"/>
                    </a:ext>
                  </a:extLst>
                </p:cNvPr>
                <p:cNvSpPr txBox="1"/>
                <p:nvPr/>
              </p:nvSpPr>
              <p:spPr>
                <a:xfrm>
                  <a:off x="6577175" y="5181928"/>
                  <a:ext cx="6580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73D1DD2-3B97-1CBA-966D-9B070C9DB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7175" y="5181928"/>
                  <a:ext cx="65806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BDF865-A7BE-70E4-628F-D784FCD38000}"/>
                    </a:ext>
                  </a:extLst>
                </p:cNvPr>
                <p:cNvSpPr txBox="1"/>
                <p:nvPr/>
              </p:nvSpPr>
              <p:spPr>
                <a:xfrm>
                  <a:off x="6666558" y="4555669"/>
                  <a:ext cx="3638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BDF865-A7BE-70E4-628F-D784FCD38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558" y="4555669"/>
                  <a:ext cx="36388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3275A8-E6C6-8834-B76F-17A70FF12AF7}"/>
                    </a:ext>
                  </a:extLst>
                </p:cNvPr>
                <p:cNvSpPr txBox="1"/>
                <p:nvPr/>
              </p:nvSpPr>
              <p:spPr>
                <a:xfrm>
                  <a:off x="3408653" y="5467832"/>
                  <a:ext cx="5426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3275A8-E6C6-8834-B76F-17A70FF12A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653" y="5467832"/>
                  <a:ext cx="54264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633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8E966E-5173-9C5D-0600-8FEC6772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Computer </a:t>
            </a:r>
            <a:r>
              <a:rPr lang="en-US" dirty="0" err="1"/>
              <a:t>Engeneering</a:t>
            </a:r>
            <a:r>
              <a:rPr lang="en-US" dirty="0"/>
              <a:t> </a:t>
            </a:r>
            <a:r>
              <a:rPr lang="en-US" dirty="0" err="1"/>
              <a:t>Department,Shahed</a:t>
            </a:r>
            <a:r>
              <a:rPr lang="en-US" dirty="0"/>
              <a:t> University, Iran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1806419-64CA-D8C7-BB6E-199B9DA8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959" y="3625372"/>
            <a:ext cx="4449618" cy="32326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CC32-933E-1B70-8229-FAC53C6A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68BA67-A85E-F39F-A0A5-CD9BFA908D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11328400" cy="825500"/>
          </a:xfrm>
        </p:spPr>
        <p:txBody>
          <a:bodyPr>
            <a:normAutofit/>
          </a:bodyPr>
          <a:lstStyle/>
          <a:p>
            <a:r>
              <a:rPr lang="en-US" dirty="0">
                <a:cs typeface="B Yekan" panose="00000400000000000000" pitchFamily="2" charset="-78"/>
              </a:rPr>
              <a:t>Full adder (</a:t>
            </a:r>
            <a:r>
              <a:rPr lang="fa-IR" sz="4000" dirty="0">
                <a:cs typeface="B Yekan" panose="00000400000000000000" pitchFamily="2" charset="-78"/>
              </a:rPr>
              <a:t>تمام جمع کننده</a:t>
            </a:r>
            <a:r>
              <a:rPr lang="en-US" dirty="0">
                <a:cs typeface="B Yekan" panose="00000400000000000000" pitchFamily="2" charset="-78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5083B4-6F77-0489-6D64-0ADADA4DD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1" y="961751"/>
            <a:ext cx="3491164" cy="36645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B3065E-DCC8-064D-6A72-E04544581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043" y="961751"/>
            <a:ext cx="7137491" cy="27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428B-3CB0-D2F2-C5E1-63F2726B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of full adder with two half adders and an OR gate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2C0E37-E44C-AFD8-C06B-EFAB828DD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1307051"/>
            <a:ext cx="9277349" cy="4703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62651-F3CD-E2D7-674E-DF101FFB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1E5EB-9C3C-A83E-15BD-06A107FB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43E4C5-8C36-348D-4BE4-18D40AAD676F}"/>
              </a:ext>
            </a:extLst>
          </p:cNvPr>
          <p:cNvGrpSpPr/>
          <p:nvPr/>
        </p:nvGrpSpPr>
        <p:grpSpPr>
          <a:xfrm>
            <a:off x="933994" y="1482634"/>
            <a:ext cx="5244738" cy="2521132"/>
            <a:chOff x="933994" y="1482634"/>
            <a:chExt cx="5244738" cy="25211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71A28D-E5A6-95B4-4AD2-D68175241431}"/>
                </a:ext>
              </a:extLst>
            </p:cNvPr>
            <p:cNvSpPr/>
            <p:nvPr/>
          </p:nvSpPr>
          <p:spPr>
            <a:xfrm>
              <a:off x="933994" y="1482634"/>
              <a:ext cx="2514600" cy="2521132"/>
            </a:xfrm>
            <a:prstGeom prst="rect">
              <a:avLst/>
            </a:prstGeom>
            <a:solidFill>
              <a:srgbClr val="7030A0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E00CFB-D79E-390A-604A-A0C826C42AF0}"/>
                </a:ext>
              </a:extLst>
            </p:cNvPr>
            <p:cNvSpPr/>
            <p:nvPr/>
          </p:nvSpPr>
          <p:spPr>
            <a:xfrm>
              <a:off x="3738832" y="1482634"/>
              <a:ext cx="2439900" cy="2521132"/>
            </a:xfrm>
            <a:prstGeom prst="rect">
              <a:avLst/>
            </a:prstGeom>
            <a:solidFill>
              <a:srgbClr val="7030A0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41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D25F-C56F-B23E-92B5-5B9203AE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AFA88-6B83-DB7C-67D6-9A52E917E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two binary numbers </a:t>
            </a:r>
            <a:r>
              <a:rPr lang="en-US" b="1" dirty="0">
                <a:solidFill>
                  <a:srgbClr val="C00000"/>
                </a:solidFill>
              </a:rPr>
              <a:t>A = 1011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B = 0011</a:t>
            </a:r>
            <a:r>
              <a:rPr lang="en-US" dirty="0"/>
              <a:t>. </a:t>
            </a:r>
          </a:p>
          <a:p>
            <a:r>
              <a:rPr lang="en-US" dirty="0"/>
              <a:t>Their sum </a:t>
            </a:r>
            <a:r>
              <a:rPr lang="en-US" b="1" dirty="0">
                <a:solidFill>
                  <a:srgbClr val="7030A0"/>
                </a:solidFill>
              </a:rPr>
              <a:t>S = 1110 </a:t>
            </a:r>
            <a:r>
              <a:rPr lang="en-US" dirty="0"/>
              <a:t>is formed with the four-bit adder as follows: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2823-5BD3-2007-F879-963E3377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54A3-7F5C-CAB3-FCD7-FA6AD5E0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3B7D7-D9D6-18EE-65EC-AC0332A48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65" r="674" b="19836"/>
          <a:stretch/>
        </p:blipFill>
        <p:spPr>
          <a:xfrm>
            <a:off x="1262063" y="4233671"/>
            <a:ext cx="8869489" cy="14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0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EE1874-7557-9D96-96F5-F06AF1F5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65" r="674" b="19836"/>
          <a:stretch/>
        </p:blipFill>
        <p:spPr>
          <a:xfrm>
            <a:off x="1262063" y="4233671"/>
            <a:ext cx="8869489" cy="14721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9D25F-C56F-B23E-92B5-5B9203AE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AFA88-6B83-DB7C-67D6-9A52E917E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two binary numbers </a:t>
            </a:r>
            <a:r>
              <a:rPr lang="en-US" b="1" dirty="0">
                <a:solidFill>
                  <a:srgbClr val="C00000"/>
                </a:solidFill>
              </a:rPr>
              <a:t>A = 1011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B = 0011</a:t>
            </a:r>
            <a:r>
              <a:rPr lang="en-US" dirty="0"/>
              <a:t>. </a:t>
            </a:r>
          </a:p>
          <a:p>
            <a:r>
              <a:rPr lang="en-US" dirty="0"/>
              <a:t>Their sum </a:t>
            </a:r>
            <a:r>
              <a:rPr lang="en-US" b="1" dirty="0">
                <a:solidFill>
                  <a:srgbClr val="7030A0"/>
                </a:solidFill>
              </a:rPr>
              <a:t>S = 1110 </a:t>
            </a:r>
            <a:r>
              <a:rPr lang="en-US" dirty="0"/>
              <a:t>is formed with the four-bit adder as follows: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2823-5BD3-2007-F879-963E3377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54A3-7F5C-CAB3-FCD7-FA6AD5E0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3B7D7-D9D6-18EE-65EC-AC0332A48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3" y="2875611"/>
            <a:ext cx="8929688" cy="353060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A708508-6FE6-BCF6-E3E4-0BD8AEA04288}"/>
              </a:ext>
            </a:extLst>
          </p:cNvPr>
          <p:cNvGrpSpPr/>
          <p:nvPr/>
        </p:nvGrpSpPr>
        <p:grpSpPr>
          <a:xfrm>
            <a:off x="7871842" y="2850880"/>
            <a:ext cx="1134393" cy="3792754"/>
            <a:chOff x="7871842" y="2875611"/>
            <a:chExt cx="1134393" cy="37927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121F4-5726-C41F-15CB-34F178C4BE37}"/>
                </a:ext>
              </a:extLst>
            </p:cNvPr>
            <p:cNvSpPr/>
            <p:nvPr/>
          </p:nvSpPr>
          <p:spPr>
            <a:xfrm>
              <a:off x="8019288" y="2875611"/>
              <a:ext cx="493776" cy="3530608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AF1665-A004-C6A2-53F3-7839E2928BDD}"/>
                </a:ext>
              </a:extLst>
            </p:cNvPr>
            <p:cNvSpPr txBox="1"/>
            <p:nvPr/>
          </p:nvSpPr>
          <p:spPr>
            <a:xfrm>
              <a:off x="7871842" y="6391366"/>
              <a:ext cx="11343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cs typeface="B Yekan" panose="00000400000000000000" pitchFamily="2" charset="-78"/>
                </a:rPr>
                <a:t>Full adder#1 </a:t>
              </a:r>
              <a:endParaRPr lang="en-US" sz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DE5695-445A-8758-AE30-5B8C238D3620}"/>
              </a:ext>
            </a:extLst>
          </p:cNvPr>
          <p:cNvGrpSpPr/>
          <p:nvPr/>
        </p:nvGrpSpPr>
        <p:grpSpPr>
          <a:xfrm>
            <a:off x="6732385" y="2851904"/>
            <a:ext cx="1134393" cy="3792754"/>
            <a:chOff x="7871842" y="2875611"/>
            <a:chExt cx="1134393" cy="37927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74EC45-444E-177B-F945-9D2059410067}"/>
                </a:ext>
              </a:extLst>
            </p:cNvPr>
            <p:cNvSpPr/>
            <p:nvPr/>
          </p:nvSpPr>
          <p:spPr>
            <a:xfrm>
              <a:off x="8019288" y="2875611"/>
              <a:ext cx="493776" cy="3530608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77E421-38AD-EC65-D76F-FCFE43105EE2}"/>
                </a:ext>
              </a:extLst>
            </p:cNvPr>
            <p:cNvSpPr txBox="1"/>
            <p:nvPr/>
          </p:nvSpPr>
          <p:spPr>
            <a:xfrm>
              <a:off x="7871842" y="6391366"/>
              <a:ext cx="11343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cs typeface="B Yekan" panose="00000400000000000000" pitchFamily="2" charset="-78"/>
                </a:rPr>
                <a:t>Full adder#2 </a:t>
              </a:r>
              <a:endParaRPr lang="en-US" sz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2C83B-95BA-293D-9D03-21B7284FB3C3}"/>
              </a:ext>
            </a:extLst>
          </p:cNvPr>
          <p:cNvGrpSpPr/>
          <p:nvPr/>
        </p:nvGrpSpPr>
        <p:grpSpPr>
          <a:xfrm>
            <a:off x="5595460" y="2874580"/>
            <a:ext cx="1134393" cy="3792754"/>
            <a:chOff x="7871842" y="2875611"/>
            <a:chExt cx="1134393" cy="37927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0B5F1C-2929-7EFA-7345-163B866654F3}"/>
                </a:ext>
              </a:extLst>
            </p:cNvPr>
            <p:cNvSpPr/>
            <p:nvPr/>
          </p:nvSpPr>
          <p:spPr>
            <a:xfrm>
              <a:off x="8019288" y="2875611"/>
              <a:ext cx="493776" cy="3530608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F4DA75-4064-7F2D-F391-82F77BE00E24}"/>
                </a:ext>
              </a:extLst>
            </p:cNvPr>
            <p:cNvSpPr txBox="1"/>
            <p:nvPr/>
          </p:nvSpPr>
          <p:spPr>
            <a:xfrm>
              <a:off x="7871842" y="6391366"/>
              <a:ext cx="11343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cs typeface="B Yekan" panose="00000400000000000000" pitchFamily="2" charset="-78"/>
                </a:rPr>
                <a:t>Full adder#3 </a:t>
              </a:r>
              <a:endParaRPr lang="en-US" sz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2BFB96-99E6-5C34-3682-4E783A712662}"/>
              </a:ext>
            </a:extLst>
          </p:cNvPr>
          <p:cNvGrpSpPr/>
          <p:nvPr/>
        </p:nvGrpSpPr>
        <p:grpSpPr>
          <a:xfrm>
            <a:off x="4308672" y="2851904"/>
            <a:ext cx="1134393" cy="3792754"/>
            <a:chOff x="7871842" y="2875611"/>
            <a:chExt cx="1134393" cy="379275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508D9D4-73ED-7FEF-E3DF-A7E45809E780}"/>
                </a:ext>
              </a:extLst>
            </p:cNvPr>
            <p:cNvSpPr/>
            <p:nvPr/>
          </p:nvSpPr>
          <p:spPr>
            <a:xfrm>
              <a:off x="8019288" y="2875611"/>
              <a:ext cx="493776" cy="3530608"/>
            </a:xfrm>
            <a:prstGeom prst="rect">
              <a:avLst/>
            </a:prstGeom>
            <a:solidFill>
              <a:srgbClr val="5B9BD5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A9E1C1-17B0-9A3A-B2F0-93BA69726846}"/>
                </a:ext>
              </a:extLst>
            </p:cNvPr>
            <p:cNvSpPr txBox="1"/>
            <p:nvPr/>
          </p:nvSpPr>
          <p:spPr>
            <a:xfrm>
              <a:off x="7871842" y="6391366"/>
              <a:ext cx="11343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cs typeface="B Yekan" panose="00000400000000000000" pitchFamily="2" charset="-78"/>
                </a:rPr>
                <a:t>Full adder#4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40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F426-BF53-698E-E3C1-C2519171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Four-bit adder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189E5-F0B3-E5D3-C3FE-4C884DFE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97427-578A-57AD-1025-EC4A2C98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616AA-4E0F-90E8-D349-2FB713D09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74" y="1093241"/>
            <a:ext cx="8345114" cy="3387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ACCB3-A244-B6D2-ACC9-CBED4E5CD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62" y="4524188"/>
                <a:ext cx="11328838" cy="1882031"/>
              </a:xfrm>
            </p:spPr>
            <p:txBody>
              <a:bodyPr/>
              <a:lstStyle/>
              <a:p>
                <a:pPr algn="r" rtl="1"/>
                <a:r>
                  <a:rPr lang="fa-IR" dirty="0"/>
                  <a:t>برای طراحی این مدار با روشهای کلاسیک به یک جدول درستی با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fa-IR" dirty="0"/>
                  <a:t> وارده نیاز است زیرا 9 ورودی به مدار موجود است.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ACCB3-A244-B6D2-ACC9-CBED4E5CD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4524188"/>
                <a:ext cx="11328838" cy="1882031"/>
              </a:xfrm>
              <a:blipFill>
                <a:blip r:embed="rId3"/>
                <a:stretch>
                  <a:fillRect r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30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67579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combinational and sequential circuits</a:t>
            </a:r>
            <a:br>
              <a:rPr lang="fa-IR" dirty="0"/>
            </a:br>
            <a:r>
              <a:rPr lang="en-US" sz="3600" dirty="0"/>
              <a:t>(</a:t>
            </a:r>
            <a:r>
              <a:rPr lang="fa-IR" sz="3600" dirty="0"/>
              <a:t>مدارهای ترکیبی و ترتیبی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94ECB-FDF0-0440-EDDB-046311A5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Logic circuits for digital systems may be </a:t>
            </a:r>
            <a:r>
              <a:rPr lang="en-US" i="1" dirty="0">
                <a:solidFill>
                  <a:srgbClr val="FF0000"/>
                </a:solidFill>
              </a:rPr>
              <a:t>combinational</a:t>
            </a:r>
            <a:r>
              <a:rPr lang="en-US" dirty="0"/>
              <a:t> or </a:t>
            </a:r>
            <a:r>
              <a:rPr lang="en-US" i="1" dirty="0">
                <a:solidFill>
                  <a:srgbClr val="FF0000"/>
                </a:solidFill>
              </a:rPr>
              <a:t>sequential</a:t>
            </a:r>
            <a:r>
              <a:rPr lang="en-US" dirty="0"/>
              <a:t>. </a:t>
            </a:r>
          </a:p>
          <a:p>
            <a:r>
              <a:rPr lang="en-US" dirty="0"/>
              <a:t>A combinational circuit consists of logic gates whose </a:t>
            </a:r>
            <a:r>
              <a:rPr lang="en-US" dirty="0">
                <a:solidFill>
                  <a:srgbClr val="FF0000"/>
                </a:solidFill>
              </a:rPr>
              <a:t>outputs at any time are determined from only the present combination of inputs</a:t>
            </a:r>
            <a:r>
              <a:rPr lang="en-US" dirty="0"/>
              <a:t>. </a:t>
            </a:r>
          </a:p>
          <a:p>
            <a:r>
              <a:rPr lang="en-US" dirty="0"/>
              <a:t>A combinational circuit performs an operation that can be specified logically by a set of Boolean functions. </a:t>
            </a:r>
          </a:p>
          <a:p>
            <a:r>
              <a:rPr lang="en-US" dirty="0"/>
              <a:t>In contrast, </a:t>
            </a:r>
            <a:r>
              <a:rPr lang="en-US" dirty="0">
                <a:solidFill>
                  <a:srgbClr val="FF0000"/>
                </a:solidFill>
              </a:rPr>
              <a:t>sequential circuits </a:t>
            </a:r>
            <a:r>
              <a:rPr lang="en-US" dirty="0"/>
              <a:t>employ </a:t>
            </a:r>
            <a:r>
              <a:rPr lang="en-US" dirty="0">
                <a:solidFill>
                  <a:srgbClr val="7030A0"/>
                </a:solidFill>
              </a:rPr>
              <a:t>storage elements </a:t>
            </a:r>
            <a:r>
              <a:rPr lang="en-US" dirty="0"/>
              <a:t>in addition to logic gates.</a:t>
            </a:r>
          </a:p>
          <a:p>
            <a:r>
              <a:rPr lang="en-US" dirty="0"/>
              <a:t>Their outputs are a </a:t>
            </a:r>
            <a:r>
              <a:rPr lang="en-US" dirty="0">
                <a:solidFill>
                  <a:srgbClr val="FF0000"/>
                </a:solidFill>
              </a:rPr>
              <a:t>function of the inputs and the state of the storage </a:t>
            </a:r>
            <a:r>
              <a:rPr lang="en-US" dirty="0"/>
              <a:t>elements.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A6C0-899D-926C-0CFB-A9F6A35F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انتشار رقم </a:t>
            </a:r>
            <a:r>
              <a:rPr lang="fa-IR" dirty="0" err="1"/>
              <a:t>نقلی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E0E53C-BD40-4ECD-F17F-8E75F0180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جمع </a:t>
            </a:r>
            <a:r>
              <a:rPr lang="fa-IR" dirty="0" err="1"/>
              <a:t>دودویی</a:t>
            </a:r>
            <a:r>
              <a:rPr lang="fa-IR" dirty="0"/>
              <a:t> </a:t>
            </a:r>
            <a:r>
              <a:rPr lang="fa-IR" dirty="0" err="1"/>
              <a:t>بصورت</a:t>
            </a:r>
            <a:r>
              <a:rPr lang="fa-IR" dirty="0"/>
              <a:t> موازی لازم میدارد که مضاف و مضاف </a:t>
            </a:r>
            <a:r>
              <a:rPr lang="fa-IR" dirty="0" err="1"/>
              <a:t>الیه</a:t>
            </a:r>
            <a:r>
              <a:rPr lang="fa-IR" dirty="0"/>
              <a:t> </a:t>
            </a:r>
            <a:r>
              <a:rPr lang="fa-IR" dirty="0">
                <a:solidFill>
                  <a:srgbClr val="C00000"/>
                </a:solidFill>
              </a:rPr>
              <a:t>بطور همزمان </a:t>
            </a:r>
            <a:r>
              <a:rPr lang="fa-IR" dirty="0"/>
              <a:t>برای محاسبه موجود باشند.</a:t>
            </a:r>
          </a:p>
          <a:p>
            <a:r>
              <a:rPr lang="fa-IR" dirty="0"/>
              <a:t>همچون دیگر مدارهای ترکیبی، در این مدار هم، قبل از داشتن یک جواب صحیح، </a:t>
            </a:r>
            <a:r>
              <a:rPr lang="fa-IR" dirty="0">
                <a:solidFill>
                  <a:srgbClr val="C00000"/>
                </a:solidFill>
              </a:rPr>
              <a:t>سیگنال باید از گیتها عبور کند</a:t>
            </a:r>
          </a:p>
          <a:p>
            <a:r>
              <a:rPr lang="fa-IR" dirty="0">
                <a:solidFill>
                  <a:srgbClr val="C00000"/>
                </a:solidFill>
              </a:rPr>
              <a:t>زمان کل انتشار </a:t>
            </a:r>
            <a:r>
              <a:rPr lang="fa-IR" dirty="0"/>
              <a:t>برابر است با زمان تاخیر انتشار یک نمونه </a:t>
            </a:r>
            <a:r>
              <a:rPr lang="fa-IR" dirty="0" err="1"/>
              <a:t>گیت</a:t>
            </a:r>
            <a:r>
              <a:rPr lang="fa-IR" dirty="0"/>
              <a:t> </a:t>
            </a:r>
            <a:r>
              <a:rPr lang="fa-IR" dirty="0" err="1"/>
              <a:t>ضربدر</a:t>
            </a:r>
            <a:r>
              <a:rPr lang="fa-IR" dirty="0"/>
              <a:t> طبقات </a:t>
            </a:r>
            <a:r>
              <a:rPr lang="fa-IR" dirty="0" err="1"/>
              <a:t>گیتها</a:t>
            </a:r>
            <a:endParaRPr lang="fa-IR" dirty="0"/>
          </a:p>
          <a:p>
            <a:r>
              <a:rPr lang="fa-IR" dirty="0"/>
              <a:t>طولانی ترین زمان تاخیر انتشار در یک جمع کننده، زمانی است که </a:t>
            </a:r>
            <a:r>
              <a:rPr lang="fa-IR" dirty="0">
                <a:solidFill>
                  <a:srgbClr val="C00000"/>
                </a:solidFill>
              </a:rPr>
              <a:t>بیت نقلی برای انتشار در جمع کننده کامل لازم دارد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C0B73-E0D0-37E2-C994-DF04B660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AC81D-6B62-A20D-47FD-4C743850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84B3-FDF7-388F-DD00-9567E9E3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 Propagation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6236FE-50BD-51BC-7400-747BC4EE0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437" y="1417638"/>
            <a:ext cx="10601325" cy="48101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A00E3-9A43-063A-EBDF-CB35025A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7E5F1-ECCC-6A18-1376-A538F78A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89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A6C0-899D-926C-0CFB-A9F6A35F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انتشار رقم </a:t>
            </a:r>
            <a:r>
              <a:rPr lang="fa-IR" dirty="0" err="1"/>
              <a:t>نقلی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C0B73-E0D0-37E2-C994-DF04B660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AC81D-6B62-A20D-47FD-4C743850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9638C545-0326-58C1-5AE1-4703F567A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83"/>
          <a:stretch/>
        </p:blipFill>
        <p:spPr>
          <a:xfrm>
            <a:off x="215462" y="50518"/>
            <a:ext cx="4683450" cy="1751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1E0E53C-BD40-4ECD-F17F-8E75F01806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62" y="1613647"/>
                <a:ext cx="11827126" cy="479257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fa-IR" dirty="0"/>
                  <a:t>باتوجه به شکل مدار تمام جمع کننده در هر طبقه، سیگنالهای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و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 هنگامی به ثبات میرسند که </a:t>
                </a:r>
                <a:r>
                  <a:rPr lang="fa-IR" dirty="0" err="1"/>
                  <a:t>گیتهای</a:t>
                </a:r>
                <a:r>
                  <a:rPr lang="fa-IR" dirty="0"/>
                  <a:t> مربوطه شان انتشار یافته باشند.</a:t>
                </a:r>
              </a:p>
              <a:p>
                <a:r>
                  <a:rPr lang="fa-IR" dirty="0"/>
                  <a:t>این دو سیگنال که در همه جمع کننده های کامل وجود دارند، به بیت های مضاف و مضاف </a:t>
                </a:r>
                <a:r>
                  <a:rPr lang="fa-IR" dirty="0" err="1"/>
                  <a:t>الیه</a:t>
                </a:r>
                <a:r>
                  <a:rPr lang="fa-IR" dirty="0"/>
                  <a:t> ورودی وابسته </a:t>
                </a:r>
                <a:r>
                  <a:rPr lang="fa-IR" dirty="0" err="1"/>
                  <a:t>اند</a:t>
                </a:r>
                <a:r>
                  <a:rPr lang="fa-IR" dirty="0"/>
                  <a:t>.</a:t>
                </a:r>
              </a:p>
              <a:p>
                <a:r>
                  <a:rPr lang="fa-IR" dirty="0"/>
                  <a:t>سیگنال </a:t>
                </a:r>
                <a:r>
                  <a:rPr lang="fa-IR" dirty="0" err="1"/>
                  <a:t>نقلی</a:t>
                </a:r>
                <a:r>
                  <a:rPr lang="fa-IR" dirty="0"/>
                  <a:t> ورودی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از طریق </a:t>
                </a:r>
                <a:r>
                  <a:rPr lang="fa-IR" dirty="0" err="1"/>
                  <a:t>گیت</a:t>
                </a:r>
                <a:r>
                  <a:rPr lang="fa-IR" dirty="0"/>
                  <a:t> </a:t>
                </a:r>
                <a:r>
                  <a:rPr lang="en-US" dirty="0"/>
                  <a:t>AND</a:t>
                </a:r>
                <a:r>
                  <a:rPr lang="fa-IR" dirty="0"/>
                  <a:t> و یک </a:t>
                </a:r>
                <a:r>
                  <a:rPr lang="fa-IR" dirty="0" err="1"/>
                  <a:t>گیت</a:t>
                </a:r>
                <a:r>
                  <a:rPr lang="fa-IR" dirty="0"/>
                  <a:t> </a:t>
                </a:r>
                <a:r>
                  <a:rPr lang="en-US" dirty="0"/>
                  <a:t>OR</a:t>
                </a:r>
                <a:r>
                  <a:rPr lang="fa-IR" dirty="0"/>
                  <a:t>، که دو سطح </a:t>
                </a:r>
                <a:r>
                  <a:rPr lang="fa-IR" dirty="0" err="1"/>
                  <a:t>گیت</a:t>
                </a:r>
                <a:r>
                  <a:rPr lang="fa-IR" dirty="0"/>
                  <a:t> را تشکیل میدهند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میرسد</a:t>
                </a:r>
                <a:r>
                  <a:rPr lang="en-US" dirty="0"/>
                  <a:t>.</a:t>
                </a:r>
              </a:p>
              <a:p>
                <a:r>
                  <a:rPr lang="fa-IR" dirty="0"/>
                  <a:t>اگر در مجموع 4 جمع کننده کامل وجود داشته باشد، بیت </a:t>
                </a:r>
                <a:r>
                  <a:rPr lang="fa-IR" dirty="0" err="1"/>
                  <a:t>نقلی</a:t>
                </a:r>
                <a:r>
                  <a:rPr lang="fa-IR" dirty="0"/>
                  <a:t> خروجی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تا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fa-IR" dirty="0"/>
                  <a:t> طبقه </a:t>
                </a:r>
                <a:r>
                  <a:rPr lang="fa-IR" dirty="0" err="1"/>
                  <a:t>گیت</a:t>
                </a:r>
                <a:r>
                  <a:rPr lang="fa-IR" dirty="0"/>
                  <a:t> وجود خواهد داشت.</a:t>
                </a:r>
              </a:p>
              <a:p>
                <a:r>
                  <a:rPr lang="fa-IR" dirty="0"/>
                  <a:t>برای جمع کننده </a:t>
                </a:r>
                <a:r>
                  <a:rPr lang="en-US" dirty="0"/>
                  <a:t>n</a:t>
                </a:r>
                <a:r>
                  <a:rPr lang="fa-IR" dirty="0"/>
                  <a:t>  بیتی، </a:t>
                </a:r>
                <a:r>
                  <a:rPr lang="en-US" dirty="0"/>
                  <a:t>2n</a:t>
                </a:r>
                <a:r>
                  <a:rPr lang="fa-IR" dirty="0"/>
                  <a:t> طبقه </a:t>
                </a:r>
                <a:r>
                  <a:rPr lang="fa-IR" dirty="0" err="1"/>
                  <a:t>گیت</a:t>
                </a:r>
                <a:r>
                  <a:rPr lang="fa-IR" dirty="0"/>
                  <a:t> وجود دارد تا </a:t>
                </a:r>
                <a:r>
                  <a:rPr lang="fa-IR" dirty="0" err="1"/>
                  <a:t>نقلی</a:t>
                </a:r>
                <a:r>
                  <a:rPr lang="fa-IR" dirty="0"/>
                  <a:t> ورودی از طریق آنها انتشار یافته و به خروجی برسد.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1E0E53C-BD40-4ECD-F17F-8E75F01806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613647"/>
                <a:ext cx="11827126" cy="4792571"/>
              </a:xfrm>
              <a:blipFill>
                <a:blip r:embed="rId4"/>
                <a:stretch>
                  <a:fillRect l="-258" r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780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A6C0-899D-926C-0CFB-A9F6A35F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انتشار رقم </a:t>
            </a:r>
            <a:r>
              <a:rPr lang="fa-IR" dirty="0" err="1"/>
              <a:t>نقلی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C0B73-E0D0-37E2-C994-DF04B660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AC81D-6B62-A20D-47FD-4C743850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9638C545-0326-58C1-5AE1-4703F567A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83"/>
          <a:stretch/>
        </p:blipFill>
        <p:spPr>
          <a:xfrm>
            <a:off x="215462" y="50518"/>
            <a:ext cx="4683450" cy="175138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E0E53C-BD40-4ECD-F17F-8E75F0180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613647"/>
            <a:ext cx="11827126" cy="4792571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زمان انتشار </a:t>
            </a:r>
            <a:r>
              <a:rPr lang="fa-IR" dirty="0" err="1"/>
              <a:t>نقلی</a:t>
            </a:r>
            <a:r>
              <a:rPr lang="fa-IR" dirty="0"/>
              <a:t>، فاکتور محدود کننده ای روی سرعت جمع کننده است</a:t>
            </a:r>
          </a:p>
          <a:p>
            <a:r>
              <a:rPr lang="fa-IR" dirty="0"/>
              <a:t>اگرچه جمع کننده همواره دارای مقدار در خروجی است ولی خروجی زمانی معتبر و صحیح خواهد بود که فرصت کافی برای انتشار سیگنال از </a:t>
            </a:r>
            <a:r>
              <a:rPr lang="fa-IR" dirty="0" err="1"/>
              <a:t>گیت</a:t>
            </a:r>
            <a:r>
              <a:rPr lang="fa-IR" dirty="0"/>
              <a:t> های متصل از ورودی تا خروجی داده شود.</a:t>
            </a:r>
          </a:p>
          <a:p>
            <a:r>
              <a:rPr lang="fa-IR" dirty="0"/>
              <a:t>راه حل؟</a:t>
            </a:r>
          </a:p>
          <a:p>
            <a:r>
              <a:rPr lang="fa-IR" dirty="0"/>
              <a:t>استفاده از </a:t>
            </a:r>
            <a:r>
              <a:rPr lang="fa-IR" dirty="0" err="1"/>
              <a:t>گیت</a:t>
            </a:r>
            <a:r>
              <a:rPr lang="fa-IR" dirty="0"/>
              <a:t> های سریع</a:t>
            </a:r>
          </a:p>
          <a:p>
            <a:r>
              <a:rPr lang="fa-IR" dirty="0"/>
              <a:t>افزایش پیچیدگی مدار برای کاهش زمان تاخیر </a:t>
            </a:r>
            <a:r>
              <a:rPr lang="fa-IR" dirty="0" err="1"/>
              <a:t>نقلی</a:t>
            </a:r>
            <a:endParaRPr lang="fa-I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96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A6C0-899D-926C-0CFB-A9F6A35F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مولد </a:t>
            </a:r>
            <a:r>
              <a:rPr lang="fa-IR" dirty="0" err="1"/>
              <a:t>نقلی</a:t>
            </a:r>
            <a:r>
              <a:rPr lang="fa-IR" dirty="0"/>
              <a:t> پیش بینی شونده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C0B73-E0D0-37E2-C994-DF04B660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AC81D-6B62-A20D-47FD-4C743850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9638C545-0326-58C1-5AE1-4703F567A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83"/>
          <a:stretch/>
        </p:blipFill>
        <p:spPr>
          <a:xfrm>
            <a:off x="215462" y="50518"/>
            <a:ext cx="4683450" cy="1751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E79B0-80C1-1064-B68F-0E972F214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63" y="2070754"/>
            <a:ext cx="1750914" cy="863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4F1419-484E-5F7D-9916-DDF249C68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83" y="3081228"/>
            <a:ext cx="2411599" cy="894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5A9D85-E37B-7FDC-EADA-1006777A1687}"/>
                  </a:ext>
                </a:extLst>
              </p:cNvPr>
              <p:cNvSpPr txBox="1"/>
              <p:nvPr/>
            </p:nvSpPr>
            <p:spPr>
              <a:xfrm>
                <a:off x="251267" y="4120480"/>
                <a:ext cx="609898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231F2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900" b="0" i="1" dirty="0">
                    <a:solidFill>
                      <a:srgbClr val="231F20"/>
                    </a:solidFill>
                    <a:effectLst/>
                    <a:latin typeface="TimesTenLTStd-Italic"/>
                  </a:rPr>
                  <a:t> </a:t>
                </a:r>
                <a:r>
                  <a:rPr lang="en-US" sz="2000" b="0" i="0" dirty="0">
                    <a:solidFill>
                      <a:srgbClr val="231F20"/>
                    </a:solidFill>
                    <a:effectLst/>
                    <a:latin typeface="TimesTenLTStd-Roman"/>
                  </a:rPr>
                  <a:t>is called a </a:t>
                </a:r>
                <a:r>
                  <a:rPr lang="en-US" sz="2000" b="0" i="1" dirty="0">
                    <a:solidFill>
                      <a:srgbClr val="231F20"/>
                    </a:solidFill>
                    <a:effectLst/>
                    <a:latin typeface="TimesTenLTStd-Italic"/>
                  </a:rPr>
                  <a:t>carry generate (</a:t>
                </a:r>
                <a:r>
                  <a:rPr lang="fa-IR" sz="2000" i="1" dirty="0">
                    <a:solidFill>
                      <a:srgbClr val="231F20"/>
                    </a:solidFill>
                    <a:latin typeface="TimesTenLTStd-Italic"/>
                  </a:rPr>
                  <a:t>مولد </a:t>
                </a:r>
                <a:r>
                  <a:rPr lang="fa-IR" sz="2000" i="1" dirty="0" err="1">
                    <a:solidFill>
                      <a:srgbClr val="231F20"/>
                    </a:solidFill>
                    <a:latin typeface="TimesTenLTStd-Italic"/>
                  </a:rPr>
                  <a:t>نقلی</a:t>
                </a:r>
                <a:r>
                  <a:rPr lang="en-US" sz="2000" b="0" i="1" dirty="0">
                    <a:solidFill>
                      <a:srgbClr val="231F20"/>
                    </a:solidFill>
                    <a:effectLst/>
                    <a:latin typeface="TimesTenLTStd-Italic"/>
                  </a:rPr>
                  <a:t>)</a:t>
                </a:r>
                <a:r>
                  <a:rPr lang="en-US" sz="2000" dirty="0"/>
                  <a:t> </a:t>
                </a:r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5A9D85-E37B-7FDC-EADA-1006777A1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67" y="4120480"/>
                <a:ext cx="6098988" cy="707886"/>
              </a:xfrm>
              <a:prstGeom prst="rect">
                <a:avLst/>
              </a:prstGeom>
              <a:blipFill>
                <a:blip r:embed="rId6"/>
                <a:stretch>
                  <a:fillRect t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307D4799-2CFC-1EF7-89A5-8A8B344D6F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9611" y="1458507"/>
            <a:ext cx="1606389" cy="593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DB5179-1FF5-E6BB-207C-5BB0ED96AC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9611" y="2108974"/>
            <a:ext cx="6151563" cy="7062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2F648F-55F0-8B1F-F212-38C567F6F7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2273" y="2872622"/>
            <a:ext cx="4110173" cy="389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C39BF2-0339-BEC9-E5D8-178967FD04E7}"/>
                  </a:ext>
                </a:extLst>
              </p:cNvPr>
              <p:cNvSpPr txBox="1"/>
              <p:nvPr/>
            </p:nvSpPr>
            <p:spPr>
              <a:xfrm>
                <a:off x="277231" y="4671165"/>
                <a:ext cx="60989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31F20"/>
                    </a:solidFill>
                    <a:latin typeface="TimesTenLTStd-Roman"/>
                  </a:rPr>
                  <a:t> is cal</a:t>
                </a:r>
                <a:r>
                  <a:rPr lang="en-US" sz="1800" b="0" i="0" dirty="0">
                    <a:solidFill>
                      <a:srgbClr val="231F20"/>
                    </a:solidFill>
                    <a:effectLst/>
                    <a:latin typeface="TimesTenLTStd-Roman"/>
                  </a:rPr>
                  <a:t>led a </a:t>
                </a:r>
                <a:r>
                  <a:rPr lang="en-US" sz="1800" b="0" i="1" dirty="0">
                    <a:solidFill>
                      <a:srgbClr val="231F20"/>
                    </a:solidFill>
                    <a:effectLst/>
                    <a:latin typeface="TimesTenLTStd-Italic"/>
                  </a:rPr>
                  <a:t>carry propagate (</a:t>
                </a:r>
                <a:r>
                  <a:rPr lang="fa-IR" sz="1800" b="0" i="1" dirty="0">
                    <a:solidFill>
                      <a:srgbClr val="231F20"/>
                    </a:solidFill>
                    <a:effectLst/>
                    <a:latin typeface="TimesTenLTStd-Italic"/>
                  </a:rPr>
                  <a:t>انتشار </a:t>
                </a:r>
                <a:r>
                  <a:rPr lang="fa-IR" sz="1800" b="0" i="1" dirty="0" err="1">
                    <a:solidFill>
                      <a:srgbClr val="231F20"/>
                    </a:solidFill>
                    <a:effectLst/>
                    <a:latin typeface="TimesTenLTStd-Italic"/>
                  </a:rPr>
                  <a:t>نقلی</a:t>
                </a:r>
                <a:r>
                  <a:rPr lang="en-US" sz="1800" b="0" i="1" dirty="0">
                    <a:solidFill>
                      <a:srgbClr val="231F20"/>
                    </a:solidFill>
                    <a:effectLst/>
                    <a:latin typeface="TimesTenLTStd-Italic"/>
                  </a:rPr>
                  <a:t>)</a:t>
                </a:r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C39BF2-0339-BEC9-E5D8-178967FD0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1" y="4671165"/>
                <a:ext cx="6098988" cy="646331"/>
              </a:xfrm>
              <a:prstGeom prst="rect">
                <a:avLst/>
              </a:prstGeom>
              <a:blipFill>
                <a:blip r:embed="rId10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462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7026E1-0DFA-DA09-6D30-5CCE9C764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493" y="1188738"/>
            <a:ext cx="3820559" cy="5618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4A6C0-899D-926C-0CFB-A9F6A35F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/>
              <a:t>جمع کننده چهار بیتی با پیش بینی </a:t>
            </a:r>
            <a:r>
              <a:rPr lang="fa-IR" sz="3600" dirty="0" err="1"/>
              <a:t>نقلی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C6B79117-3492-5470-77F4-A4D52F8A8D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5624" y="1240077"/>
                <a:ext cx="4213410" cy="516614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a-IR" dirty="0"/>
                  <a:t>نقلی ها از درون مول پیش بینی </a:t>
                </a:r>
                <a:r>
                  <a:rPr lang="fa-IR" dirty="0" err="1"/>
                  <a:t>نقلی</a:t>
                </a:r>
                <a:r>
                  <a:rPr lang="fa-IR" dirty="0"/>
                  <a:t> انتشار می یابند و </a:t>
                </a:r>
                <a:r>
                  <a:rPr lang="fa-IR" dirty="0" err="1"/>
                  <a:t>بعنوان</a:t>
                </a:r>
                <a:r>
                  <a:rPr lang="fa-IR" dirty="0"/>
                  <a:t> ورودی </a:t>
                </a:r>
                <a:r>
                  <a:rPr lang="fa-IR" dirty="0" err="1"/>
                  <a:t>گیت</a:t>
                </a:r>
                <a:r>
                  <a:rPr lang="fa-IR" dirty="0"/>
                  <a:t> </a:t>
                </a:r>
                <a:r>
                  <a:rPr lang="en-US" dirty="0"/>
                  <a:t>XOR</a:t>
                </a:r>
                <a:r>
                  <a:rPr lang="fa-IR" dirty="0"/>
                  <a:t> دوم اعمال میگردند.</a:t>
                </a:r>
              </a:p>
              <a:p>
                <a:r>
                  <a:rPr lang="fa-IR" dirty="0"/>
                  <a:t>همه </a:t>
                </a:r>
                <a:r>
                  <a:rPr lang="fa-IR" dirty="0" err="1"/>
                  <a:t>نقلی</a:t>
                </a:r>
                <a:r>
                  <a:rPr lang="fa-IR" dirty="0"/>
                  <a:t> های خروجی پس از یک تاخیر در دو طبقه </a:t>
                </a:r>
                <a:r>
                  <a:rPr lang="fa-IR" dirty="0" err="1"/>
                  <a:t>گیت</a:t>
                </a:r>
                <a:r>
                  <a:rPr lang="fa-IR" dirty="0"/>
                  <a:t> بطور همزمان تولید میشوند</a:t>
                </a:r>
              </a:p>
              <a:p>
                <a:r>
                  <a:rPr lang="fa-IR" dirty="0"/>
                  <a:t>بنابراین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تا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دارای زمان تاخیر انتشار یکسانی هستند.</a:t>
                </a: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C6B79117-3492-5470-77F4-A4D52F8A8D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5624" y="1240077"/>
                <a:ext cx="4213410" cy="5166142"/>
              </a:xfrm>
              <a:blipFill>
                <a:blip r:embed="rId4"/>
                <a:stretch>
                  <a:fillRect l="-4197" r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C0B73-E0D0-37E2-C994-DF04B660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AC81D-6B62-A20D-47FD-4C743850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F648F-55F0-8B1F-F212-38C567F6F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" y="1959809"/>
            <a:ext cx="3517741" cy="4768498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4C473CA3-AD6F-72DA-7EA0-1DDD0D6F8D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583"/>
          <a:stretch/>
        </p:blipFill>
        <p:spPr>
          <a:xfrm>
            <a:off x="215462" y="50518"/>
            <a:ext cx="4683450" cy="175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85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E30588-D1C7-AE29-93DB-6F94C6B3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Subtractor (</a:t>
            </a:r>
            <a:r>
              <a:rPr lang="fa-IR" dirty="0"/>
              <a:t>تفریق کننده دو </a:t>
            </a:r>
            <a:r>
              <a:rPr lang="fa-IR" dirty="0" err="1"/>
              <a:t>دویی</a:t>
            </a:r>
            <a:r>
              <a:rPr lang="en-US" dirty="0"/>
              <a:t>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B1BD7BB-1BAE-A698-ED98-E3833ADEA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62" y="1144450"/>
            <a:ext cx="8114499" cy="5165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4B98-CE13-184A-2F3E-F04754F2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E20E-42BD-21F3-89E0-6F753598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6D9D7-90C3-680F-EBE0-E8D9FF8207AB}"/>
              </a:ext>
            </a:extLst>
          </p:cNvPr>
          <p:cNvSpPr txBox="1"/>
          <p:nvPr/>
        </p:nvSpPr>
        <p:spPr>
          <a:xfrm>
            <a:off x="8148917" y="2614393"/>
            <a:ext cx="3691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exclusive-OR with output V is for detecting an overflow.</a:t>
            </a:r>
          </a:p>
        </p:txBody>
      </p:sp>
    </p:spTree>
    <p:extLst>
      <p:ext uri="{BB962C8B-B14F-4D97-AF65-F5344CB8AC3E}">
        <p14:creationId xmlns:p14="http://schemas.microsoft.com/office/powerpoint/2010/main" val="2180889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E30588-D1C7-AE29-93DB-6F94C6B3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Overflow (</a:t>
            </a:r>
            <a:r>
              <a:rPr lang="fa-IR" dirty="0"/>
              <a:t>سرریز</a:t>
            </a:r>
            <a:r>
              <a:rPr lang="en-US" dirty="0"/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7D73D0-8CB3-68F7-455B-06208F01D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3239247"/>
            <a:ext cx="11328838" cy="3166972"/>
          </a:xfrm>
        </p:spPr>
        <p:txBody>
          <a:bodyPr>
            <a:normAutofit/>
          </a:bodyPr>
          <a:lstStyle/>
          <a:p>
            <a:r>
              <a:rPr lang="fa-IR" dirty="0"/>
              <a:t>هر گاه دو عدد </a:t>
            </a:r>
            <a:r>
              <a:rPr lang="en-US" dirty="0"/>
              <a:t>n</a:t>
            </a:r>
            <a:r>
              <a:rPr lang="fa-IR" dirty="0"/>
              <a:t> رقمی با هم جمع شوند و حاصل جمع </a:t>
            </a:r>
            <a:r>
              <a:rPr lang="en-US" dirty="0"/>
              <a:t>n+1</a:t>
            </a:r>
            <a:r>
              <a:rPr lang="fa-IR" dirty="0"/>
              <a:t> رقم را اشغال کند، گوییم سرریز رخ داده است.</a:t>
            </a:r>
          </a:p>
          <a:p>
            <a:r>
              <a:rPr lang="fa-IR" dirty="0"/>
              <a:t>سرریز در کامپیوتر مشکلاتی را ایجاد میکند. اغلب یک </a:t>
            </a:r>
            <a:r>
              <a:rPr lang="fa-IR" dirty="0" err="1"/>
              <a:t>فلیپ</a:t>
            </a:r>
            <a:r>
              <a:rPr lang="fa-IR" dirty="0"/>
              <a:t> </a:t>
            </a:r>
            <a:r>
              <a:rPr lang="fa-IR" dirty="0" err="1"/>
              <a:t>فلاپ</a:t>
            </a:r>
            <a:r>
              <a:rPr lang="fa-IR" dirty="0"/>
              <a:t> را یک میکند تا توسط کاربر چک شود.</a:t>
            </a:r>
          </a:p>
          <a:p>
            <a:pPr marL="0" indent="0">
              <a:buNone/>
            </a:pPr>
            <a:endParaRPr lang="fa-I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4B98-CE13-184A-2F3E-F04754F2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E20E-42BD-21F3-89E0-6F753598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B13553D3-2C83-CC54-140F-DC0C026CA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52"/>
          <a:stretch/>
        </p:blipFill>
        <p:spPr>
          <a:xfrm>
            <a:off x="6535797" y="94633"/>
            <a:ext cx="5440741" cy="26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03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E30588-D1C7-AE29-93DB-6F94C6B3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Example Overflow (</a:t>
            </a:r>
            <a:r>
              <a:rPr lang="fa-IR" dirty="0"/>
              <a:t>سرریز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4B98-CE13-184A-2F3E-F04754F2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E20E-42BD-21F3-89E0-6F753598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B13553D3-2C83-CC54-140F-DC0C026CA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52"/>
          <a:stretch/>
        </p:blipFill>
        <p:spPr>
          <a:xfrm>
            <a:off x="2268470" y="1065570"/>
            <a:ext cx="7407128" cy="3556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33184A-B22A-100C-9099-D5F48756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68" y="4622560"/>
            <a:ext cx="100298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6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4F3FA4-43CF-EA56-CC9B-B9360B0C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Multiplier (</a:t>
            </a:r>
            <a:r>
              <a:rPr lang="fa-IR" dirty="0"/>
              <a:t>ضرب کننده دو بیتی</a:t>
            </a:r>
            <a:r>
              <a:rPr lang="en-US" dirty="0"/>
              <a:t>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2A939CB-4D5B-AE99-C69D-4CCA1DD4A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1399" b="63769"/>
          <a:stretch/>
        </p:blipFill>
        <p:spPr>
          <a:xfrm>
            <a:off x="647701" y="1747838"/>
            <a:ext cx="4079688" cy="28391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72313-23E0-EF17-AA53-74B3F9A2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FA2CB-A4BE-3EF6-677B-C2FD87D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E08BE41B-B4D7-11EB-9962-9627E015E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39" b="8885"/>
          <a:stretch/>
        </p:blipFill>
        <p:spPr>
          <a:xfrm>
            <a:off x="6285383" y="1075624"/>
            <a:ext cx="4251135" cy="55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3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67579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combinational circuits</a:t>
            </a:r>
            <a:br>
              <a:rPr lang="fa-IR" dirty="0"/>
            </a:br>
            <a:r>
              <a:rPr lang="en-US" sz="3600" dirty="0"/>
              <a:t>(</a:t>
            </a:r>
            <a:r>
              <a:rPr lang="fa-IR" sz="3600" dirty="0"/>
              <a:t>مدارهای ترکیبی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94ECB-FDF0-0440-EDDB-046311A5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dirty="0"/>
              <a:t>خروجی مدارهای ترکیبی به مقادیر سیگنال ها در ورودی خود واکنش نشان می دهند و مقدار سیگنال خروجی را تولید می کنند و اطلاعات </a:t>
            </a:r>
            <a:r>
              <a:rPr lang="fa-IR" dirty="0" err="1"/>
              <a:t>باینری</a:t>
            </a:r>
            <a:r>
              <a:rPr lang="fa-IR" dirty="0"/>
              <a:t> را از داده های ورودی داده شده به داده های خروجی مورد نیاز تبدیل می کنند.</a:t>
            </a:r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r>
              <a:rPr lang="fa-IR" dirty="0"/>
              <a:t>در بسیاری از </a:t>
            </a:r>
            <a:r>
              <a:rPr lang="fa-IR" dirty="0" err="1"/>
              <a:t>کاربردها</a:t>
            </a:r>
            <a:r>
              <a:rPr lang="fa-IR" dirty="0"/>
              <a:t>، منبع و مقصد، ثبات های ذخیره سازی هستند.</a:t>
            </a:r>
          </a:p>
          <a:p>
            <a:pPr algn="r" rtl="1"/>
            <a:r>
              <a:rPr lang="fa-IR" dirty="0"/>
              <a:t>اگر </a:t>
            </a:r>
            <a:r>
              <a:rPr lang="fa-IR" dirty="0" err="1"/>
              <a:t>ثباتها</a:t>
            </a:r>
            <a:r>
              <a:rPr lang="fa-IR" dirty="0"/>
              <a:t> به همراه </a:t>
            </a:r>
            <a:r>
              <a:rPr lang="fa-IR" dirty="0" err="1"/>
              <a:t>گیتهای</a:t>
            </a:r>
            <a:r>
              <a:rPr lang="fa-IR" dirty="0"/>
              <a:t> منطقی بکار روند، کل مدار با نام مدار ترتیبی شناخته خواهد شد.</a:t>
            </a: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5A6F2-3013-5661-B607-C6232FE4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09" y="3148106"/>
            <a:ext cx="6196940" cy="15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C9B1-759C-09DE-1B03-B7565713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Multiplier With More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B0ED57-4AEE-0E31-7DD4-469328F55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9299080" cy="5166142"/>
              </a:xfrm>
            </p:spPr>
            <p:txBody>
              <a:bodyPr>
                <a:normAutofit fontScale="92500" lnSpcReduction="20000"/>
              </a:bodyPr>
              <a:lstStyle/>
              <a:p>
                <a:pPr algn="r" rtl="1"/>
                <a:r>
                  <a:rPr lang="fa-IR" dirty="0"/>
                  <a:t>یک مدار ترکیبی ضرب </a:t>
                </a:r>
                <a:r>
                  <a:rPr lang="fa-IR" dirty="0" err="1"/>
                  <a:t>باینری</a:t>
                </a:r>
                <a:r>
                  <a:rPr lang="fa-IR" dirty="0"/>
                  <a:t> با بیت های بیشتر را می توان به روشی مشابه ساخت.</a:t>
                </a:r>
              </a:p>
              <a:p>
                <a:pPr algn="r" rtl="1"/>
                <a:r>
                  <a:rPr lang="fa-IR" dirty="0"/>
                  <a:t>بیتی از ضریب با هر بیت </a:t>
                </a:r>
                <a:r>
                  <a:rPr lang="fa-IR" dirty="0" err="1"/>
                  <a:t>مضروب</a:t>
                </a:r>
                <a:r>
                  <a:rPr lang="fa-IR" dirty="0"/>
                  <a:t> به تعداد بیت های </a:t>
                </a:r>
                <a:r>
                  <a:rPr lang="fa-IR" dirty="0" err="1"/>
                  <a:t>مضروب</a:t>
                </a:r>
                <a:r>
                  <a:rPr lang="fa-IR" dirty="0"/>
                  <a:t> </a:t>
                </a:r>
                <a:r>
                  <a:rPr lang="en-US" dirty="0"/>
                  <a:t>AND </a:t>
                </a:r>
                <a:r>
                  <a:rPr lang="fa-IR" dirty="0"/>
                  <a:t> می شود.</a:t>
                </a:r>
              </a:p>
              <a:p>
                <a:pPr algn="r" rtl="1"/>
                <a:r>
                  <a:rPr lang="fa-IR" dirty="0"/>
                  <a:t>خروجی </a:t>
                </a:r>
                <a:r>
                  <a:rPr lang="fa-IR" dirty="0" err="1"/>
                  <a:t>باینری</a:t>
                </a:r>
                <a:r>
                  <a:rPr lang="fa-IR" dirty="0"/>
                  <a:t> در هر سطح از </a:t>
                </a:r>
                <a:r>
                  <a:rPr lang="fa-IR" dirty="0" err="1"/>
                  <a:t>دروازه‌های</a:t>
                </a:r>
                <a:r>
                  <a:rPr lang="fa-IR" dirty="0"/>
                  <a:t> </a:t>
                </a:r>
                <a:r>
                  <a:rPr lang="en-US" dirty="0"/>
                  <a:t>AND </a:t>
                </a:r>
                <a:r>
                  <a:rPr lang="fa-IR" dirty="0"/>
                  <a:t>با </a:t>
                </a:r>
                <a:r>
                  <a:rPr lang="fa-IR" dirty="0" err="1"/>
                  <a:t>حاصلضرب</a:t>
                </a:r>
                <a:r>
                  <a:rPr lang="fa-IR" dirty="0"/>
                  <a:t> جزئی سطح قبلی اضافه </a:t>
                </a:r>
                <a:r>
                  <a:rPr lang="fa-IR" dirty="0" err="1"/>
                  <a:t>می‌شود</a:t>
                </a:r>
                <a:r>
                  <a:rPr lang="fa-IR" dirty="0"/>
                  <a:t> تا یک محصول جزئی جدید تشکیل شود.</a:t>
                </a:r>
              </a:p>
              <a:p>
                <a:pPr algn="r" rtl="1"/>
                <a:r>
                  <a:rPr lang="fa-IR" dirty="0"/>
                  <a:t>برای بیت های ضریب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fa-IR" dirty="0"/>
                  <a:t> و بیت های </a:t>
                </a:r>
                <a:r>
                  <a:rPr lang="fa-IR" dirty="0" err="1"/>
                  <a:t>مضروب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fa-IR" dirty="0"/>
                  <a:t>، به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fa-IR" dirty="0"/>
                  <a:t> گیت </a:t>
                </a:r>
                <a:r>
                  <a:rPr lang="en-US" dirty="0"/>
                  <a:t>AND </a:t>
                </a:r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جمع کننده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fa-IR" dirty="0"/>
                  <a:t> بیت نیاز داریم تا محصولی از بیت های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تولید کنیم.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B0ED57-4AEE-0E31-7DD4-469328F55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9299080" cy="5166142"/>
              </a:xfrm>
              <a:blipFill>
                <a:blip r:embed="rId2"/>
                <a:stretch>
                  <a:fillRect r="-45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268FE-CDFD-E26F-13C4-3047BD53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02109-486C-7AD9-2176-DB0F9B03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47298192-2776-9F88-99FA-27FF4A50D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39" b="8885"/>
          <a:stretch/>
        </p:blipFill>
        <p:spPr>
          <a:xfrm>
            <a:off x="9739475" y="1428377"/>
            <a:ext cx="2237063" cy="28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AE3892-4D25-4892-99A4-49FFEA015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0846" y="961751"/>
            <a:ext cx="4991416" cy="5710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07261-D37B-C9A0-92EC-221FEAF3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Four-bit by three-bit binary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FF65E-AC2F-437E-BF16-FFCCBC2C8D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549" y="1186289"/>
                <a:ext cx="7157885" cy="5166142"/>
              </a:xfrm>
            </p:spPr>
            <p:txBody>
              <a:bodyPr>
                <a:normAutofit fontScale="92500"/>
              </a:bodyPr>
              <a:lstStyle/>
              <a:p>
                <a:pPr algn="r" rtl="1"/>
                <a:r>
                  <a:rPr lang="fa-IR" dirty="0"/>
                  <a:t>به عنوان مثال دوم، مدار ضربی را در نظر بگیرید که یک عدد </a:t>
                </a:r>
                <a:r>
                  <a:rPr lang="fa-IR" dirty="0" err="1"/>
                  <a:t>باینری</a:t>
                </a:r>
                <a:r>
                  <a:rPr lang="fa-IR" dirty="0"/>
                  <a:t> را که با چهار بیت نمایش داده شده است در عددی که با سه بیت نمایش داده شده ضرب می کند.</a:t>
                </a:r>
              </a:p>
              <a:p>
                <a:pPr algn="r" rtl="1"/>
                <a:r>
                  <a:rPr lang="fa-IR" dirty="0" err="1"/>
                  <a:t>مضروب</a:t>
                </a:r>
                <a:r>
                  <a:rPr lang="fa-IR" dirty="0"/>
                  <a:t> را با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و ضریب را با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نشان دهیم.</a:t>
                </a:r>
              </a:p>
              <a:p>
                <a:pPr algn="r" rtl="1"/>
                <a:r>
                  <a:rPr lang="fa-IR" dirty="0"/>
                  <a:t>از آنجایی که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a-IR" dirty="0"/>
                  <a:t>، برای تولید محصول هفت بیتی به 12 </a:t>
                </a:r>
                <a:r>
                  <a:rPr lang="fa-IR" dirty="0" err="1"/>
                  <a:t>گیت</a:t>
                </a:r>
                <a:r>
                  <a:rPr lang="fa-IR" dirty="0"/>
                  <a:t> </a:t>
                </a:r>
                <a:r>
                  <a:rPr lang="en-US" dirty="0"/>
                  <a:t>AND </a:t>
                </a:r>
                <a:r>
                  <a:rPr lang="fa-IR" dirty="0"/>
                  <a:t>و دو جمع کننده 4 بیتی نیاز داریم.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7FF65E-AC2F-437E-BF16-FFCCBC2C8D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549" y="1186289"/>
                <a:ext cx="7157885" cy="5166142"/>
              </a:xfrm>
              <a:blipFill>
                <a:blip r:embed="rId3"/>
                <a:stretch>
                  <a:fillRect l="-1193" r="-681" b="-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B8678-E007-56AB-B51F-DCBFFEBD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8918D-D88E-53C2-9457-CA5FD2D5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1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154E-9A27-9D67-B9DC-00636F74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 Comparator (</a:t>
            </a:r>
            <a:r>
              <a:rPr lang="fa-IR" dirty="0"/>
              <a:t>مقایسه گر مقدار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A5691-74CF-E4DD-FB4A-EE434584A5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r" rtl="1"/>
                <a:r>
                  <a:rPr lang="fa-IR" dirty="0"/>
                  <a:t>مقایسه دو عدد، عملیاتی است که مشخص می کند یک عدد </a:t>
                </a:r>
                <a:r>
                  <a:rPr lang="fa-IR" dirty="0">
                    <a:solidFill>
                      <a:srgbClr val="FF0000"/>
                    </a:solidFill>
                  </a:rPr>
                  <a:t>بزرگتر</a:t>
                </a:r>
                <a:r>
                  <a:rPr lang="fa-IR" dirty="0"/>
                  <a:t>، </a:t>
                </a:r>
                <a:r>
                  <a:rPr lang="fa-IR" dirty="0">
                    <a:solidFill>
                      <a:srgbClr val="FF0000"/>
                    </a:solidFill>
                  </a:rPr>
                  <a:t>کوچکتر</a:t>
                </a:r>
                <a:r>
                  <a:rPr lang="fa-IR" dirty="0"/>
                  <a:t> یا </a:t>
                </a:r>
                <a:r>
                  <a:rPr lang="fa-IR" dirty="0">
                    <a:solidFill>
                      <a:srgbClr val="FF0000"/>
                    </a:solidFill>
                  </a:rPr>
                  <a:t>مساوی</a:t>
                </a:r>
                <a:r>
                  <a:rPr lang="fa-IR" dirty="0"/>
                  <a:t> با عدد دیگر است یا خیر.</a:t>
                </a:r>
              </a:p>
              <a:p>
                <a:pPr algn="r" rtl="1"/>
                <a:r>
                  <a:rPr lang="fa-IR" dirty="0"/>
                  <a:t>نتیجه مقایسه با سه متغیر </a:t>
                </a:r>
                <a:r>
                  <a:rPr lang="fa-IR" dirty="0" err="1"/>
                  <a:t>باینری</a:t>
                </a:r>
                <a:r>
                  <a:rPr lang="fa-IR" dirty="0"/>
                  <a:t> مشخص </a:t>
                </a:r>
                <a:r>
                  <a:rPr lang="fa-IR" dirty="0" err="1"/>
                  <a:t>می‌شود</a:t>
                </a:r>
                <a:r>
                  <a:rPr lang="fa-IR" dirty="0"/>
                  <a:t> که نشان </a:t>
                </a:r>
                <a:r>
                  <a:rPr lang="fa-IR" dirty="0" err="1"/>
                  <a:t>می‌دهد</a:t>
                </a:r>
                <a:r>
                  <a:rPr lang="fa-IR" dirty="0"/>
                  <a:t> آیا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/>
                  <a:t>.</a:t>
                </a:r>
              </a:p>
              <a:p>
                <a:pPr algn="r" rtl="1"/>
                <a:r>
                  <a:rPr lang="fa-IR" dirty="0"/>
                  <a:t>مدار مقایسه دو عدد 𝑛 بیتی دارای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dirty="0"/>
                  <a:t> ورودی در جدول درستی است و حتی با </a:t>
                </a:r>
                <a:r>
                  <a:rPr lang="en-US" dirty="0"/>
                  <a:t>n = 3 </a:t>
                </a:r>
                <a:r>
                  <a:rPr lang="fa-IR" dirty="0"/>
                  <a:t> بسیار دست و پا گیر می شود.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A5691-74CF-E4DD-FB4A-EE434584A5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DD4AA-DDF9-96D6-590F-F9DE3962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168D5-4743-F959-9152-21E757E2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154E-9A27-9D67-B9DC-00636F74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الگوریتمی طراحی مقایسه گر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A5691-74CF-E4DD-FB4A-EE434584A5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یک </a:t>
                </a:r>
                <a:r>
                  <a:rPr lang="fa-IR" dirty="0" err="1"/>
                  <a:t>الگوریتم</a:t>
                </a:r>
                <a:r>
                  <a:rPr lang="fa-IR" dirty="0"/>
                  <a:t> </a:t>
                </a:r>
                <a:r>
                  <a:rPr lang="fa-IR" dirty="0" err="1"/>
                  <a:t>روالی</a:t>
                </a:r>
                <a:r>
                  <a:rPr lang="fa-IR" dirty="0"/>
                  <a:t> است که مجموعه مراحل معینی را مشخص مینماید</a:t>
                </a:r>
              </a:p>
              <a:p>
                <a:r>
                  <a:rPr lang="fa-IR" dirty="0"/>
                  <a:t>برای مقایسه دو عدد (مثلاً) چهار بیتی </a:t>
                </a:r>
                <a:r>
                  <a:rPr lang="fa-IR" dirty="0" err="1"/>
                  <a:t>ضرایب</a:t>
                </a:r>
                <a:r>
                  <a:rPr lang="fa-IR" dirty="0"/>
                  <a:t> اعداد را به ترتیب نزولی مینویسیم: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fa-IR" dirty="0"/>
                  <a:t>دو عدد هنگامی با هم مساوی </a:t>
                </a:r>
                <a:r>
                  <a:rPr lang="fa-IR" dirty="0" err="1"/>
                  <a:t>اند</a:t>
                </a:r>
                <a:r>
                  <a:rPr lang="fa-IR" dirty="0"/>
                  <a:t> که همه جفت ارقام </a:t>
                </a:r>
                <a:r>
                  <a:rPr lang="fa-IR" dirty="0" err="1"/>
                  <a:t>متناظر</a:t>
                </a:r>
                <a:r>
                  <a:rPr lang="fa-IR" dirty="0"/>
                  <a:t> با هم برابر باشند: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 for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it-IT" dirty="0"/>
              </a:p>
              <a:p>
                <a:r>
                  <a:rPr lang="en-US" dirty="0"/>
                  <a:t>A=B</a:t>
                </a:r>
                <a:r>
                  <a:rPr lang="fa-IR" dirty="0"/>
                  <a:t> اگر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A5691-74CF-E4DD-FB4A-EE434584A5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77" b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DD4AA-DDF9-96D6-590F-F9DE3962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168D5-4743-F959-9152-21E757E2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154E-9A27-9D67-B9DC-00636F74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الگوریتمی طراحی مقایسه گر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A5691-74CF-E4DD-FB4A-EE434584A5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برای حالت غیر تساوی هم خواهیم داشت: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 dirty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 for </a:t>
                </a:r>
                <a14:m>
                  <m:oMath xmlns:m="http://schemas.openxmlformats.org/officeDocument/2006/math">
                    <m:r>
                      <a:rPr lang="it-IT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it-IT" dirty="0"/>
              </a:p>
              <a:p>
                <a:r>
                  <a:rPr lang="en-US" dirty="0"/>
                  <a:t>A=B</a:t>
                </a:r>
                <a:r>
                  <a:rPr lang="fa-IR" dirty="0"/>
                  <a:t> اگر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A5691-74CF-E4DD-FB4A-EE434584A5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DD4AA-DDF9-96D6-590F-F9DE3962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168D5-4743-F959-9152-21E757E2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800AE9-E2EA-0152-ED42-F26099A24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13" y="3969941"/>
            <a:ext cx="9391630" cy="11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168D5-4743-F959-9152-21E757E2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DD4AA-DDF9-96D6-590F-F9DE3962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75072A-BE01-D10F-12C6-781A60F71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3" y="136525"/>
            <a:ext cx="6605015" cy="655102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883E09-1D20-E6D5-9DC5-47268133C9AB}"/>
              </a:ext>
            </a:extLst>
          </p:cNvPr>
          <p:cNvGrpSpPr/>
          <p:nvPr/>
        </p:nvGrpSpPr>
        <p:grpSpPr>
          <a:xfrm>
            <a:off x="5247354" y="412392"/>
            <a:ext cx="6442622" cy="2009185"/>
            <a:chOff x="5247354" y="412392"/>
            <a:chExt cx="6442622" cy="20091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9D8615-C058-3F2E-063F-03BF5DB5F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7354" y="993474"/>
              <a:ext cx="2710036" cy="5418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B4BFEB-A86D-DF06-529E-DD6B07FFC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8159" y="412392"/>
              <a:ext cx="4729755" cy="51103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8DC01DB-FF88-1A4F-2364-AA398E896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8159" y="1605019"/>
              <a:ext cx="6401817" cy="816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1965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BC986-8858-4DD5-D122-30C7819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دیکدر</a:t>
            </a:r>
            <a:r>
              <a:rPr lang="fa-IR" dirty="0"/>
              <a:t> ها (</a:t>
            </a:r>
            <a:r>
              <a:rPr lang="en-US" dirty="0"/>
              <a:t>Decoder</a:t>
            </a:r>
            <a:r>
              <a:rPr lang="fa-I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22ACE5-05A5-676B-8C52-6DD8E35728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کمیت های گسسته اطلاعاتی در سیستم های دیجیتال با </a:t>
                </a:r>
                <a:r>
                  <a:rPr lang="fa-IR" dirty="0" err="1"/>
                  <a:t>کدهای</a:t>
                </a:r>
                <a:r>
                  <a:rPr lang="fa-IR" dirty="0"/>
                  <a:t> دو </a:t>
                </a:r>
                <a:r>
                  <a:rPr lang="fa-IR" dirty="0" err="1"/>
                  <a:t>دویی</a:t>
                </a:r>
                <a:r>
                  <a:rPr lang="fa-IR" dirty="0"/>
                  <a:t> نشان داده میشوند.</a:t>
                </a:r>
              </a:p>
              <a:p>
                <a:r>
                  <a:rPr lang="fa-IR" dirty="0" err="1"/>
                  <a:t>يك</a:t>
                </a:r>
                <a:r>
                  <a:rPr lang="fa-IR" dirty="0"/>
                  <a:t> </a:t>
                </a:r>
                <a:r>
                  <a:rPr lang="fa-IR" dirty="0" err="1"/>
                  <a:t>كد</a:t>
                </a:r>
                <a:r>
                  <a:rPr lang="fa-IR" dirty="0"/>
                  <a:t> </a:t>
                </a:r>
                <a:r>
                  <a:rPr lang="fa-IR" dirty="0" err="1"/>
                  <a:t>دودويي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dirty="0"/>
                  <a:t> </a:t>
                </a:r>
                <a:r>
                  <a:rPr lang="fa-IR" dirty="0" err="1"/>
                  <a:t>بيتي</a:t>
                </a:r>
                <a:r>
                  <a:rPr lang="fa-IR" dirty="0"/>
                  <a:t> قادر است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dirty="0"/>
                  <a:t> عنصر مستقل </a:t>
                </a:r>
                <a:r>
                  <a:rPr lang="fa-IR" dirty="0" err="1"/>
                  <a:t>اطلاعاتي</a:t>
                </a:r>
                <a:r>
                  <a:rPr lang="fa-IR" dirty="0"/>
                  <a:t> </a:t>
                </a:r>
                <a:r>
                  <a:rPr lang="fa-IR" dirty="0" err="1"/>
                  <a:t>كد</a:t>
                </a:r>
                <a:r>
                  <a:rPr lang="fa-IR" dirty="0"/>
                  <a:t> شده را </a:t>
                </a:r>
                <a:r>
                  <a:rPr lang="fa-IR" dirty="0" err="1"/>
                  <a:t>نمايش</a:t>
                </a:r>
                <a:r>
                  <a:rPr lang="fa-IR" dirty="0"/>
                  <a:t> دهد. </a:t>
                </a:r>
                <a:r>
                  <a:rPr lang="fa-IR" dirty="0" err="1"/>
                  <a:t>يك</a:t>
                </a:r>
                <a:r>
                  <a:rPr lang="fa-IR" dirty="0"/>
                  <a:t> </a:t>
                </a:r>
                <a:r>
                  <a:rPr lang="fa-IR" dirty="0" err="1"/>
                  <a:t>ديكدر</a:t>
                </a:r>
                <a:r>
                  <a:rPr lang="fa-IR" dirty="0"/>
                  <a:t> </a:t>
                </a:r>
                <a:r>
                  <a:rPr lang="fa-IR" dirty="0" err="1"/>
                  <a:t>مداري</a:t>
                </a:r>
                <a:r>
                  <a:rPr lang="fa-IR" dirty="0"/>
                  <a:t> است </a:t>
                </a:r>
                <a:r>
                  <a:rPr lang="fa-IR" dirty="0" err="1"/>
                  <a:t>تركيبي</a:t>
                </a:r>
                <a:r>
                  <a:rPr lang="fa-IR" dirty="0"/>
                  <a:t> </a:t>
                </a:r>
                <a:r>
                  <a:rPr lang="fa-IR" dirty="0" err="1"/>
                  <a:t>كه</a:t>
                </a:r>
                <a:r>
                  <a:rPr lang="fa-IR" dirty="0"/>
                  <a:t> اطلاعات </a:t>
                </a:r>
                <a:r>
                  <a:rPr lang="fa-IR" dirty="0" err="1"/>
                  <a:t>دودويي</a:t>
                </a:r>
                <a:r>
                  <a:rPr lang="fa-IR" dirty="0"/>
                  <a:t> را از </a:t>
                </a:r>
                <a:r>
                  <a:rPr lang="fa-IR" dirty="0" err="1"/>
                  <a:t>طريق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خط </a:t>
                </a:r>
                <a:r>
                  <a:rPr lang="fa-IR" dirty="0" err="1"/>
                  <a:t>ورودي</a:t>
                </a:r>
                <a:r>
                  <a:rPr lang="fa-IR" dirty="0"/>
                  <a:t> </a:t>
                </a:r>
                <a:r>
                  <a:rPr lang="fa-IR" dirty="0" err="1"/>
                  <a:t>دريافت</a:t>
                </a:r>
                <a:r>
                  <a:rPr lang="fa-IR" dirty="0"/>
                  <a:t> نموده و آنها را به </a:t>
                </a:r>
                <a:r>
                  <a:rPr lang="fa-IR" dirty="0" err="1"/>
                  <a:t>حداكثر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خط </a:t>
                </a:r>
                <a:r>
                  <a:rPr lang="fa-IR" dirty="0" err="1"/>
                  <a:t>خروجي</a:t>
                </a:r>
                <a:r>
                  <a:rPr lang="fa-IR" dirty="0"/>
                  <a:t> مستقل منحصر </a:t>
                </a:r>
                <a:r>
                  <a:rPr lang="fa-IR" dirty="0" err="1"/>
                  <a:t>بفرد</a:t>
                </a:r>
                <a:r>
                  <a:rPr lang="fa-IR" dirty="0"/>
                  <a:t> </a:t>
                </a:r>
                <a:r>
                  <a:rPr lang="fa-IR" dirty="0" err="1"/>
                  <a:t>تبديل</a:t>
                </a:r>
                <a:r>
                  <a:rPr lang="fa-IR" dirty="0"/>
                  <a:t> </a:t>
                </a:r>
                <a:r>
                  <a:rPr lang="fa-IR" dirty="0" err="1"/>
                  <a:t>مي</a:t>
                </a:r>
                <a:r>
                  <a:rPr lang="fa-IR" dirty="0"/>
                  <a:t> </a:t>
                </a:r>
                <a:r>
                  <a:rPr lang="fa-IR" dirty="0" err="1"/>
                  <a:t>كند</a:t>
                </a:r>
                <a:r>
                  <a:rPr lang="fa-IR" dirty="0"/>
                  <a:t>.</a:t>
                </a:r>
              </a:p>
              <a:p>
                <a:r>
                  <a:rPr lang="fa-IR" dirty="0" err="1"/>
                  <a:t>ديكدرهايي</a:t>
                </a:r>
                <a:r>
                  <a:rPr lang="fa-IR" dirty="0"/>
                  <a:t> </a:t>
                </a:r>
                <a:r>
                  <a:rPr lang="fa-IR" dirty="0" err="1"/>
                  <a:t>كه</a:t>
                </a:r>
                <a:r>
                  <a:rPr lang="fa-IR" dirty="0"/>
                  <a:t> در </a:t>
                </a:r>
                <a:r>
                  <a:rPr lang="fa-IR" dirty="0" err="1"/>
                  <a:t>اينجا</a:t>
                </a:r>
                <a:r>
                  <a:rPr lang="fa-IR" dirty="0"/>
                  <a:t> مورد بحث قرار میگیرند </a:t>
                </a:r>
                <a:r>
                  <a:rPr lang="fa-IR" dirty="0" err="1"/>
                  <a:t>ديكدرهاي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به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 err="1"/>
                  <a:t>خطي</a:t>
                </a:r>
                <a:r>
                  <a:rPr lang="fa-IR" dirty="0"/>
                  <a:t> نام دارند </a:t>
                </a:r>
                <a:r>
                  <a:rPr lang="fa-IR" dirty="0" err="1"/>
                  <a:t>كه</a:t>
                </a:r>
                <a:r>
                  <a:rPr lang="fa-IR" dirty="0"/>
                  <a:t> در آن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dirty="0"/>
                  <a:t>است.</a:t>
                </a:r>
              </a:p>
              <a:p>
                <a:r>
                  <a:rPr lang="fa-IR" dirty="0"/>
                  <a:t>هدف از </a:t>
                </a:r>
                <a:r>
                  <a:rPr lang="fa-IR" dirty="0" err="1"/>
                  <a:t>بكارگيري</a:t>
                </a:r>
                <a:r>
                  <a:rPr lang="fa-IR" dirty="0"/>
                  <a:t> آنها </a:t>
                </a:r>
                <a:r>
                  <a:rPr lang="fa-IR" dirty="0" err="1"/>
                  <a:t>توليد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مینترم از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متغير </a:t>
                </a:r>
                <a:r>
                  <a:rPr lang="fa-IR" dirty="0" err="1"/>
                  <a:t>ورودي</a:t>
                </a:r>
                <a:r>
                  <a:rPr lang="fa-IR" dirty="0"/>
                  <a:t> است. </a:t>
                </a:r>
              </a:p>
              <a:p>
                <a:r>
                  <a:rPr lang="fa-IR" dirty="0" err="1"/>
                  <a:t>ديكدر</a:t>
                </a:r>
                <a:r>
                  <a:rPr lang="fa-IR" dirty="0"/>
                  <a:t> </a:t>
                </a:r>
                <a:r>
                  <a:rPr lang="fa-IR" dirty="0" err="1"/>
                  <a:t>داراي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 err="1"/>
                  <a:t>ورودي</a:t>
                </a:r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 err="1"/>
                  <a:t>خروجي</a:t>
                </a:r>
                <a:r>
                  <a:rPr lang="fa-IR" dirty="0"/>
                  <a:t> بوده و </a:t>
                </a:r>
                <a:r>
                  <a:rPr lang="fa-IR" dirty="0" err="1"/>
                  <a:t>ديكدر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fa-IR" dirty="0"/>
                  <a:t> نيز </a:t>
                </a:r>
                <a:r>
                  <a:rPr lang="fa-IR" dirty="0" err="1"/>
                  <a:t>ناميده</a:t>
                </a:r>
                <a:r>
                  <a:rPr lang="fa-IR" dirty="0"/>
                  <a:t> </a:t>
                </a:r>
                <a:r>
                  <a:rPr lang="fa-IR" dirty="0" err="1"/>
                  <a:t>مي</a:t>
                </a:r>
                <a:r>
                  <a:rPr lang="fa-IR" dirty="0"/>
                  <a:t> شود.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22ACE5-05A5-676B-8C52-6DD8E3572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7" r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7C64E-5DAF-B906-3D00-B3A59316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46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C8B235-4C02-30AA-E821-2D4BB64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</p:spTree>
    <p:extLst>
      <p:ext uri="{BB962C8B-B14F-4D97-AF65-F5344CB8AC3E}">
        <p14:creationId xmlns:p14="http://schemas.microsoft.com/office/powerpoint/2010/main" val="324518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BC986-8858-4DD5-D122-30C7819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دیکدر</a:t>
            </a:r>
            <a:r>
              <a:rPr lang="fa-IR" dirty="0"/>
              <a:t> ها (</a:t>
            </a:r>
            <a:r>
              <a:rPr lang="en-US" dirty="0"/>
              <a:t>Decoder</a:t>
            </a:r>
            <a:r>
              <a:rPr lang="fa-I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22ACE5-05A5-676B-8C52-6DD8E35728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5548" y="1240077"/>
                <a:ext cx="6338751" cy="228998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سه </a:t>
                </a:r>
                <a:r>
                  <a:rPr lang="fa-IR" dirty="0" err="1"/>
                  <a:t>ورودي</a:t>
                </a:r>
                <a:r>
                  <a:rPr lang="fa-IR" dirty="0"/>
                  <a:t> داده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fa-IR" dirty="0"/>
                  <a:t> به هشت </a:t>
                </a:r>
                <a:r>
                  <a:rPr lang="fa-IR" dirty="0" err="1"/>
                  <a:t>خروجي</a:t>
                </a:r>
                <a:r>
                  <a:rPr lang="fa-IR" dirty="0"/>
                  <a:t> داده </a:t>
                </a:r>
                <a:r>
                  <a:rPr lang="fa-IR" dirty="0" err="1"/>
                  <a:t>تبديل</a:t>
                </a:r>
                <a:r>
                  <a:rPr lang="fa-IR" dirty="0"/>
                  <a:t> شده </a:t>
                </a:r>
                <a:r>
                  <a:rPr lang="fa-IR" dirty="0" err="1"/>
                  <a:t>اند</a:t>
                </a:r>
                <a:r>
                  <a:rPr lang="fa-IR" dirty="0"/>
                  <a:t> </a:t>
                </a:r>
                <a:r>
                  <a:rPr lang="fa-IR" dirty="0" err="1"/>
                  <a:t>كه</a:t>
                </a:r>
                <a:r>
                  <a:rPr lang="fa-IR" dirty="0"/>
                  <a:t> هر </a:t>
                </a:r>
                <a:r>
                  <a:rPr lang="fa-IR" dirty="0" err="1"/>
                  <a:t>خروجي</a:t>
                </a:r>
                <a:r>
                  <a:rPr lang="fa-IR" dirty="0"/>
                  <a:t> </a:t>
                </a:r>
                <a:r>
                  <a:rPr lang="fa-IR" dirty="0" err="1"/>
                  <a:t>يكي</a:t>
                </a:r>
                <a:r>
                  <a:rPr lang="fa-IR" dirty="0"/>
                  <a:t> از </a:t>
                </a:r>
                <a:r>
                  <a:rPr lang="fa-IR" dirty="0" err="1"/>
                  <a:t>تركيبات</a:t>
                </a:r>
                <a:r>
                  <a:rPr lang="fa-IR" dirty="0"/>
                  <a:t> سه </a:t>
                </a:r>
                <a:r>
                  <a:rPr lang="fa-IR" dirty="0" err="1"/>
                  <a:t>متغير</a:t>
                </a:r>
                <a:r>
                  <a:rPr lang="fa-IR" dirty="0"/>
                  <a:t> </a:t>
                </a:r>
                <a:r>
                  <a:rPr lang="fa-IR" dirty="0" err="1"/>
                  <a:t>ورودي</a:t>
                </a:r>
                <a:r>
                  <a:rPr lang="fa-IR" dirty="0"/>
                  <a:t> </a:t>
                </a:r>
                <a:r>
                  <a:rPr lang="fa-IR" dirty="0" err="1"/>
                  <a:t>دودويي</a:t>
                </a:r>
                <a:r>
                  <a:rPr lang="fa-IR" dirty="0"/>
                  <a:t> را نشان </a:t>
                </a:r>
                <a:r>
                  <a:rPr lang="fa-IR" dirty="0" err="1"/>
                  <a:t>مي‌دهد</a:t>
                </a:r>
                <a:r>
                  <a:rPr lang="fa-IR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22ACE5-05A5-676B-8C52-6DD8E3572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5548" y="1240077"/>
                <a:ext cx="6338751" cy="2289989"/>
              </a:xfrm>
              <a:blipFill>
                <a:blip r:embed="rId2"/>
                <a:stretch>
                  <a:fillRect r="-673" b="-6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7C64E-5DAF-B906-3D00-B3A59316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47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C8B235-4C02-30AA-E821-2D4BB64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1C55A-808F-0258-8B74-D43E966A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2" y="1166484"/>
            <a:ext cx="4709160" cy="542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4C7C9-B329-DB19-AEFD-908029A0E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706" y="3651069"/>
            <a:ext cx="6992271" cy="28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BC986-8858-4DD5-D122-30C7819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err="1"/>
              <a:t>ديكدرهاي</a:t>
            </a:r>
            <a:r>
              <a:rPr lang="fa-IR" dirty="0"/>
              <a:t> با </a:t>
            </a:r>
            <a:r>
              <a:rPr lang="fa-IR" dirty="0" err="1"/>
              <a:t>ورودي</a:t>
            </a:r>
            <a:r>
              <a:rPr lang="fa-IR" dirty="0"/>
              <a:t> فعال </a:t>
            </a:r>
            <a:r>
              <a:rPr lang="fa-IR" dirty="0" err="1"/>
              <a:t>سازي</a:t>
            </a:r>
            <a:r>
              <a:rPr lang="fa-IR" dirty="0"/>
              <a:t> </a:t>
            </a:r>
            <a:br>
              <a:rPr lang="fa-IR" dirty="0"/>
            </a:br>
            <a:r>
              <a:rPr lang="fa-IR" sz="3600" dirty="0" err="1"/>
              <a:t>ديكدر</a:t>
            </a:r>
            <a:r>
              <a:rPr lang="fa-IR" sz="3600" dirty="0"/>
              <a:t> 2 به 4 همراه با </a:t>
            </a:r>
            <a:r>
              <a:rPr lang="fa-IR" sz="3600" dirty="0" err="1"/>
              <a:t>ورودي</a:t>
            </a:r>
            <a:r>
              <a:rPr lang="fa-IR" sz="3600" dirty="0"/>
              <a:t> فعال ساز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2ACE5-05A5-676B-8C52-6DD8E3572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7" cy="2289989"/>
          </a:xfrm>
        </p:spPr>
        <p:txBody>
          <a:bodyPr>
            <a:normAutofit/>
          </a:bodyPr>
          <a:lstStyle/>
          <a:p>
            <a:r>
              <a:rPr lang="fa-IR" dirty="0" err="1"/>
              <a:t>بعضي</a:t>
            </a:r>
            <a:r>
              <a:rPr lang="fa-IR" dirty="0"/>
              <a:t> از </a:t>
            </a:r>
            <a:r>
              <a:rPr lang="fa-IR" dirty="0" err="1"/>
              <a:t>ديكدرها</a:t>
            </a:r>
            <a:r>
              <a:rPr lang="fa-IR" dirty="0"/>
              <a:t> </a:t>
            </a:r>
            <a:r>
              <a:rPr lang="fa-IR" dirty="0" err="1"/>
              <a:t>بجاي</a:t>
            </a:r>
            <a:r>
              <a:rPr lang="fa-IR" dirty="0"/>
              <a:t> </a:t>
            </a:r>
            <a:r>
              <a:rPr lang="fa-IR" dirty="0" err="1"/>
              <a:t>گيت</a:t>
            </a:r>
            <a:r>
              <a:rPr lang="fa-IR" dirty="0"/>
              <a:t> </a:t>
            </a:r>
            <a:r>
              <a:rPr lang="en-US" dirty="0"/>
              <a:t>AND، </a:t>
            </a:r>
            <a:r>
              <a:rPr lang="fa-IR" dirty="0" err="1"/>
              <a:t>گيت</a:t>
            </a:r>
            <a:r>
              <a:rPr lang="fa-IR" dirty="0"/>
              <a:t> </a:t>
            </a:r>
            <a:r>
              <a:rPr lang="en-US" dirty="0"/>
              <a:t>NAND </a:t>
            </a:r>
            <a:r>
              <a:rPr lang="fa-IR" dirty="0"/>
              <a:t>ساخته </a:t>
            </a:r>
            <a:r>
              <a:rPr lang="fa-IR" dirty="0" err="1"/>
              <a:t>مي</a:t>
            </a:r>
            <a:r>
              <a:rPr lang="fa-IR" dirty="0"/>
              <a:t> شوند. </a:t>
            </a:r>
          </a:p>
          <a:p>
            <a:r>
              <a:rPr lang="fa-IR" dirty="0" err="1"/>
              <a:t>توليد</a:t>
            </a:r>
            <a:r>
              <a:rPr lang="fa-IR" dirty="0"/>
              <a:t> </a:t>
            </a:r>
            <a:r>
              <a:rPr lang="fa-IR" dirty="0" err="1"/>
              <a:t>خروجي</a:t>
            </a:r>
            <a:r>
              <a:rPr lang="fa-IR" dirty="0"/>
              <a:t> </a:t>
            </a:r>
            <a:r>
              <a:rPr lang="fa-IR" dirty="0" err="1"/>
              <a:t>هاي</a:t>
            </a:r>
            <a:r>
              <a:rPr lang="fa-IR" dirty="0"/>
              <a:t> </a:t>
            </a:r>
            <a:r>
              <a:rPr lang="fa-IR" dirty="0" err="1"/>
              <a:t>معكوس</a:t>
            </a:r>
            <a:r>
              <a:rPr lang="fa-IR" dirty="0"/>
              <a:t> شده با </a:t>
            </a:r>
            <a:r>
              <a:rPr lang="fa-IR" dirty="0" err="1"/>
              <a:t>ديكدر</a:t>
            </a:r>
            <a:r>
              <a:rPr lang="fa-IR" dirty="0"/>
              <a:t> مقرون به صرفه تر است. </a:t>
            </a:r>
            <a:r>
              <a:rPr lang="fa-IR" dirty="0" err="1"/>
              <a:t>يك</a:t>
            </a:r>
            <a:r>
              <a:rPr lang="fa-IR" dirty="0"/>
              <a:t> </a:t>
            </a:r>
            <a:r>
              <a:rPr lang="fa-IR" dirty="0" err="1"/>
              <a:t>ديكدر</a:t>
            </a:r>
            <a:r>
              <a:rPr lang="fa-IR" dirty="0"/>
              <a:t> 2 به 4 همراه با </a:t>
            </a:r>
            <a:r>
              <a:rPr lang="fa-IR" dirty="0" err="1"/>
              <a:t>ورودي</a:t>
            </a:r>
            <a:r>
              <a:rPr lang="fa-IR" dirty="0"/>
              <a:t> </a:t>
            </a:r>
            <a:r>
              <a:rPr lang="fa-IR" dirty="0" err="1"/>
              <a:t>تواناساز</a:t>
            </a:r>
            <a:r>
              <a:rPr lang="fa-IR" dirty="0"/>
              <a:t> </a:t>
            </a:r>
            <a:r>
              <a:rPr lang="fa-IR" dirty="0" err="1"/>
              <a:t>كه</a:t>
            </a:r>
            <a:r>
              <a:rPr lang="fa-IR" dirty="0"/>
              <a:t> از </a:t>
            </a:r>
            <a:r>
              <a:rPr lang="fa-IR" dirty="0" err="1"/>
              <a:t>گيت</a:t>
            </a:r>
            <a:r>
              <a:rPr lang="fa-IR" dirty="0"/>
              <a:t> </a:t>
            </a:r>
            <a:r>
              <a:rPr lang="fa-IR" dirty="0" err="1"/>
              <a:t>هاي</a:t>
            </a:r>
            <a:r>
              <a:rPr lang="fa-IR" dirty="0"/>
              <a:t> </a:t>
            </a:r>
            <a:r>
              <a:rPr lang="en-US" dirty="0"/>
              <a:t>NAND </a:t>
            </a:r>
            <a:r>
              <a:rPr lang="fa-IR" dirty="0"/>
              <a:t>ساخته شده است در </a:t>
            </a:r>
            <a:r>
              <a:rPr lang="fa-IR" dirty="0" err="1"/>
              <a:t>شكل</a:t>
            </a:r>
            <a:r>
              <a:rPr lang="fa-IR" dirty="0"/>
              <a:t> آمده است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7C64E-5DAF-B906-3D00-B3A59316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48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C8B235-4C02-30AA-E821-2D4BB64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FB8CF6-0C56-BBB7-E2EB-64D239851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736"/>
          <a:stretch/>
        </p:blipFill>
        <p:spPr>
          <a:xfrm>
            <a:off x="810230" y="3301846"/>
            <a:ext cx="4789169" cy="35561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932186-D9D4-36DE-9A7D-8B1C2346D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35" t="22407"/>
          <a:stretch/>
        </p:blipFill>
        <p:spPr>
          <a:xfrm>
            <a:off x="6533818" y="3417863"/>
            <a:ext cx="3753182" cy="33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BC986-8858-4DD5-D122-30C7819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اتصال </a:t>
            </a:r>
            <a:r>
              <a:rPr lang="fa-IR" dirty="0" err="1"/>
              <a:t>دیکدرها</a:t>
            </a:r>
            <a:r>
              <a:rPr lang="fa-IR" dirty="0"/>
              <a:t> با ورودی </a:t>
            </a:r>
            <a:r>
              <a:rPr lang="fa-IR" dirty="0" err="1"/>
              <a:t>فعالساز</a:t>
            </a:r>
            <a:r>
              <a:rPr lang="fa-IR" dirty="0"/>
              <a:t> (ساخت </a:t>
            </a:r>
            <a:r>
              <a:rPr lang="fa-IR" dirty="0" err="1"/>
              <a:t>دیکدر</a:t>
            </a:r>
            <a:r>
              <a:rPr lang="fa-IR" dirty="0"/>
              <a:t> بزرگتر)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2ACE5-05A5-676B-8C52-6DD8E3572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7" cy="2289989"/>
          </a:xfrm>
        </p:spPr>
        <p:txBody>
          <a:bodyPr>
            <a:normAutofit/>
          </a:bodyPr>
          <a:lstStyle/>
          <a:p>
            <a:r>
              <a:rPr lang="en-US" dirty="0"/>
              <a:t>4 * 16 decoder constructed with two 3 * 8 decoders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7C64E-5DAF-B906-3D00-B3A59316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49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C8B235-4C02-30AA-E821-2D4BB64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88AB6A-EB2A-304F-1D6E-58E4F47BD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67" y="1959032"/>
            <a:ext cx="75723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67579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Procedure</a:t>
            </a:r>
            <a:br>
              <a:rPr lang="fa-IR" dirty="0"/>
            </a:br>
            <a:r>
              <a:rPr lang="en-US" sz="3600" dirty="0"/>
              <a:t>(</a:t>
            </a:r>
            <a:r>
              <a:rPr lang="fa-IR" sz="3600" dirty="0"/>
              <a:t>روش تحلیل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94ECB-FDF0-0440-EDDB-046311A5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task starts with a given logic diagram and culminates with a set of </a:t>
            </a:r>
            <a:r>
              <a:rPr lang="en-US" dirty="0">
                <a:solidFill>
                  <a:srgbClr val="FF0000"/>
                </a:solidFill>
              </a:rPr>
              <a:t>Boolean functions</a:t>
            </a:r>
            <a:r>
              <a:rPr lang="en-US" dirty="0"/>
              <a:t>, a </a:t>
            </a:r>
            <a:r>
              <a:rPr lang="en-US" dirty="0">
                <a:solidFill>
                  <a:srgbClr val="FF0000"/>
                </a:solidFill>
              </a:rPr>
              <a:t>truth table</a:t>
            </a:r>
            <a:r>
              <a:rPr lang="en-US" dirty="0"/>
              <a:t>, or, possibly, an </a:t>
            </a:r>
            <a:r>
              <a:rPr lang="en-US" dirty="0">
                <a:solidFill>
                  <a:srgbClr val="FF0000"/>
                </a:solidFill>
              </a:rPr>
              <a:t>explanation of the circuit </a:t>
            </a:r>
            <a:r>
              <a:rPr lang="en-US" dirty="0"/>
              <a:t>operation.</a:t>
            </a:r>
          </a:p>
          <a:p>
            <a:pPr algn="r" rtl="1"/>
            <a:r>
              <a:rPr lang="fa-IR" dirty="0"/>
              <a:t>تحلیل یک مدار ترکیبی به این معنی است که ما </a:t>
            </a:r>
            <a:r>
              <a:rPr lang="fa-IR" dirty="0" err="1"/>
              <a:t>تابعی</a:t>
            </a:r>
            <a:r>
              <a:rPr lang="fa-IR" dirty="0"/>
              <a:t> را که مدار پیاده سازی میکند را معین کنیم.</a:t>
            </a:r>
            <a:endParaRPr lang="en-US" dirty="0"/>
          </a:p>
          <a:p>
            <a:pPr algn="r" rtl="1"/>
            <a:r>
              <a:rPr lang="fa-IR" dirty="0"/>
              <a:t>اولین قدم برای اینکه بدانیم یک مدار ترکیبی است، این است که فاقد هرگونه </a:t>
            </a:r>
            <a:r>
              <a:rPr lang="fa-IR" dirty="0" err="1"/>
              <a:t>گیت</a:t>
            </a:r>
            <a:r>
              <a:rPr lang="fa-IR" dirty="0"/>
              <a:t> با </a:t>
            </a:r>
            <a:r>
              <a:rPr lang="fa-IR" dirty="0" err="1"/>
              <a:t>فیدبک</a:t>
            </a:r>
            <a:r>
              <a:rPr lang="fa-IR" dirty="0"/>
              <a:t> (بازخورد) باشد.</a:t>
            </a:r>
          </a:p>
          <a:p>
            <a:pPr algn="r" rtl="1"/>
            <a:r>
              <a:rPr lang="fa-IR" dirty="0"/>
              <a:t>مدارهای </a:t>
            </a:r>
            <a:r>
              <a:rPr lang="fa-IR" dirty="0" err="1"/>
              <a:t>بارخوردی</a:t>
            </a:r>
            <a:r>
              <a:rPr lang="fa-IR" dirty="0"/>
              <a:t>، مدار ترتیبی را توصیف میکنند.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3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8121-E7DF-1712-5E66-19B290EC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ساخت </a:t>
            </a:r>
            <a:r>
              <a:rPr lang="fa-IR" dirty="0" err="1"/>
              <a:t>دیکدر</a:t>
            </a:r>
            <a:r>
              <a:rPr lang="fa-IR" dirty="0"/>
              <a:t> 3 به 8 با استفاده از </a:t>
            </a:r>
            <a:r>
              <a:rPr lang="fa-IR" dirty="0" err="1"/>
              <a:t>دیکدر</a:t>
            </a:r>
            <a:r>
              <a:rPr lang="fa-IR" dirty="0"/>
              <a:t> 2 به 4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6E4F10-EFDE-8D97-1295-7D1E0BF52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7"/>
          <a:stretch/>
        </p:blipFill>
        <p:spPr>
          <a:xfrm>
            <a:off x="215462" y="1200649"/>
            <a:ext cx="4885584" cy="55388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1CFAB-C078-8E42-2CBE-2DE9D403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F6F0-74D3-16F6-4F7B-255306C5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0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F6F0-74D3-16F6-4F7B-255306C5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1CFAB-C078-8E42-2CBE-2DE9D403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2565060-D003-DB78-68EC-04319A349F4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28"/>
          <a:stretch/>
        </p:blipFill>
        <p:spPr>
          <a:xfrm>
            <a:off x="0" y="248194"/>
            <a:ext cx="6152698" cy="6131969"/>
          </a:xfr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8759590F-AF07-6640-39DF-1D3F5AC47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2" t="196" r="-25" b="35789"/>
          <a:stretch/>
        </p:blipFill>
        <p:spPr>
          <a:xfrm>
            <a:off x="6152698" y="248194"/>
            <a:ext cx="6152698" cy="39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458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BC986-8858-4DD5-D122-30C7819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Combinational Logic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22ACE5-05A5-676B-8C52-6DD8E35728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328837" cy="2289989"/>
              </a:xfrm>
            </p:spPr>
            <p:txBody>
              <a:bodyPr>
                <a:normAutofit/>
              </a:bodyPr>
              <a:lstStyle/>
              <a:p>
                <a:r>
                  <a:rPr lang="fa-IR" dirty="0"/>
                  <a:t>یک </a:t>
                </a:r>
                <a:r>
                  <a:rPr lang="fa-IR" dirty="0" err="1"/>
                  <a:t>دیکدر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dirty="0"/>
                  <a:t>  مینترم را برای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dirty="0"/>
                  <a:t> متغیر ورودی تهیه میکند.</a:t>
                </a:r>
              </a:p>
              <a:p>
                <a:r>
                  <a:rPr lang="fa-IR" dirty="0"/>
                  <a:t>چون هر تابع </a:t>
                </a:r>
                <a:r>
                  <a:rPr lang="fa-IR" dirty="0" err="1"/>
                  <a:t>بولی</a:t>
                </a:r>
                <a:r>
                  <a:rPr lang="fa-IR" dirty="0"/>
                  <a:t> میتواند بر حسب جمع </a:t>
                </a:r>
                <a:r>
                  <a:rPr lang="fa-IR" dirty="0" err="1"/>
                  <a:t>مینترم</a:t>
                </a:r>
                <a:r>
                  <a:rPr lang="fa-IR" dirty="0"/>
                  <a:t> ها بیان شود، میتوان از </a:t>
                </a:r>
                <a:r>
                  <a:rPr lang="fa-IR" dirty="0" err="1"/>
                  <a:t>دیکدر</a:t>
                </a:r>
                <a:r>
                  <a:rPr lang="fa-IR" dirty="0"/>
                  <a:t> برای تولید </a:t>
                </a:r>
                <a:r>
                  <a:rPr lang="fa-IR" dirty="0" err="1"/>
                  <a:t>مینترم</a:t>
                </a:r>
                <a:r>
                  <a:rPr lang="fa-IR" dirty="0"/>
                  <a:t> استفاده کرده و با یک </a:t>
                </a:r>
                <a:r>
                  <a:rPr lang="fa-IR" dirty="0" err="1"/>
                  <a:t>گیت</a:t>
                </a:r>
                <a:r>
                  <a:rPr lang="fa-IR" dirty="0"/>
                  <a:t> </a:t>
                </a:r>
                <a:r>
                  <a:rPr lang="en-US" dirty="0"/>
                  <a:t>OR</a:t>
                </a:r>
                <a:r>
                  <a:rPr lang="fa-IR" dirty="0"/>
                  <a:t> بیرونی جمع منطقی آنها را تشکیل داد.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22ACE5-05A5-676B-8C52-6DD8E3572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328837" cy="2289989"/>
              </a:xfrm>
              <a:blipFill>
                <a:blip r:embed="rId2"/>
                <a:stretch>
                  <a:fillRect r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7C64E-5DAF-B906-3D00-B3A59316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52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C8B235-4C02-30AA-E821-2D4BB64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56F394-322D-7E27-9277-7DF48B83A1FA}"/>
              </a:ext>
            </a:extLst>
          </p:cNvPr>
          <p:cNvGrpSpPr/>
          <p:nvPr/>
        </p:nvGrpSpPr>
        <p:grpSpPr>
          <a:xfrm>
            <a:off x="266155" y="3570689"/>
            <a:ext cx="10595610" cy="3338173"/>
            <a:chOff x="266155" y="3570689"/>
            <a:chExt cx="10595610" cy="33381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757532-F507-965C-5AF6-A746D20BA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842" y="3570689"/>
              <a:ext cx="6131923" cy="33381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44B2D7-E4F0-291D-E3B3-0EB93D91B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851" y="4618544"/>
              <a:ext cx="3417571" cy="10797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E5895D-D0D6-72C3-5544-466729348FD7}"/>
                </a:ext>
              </a:extLst>
            </p:cNvPr>
            <p:cNvSpPr txBox="1"/>
            <p:nvPr/>
          </p:nvSpPr>
          <p:spPr>
            <a:xfrm>
              <a:off x="266155" y="3924559"/>
              <a:ext cx="441687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From the truth table of the full adder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7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A504-C2B5-63E5-5394-A1ECFE27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A4C70-215B-1CF0-C71C-E09FD108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ED650-1E00-4DB8-72B2-BDA449D348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36525"/>
            <a:ext cx="11926389" cy="825500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B Yekan" panose="00000400000000000000" pitchFamily="2" charset="-78"/>
              </a:rPr>
              <a:t>مثال</a:t>
            </a:r>
            <a:endParaRPr lang="en-US" dirty="0">
              <a:solidFill>
                <a:srgbClr val="FF0000"/>
              </a:solidFill>
              <a:cs typeface="B Yekan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934CD7-A501-0E53-2FF1-508D3E670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00" y="85516"/>
            <a:ext cx="8224898" cy="1357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A71B50-C20E-8408-4B90-0021218E3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74" y="1983300"/>
            <a:ext cx="10489300" cy="41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C0D078-9A1F-CEE1-9F67-20C44A8A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718AC-16B9-E3EB-4E15-15F94182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FCC71-F4E3-908B-A6E2-BB30B906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3859"/>
            <a:ext cx="10963645" cy="5060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8EE36-0BBD-4DD4-3C6A-30EAD8825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26" r="18183" b="5402"/>
          <a:stretch/>
        </p:blipFill>
        <p:spPr>
          <a:xfrm>
            <a:off x="187408" y="136525"/>
            <a:ext cx="6729375" cy="391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A327D1-D896-AECA-9005-E89229195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25" y="795146"/>
            <a:ext cx="5399515" cy="6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79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BC986-8858-4DD5-D122-30C7819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Encoder </a:t>
            </a:r>
            <a:r>
              <a:rPr lang="fa-IR" dirty="0"/>
              <a:t>(</a:t>
            </a:r>
            <a:r>
              <a:rPr lang="fa-IR" dirty="0" err="1"/>
              <a:t>انکدرها</a:t>
            </a:r>
            <a:r>
              <a:rPr lang="fa-I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22ACE5-05A5-676B-8C52-6DD8E35728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encoder is a digital circuit that performs the inverse operation of a decoder.</a:t>
                </a:r>
              </a:p>
              <a:p>
                <a:r>
                  <a:rPr lang="en-US" dirty="0"/>
                  <a:t>An encoder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(or fewer) input lines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output lines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22ACE5-05A5-676B-8C52-6DD8E3572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7C64E-5DAF-B906-3D00-B3A59316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55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C8B235-4C02-30AA-E821-2D4BB64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</p:spTree>
    <p:extLst>
      <p:ext uri="{BB962C8B-B14F-4D97-AF65-F5344CB8AC3E}">
        <p14:creationId xmlns:p14="http://schemas.microsoft.com/office/powerpoint/2010/main" val="20645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BC986-8858-4DD5-D122-30C7819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Encoder </a:t>
            </a:r>
            <a:r>
              <a:rPr lang="fa-IR" dirty="0"/>
              <a:t>(</a:t>
            </a:r>
            <a:r>
              <a:rPr lang="fa-IR" dirty="0" err="1"/>
              <a:t>انکدرها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2ACE5-05A5-676B-8C52-6DD8E3572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7C64E-5DAF-B906-3D00-B3A59316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56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C8B235-4C02-30AA-E821-2D4BB64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1356F-F8EE-006C-327F-10DF8D7F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2" y="1153421"/>
            <a:ext cx="8601891" cy="4051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5D959A-93EC-C544-51D0-071EDB7AC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51" y="5205094"/>
            <a:ext cx="37338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5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BC986-8858-4DD5-D122-30C7819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محدودیت های </a:t>
            </a:r>
            <a:r>
              <a:rPr lang="fa-IR" dirty="0" err="1"/>
              <a:t>انکدر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2ACE5-05A5-676B-8C52-6DD8E3572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1" y="1240077"/>
            <a:ext cx="11612955" cy="5166142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در هر لحظه از زمان فقط یک ورودی باید فعال باشد.</a:t>
            </a:r>
          </a:p>
          <a:p>
            <a:pPr lvl="1"/>
            <a:r>
              <a:rPr lang="fa-IR" dirty="0"/>
              <a:t>اگر دو ورودی فعال شوند، ترکیبات </a:t>
            </a:r>
            <a:r>
              <a:rPr lang="fa-IR" dirty="0" err="1"/>
              <a:t>نامفهومی</a:t>
            </a:r>
            <a:r>
              <a:rPr lang="fa-IR" dirty="0"/>
              <a:t> را تولید خواهد کرد. مثلاً اگر </a:t>
            </a:r>
            <a:r>
              <a:rPr lang="en-US" dirty="0"/>
              <a:t>D6</a:t>
            </a:r>
            <a:r>
              <a:rPr lang="fa-IR" dirty="0"/>
              <a:t> و </a:t>
            </a:r>
            <a:r>
              <a:rPr lang="en-US" dirty="0"/>
              <a:t>D3</a:t>
            </a:r>
            <a:r>
              <a:rPr lang="fa-IR" dirty="0"/>
              <a:t> همزمان برابر </a:t>
            </a:r>
            <a:r>
              <a:rPr lang="en-US" dirty="0"/>
              <a:t>1</a:t>
            </a:r>
            <a:r>
              <a:rPr lang="fa-IR" dirty="0"/>
              <a:t> شوند، خروجی </a:t>
            </a:r>
            <a:r>
              <a:rPr lang="en-US" dirty="0"/>
              <a:t>111</a:t>
            </a:r>
            <a:r>
              <a:rPr lang="fa-IR" dirty="0"/>
              <a:t> خواهد شد زیرا در این حالت هر سه خروجی برابر </a:t>
            </a:r>
            <a:r>
              <a:rPr lang="en-US" dirty="0"/>
              <a:t>1</a:t>
            </a:r>
            <a:r>
              <a:rPr lang="fa-IR" dirty="0"/>
              <a:t> است. این خروجی نه </a:t>
            </a:r>
            <a:r>
              <a:rPr lang="en-US" dirty="0"/>
              <a:t>3</a:t>
            </a:r>
            <a:r>
              <a:rPr lang="fa-IR" dirty="0"/>
              <a:t> و نه </a:t>
            </a:r>
            <a:r>
              <a:rPr lang="en-US" dirty="0"/>
              <a:t>6</a:t>
            </a:r>
            <a:r>
              <a:rPr lang="fa-IR" dirty="0"/>
              <a:t> را نمایش میدهد</a:t>
            </a:r>
          </a:p>
          <a:p>
            <a:pPr lvl="1"/>
            <a:r>
              <a:rPr lang="fa-IR" dirty="0" err="1"/>
              <a:t>راهکار</a:t>
            </a:r>
            <a:r>
              <a:rPr lang="fa-IR" dirty="0"/>
              <a:t>؟ </a:t>
            </a:r>
          </a:p>
          <a:p>
            <a:pPr lvl="2"/>
            <a:r>
              <a:rPr lang="fa-IR" dirty="0"/>
              <a:t>اولویت در ورودی</a:t>
            </a:r>
          </a:p>
          <a:p>
            <a:r>
              <a:rPr lang="fa-IR" dirty="0"/>
              <a:t>خروجی </a:t>
            </a:r>
            <a:r>
              <a:rPr lang="fa-IR" dirty="0" err="1"/>
              <a:t>انکدر</a:t>
            </a:r>
            <a:r>
              <a:rPr lang="fa-IR" dirty="0"/>
              <a:t> به </a:t>
            </a:r>
            <a:r>
              <a:rPr lang="fa-IR" dirty="0" err="1"/>
              <a:t>ازای</a:t>
            </a:r>
            <a:r>
              <a:rPr lang="fa-IR" dirty="0"/>
              <a:t> ورودی </a:t>
            </a:r>
            <a:r>
              <a:rPr lang="en-US" dirty="0"/>
              <a:t>0</a:t>
            </a:r>
            <a:r>
              <a:rPr lang="fa-IR" dirty="0"/>
              <a:t> برابر </a:t>
            </a:r>
            <a:r>
              <a:rPr lang="en-US" dirty="0"/>
              <a:t>000</a:t>
            </a:r>
            <a:r>
              <a:rPr lang="fa-IR" dirty="0"/>
              <a:t> خواهد شد </a:t>
            </a:r>
            <a:r>
              <a:rPr lang="fa-IR" dirty="0" err="1"/>
              <a:t>کخ</a:t>
            </a:r>
            <a:r>
              <a:rPr lang="fa-IR" dirty="0"/>
              <a:t> </a:t>
            </a:r>
            <a:r>
              <a:rPr lang="fa-IR" dirty="0" err="1"/>
              <a:t>متناظر</a:t>
            </a:r>
            <a:r>
              <a:rPr lang="fa-IR" dirty="0"/>
              <a:t> با </a:t>
            </a:r>
            <a:r>
              <a:rPr lang="en-US" dirty="0"/>
              <a:t>D0=1</a:t>
            </a:r>
            <a:r>
              <a:rPr lang="fa-IR" dirty="0"/>
              <a:t> است.</a:t>
            </a:r>
          </a:p>
          <a:p>
            <a:pPr lvl="1"/>
            <a:r>
              <a:rPr lang="fa-IR" dirty="0" err="1"/>
              <a:t>راهکار</a:t>
            </a:r>
            <a:r>
              <a:rPr lang="fa-IR" dirty="0"/>
              <a:t>؟</a:t>
            </a:r>
          </a:p>
          <a:p>
            <a:pPr lvl="2"/>
            <a:r>
              <a:rPr lang="fa-IR" dirty="0"/>
              <a:t>فراهم نمودن</a:t>
            </a:r>
            <a:r>
              <a:rPr lang="en-US" dirty="0"/>
              <a:t> </a:t>
            </a:r>
            <a:r>
              <a:rPr lang="fa-IR"/>
              <a:t>یک </a:t>
            </a:r>
            <a:r>
              <a:rPr lang="fa-IR" dirty="0"/>
              <a:t>خروجی بیشتر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7C64E-5DAF-B906-3D00-B3A59316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57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C8B235-4C02-30AA-E821-2D4BB64B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1356F-F8EE-006C-327F-10DF8D7F7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84"/>
          <a:stretch/>
        </p:blipFill>
        <p:spPr>
          <a:xfrm>
            <a:off x="65241" y="5637"/>
            <a:ext cx="4552436" cy="17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3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5895D9-2BBA-FDD2-713F-51B049B8A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2969214"/>
            <a:ext cx="6686550" cy="3819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39E-C793-14CE-5B5C-868805B4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D6E2C-16B9-D747-66F1-D161FC82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123407"/>
            <a:ext cx="11328838" cy="1966428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عملکرد این </a:t>
            </a:r>
            <a:r>
              <a:rPr lang="fa-IR" dirty="0" err="1"/>
              <a:t>انکدر</a:t>
            </a:r>
            <a:r>
              <a:rPr lang="fa-IR" dirty="0"/>
              <a:t> چنان است که اگر دو یا چند ورودی بطور همزمان برابر </a:t>
            </a:r>
            <a:r>
              <a:rPr lang="en-US" dirty="0"/>
              <a:t>1</a:t>
            </a:r>
            <a:r>
              <a:rPr lang="fa-IR" dirty="0"/>
              <a:t> شوند، ورودی با اولویت بالاتر پیش خواهد افتاد.</a:t>
            </a:r>
          </a:p>
          <a:p>
            <a:r>
              <a:rPr lang="en-US" dirty="0"/>
              <a:t>v</a:t>
            </a:r>
            <a:r>
              <a:rPr lang="fa-IR" dirty="0"/>
              <a:t>: بیت </a:t>
            </a:r>
            <a:r>
              <a:rPr lang="en-US" dirty="0"/>
              <a:t>Validity</a:t>
            </a:r>
            <a:r>
              <a:rPr lang="fa-IR" dirty="0"/>
              <a:t> یا اعتبار خروجی است.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3DD41-9057-F69A-132C-64B666D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89C38-62F5-33DE-B2D5-108C5437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109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89C38-62F5-33DE-B2D5-108C5437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3DD41-9057-F69A-132C-64B666D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C239E-C793-14CE-5B5C-868805B4C7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85016" y="136525"/>
            <a:ext cx="3843383" cy="825500"/>
          </a:xfrm>
        </p:spPr>
        <p:txBody>
          <a:bodyPr/>
          <a:lstStyle/>
          <a:p>
            <a:r>
              <a:rPr lang="en-US" dirty="0"/>
              <a:t>Priority Encoder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5895D9-2BBA-FDD2-713F-51B049B8A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6" y="136525"/>
            <a:ext cx="3738698" cy="2135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4222D-73B5-6A99-1518-22F4B2BBD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75" y="2168061"/>
            <a:ext cx="4114800" cy="4263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CFA7B4-3150-49FF-E15B-AFAFE2207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24697"/>
            <a:ext cx="4238179" cy="44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4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توابع </a:t>
            </a:r>
            <a:r>
              <a:rPr lang="fa-IR" dirty="0" err="1"/>
              <a:t>بولی</a:t>
            </a:r>
            <a:r>
              <a:rPr lang="fa-IR" dirty="0"/>
              <a:t> خروجی را از نمودار منطقی بدست آورید: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94ECB-FDF0-0440-EDDB-046311A5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1. یک توابع </a:t>
            </a:r>
            <a:r>
              <a:rPr lang="fa-IR" dirty="0" err="1"/>
              <a:t>بولی</a:t>
            </a:r>
            <a:r>
              <a:rPr lang="fa-IR" dirty="0"/>
              <a:t>، برای هر خروجی </a:t>
            </a:r>
            <a:r>
              <a:rPr lang="fa-IR" dirty="0" err="1"/>
              <a:t>گیت</a:t>
            </a:r>
            <a:r>
              <a:rPr lang="fa-IR" dirty="0"/>
              <a:t> تعیین کنید.</a:t>
            </a:r>
          </a:p>
          <a:p>
            <a:r>
              <a:rPr lang="fa-IR" dirty="0"/>
              <a:t>2. توابع </a:t>
            </a:r>
            <a:r>
              <a:rPr lang="fa-IR" dirty="0" err="1"/>
              <a:t>بولی</a:t>
            </a:r>
            <a:r>
              <a:rPr lang="fa-IR" dirty="0"/>
              <a:t> را برای این </a:t>
            </a:r>
            <a:r>
              <a:rPr lang="fa-IR" dirty="0" err="1"/>
              <a:t>گیت</a:t>
            </a:r>
            <a:r>
              <a:rPr lang="fa-IR" dirty="0"/>
              <a:t> ها پیدا کنید.</a:t>
            </a:r>
          </a:p>
          <a:p>
            <a:r>
              <a:rPr lang="fa-IR" dirty="0"/>
              <a:t>3. فرآیند ذکر شده در مرحله 2 را تکرار کنید تا خروجی های مدار بدست آید.</a:t>
            </a:r>
          </a:p>
          <a:p>
            <a:r>
              <a:rPr lang="fa-IR" dirty="0"/>
              <a:t>4. با جایگزینی مکرر توابع تعریف شده قبلی، توابع </a:t>
            </a:r>
            <a:r>
              <a:rPr lang="fa-IR" dirty="0" err="1"/>
              <a:t>بولی</a:t>
            </a:r>
            <a:r>
              <a:rPr lang="fa-IR" dirty="0"/>
              <a:t> خروجی را بر حسب متغیرهای ورودی بدست آورید.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352B85-5252-8B70-4B39-43E76F660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331" y="1018798"/>
            <a:ext cx="8299269" cy="51065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89C38-62F5-33DE-B2D5-108C5437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3DD41-9057-F69A-132C-64B666D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C239E-C793-14CE-5B5C-868805B4C7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85016" y="136525"/>
            <a:ext cx="3843383" cy="825500"/>
          </a:xfrm>
        </p:spPr>
        <p:txBody>
          <a:bodyPr/>
          <a:lstStyle/>
          <a:p>
            <a:r>
              <a:rPr lang="en-US" dirty="0"/>
              <a:t>Priority Encoder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5895D9-2BBA-FDD2-713F-51B049B8A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6" y="136525"/>
            <a:ext cx="4238966" cy="24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507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C361F0-A9AB-6A68-A6F0-0FA259C8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مالتی </a:t>
            </a:r>
            <a:r>
              <a:rPr lang="fa-IR" dirty="0" err="1"/>
              <a:t>پلکسرها</a:t>
            </a:r>
            <a:r>
              <a:rPr lang="fa-IR" dirty="0"/>
              <a:t> (</a:t>
            </a:r>
            <a:r>
              <a:rPr lang="en-US" dirty="0"/>
              <a:t>multiplexers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1486C-CB07-3528-6985-19820940C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112293"/>
            <a:ext cx="11328838" cy="5293925"/>
          </a:xfrm>
        </p:spPr>
        <p:txBody>
          <a:bodyPr/>
          <a:lstStyle/>
          <a:p>
            <a:r>
              <a:rPr lang="fa-IR" dirty="0"/>
              <a:t>یک مالتی </a:t>
            </a:r>
            <a:r>
              <a:rPr lang="fa-IR" dirty="0" err="1"/>
              <a:t>پلکسر</a:t>
            </a:r>
            <a:r>
              <a:rPr lang="fa-IR" dirty="0"/>
              <a:t> مداری ترکیبی است که اطلاعات را از </a:t>
            </a:r>
            <a:r>
              <a:rPr lang="fa-IR" dirty="0">
                <a:solidFill>
                  <a:srgbClr val="FF0000"/>
                </a:solidFill>
              </a:rPr>
              <a:t>تعدادی خط ورودی </a:t>
            </a:r>
            <a:r>
              <a:rPr lang="fa-IR" dirty="0"/>
              <a:t>دریافت کرده و آنها را به </a:t>
            </a:r>
            <a:r>
              <a:rPr lang="fa-IR" dirty="0">
                <a:solidFill>
                  <a:srgbClr val="FF0000"/>
                </a:solidFill>
              </a:rPr>
              <a:t>یک خط خروجی </a:t>
            </a:r>
            <a:r>
              <a:rPr lang="fa-IR" dirty="0"/>
              <a:t>هدایت مینماید.</a:t>
            </a:r>
          </a:p>
          <a:p>
            <a:r>
              <a:rPr lang="fa-IR" dirty="0"/>
              <a:t>انتخاب یک ورودی خاص بوسیله مجموعه ای از </a:t>
            </a:r>
            <a:r>
              <a:rPr lang="fa-IR" dirty="0">
                <a:solidFill>
                  <a:srgbClr val="FF0000"/>
                </a:solidFill>
              </a:rPr>
              <a:t>خطوط انتخاب</a:t>
            </a:r>
            <a:r>
              <a:rPr lang="fa-IR" dirty="0"/>
              <a:t>، انجام میشود.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63EE2A-D2BD-D8C2-749F-BB8E0992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61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E01139-733C-80DF-D8A2-68B4B4D5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D01AAA-2867-0C55-35FC-358CA7794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21" y="3429000"/>
            <a:ext cx="10160758" cy="338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877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C361F0-A9AB-6A68-A6F0-0FA259C8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مالتی </a:t>
            </a:r>
            <a:r>
              <a:rPr lang="fa-IR" dirty="0" err="1"/>
              <a:t>پلکسر</a:t>
            </a:r>
            <a:r>
              <a:rPr lang="fa-IR" dirty="0"/>
              <a:t> چهار به یک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1486C-CB07-3528-6985-19820940C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8771"/>
            <a:ext cx="11328838" cy="51574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63EE2A-D2BD-D8C2-749F-BB8E0992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62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E01139-733C-80DF-D8A2-68B4B4D5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37AE50-8DF1-9B43-B960-CA5ECA606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97" y="1048405"/>
            <a:ext cx="5291213" cy="5734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B3B404-CECF-77D6-6A65-BBEA9315A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484" y="1536581"/>
            <a:ext cx="20002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251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C361F0-A9AB-6A68-A6F0-0FA259C8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مالتی </a:t>
            </a:r>
            <a:r>
              <a:rPr lang="fa-IR" dirty="0" err="1"/>
              <a:t>پلکسرها</a:t>
            </a:r>
            <a:r>
              <a:rPr lang="fa-IR" dirty="0"/>
              <a:t> (</a:t>
            </a:r>
            <a:r>
              <a:rPr lang="en-US" dirty="0"/>
              <a:t>multiplexers</a:t>
            </a:r>
            <a:r>
              <a:rPr lang="fa-I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2B1486C-CB07-3528-6985-19820940C6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62" y="1112293"/>
                <a:ext cx="11328838" cy="5293925"/>
              </a:xfrm>
            </p:spPr>
            <p:txBody>
              <a:bodyPr/>
              <a:lstStyle/>
              <a:p>
                <a:r>
                  <a:rPr lang="fa-IR" dirty="0"/>
                  <a:t>وجود </a:t>
                </a:r>
                <a:r>
                  <a:rPr lang="fa-IR" dirty="0" err="1"/>
                  <a:t>گیتهای</a:t>
                </a:r>
                <a:r>
                  <a:rPr lang="fa-IR" dirty="0"/>
                  <a:t> </a:t>
                </a:r>
                <a:r>
                  <a:rPr lang="en-US" dirty="0"/>
                  <a:t>AND</a:t>
                </a:r>
                <a:r>
                  <a:rPr lang="fa-IR" dirty="0"/>
                  <a:t> و </a:t>
                </a:r>
                <a:r>
                  <a:rPr lang="en-US" dirty="0"/>
                  <a:t>NOT</a:t>
                </a:r>
                <a:r>
                  <a:rPr lang="fa-IR" dirty="0"/>
                  <a:t> ها در مالتی </a:t>
                </a:r>
                <a:r>
                  <a:rPr lang="fa-IR" dirty="0" err="1"/>
                  <a:t>پلکسر</a:t>
                </a:r>
                <a:r>
                  <a:rPr lang="fa-IR" dirty="0"/>
                  <a:t>، مدار </a:t>
                </a:r>
                <a:r>
                  <a:rPr lang="fa-IR" dirty="0" err="1"/>
                  <a:t>دیکدر</a:t>
                </a:r>
                <a:r>
                  <a:rPr lang="fa-IR" dirty="0"/>
                  <a:t> را به خاطر می آورد.</a:t>
                </a:r>
              </a:p>
              <a:p>
                <a:r>
                  <a:rPr lang="fa-IR" dirty="0"/>
                  <a:t>بطور کلی یک مالتی </a:t>
                </a:r>
                <a:r>
                  <a:rPr lang="fa-IR" dirty="0" err="1"/>
                  <a:t>پلکسر</a:t>
                </a:r>
                <a:r>
                  <a:rPr lang="fa-IR" dirty="0"/>
                  <a:t>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dirty="0"/>
                  <a:t> به </a:t>
                </a:r>
                <a:r>
                  <a:rPr lang="en-US" dirty="0"/>
                  <a:t>1</a:t>
                </a:r>
                <a:r>
                  <a:rPr lang="fa-IR" dirty="0"/>
                  <a:t> از یک </a:t>
                </a:r>
                <a:r>
                  <a:rPr lang="fa-IR" dirty="0" err="1"/>
                  <a:t>دیکدر</a:t>
                </a:r>
                <a:r>
                  <a:rPr lang="fa-IR" dirty="0"/>
                  <a:t> </a:t>
                </a:r>
                <a:r>
                  <a:rPr lang="en-US" dirty="0"/>
                  <a:t>n</a:t>
                </a:r>
                <a:r>
                  <a:rPr lang="fa-IR" dirty="0"/>
                  <a:t> به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dirty="0"/>
                  <a:t> ساخته شده که در آن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dirty="0"/>
                  <a:t> خط به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dirty="0"/>
                  <a:t> </a:t>
                </a:r>
                <a:r>
                  <a:rPr lang="fa-IR" dirty="0" err="1"/>
                  <a:t>گیت</a:t>
                </a:r>
                <a:r>
                  <a:rPr lang="fa-IR" dirty="0"/>
                  <a:t> </a:t>
                </a:r>
                <a:r>
                  <a:rPr lang="en-US" dirty="0"/>
                  <a:t>AND</a:t>
                </a:r>
                <a:r>
                  <a:rPr lang="fa-IR" dirty="0"/>
                  <a:t>، متصل شده است.</a:t>
                </a:r>
              </a:p>
              <a:p>
                <a:r>
                  <a:rPr lang="fa-IR" dirty="0"/>
                  <a:t>خروجی </a:t>
                </a:r>
                <a:r>
                  <a:rPr lang="fa-IR" dirty="0" err="1"/>
                  <a:t>گیتهای</a:t>
                </a:r>
                <a:r>
                  <a:rPr lang="fa-IR" dirty="0"/>
                  <a:t> </a:t>
                </a:r>
                <a:r>
                  <a:rPr lang="en-US" dirty="0"/>
                  <a:t>AND</a:t>
                </a:r>
                <a:r>
                  <a:rPr lang="fa-IR" dirty="0"/>
                  <a:t> به تنها </a:t>
                </a:r>
                <a:r>
                  <a:rPr lang="fa-IR" dirty="0" err="1"/>
                  <a:t>گیت</a:t>
                </a:r>
                <a:r>
                  <a:rPr lang="fa-IR" dirty="0"/>
                  <a:t> </a:t>
                </a:r>
                <a:r>
                  <a:rPr lang="en-US" dirty="0"/>
                  <a:t>OR</a:t>
                </a:r>
                <a:r>
                  <a:rPr lang="fa-IR" dirty="0"/>
                  <a:t> اعمال میگردد.</a:t>
                </a:r>
              </a:p>
              <a:p>
                <a:r>
                  <a:rPr lang="fa-IR" dirty="0"/>
                  <a:t>سایر مالتی </a:t>
                </a:r>
                <a:r>
                  <a:rPr lang="fa-IR" dirty="0" err="1"/>
                  <a:t>پلکسر</a:t>
                </a:r>
                <a:r>
                  <a:rPr lang="fa-IR" dirty="0"/>
                  <a:t> با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dirty="0"/>
                  <a:t> خط ورودی داده و تنها یک خط خروجی </a:t>
                </a:r>
                <a:r>
                  <a:rPr lang="fa-IR" dirty="0" err="1"/>
                  <a:t>اش</a:t>
                </a:r>
                <a:r>
                  <a:rPr lang="fa-IR" dirty="0"/>
                  <a:t> مشخص میشود.</a:t>
                </a:r>
              </a:p>
              <a:p>
                <a:r>
                  <a:rPr lang="fa-IR" dirty="0"/>
                  <a:t>مالتی </a:t>
                </a:r>
                <a:r>
                  <a:rPr lang="fa-IR" dirty="0" err="1"/>
                  <a:t>پلکسرها</a:t>
                </a:r>
                <a:r>
                  <a:rPr lang="fa-IR" dirty="0"/>
                  <a:t> ممکن است خط </a:t>
                </a:r>
                <a:r>
                  <a:rPr lang="fa-IR" dirty="0" err="1"/>
                  <a:t>فعالساز</a:t>
                </a:r>
                <a:r>
                  <a:rPr lang="fa-IR" dirty="0"/>
                  <a:t> داشته باشند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2B1486C-CB07-3528-6985-19820940C6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112293"/>
                <a:ext cx="11328838" cy="5293925"/>
              </a:xfrm>
              <a:blipFill>
                <a:blip r:embed="rId3"/>
                <a:stretch>
                  <a:fillRect r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63EE2A-D2BD-D8C2-749F-BB8E0992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63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E01139-733C-80DF-D8A2-68B4B4D5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</p:spTree>
    <p:extLst>
      <p:ext uri="{BB962C8B-B14F-4D97-AF65-F5344CB8AC3E}">
        <p14:creationId xmlns:p14="http://schemas.microsoft.com/office/powerpoint/2010/main" val="14432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55FC0-94CE-F572-6A84-8FF7ADB9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2D926-0598-60E4-EB75-99077C3A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9FF109-D457-4F4C-6439-8694712A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53" y="802578"/>
            <a:ext cx="7236823" cy="5431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C9A5D2-5644-11EC-D7C4-3A21CBECE882}"/>
              </a:ext>
            </a:extLst>
          </p:cNvPr>
          <p:cNvSpPr txBox="1"/>
          <p:nvPr/>
        </p:nvSpPr>
        <p:spPr>
          <a:xfrm>
            <a:off x="1763486" y="279358"/>
            <a:ext cx="9918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cs typeface="B Yekan" panose="00000400000000000000" pitchFamily="2" charset="-78"/>
              </a:rPr>
              <a:t>ساخت مالتی </a:t>
            </a:r>
            <a:r>
              <a:rPr lang="fa-IR" sz="2800" dirty="0" err="1">
                <a:cs typeface="B Yekan" panose="00000400000000000000" pitchFamily="2" charset="-78"/>
              </a:rPr>
              <a:t>پلکسر</a:t>
            </a:r>
            <a:r>
              <a:rPr lang="fa-IR" sz="2800" dirty="0">
                <a:cs typeface="B Yekan" panose="00000400000000000000" pitchFamily="2" charset="-78"/>
              </a:rPr>
              <a:t> با </a:t>
            </a:r>
            <a:r>
              <a:rPr lang="fa-IR" sz="2800" dirty="0" err="1">
                <a:cs typeface="B Yekan" panose="00000400000000000000" pitchFamily="2" charset="-78"/>
              </a:rPr>
              <a:t>دیکدر</a:t>
            </a:r>
            <a:r>
              <a:rPr lang="fa-IR" sz="2800" dirty="0">
                <a:cs typeface="B Yekan" panose="00000400000000000000" pitchFamily="2" charset="-78"/>
              </a:rPr>
              <a:t> و یک لایه </a:t>
            </a:r>
            <a:r>
              <a:rPr lang="fa-IR" sz="2800" dirty="0" err="1">
                <a:cs typeface="B Yekan" panose="00000400000000000000" pitchFamily="2" charset="-78"/>
              </a:rPr>
              <a:t>گیتهای</a:t>
            </a:r>
            <a:r>
              <a:rPr lang="fa-IR" sz="2800" dirty="0">
                <a:cs typeface="B Yekan" panose="00000400000000000000" pitchFamily="2" charset="-78"/>
              </a:rPr>
              <a:t> </a:t>
            </a:r>
            <a:r>
              <a:rPr lang="en-US" sz="2800" dirty="0">
                <a:cs typeface="B Yekan" panose="00000400000000000000" pitchFamily="2" charset="-78"/>
              </a:rPr>
              <a:t>AND</a:t>
            </a:r>
            <a:r>
              <a:rPr lang="fa-IR" sz="2800" dirty="0">
                <a:cs typeface="B Yekan" panose="00000400000000000000" pitchFamily="2" charset="-78"/>
              </a:rPr>
              <a:t> و </a:t>
            </a:r>
            <a:r>
              <a:rPr lang="en-US" sz="2800" dirty="0">
                <a:cs typeface="B Yekan" panose="00000400000000000000" pitchFamily="2" charset="-78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5823066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55FC0-94CE-F572-6A84-8FF7ADB9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2D926-0598-60E4-EB75-99077C3A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9A5D2-5644-11EC-D7C4-3A21CBECE882}"/>
              </a:ext>
            </a:extLst>
          </p:cNvPr>
          <p:cNvSpPr txBox="1"/>
          <p:nvPr/>
        </p:nvSpPr>
        <p:spPr>
          <a:xfrm>
            <a:off x="1763486" y="279358"/>
            <a:ext cx="9918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cs typeface="B Yekan" panose="00000400000000000000" pitchFamily="2" charset="-78"/>
              </a:rPr>
              <a:t>ساخت مالتی </a:t>
            </a:r>
            <a:r>
              <a:rPr lang="fa-IR" sz="2800" dirty="0" err="1">
                <a:cs typeface="B Yekan" panose="00000400000000000000" pitchFamily="2" charset="-78"/>
              </a:rPr>
              <a:t>پلکسر</a:t>
            </a:r>
            <a:r>
              <a:rPr lang="fa-IR" sz="2800" dirty="0">
                <a:cs typeface="B Yekan" panose="00000400000000000000" pitchFamily="2" charset="-78"/>
              </a:rPr>
              <a:t> با ابعاد بالاتر</a:t>
            </a:r>
            <a:endParaRPr lang="en-US" sz="2800" dirty="0">
              <a:cs typeface="B Yeka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0A23E-C5C0-4972-F0B6-2DFDC2F4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24" y="1094198"/>
            <a:ext cx="7124752" cy="555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965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43C7B-6485-B795-A866-17715F6A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CD2C-FFC8-65BC-D90E-DC4815EE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9E193-4B09-ECD3-0D0A-490F2971C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32" y="47767"/>
            <a:ext cx="614684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7A4A1D-7F5C-0D24-A372-9B79381880A3}"/>
              </a:ext>
            </a:extLst>
          </p:cNvPr>
          <p:cNvSpPr txBox="1"/>
          <p:nvPr/>
        </p:nvSpPr>
        <p:spPr>
          <a:xfrm>
            <a:off x="6228496" y="279358"/>
            <a:ext cx="5453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cs typeface="B Yekan" panose="00000400000000000000" pitchFamily="2" charset="-78"/>
              </a:rPr>
              <a:t>مالتی </a:t>
            </a:r>
            <a:r>
              <a:rPr lang="fa-IR" sz="2800" dirty="0" err="1">
                <a:cs typeface="B Yekan" panose="00000400000000000000" pitchFamily="2" charset="-78"/>
              </a:rPr>
              <a:t>پلکسر</a:t>
            </a:r>
            <a:r>
              <a:rPr lang="fa-IR" sz="2800" dirty="0">
                <a:cs typeface="B Yekan" panose="00000400000000000000" pitchFamily="2" charset="-78"/>
              </a:rPr>
              <a:t> دو به یک </a:t>
            </a:r>
            <a:r>
              <a:rPr lang="fa-IR" sz="2800" dirty="0" err="1">
                <a:cs typeface="B Yekan" panose="00000400000000000000" pitchFamily="2" charset="-78"/>
              </a:rPr>
              <a:t>چهارتایی</a:t>
            </a:r>
            <a:endParaRPr lang="en-US" sz="2800" dirty="0">
              <a:cs typeface="B Yekan" panose="000004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98917F-AFFB-8A5E-0C47-699EE351A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653" y="3011701"/>
            <a:ext cx="2800350" cy="2657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109B5-AA45-5A3B-A133-05350F3B09DF}"/>
              </a:ext>
            </a:extLst>
          </p:cNvPr>
          <p:cNvSpPr txBox="1"/>
          <p:nvPr/>
        </p:nvSpPr>
        <p:spPr>
          <a:xfrm>
            <a:off x="6228496" y="1268124"/>
            <a:ext cx="54539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cs typeface="B Yekan" panose="00000400000000000000" pitchFamily="2" charset="-78"/>
              </a:rPr>
              <a:t>این مالتی </a:t>
            </a:r>
            <a:r>
              <a:rPr lang="fa-IR" sz="2800" dirty="0" err="1">
                <a:cs typeface="B Yekan" panose="00000400000000000000" pitchFamily="2" charset="-78"/>
              </a:rPr>
              <a:t>پلکسر</a:t>
            </a:r>
            <a:r>
              <a:rPr lang="fa-IR" sz="2800" dirty="0">
                <a:cs typeface="B Yekan" panose="00000400000000000000" pitchFamily="2" charset="-78"/>
              </a:rPr>
              <a:t> بین دو عدد 4 بیتی، یکی را انتخاب کرده و به خروجی میبرد.</a:t>
            </a:r>
            <a:endParaRPr lang="en-US" sz="28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71773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D5C48E-FA70-61D5-E15A-28CF3ED09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96" y="1267463"/>
            <a:ext cx="5563503" cy="553137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A13447B-99F1-B943-4600-648FC6157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400" dirty="0">
                <a:cs typeface="B Yekan" panose="00000400000000000000" pitchFamily="2" charset="-78"/>
              </a:rPr>
              <a:t>مالتی </a:t>
            </a:r>
            <a:r>
              <a:rPr lang="fa-IR" sz="4400" dirty="0" err="1">
                <a:cs typeface="B Yekan" panose="00000400000000000000" pitchFamily="2" charset="-78"/>
              </a:rPr>
              <a:t>پلکسر</a:t>
            </a:r>
            <a:r>
              <a:rPr lang="fa-IR" sz="4400" dirty="0">
                <a:cs typeface="B Yekan" panose="00000400000000000000" pitchFamily="2" charset="-78"/>
              </a:rPr>
              <a:t> چهار به یک </a:t>
            </a:r>
            <a:r>
              <a:rPr lang="fa-IR" sz="4400" dirty="0" err="1">
                <a:cs typeface="B Yekan" panose="00000400000000000000" pitchFamily="2" charset="-78"/>
              </a:rPr>
              <a:t>چهارتایی</a:t>
            </a:r>
            <a:endParaRPr lang="en-US" sz="4400" dirty="0">
              <a:cs typeface="B Yekan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995F23-BAED-DA54-5132-503E8E7AD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565B8-1251-51A3-7BD1-15A8DC26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67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D0EF54-46C5-7CD2-BCA2-553E6BD0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</p:spTree>
    <p:extLst>
      <p:ext uri="{BB962C8B-B14F-4D97-AF65-F5344CB8AC3E}">
        <p14:creationId xmlns:p14="http://schemas.microsoft.com/office/powerpoint/2010/main" val="42536894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9652-1CBE-3B1D-61B1-FCBF27DE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/>
              <a:t>Boolean Function Implementation</a:t>
            </a:r>
            <a:br>
              <a:rPr lang="en-US" dirty="0"/>
            </a:br>
            <a:r>
              <a:rPr lang="fa-IR" sz="3100" dirty="0"/>
              <a:t>پیاده سازی توابع بول با استفاده از مالتی </a:t>
            </a:r>
            <a:r>
              <a:rPr lang="fa-IR" sz="3100" dirty="0" err="1"/>
              <a:t>پلکسر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A0A2-0B0F-9F34-F512-0DDEF15F9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در بخش قبل پیاده سازی توابع، با استفاده از </a:t>
            </a:r>
            <a:r>
              <a:rPr lang="fa-IR" sz="3200" dirty="0" err="1"/>
              <a:t>دکدر</a:t>
            </a:r>
            <a:r>
              <a:rPr lang="fa-IR" sz="3200" dirty="0"/>
              <a:t> را معرفی کردیم که با قرار دادن یک </a:t>
            </a:r>
            <a:r>
              <a:rPr lang="fa-IR" sz="3200" dirty="0" err="1"/>
              <a:t>گیت</a:t>
            </a:r>
            <a:r>
              <a:rPr lang="fa-IR" sz="3200" dirty="0"/>
              <a:t> </a:t>
            </a:r>
            <a:r>
              <a:rPr lang="en-US" sz="3200" dirty="0"/>
              <a:t>OR</a:t>
            </a:r>
            <a:r>
              <a:rPr lang="fa-IR" sz="3200" dirty="0"/>
              <a:t> در خروجی </a:t>
            </a:r>
            <a:r>
              <a:rPr lang="fa-IR" sz="3200" dirty="0" err="1"/>
              <a:t>مینترمهای</a:t>
            </a:r>
            <a:r>
              <a:rPr lang="fa-IR" sz="3200" dirty="0"/>
              <a:t> انتخاب شده، ساخته میشود</a:t>
            </a:r>
          </a:p>
          <a:p>
            <a:r>
              <a:rPr lang="fa-IR" sz="3200" dirty="0"/>
              <a:t>مدار مالتی </a:t>
            </a:r>
            <a:r>
              <a:rPr lang="fa-IR" sz="3200" dirty="0" err="1"/>
              <a:t>پلکسر</a:t>
            </a:r>
            <a:r>
              <a:rPr lang="fa-IR" sz="3200" dirty="0"/>
              <a:t> بسیار شبیه </a:t>
            </a:r>
            <a:r>
              <a:rPr lang="fa-IR" sz="3200" dirty="0" err="1"/>
              <a:t>دیکدر</a:t>
            </a:r>
            <a:r>
              <a:rPr lang="fa-IR" sz="3200" dirty="0"/>
              <a:t> است که یک </a:t>
            </a:r>
            <a:r>
              <a:rPr lang="fa-IR" sz="3200" dirty="0" err="1"/>
              <a:t>گیت</a:t>
            </a:r>
            <a:r>
              <a:rPr lang="fa-IR" sz="3200" dirty="0"/>
              <a:t> </a:t>
            </a:r>
            <a:r>
              <a:rPr lang="en-US" sz="3200" dirty="0"/>
              <a:t>OR</a:t>
            </a:r>
            <a:r>
              <a:rPr lang="fa-IR" sz="3200" dirty="0"/>
              <a:t> به آن اضافه شده است.</a:t>
            </a:r>
          </a:p>
          <a:p>
            <a:r>
              <a:rPr lang="fa-IR" sz="3200" dirty="0"/>
              <a:t>اکنون روش </a:t>
            </a:r>
            <a:r>
              <a:rPr lang="fa-IR" sz="3200" dirty="0" err="1"/>
              <a:t>کاراتری</a:t>
            </a:r>
            <a:r>
              <a:rPr lang="fa-IR" sz="3200" dirty="0"/>
              <a:t> برای پیاده سازی یک تابع بول </a:t>
            </a:r>
            <a:r>
              <a:rPr lang="en-US" sz="3200" dirty="0"/>
              <a:t>n</a:t>
            </a:r>
            <a:r>
              <a:rPr lang="fa-IR" sz="3200" dirty="0"/>
              <a:t> </a:t>
            </a:r>
            <a:r>
              <a:rPr lang="fa-IR" sz="3200" dirty="0" err="1"/>
              <a:t>متغیره</a:t>
            </a:r>
            <a:r>
              <a:rPr lang="fa-IR" sz="3200" dirty="0"/>
              <a:t> با مالتی </a:t>
            </a:r>
            <a:r>
              <a:rPr lang="fa-IR" sz="3200" dirty="0" err="1"/>
              <a:t>پلکسر</a:t>
            </a:r>
            <a:r>
              <a:rPr lang="fa-IR" sz="3200" dirty="0"/>
              <a:t> که </a:t>
            </a:r>
            <a:r>
              <a:rPr lang="en-US" sz="3200" dirty="0"/>
              <a:t>n-1</a:t>
            </a:r>
            <a:r>
              <a:rPr lang="fa-IR" sz="3200" dirty="0"/>
              <a:t> ورودی انتخاب دارد را معرفی میکنیم.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5A42A-FDCD-935E-9283-C26ABDC7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D49D-223D-F269-416C-4FC4A408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550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9652-1CBE-3B1D-61B1-FCBF27DE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/>
              <a:t>Boolean Function Implementation</a:t>
            </a:r>
            <a:br>
              <a:rPr lang="en-US" dirty="0"/>
            </a:br>
            <a:r>
              <a:rPr lang="fa-IR" sz="3100" dirty="0"/>
              <a:t>پیاده سازی توابع بول با استفاده از مالتی </a:t>
            </a:r>
            <a:r>
              <a:rPr lang="fa-IR" sz="3100" dirty="0" err="1"/>
              <a:t>پلکسر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A0A2-0B0F-9F34-F512-0DDEF15F9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ابتدا </a:t>
            </a:r>
            <a:r>
              <a:rPr lang="en-US" sz="3200" dirty="0"/>
              <a:t>n-1</a:t>
            </a:r>
            <a:r>
              <a:rPr lang="fa-IR" sz="3200" dirty="0"/>
              <a:t> متغیر به ورودی ها انتخاب مالتی </a:t>
            </a:r>
            <a:r>
              <a:rPr lang="fa-IR" sz="3200" dirty="0" err="1"/>
              <a:t>پلکسر</a:t>
            </a:r>
            <a:r>
              <a:rPr lang="fa-IR" sz="3200" dirty="0"/>
              <a:t> وصل میشوند</a:t>
            </a:r>
          </a:p>
          <a:p>
            <a:r>
              <a:rPr lang="fa-IR" sz="3200" dirty="0"/>
              <a:t>تنها متغیر باقی مانده برای ورودی داده مورد استفاده قرار میگیرد.</a:t>
            </a:r>
          </a:p>
          <a:p>
            <a:r>
              <a:rPr lang="fa-IR" sz="3200" dirty="0"/>
              <a:t>اگر متغیر باقی مانده را </a:t>
            </a:r>
            <a:r>
              <a:rPr lang="en-US" sz="3200" dirty="0"/>
              <a:t>z</a:t>
            </a:r>
            <a:r>
              <a:rPr lang="fa-IR" sz="3200" dirty="0"/>
              <a:t> بنامیم، هر ورودی داده مالتی </a:t>
            </a:r>
            <a:r>
              <a:rPr lang="fa-IR" sz="3200" dirty="0" err="1"/>
              <a:t>پلکسر</a:t>
            </a:r>
            <a:r>
              <a:rPr lang="fa-IR" sz="3200" dirty="0"/>
              <a:t> برابر </a:t>
            </a:r>
            <a:r>
              <a:rPr lang="en-US" sz="3200" dirty="0"/>
              <a:t>z</a:t>
            </a:r>
            <a:r>
              <a:rPr lang="fa-IR" sz="3200" dirty="0"/>
              <a:t>، </a:t>
            </a:r>
            <a:r>
              <a:rPr lang="en-US" sz="3200" dirty="0"/>
              <a:t>z’</a:t>
            </a:r>
            <a:r>
              <a:rPr lang="fa-IR" sz="3200" dirty="0"/>
              <a:t>، </a:t>
            </a:r>
            <a:r>
              <a:rPr lang="en-US" sz="3200" dirty="0"/>
              <a:t>1</a:t>
            </a:r>
            <a:r>
              <a:rPr lang="fa-IR" sz="3200" dirty="0"/>
              <a:t> یا </a:t>
            </a:r>
            <a:r>
              <a:rPr lang="en-US" sz="3200" dirty="0"/>
              <a:t>0</a:t>
            </a:r>
            <a:r>
              <a:rPr lang="fa-IR" sz="3200" dirty="0"/>
              <a:t> خواهد بود.</a:t>
            </a:r>
          </a:p>
          <a:p>
            <a:r>
              <a:rPr lang="fa-IR" sz="3200" dirty="0"/>
              <a:t>این </a:t>
            </a:r>
            <a:r>
              <a:rPr lang="fa-IR" sz="3200" dirty="0" err="1"/>
              <a:t>متغیرها</a:t>
            </a:r>
            <a:r>
              <a:rPr lang="fa-IR" sz="3200" dirty="0"/>
              <a:t> را بر اساس جدول درستی به ورودی های </a:t>
            </a:r>
            <a:r>
              <a:rPr lang="en-US" sz="3200" dirty="0"/>
              <a:t>MUX</a:t>
            </a:r>
            <a:r>
              <a:rPr lang="fa-IR" sz="3200" dirty="0"/>
              <a:t> متصل میکنیم.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5A42A-FDCD-935E-9283-C26ABDC7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D49D-223D-F269-416C-4FC4A408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1" y="136468"/>
            <a:ext cx="11848087" cy="867579"/>
          </a:xfrm>
        </p:spPr>
        <p:txBody>
          <a:bodyPr>
            <a:normAutofit fontScale="90000"/>
          </a:bodyPr>
          <a:lstStyle/>
          <a:p>
            <a:r>
              <a:rPr lang="en-US" dirty="0"/>
              <a:t>Obtain the output Boolean functions from a logic diagram: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94ECB-FDF0-0440-EDDB-046311A5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Determine the Boolean functions for each gate output.</a:t>
            </a:r>
          </a:p>
          <a:p>
            <a:r>
              <a:rPr lang="en-US" dirty="0"/>
              <a:t>2. Find the Boolean functions for these gates.</a:t>
            </a:r>
          </a:p>
          <a:p>
            <a:r>
              <a:rPr lang="en-US" dirty="0"/>
              <a:t>3. Repeat the process outlined in step 2 until the outputs of the circuit are obtained.</a:t>
            </a:r>
          </a:p>
          <a:p>
            <a:r>
              <a:rPr lang="en-US" dirty="0"/>
              <a:t>4. By repeated substitution of previously defined functions, obtain the output Boolean functions in terms of input variables.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9652-1CBE-3B1D-61B1-FCBF27DE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/>
              <a:t>Boolean Function Implementation</a:t>
            </a:r>
            <a:br>
              <a:rPr lang="en-US" dirty="0"/>
            </a:br>
            <a:r>
              <a:rPr lang="fa-IR" sz="3100" dirty="0"/>
              <a:t>پیاده سازی توابع بول با استفاده از مالتی </a:t>
            </a:r>
            <a:r>
              <a:rPr lang="fa-IR" sz="3100" dirty="0" err="1"/>
              <a:t>پلکسر</a:t>
            </a: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5A42A-FDCD-935E-9283-C26ABDC7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D49D-223D-F269-416C-4FC4A408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60775-187F-DE76-CB9B-21B28643D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2" y="1111420"/>
            <a:ext cx="8696802" cy="5214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C1D47B-A884-DC38-5CA2-C7AC7E628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1" y="1295898"/>
            <a:ext cx="34956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062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4B75-633A-3C79-7A30-BDDEFF8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مراحل ساخت توابع </a:t>
            </a:r>
            <a:r>
              <a:rPr lang="fa-IR" dirty="0" err="1"/>
              <a:t>بولی</a:t>
            </a:r>
            <a:r>
              <a:rPr lang="fa-IR" dirty="0"/>
              <a:t> با استفاده از مالتی </a:t>
            </a:r>
            <a:r>
              <a:rPr lang="fa-IR" dirty="0" err="1"/>
              <a:t>پلکسر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AA318-30B5-A304-E4A1-E3D3FC305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E8C47-2E74-3615-CEFF-3D90DA57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F764A-A7F5-7D05-F3F8-7DD9C9C6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C9CC2D-0A3B-2C82-BE90-611645A6E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51" y="1148876"/>
            <a:ext cx="6981166" cy="57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599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4B75-633A-3C79-7A30-BDDEFF8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مراحل ساخت توابع </a:t>
            </a:r>
            <a:r>
              <a:rPr lang="fa-IR" dirty="0" err="1"/>
              <a:t>بولی</a:t>
            </a:r>
            <a:r>
              <a:rPr lang="fa-IR" dirty="0"/>
              <a:t> با استفاده از مالتی </a:t>
            </a:r>
            <a:r>
              <a:rPr lang="fa-IR" dirty="0" err="1"/>
              <a:t>پلکسر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AA318-30B5-A304-E4A1-E3D3FC305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E8C47-2E74-3615-CEFF-3D90DA57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F764A-A7F5-7D05-F3F8-7DD9C9C6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AD69D5-810A-5E6E-475A-3E71A5E17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34" y="1140358"/>
            <a:ext cx="8752401" cy="56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583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4B75-633A-3C79-7A30-BDDEFF8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مراحل ساخت توابع </a:t>
            </a:r>
            <a:r>
              <a:rPr lang="fa-IR" dirty="0" err="1"/>
              <a:t>بولی</a:t>
            </a:r>
            <a:r>
              <a:rPr lang="fa-IR" dirty="0"/>
              <a:t> با استفاده از مالتی </a:t>
            </a:r>
            <a:r>
              <a:rPr lang="fa-IR" dirty="0" err="1"/>
              <a:t>پلکسر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AA318-30B5-A304-E4A1-E3D3FC305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E8C47-2E74-3615-CEFF-3D90DA57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F764A-A7F5-7D05-F3F8-7DD9C9C6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1479C8-02FF-3BE6-E765-1D1FF379E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20" y="1153421"/>
            <a:ext cx="8976314" cy="56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855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4B75-633A-3C79-7A30-BDDEFF8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مراحل ساخت توابع </a:t>
            </a:r>
            <a:r>
              <a:rPr lang="fa-IR" dirty="0" err="1"/>
              <a:t>بولی</a:t>
            </a:r>
            <a:r>
              <a:rPr lang="fa-IR" dirty="0"/>
              <a:t> با استفاده از مالتی </a:t>
            </a:r>
            <a:r>
              <a:rPr lang="fa-IR" dirty="0" err="1"/>
              <a:t>پلکسر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AA318-30B5-A304-E4A1-E3D3FC305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E8C47-2E74-3615-CEFF-3D90DA57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F764A-A7F5-7D05-F3F8-7DD9C9C6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D25394-2686-B926-4A00-C61A6FDAD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06" y="1100596"/>
            <a:ext cx="8946811" cy="5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664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4B75-633A-3C79-7A30-BDDEFF8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مراحل ساخت توابع </a:t>
            </a:r>
            <a:r>
              <a:rPr lang="fa-IR" dirty="0" err="1"/>
              <a:t>بولی</a:t>
            </a:r>
            <a:r>
              <a:rPr lang="fa-IR" dirty="0"/>
              <a:t> با استفاده از مالتی </a:t>
            </a:r>
            <a:r>
              <a:rPr lang="fa-IR" dirty="0" err="1"/>
              <a:t>پلکسر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AA318-30B5-A304-E4A1-E3D3FC305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تست تابع برای ورودی </a:t>
            </a:r>
            <a:r>
              <a:rPr lang="en-US" dirty="0"/>
              <a:t>101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E8C47-2E74-3615-CEFF-3D90DA57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F764A-A7F5-7D05-F3F8-7DD9C9C6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0B5C7-375F-9FDC-E6DF-473BA8055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19" y="2081757"/>
            <a:ext cx="8114499" cy="46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666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4B75-633A-3C79-7A30-BDDEFF8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مراحل ساخت توابع </a:t>
            </a:r>
            <a:r>
              <a:rPr lang="fa-IR" dirty="0" err="1"/>
              <a:t>بولی</a:t>
            </a:r>
            <a:r>
              <a:rPr lang="fa-IR" dirty="0"/>
              <a:t> با استفاده از مالتی </a:t>
            </a:r>
            <a:r>
              <a:rPr lang="fa-IR" dirty="0" err="1"/>
              <a:t>پلکسر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AA318-30B5-A304-E4A1-E3D3FC305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تست تابع برای ورودی </a:t>
            </a:r>
            <a:r>
              <a:rPr lang="en-US" dirty="0"/>
              <a:t>101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E8C47-2E74-3615-CEFF-3D90DA57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F764A-A7F5-7D05-F3F8-7DD9C9C6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F9F45-AE51-044D-1715-6050CFF24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975420"/>
            <a:ext cx="8488088" cy="47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435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DB12-C6AB-D1A7-2EA6-EE9B14A5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22119-0473-33C5-F78E-0A02A79CC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DA8CC-4175-9943-451D-6AE13AB8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78492-A787-C2C5-CAB5-8F2FAE66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C444D-7AAF-5DF1-2937-6052A95F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92" y="296696"/>
            <a:ext cx="6086475" cy="504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E1008E-05E2-4726-30C9-A078F5CC2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1" y="1048492"/>
            <a:ext cx="2918981" cy="57052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9A0F9E-620B-CB60-642D-6D4135E7D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402" y="1317009"/>
            <a:ext cx="5036457" cy="48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4B75-633A-3C79-7A30-BDDEFF8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ساخت توابع </a:t>
            </a:r>
            <a:r>
              <a:rPr lang="fa-IR" dirty="0" err="1"/>
              <a:t>بولی</a:t>
            </a:r>
            <a:r>
              <a:rPr lang="fa-IR" dirty="0"/>
              <a:t> با استفاده از مالتی </a:t>
            </a:r>
            <a:r>
              <a:rPr lang="fa-IR" dirty="0" err="1"/>
              <a:t>پلکسر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AA318-30B5-A304-E4A1-E3D3FC305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در </a:t>
            </a:r>
            <a:r>
              <a:rPr lang="fa-IR" dirty="0" err="1"/>
              <a:t>مثالهایی</a:t>
            </a:r>
            <a:r>
              <a:rPr lang="fa-IR" dirty="0"/>
              <a:t> که مشاهده کردیم، یکی از متغیرهای ورودی </a:t>
            </a:r>
            <a:r>
              <a:rPr lang="fa-IR" dirty="0" err="1"/>
              <a:t>بعنوان</a:t>
            </a:r>
            <a:r>
              <a:rPr lang="fa-IR" dirty="0"/>
              <a:t> ورودی مالتی </a:t>
            </a:r>
            <a:r>
              <a:rPr lang="fa-IR" dirty="0" err="1"/>
              <a:t>پلکسر</a:t>
            </a:r>
            <a:r>
              <a:rPr lang="fa-IR" dirty="0"/>
              <a:t> و سایر و سایر </a:t>
            </a:r>
            <a:r>
              <a:rPr lang="fa-IR" dirty="0" err="1"/>
              <a:t>متغیرها</a:t>
            </a:r>
            <a:r>
              <a:rPr lang="fa-IR" dirty="0"/>
              <a:t> </a:t>
            </a:r>
            <a:r>
              <a:rPr lang="fa-IR" dirty="0" err="1"/>
              <a:t>بعنوان</a:t>
            </a:r>
            <a:r>
              <a:rPr lang="fa-IR" dirty="0"/>
              <a:t> انتخاب کننده مالتی </a:t>
            </a:r>
            <a:r>
              <a:rPr lang="fa-IR" dirty="0" err="1"/>
              <a:t>پلکسر</a:t>
            </a:r>
            <a:r>
              <a:rPr lang="fa-IR" dirty="0"/>
              <a:t> اعمال میشدند.</a:t>
            </a:r>
          </a:p>
          <a:p>
            <a:r>
              <a:rPr lang="fa-IR" dirty="0"/>
              <a:t>سوال: آیا میتوانیم به روش حل پیشرفته تری فکر کرد؟</a:t>
            </a:r>
          </a:p>
          <a:p>
            <a:r>
              <a:rPr lang="fa-IR" dirty="0"/>
              <a:t>مثلاً ترکیب حالتهای مختلف از دو مورد از </a:t>
            </a:r>
            <a:r>
              <a:rPr lang="fa-IR" dirty="0" err="1"/>
              <a:t>متغیرها</a:t>
            </a:r>
            <a:r>
              <a:rPr lang="fa-IR" dirty="0"/>
              <a:t> </a:t>
            </a:r>
            <a:r>
              <a:rPr lang="fa-IR" dirty="0" err="1"/>
              <a:t>بعنوان</a:t>
            </a:r>
            <a:r>
              <a:rPr lang="fa-IR" dirty="0"/>
              <a:t> ورودی باشد و </a:t>
            </a:r>
            <a:r>
              <a:rPr lang="en-US" dirty="0"/>
              <a:t>n-2</a:t>
            </a:r>
            <a:r>
              <a:rPr lang="fa-IR" dirty="0"/>
              <a:t> متغیر برای انتخاب کننده، استفاده شوند.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E8C47-2E74-3615-CEFF-3D90DA57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F764A-A7F5-7D05-F3F8-7DD9C9C6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043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5B448-77BA-DFD0-E562-B74401FB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56CB9-5E1D-9255-3C2A-8F399DC3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0DA3B-9BDE-B377-75D4-16E83429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96" y="318455"/>
            <a:ext cx="3743745" cy="5916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E3B331-0925-3F81-ECDA-96ACD0AB4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115" y="1361385"/>
            <a:ext cx="5094603" cy="31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4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1" y="136468"/>
            <a:ext cx="11606425" cy="867579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بدست آوردن توابع بول خروجی از یک مدار منطقی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D6ED0A-6828-A48E-D35C-00C86E25A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70"/>
          <a:stretch/>
        </p:blipFill>
        <p:spPr>
          <a:xfrm>
            <a:off x="0" y="1593667"/>
            <a:ext cx="12231545" cy="40168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98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6782-3B4E-D431-A0BD-06E37C68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Three-State 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F5EC-95EE-2287-5AAE-72A2B2339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err="1"/>
              <a:t>گیت</a:t>
            </a:r>
            <a:r>
              <a:rPr lang="fa-IR" dirty="0"/>
              <a:t> سه </a:t>
            </a:r>
            <a:r>
              <a:rPr lang="fa-IR" dirty="0" err="1"/>
              <a:t>حالته</a:t>
            </a:r>
            <a:r>
              <a:rPr lang="fa-IR" dirty="0"/>
              <a:t> مداری دیجیتالی است که سه حالت را از خود به نمایش میگذارد</a:t>
            </a:r>
          </a:p>
          <a:p>
            <a:r>
              <a:rPr lang="fa-IR" dirty="0"/>
              <a:t>دو حالت، همچون </a:t>
            </a:r>
            <a:r>
              <a:rPr lang="fa-IR" dirty="0" err="1"/>
              <a:t>گیتهای</a:t>
            </a:r>
            <a:r>
              <a:rPr lang="fa-IR" dirty="0"/>
              <a:t> معمولی، همان منطق 1 و 0 است</a:t>
            </a:r>
          </a:p>
          <a:p>
            <a:r>
              <a:rPr lang="fa-IR" dirty="0"/>
              <a:t>حالت سوم، حالت </a:t>
            </a:r>
            <a:r>
              <a:rPr lang="fa-IR" dirty="0" err="1"/>
              <a:t>امپدانس</a:t>
            </a:r>
            <a:r>
              <a:rPr lang="fa-IR" dirty="0"/>
              <a:t> بالا (</a:t>
            </a:r>
            <a:r>
              <a:rPr lang="en-US" dirty="0"/>
              <a:t>high-impedance</a:t>
            </a:r>
            <a:r>
              <a:rPr lang="fa-IR" dirty="0"/>
              <a:t>) میباشد.</a:t>
            </a:r>
          </a:p>
          <a:p>
            <a:r>
              <a:rPr lang="fa-IR" dirty="0"/>
              <a:t>حالت </a:t>
            </a:r>
            <a:r>
              <a:rPr lang="fa-IR" dirty="0" err="1"/>
              <a:t>امپدانس</a:t>
            </a:r>
            <a:r>
              <a:rPr lang="fa-IR" dirty="0"/>
              <a:t> بالا، مثل مدار باز عمل میکند و به این معنی است که خروجی </a:t>
            </a:r>
            <a:r>
              <a:rPr lang="fa-IR" dirty="0">
                <a:solidFill>
                  <a:srgbClr val="FF0000"/>
                </a:solidFill>
              </a:rPr>
              <a:t>از درون قطع بوده</a:t>
            </a:r>
            <a:r>
              <a:rPr lang="fa-IR" dirty="0"/>
              <a:t> و مدار دارای </a:t>
            </a:r>
            <a:r>
              <a:rPr lang="fa-IR" dirty="0">
                <a:solidFill>
                  <a:srgbClr val="FF0000"/>
                </a:solidFill>
              </a:rPr>
              <a:t>مفهوم منطقی با ارزشی</a:t>
            </a:r>
            <a:r>
              <a:rPr lang="fa-IR" dirty="0"/>
              <a:t> نیست.</a:t>
            </a:r>
          </a:p>
          <a:p>
            <a:endParaRPr lang="fa-IR" dirty="0"/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ED693-E211-DA2A-E169-81A35D1B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8AC71-394C-9681-3AF0-E8AC4153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9DD8A-4A58-3A24-F81D-567B224FD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464" y="5020797"/>
            <a:ext cx="6715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6782-3B4E-D431-A0BD-06E37C68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Three-State 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F5EC-95EE-2287-5AAE-72A2B2339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err="1"/>
              <a:t>بافر</a:t>
            </a:r>
            <a:r>
              <a:rPr lang="fa-IR" dirty="0"/>
              <a:t> سه </a:t>
            </a:r>
            <a:r>
              <a:rPr lang="fa-IR" dirty="0" err="1"/>
              <a:t>حالته</a:t>
            </a:r>
            <a:r>
              <a:rPr lang="fa-IR" dirty="0"/>
              <a:t> را </a:t>
            </a:r>
            <a:r>
              <a:rPr lang="fa-IR" dirty="0" err="1"/>
              <a:t>می‌توان</a:t>
            </a:r>
            <a:r>
              <a:rPr lang="fa-IR" dirty="0"/>
              <a:t> یک منطق سه </a:t>
            </a:r>
            <a:r>
              <a:rPr lang="fa-IR" dirty="0" err="1"/>
              <a:t>حالته</a:t>
            </a:r>
            <a:r>
              <a:rPr lang="fa-IR" dirty="0"/>
              <a:t> در نظر گرفت. اگر </a:t>
            </a:r>
            <a:r>
              <a:rPr lang="en-US" dirty="0"/>
              <a:t>B </a:t>
            </a:r>
            <a:r>
              <a:rPr lang="fa-IR" dirty="0"/>
              <a:t>را روشن کنیم، کلید بسته </a:t>
            </a:r>
            <a:r>
              <a:rPr lang="fa-IR" dirty="0" err="1"/>
              <a:t>می‌شود</a:t>
            </a:r>
            <a:r>
              <a:rPr lang="fa-IR" dirty="0"/>
              <a:t> و اگر </a:t>
            </a:r>
            <a:r>
              <a:rPr lang="en-US" dirty="0"/>
              <a:t>B </a:t>
            </a:r>
            <a:r>
              <a:rPr lang="fa-IR" dirty="0"/>
              <a:t>را خاموش کنیم، کلید باز </a:t>
            </a:r>
            <a:r>
              <a:rPr lang="fa-IR" dirty="0" err="1"/>
              <a:t>می‌شود</a:t>
            </a:r>
            <a:r>
              <a:rPr lang="fa-IR" dirty="0"/>
              <a:t>.</a:t>
            </a:r>
          </a:p>
          <a:p>
            <a:endParaRPr lang="fa-IR" dirty="0"/>
          </a:p>
          <a:p>
            <a:endParaRPr lang="fa-IR" dirty="0"/>
          </a:p>
          <a:p>
            <a:r>
              <a:rPr lang="fa-IR" dirty="0"/>
              <a:t>خیلی از </a:t>
            </a:r>
            <a:r>
              <a:rPr lang="fa-IR" dirty="0" err="1"/>
              <a:t>دستگاه‌ها</a:t>
            </a:r>
            <a:r>
              <a:rPr lang="fa-IR" dirty="0"/>
              <a:t> توسط یک ورودی فعال </a:t>
            </a:r>
            <a:r>
              <a:rPr lang="en-US" dirty="0"/>
              <a:t>Low </a:t>
            </a:r>
            <a:r>
              <a:rPr lang="fa-IR" dirty="0"/>
              <a:t> به نام </a:t>
            </a:r>
            <a:r>
              <a:rPr lang="en-US" dirty="0"/>
              <a:t>OE</a:t>
            </a:r>
            <a:r>
              <a:rPr lang="fa-IR" dirty="0"/>
              <a:t> مخفف (</a:t>
            </a:r>
            <a:r>
              <a:rPr lang="en-US" dirty="0"/>
              <a:t>Output Enable</a:t>
            </a:r>
            <a:r>
              <a:rPr lang="fa-IR" dirty="0"/>
              <a:t>)</a:t>
            </a:r>
            <a:r>
              <a:rPr lang="en-US" dirty="0"/>
              <a:t> </a:t>
            </a:r>
            <a:r>
              <a:rPr lang="fa-IR" dirty="0"/>
              <a:t>که مشخص </a:t>
            </a:r>
            <a:r>
              <a:rPr lang="fa-IR" dirty="0" err="1"/>
              <a:t>می‌کند</a:t>
            </a:r>
            <a:r>
              <a:rPr lang="fa-IR" dirty="0"/>
              <a:t> که خروجی دستگاه فعال باشد یا روی حالت </a:t>
            </a:r>
            <a:r>
              <a:rPr lang="fa-IR" dirty="0" err="1"/>
              <a:t>ایمپدانس</a:t>
            </a:r>
            <a:r>
              <a:rPr lang="fa-IR" dirty="0"/>
              <a:t> بالا باشد کنترل </a:t>
            </a:r>
            <a:r>
              <a:rPr lang="fa-IR" dirty="0" err="1"/>
              <a:t>می‌شوند</a:t>
            </a:r>
            <a:r>
              <a:rPr lang="fa-IR" dirty="0"/>
              <a:t>.</a:t>
            </a:r>
          </a:p>
          <a:p>
            <a:endParaRPr lang="fa-IR" dirty="0"/>
          </a:p>
          <a:p>
            <a:r>
              <a:rPr lang="fa-IR" dirty="0">
                <a:solidFill>
                  <a:srgbClr val="FF0000"/>
                </a:solidFill>
              </a:rPr>
              <a:t>منطق سه </a:t>
            </a:r>
            <a:r>
              <a:rPr lang="fa-IR" dirty="0" err="1">
                <a:solidFill>
                  <a:srgbClr val="FF0000"/>
                </a:solidFill>
              </a:rPr>
              <a:t>حالته</a:t>
            </a:r>
            <a:r>
              <a:rPr lang="fa-IR" dirty="0">
                <a:solidFill>
                  <a:srgbClr val="FF0000"/>
                </a:solidFill>
              </a:rPr>
              <a:t> را نباید با منطق </a:t>
            </a:r>
            <a:r>
              <a:rPr lang="fa-IR" dirty="0" err="1">
                <a:solidFill>
                  <a:srgbClr val="FF0000"/>
                </a:solidFill>
              </a:rPr>
              <a:t>سه‌ارزشی</a:t>
            </a:r>
            <a:r>
              <a:rPr lang="fa-IR" dirty="0">
                <a:solidFill>
                  <a:srgbClr val="FF0000"/>
                </a:solidFill>
              </a:rPr>
              <a:t> اشتباه گرفت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ED693-E211-DA2A-E169-81A35D1B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8AC71-394C-9681-3AF0-E8AC4153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D6AAA-FEFC-B241-3D81-0352DBEEC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9" y="2253130"/>
            <a:ext cx="6096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3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6782-3B4E-D431-A0BD-06E37C68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Three-State 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F5EC-95EE-2287-5AAE-72A2B2339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3929570"/>
          </a:xfrm>
        </p:spPr>
        <p:txBody>
          <a:bodyPr>
            <a:normAutofit fontScale="77500" lnSpcReduction="20000"/>
          </a:bodyPr>
          <a:lstStyle/>
          <a:p>
            <a:r>
              <a:rPr lang="fa-IR" dirty="0"/>
              <a:t>حالت </a:t>
            </a:r>
            <a:r>
              <a:rPr lang="fa-IR" dirty="0" err="1"/>
              <a:t>امپدانس</a:t>
            </a:r>
            <a:r>
              <a:rPr lang="fa-IR" dirty="0"/>
              <a:t> بالای یک </a:t>
            </a:r>
            <a:r>
              <a:rPr lang="fa-IR" dirty="0" err="1"/>
              <a:t>گیت</a:t>
            </a:r>
            <a:r>
              <a:rPr lang="fa-IR" dirty="0"/>
              <a:t> سه </a:t>
            </a:r>
            <a:r>
              <a:rPr lang="fa-IR" dirty="0" err="1"/>
              <a:t>حالته</a:t>
            </a:r>
            <a:r>
              <a:rPr lang="fa-IR" dirty="0"/>
              <a:t>، ویژگی خاصی را فراهم میکند که در دیگر </a:t>
            </a:r>
            <a:r>
              <a:rPr lang="fa-IR" dirty="0" err="1"/>
              <a:t>گیتها</a:t>
            </a:r>
            <a:r>
              <a:rPr lang="fa-IR" dirty="0"/>
              <a:t> وجود ندارد.</a:t>
            </a:r>
          </a:p>
          <a:p>
            <a:r>
              <a:rPr lang="fa-IR" dirty="0"/>
              <a:t>به همین علت، تعداد زیادی از خروجی های سه </a:t>
            </a:r>
            <a:r>
              <a:rPr lang="fa-IR" dirty="0" err="1"/>
              <a:t>حالته</a:t>
            </a:r>
            <a:r>
              <a:rPr lang="fa-IR" dirty="0"/>
              <a:t> میتوانند به هم وصل شوند و بدون  تاثیر بر روی بار شدن، یک خط مشترک را تشکیل دهند.</a:t>
            </a:r>
          </a:p>
          <a:p>
            <a:r>
              <a:rPr lang="fa-IR" dirty="0" err="1"/>
              <a:t>بافرهای</a:t>
            </a:r>
            <a:r>
              <a:rPr lang="fa-IR" dirty="0"/>
              <a:t> ۳ </a:t>
            </a:r>
            <a:r>
              <a:rPr lang="fa-IR" dirty="0" err="1"/>
              <a:t>حالته</a:t>
            </a:r>
            <a:r>
              <a:rPr lang="fa-IR" dirty="0"/>
              <a:t> </a:t>
            </a:r>
            <a:r>
              <a:rPr lang="fa-IR" dirty="0" err="1"/>
              <a:t>می‌توانند</a:t>
            </a:r>
            <a:r>
              <a:rPr lang="fa-IR" dirty="0"/>
              <a:t> در </a:t>
            </a:r>
            <a:r>
              <a:rPr lang="fa-IR" dirty="0" err="1"/>
              <a:t>تسهیم‌کننده‌ها</a:t>
            </a:r>
            <a:r>
              <a:rPr lang="fa-IR" dirty="0"/>
              <a:t> (</a:t>
            </a:r>
            <a:r>
              <a:rPr lang="en-US" dirty="0"/>
              <a:t>multiplexer</a:t>
            </a:r>
            <a:r>
              <a:rPr lang="fa-IR" dirty="0"/>
              <a:t>) استفاده شوند، مخصوصاً اگر تعداد </a:t>
            </a:r>
            <a:r>
              <a:rPr lang="fa-IR" dirty="0" err="1"/>
              <a:t>ورودی‌ها</a:t>
            </a:r>
            <a:r>
              <a:rPr lang="fa-IR" dirty="0"/>
              <a:t> زیاد باشد.</a:t>
            </a:r>
          </a:p>
          <a:p>
            <a:endParaRPr lang="fa-IR" dirty="0"/>
          </a:p>
          <a:p>
            <a:r>
              <a:rPr lang="fa-IR" dirty="0" err="1"/>
              <a:t>بافرهای</a:t>
            </a:r>
            <a:r>
              <a:rPr lang="fa-IR" dirty="0"/>
              <a:t> ۳ </a:t>
            </a:r>
            <a:r>
              <a:rPr lang="fa-IR" dirty="0" err="1"/>
              <a:t>حالته</a:t>
            </a:r>
            <a:r>
              <a:rPr lang="fa-IR" dirty="0"/>
              <a:t> همچنین در </a:t>
            </a:r>
            <a:r>
              <a:rPr lang="fa-IR" dirty="0" err="1"/>
              <a:t>گذرگاه‌ها</a:t>
            </a:r>
            <a:r>
              <a:rPr lang="fa-IR" dirty="0"/>
              <a:t> استفاده </a:t>
            </a:r>
            <a:r>
              <a:rPr lang="fa-IR" dirty="0" err="1"/>
              <a:t>می‌شوند</a:t>
            </a:r>
            <a:r>
              <a:rPr lang="fa-IR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ED693-E211-DA2A-E169-81A35D1B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8AC71-394C-9681-3AF0-E8AC4153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9DD8A-4A58-3A24-F81D-567B224FD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52" y="5367432"/>
            <a:ext cx="6715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6782-3B4E-D431-A0BD-06E37C68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ساخت مالتی </a:t>
            </a:r>
            <a:r>
              <a:rPr lang="fa-IR" dirty="0" err="1"/>
              <a:t>پلکسر</a:t>
            </a:r>
            <a:r>
              <a:rPr lang="fa-IR" dirty="0"/>
              <a:t> با استفاده از </a:t>
            </a:r>
            <a:r>
              <a:rPr lang="fa-IR" dirty="0" err="1"/>
              <a:t>بافر</a:t>
            </a:r>
            <a:r>
              <a:rPr lang="fa-IR" dirty="0"/>
              <a:t> سه </a:t>
            </a:r>
            <a:r>
              <a:rPr lang="fa-IR" dirty="0" err="1"/>
              <a:t>حالته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ED693-E211-DA2A-E169-81A35D1B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8AC71-394C-9681-3AF0-E8AC4153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92FCCC-DC8B-B113-531D-FEC9E51E4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11" y="1086038"/>
            <a:ext cx="9257178" cy="57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020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5C3D-BD11-A8D2-3C10-AFA31A44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طراحی باس داده 4 بیتی با استفاده از </a:t>
            </a:r>
            <a:r>
              <a:rPr lang="fa-IR" dirty="0" err="1"/>
              <a:t>بافرهای</a:t>
            </a:r>
            <a:r>
              <a:rPr lang="fa-IR" dirty="0"/>
              <a:t> سه </a:t>
            </a:r>
            <a:r>
              <a:rPr lang="fa-IR" dirty="0" err="1"/>
              <a:t>حالته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8DDED-918E-A88C-2AE8-23DCE776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32D14-A0B8-2B0B-08C8-6139A265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A10A63-7CD1-0971-9E15-BF0D8FB33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05" y="2589211"/>
            <a:ext cx="257177" cy="257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9236E3-7FF1-16A6-D0BD-5ACC39985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74" y="1233832"/>
            <a:ext cx="11646268" cy="54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690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2FD2B-F4C5-0F00-C7BB-0C3FAB8C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8E6CE-16B3-5046-0CA8-0980D3DF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4E568-3349-BE35-258C-ED3735A6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94" y="223717"/>
            <a:ext cx="10470775" cy="66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768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6459-DE72-777A-AE3B-36EFB2B2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گنجایش خروجی (</a:t>
            </a:r>
            <a:r>
              <a:rPr lang="en-US" dirty="0"/>
              <a:t>Fan-out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CE49E-CE93-87AD-AEDF-3CD4C6A04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/>
              <a:t>در الکترونیک دیجیتال، گنجایش خروجی یا پهنای خروجی برای یک دروازه منطقی عبارت است از </a:t>
            </a:r>
            <a:r>
              <a:rPr lang="fa-IR" dirty="0">
                <a:solidFill>
                  <a:srgbClr val="FF0000"/>
                </a:solidFill>
              </a:rPr>
              <a:t>تعداد </a:t>
            </a:r>
            <a:r>
              <a:rPr lang="fa-IR" dirty="0" err="1">
                <a:solidFill>
                  <a:srgbClr val="FF0000"/>
                </a:solidFill>
              </a:rPr>
              <a:t>ورودی‌های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گیت‌ها</a:t>
            </a:r>
            <a:r>
              <a:rPr lang="fa-IR" dirty="0">
                <a:solidFill>
                  <a:srgbClr val="FF0000"/>
                </a:solidFill>
              </a:rPr>
              <a:t> که </a:t>
            </a:r>
            <a:r>
              <a:rPr lang="fa-IR" dirty="0" err="1">
                <a:solidFill>
                  <a:srgbClr val="FF0000"/>
                </a:solidFill>
              </a:rPr>
              <a:t>می‌تواند</a:t>
            </a:r>
            <a:r>
              <a:rPr lang="fa-IR" dirty="0">
                <a:solidFill>
                  <a:srgbClr val="FF0000"/>
                </a:solidFill>
              </a:rPr>
              <a:t> به خروجی یک </a:t>
            </a:r>
            <a:r>
              <a:rPr lang="fa-IR" dirty="0" err="1">
                <a:solidFill>
                  <a:srgbClr val="FF0000"/>
                </a:solidFill>
              </a:rPr>
              <a:t>گیت</a:t>
            </a:r>
            <a:r>
              <a:rPr lang="fa-IR" dirty="0">
                <a:solidFill>
                  <a:srgbClr val="FF0000"/>
                </a:solidFill>
              </a:rPr>
              <a:t> منطقی متصل شود</a:t>
            </a:r>
            <a:r>
              <a:rPr lang="fa-IR" dirty="0"/>
              <a:t>. </a:t>
            </a:r>
          </a:p>
          <a:p>
            <a:r>
              <a:rPr lang="fa-IR" dirty="0"/>
              <a:t>در بیشتر </a:t>
            </a:r>
            <a:r>
              <a:rPr lang="fa-IR" dirty="0" err="1"/>
              <a:t>طراحی‌ها</a:t>
            </a:r>
            <a:r>
              <a:rPr lang="fa-IR" dirty="0"/>
              <a:t>، </a:t>
            </a:r>
            <a:r>
              <a:rPr lang="fa-IR" dirty="0" err="1"/>
              <a:t>گیت‌های</a:t>
            </a:r>
            <a:r>
              <a:rPr lang="fa-IR" dirty="0"/>
              <a:t> منطقی به هم متصل </a:t>
            </a:r>
            <a:r>
              <a:rPr lang="fa-IR" dirty="0" err="1"/>
              <a:t>شده‌اند</a:t>
            </a:r>
            <a:r>
              <a:rPr lang="fa-IR" dirty="0"/>
              <a:t> تا مدارهای </a:t>
            </a:r>
            <a:r>
              <a:rPr lang="fa-IR" dirty="0" err="1"/>
              <a:t>پیچیده‌ای</a:t>
            </a:r>
            <a:r>
              <a:rPr lang="fa-IR" dirty="0"/>
              <a:t> را شکل دهند. </a:t>
            </a:r>
          </a:p>
          <a:p>
            <a:r>
              <a:rPr lang="fa-IR" dirty="0"/>
              <a:t>فناوری به کار رفته در طراحی </a:t>
            </a:r>
            <a:r>
              <a:rPr lang="fa-IR" dirty="0" err="1"/>
              <a:t>گیت‌های</a:t>
            </a:r>
            <a:r>
              <a:rPr lang="fa-IR" dirty="0"/>
              <a:t> منطقی معمولاً این امکان را فراهم </a:t>
            </a:r>
            <a:r>
              <a:rPr lang="fa-IR" dirty="0" err="1"/>
              <a:t>آورده‌است</a:t>
            </a:r>
            <a:r>
              <a:rPr lang="fa-IR" dirty="0"/>
              <a:t> که یک خروجی از یک </a:t>
            </a:r>
            <a:r>
              <a:rPr lang="fa-IR" dirty="0" err="1"/>
              <a:t>گیت</a:t>
            </a:r>
            <a:r>
              <a:rPr lang="fa-IR" dirty="0"/>
              <a:t> منطقی به چندین ورودی بدون نیاز به مدارهای کمکی متصل شود.</a:t>
            </a:r>
          </a:p>
          <a:p>
            <a:r>
              <a:rPr lang="fa-IR" dirty="0" err="1"/>
              <a:t>بیشینه</a:t>
            </a:r>
            <a:r>
              <a:rPr lang="fa-IR" dirty="0"/>
              <a:t> گنجایش خروجی عبارت است از: </a:t>
            </a:r>
            <a:r>
              <a:rPr lang="fa-IR" dirty="0">
                <a:solidFill>
                  <a:srgbClr val="FF0000"/>
                </a:solidFill>
              </a:rPr>
              <a:t>بیشترین تعداد ورودی </a:t>
            </a:r>
            <a:r>
              <a:rPr lang="fa-IR" dirty="0" err="1">
                <a:solidFill>
                  <a:srgbClr val="FF0000"/>
                </a:solidFill>
              </a:rPr>
              <a:t>گیت‌ها</a:t>
            </a:r>
            <a:r>
              <a:rPr lang="fa-IR" dirty="0">
                <a:solidFill>
                  <a:srgbClr val="FF0000"/>
                </a:solidFill>
              </a:rPr>
              <a:t> از همین نوع است که </a:t>
            </a:r>
            <a:r>
              <a:rPr lang="fa-IR" dirty="0" err="1">
                <a:solidFill>
                  <a:srgbClr val="FF0000"/>
                </a:solidFill>
              </a:rPr>
              <a:t>می‌توان</a:t>
            </a:r>
            <a:r>
              <a:rPr lang="fa-IR" dirty="0">
                <a:solidFill>
                  <a:srgbClr val="FF0000"/>
                </a:solidFill>
              </a:rPr>
              <a:t> خروجی را </a:t>
            </a:r>
            <a:r>
              <a:rPr lang="fa-IR" dirty="0" err="1">
                <a:solidFill>
                  <a:srgbClr val="FF0000"/>
                </a:solidFill>
              </a:rPr>
              <a:t>به‌طور</a:t>
            </a:r>
            <a:r>
              <a:rPr lang="fa-IR" dirty="0">
                <a:solidFill>
                  <a:srgbClr val="FF0000"/>
                </a:solidFill>
              </a:rPr>
              <a:t> امن به آنها متصل کرد</a:t>
            </a:r>
            <a:r>
              <a:rPr lang="fa-IR" dirty="0"/>
              <a:t>.</a:t>
            </a:r>
          </a:p>
          <a:p>
            <a:r>
              <a:rPr lang="fa-I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حداکثر گنجایش خروجی برای یک خانواده از </a:t>
            </a:r>
            <a:r>
              <a:rPr lang="fa-IR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گیتهای</a:t>
            </a:r>
            <a:r>
              <a:rPr lang="fa-I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 منطقی معمولاً در </a:t>
            </a:r>
            <a:r>
              <a:rPr lang="fa-IR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system-ui"/>
              </a:rPr>
              <a:t>دیتاشیت</a:t>
            </a:r>
            <a:r>
              <a:rPr lang="fa-I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 (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datasheet</a:t>
            </a:r>
            <a:r>
              <a:rPr lang="fa-I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)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fa-I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آن قطعه بیان </a:t>
            </a:r>
            <a:r>
              <a:rPr lang="fa-IR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می‌شود</a:t>
            </a:r>
            <a:r>
              <a:rPr lang="fa-I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BC5F4-E7DF-DF3F-1467-BF0945D4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FA9CA-0313-5630-E3CE-F3E8479B4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927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9E75F1-BE6E-D25D-53CA-E3AAB930E9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Chapter 4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B5D694-1E99-130A-6B68-6897C7751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3E5EA-5411-8DDB-0074-45D47329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D4B20-CA12-8F1D-E1E1-8D87E208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6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1" y="136468"/>
            <a:ext cx="11848087" cy="867579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1065E-EAFF-A736-5859-024D2F315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4227456" cy="5166142"/>
          </a:xfrm>
        </p:spPr>
        <p:txBody>
          <a:bodyPr/>
          <a:lstStyle/>
          <a:p>
            <a:r>
              <a:rPr lang="en-US" dirty="0"/>
              <a:t>The analysis of the combinational circuit of Fig. 4.2 illustrates the proposed procedure.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1B8644-7C85-BBED-AC0C-5218845E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918" y="1240077"/>
            <a:ext cx="7249033" cy="55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43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17180</TotalTime>
  <Words>4339</Words>
  <Application>Microsoft Office PowerPoint</Application>
  <PresentationFormat>Widescreen</PresentationFormat>
  <Paragraphs>452</Paragraphs>
  <Slides>87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8" baseType="lpstr">
      <vt:lpstr>Arial</vt:lpstr>
      <vt:lpstr>B Yekan</vt:lpstr>
      <vt:lpstr>Calibri</vt:lpstr>
      <vt:lpstr>Calibri Light</vt:lpstr>
      <vt:lpstr>Cambria Math</vt:lpstr>
      <vt:lpstr>system-ui</vt:lpstr>
      <vt:lpstr>Times New Roman</vt:lpstr>
      <vt:lpstr>TimesTenLTStd-Italic</vt:lpstr>
      <vt:lpstr>TimesTenLTStd-Roman</vt:lpstr>
      <vt:lpstr>Wingdings</vt:lpstr>
      <vt:lpstr>Office Theme</vt:lpstr>
      <vt:lpstr>مدارهای منطقی</vt:lpstr>
      <vt:lpstr>مطالب این فصل</vt:lpstr>
      <vt:lpstr>combinational and sequential circuits (مدارهای ترکیبی و ترتیبی)</vt:lpstr>
      <vt:lpstr>combinational circuits (مدارهای ترکیبی)</vt:lpstr>
      <vt:lpstr>Analysis Procedure (روش تحلیل)</vt:lpstr>
      <vt:lpstr>توابع بولی خروجی را از نمودار منطقی بدست آورید:</vt:lpstr>
      <vt:lpstr>Obtain the output Boolean functions from a logic diagram:</vt:lpstr>
      <vt:lpstr>بدست آوردن توابع بول خروجی از یک مدار منطقی</vt:lpstr>
      <vt:lpstr>Example</vt:lpstr>
      <vt:lpstr>Example</vt:lpstr>
      <vt:lpstr>The derivation of the truth table for a circuit is a straightforward process:</vt:lpstr>
      <vt:lpstr>بدست آوردن جدول درستی از نمودار منطقی بدون نیاز به توابع بول:</vt:lpstr>
      <vt:lpstr>The derivation of the truth table for a circuit is a straightforward process:</vt:lpstr>
      <vt:lpstr>Design Procedure (روش طراحی)</vt:lpstr>
      <vt:lpstr>Design Procedure (روش طراحی)</vt:lpstr>
      <vt:lpstr>Example: Code Conversion</vt:lpstr>
      <vt:lpstr>PowerPoint Presentation</vt:lpstr>
      <vt:lpstr>PowerPoint Presentation</vt:lpstr>
      <vt:lpstr>Binary Adder</vt:lpstr>
      <vt:lpstr>Binary Adder</vt:lpstr>
      <vt:lpstr>Half adder and Full adder (نیم جمع کننده و تمام جمع کننده)</vt:lpstr>
      <vt:lpstr>Half Adder(نیم جمع کننده)</vt:lpstr>
      <vt:lpstr>Half Adder(نیم جمع کننده)</vt:lpstr>
      <vt:lpstr>Full adder (تمام جمع کننده)</vt:lpstr>
      <vt:lpstr>Full adder (تمام جمع کننده)</vt:lpstr>
      <vt:lpstr>Implementation of full adder with two half adders and an OR gate</vt:lpstr>
      <vt:lpstr>Example:</vt:lpstr>
      <vt:lpstr>Example:</vt:lpstr>
      <vt:lpstr>Four-bit adder</vt:lpstr>
      <vt:lpstr>انتشار رقم نقلی</vt:lpstr>
      <vt:lpstr>Carry Propagation</vt:lpstr>
      <vt:lpstr>انتشار رقم نقلی</vt:lpstr>
      <vt:lpstr>انتشار رقم نقلی</vt:lpstr>
      <vt:lpstr>مولد نقلی پیش بینی شونده</vt:lpstr>
      <vt:lpstr>جمع کننده چهار بیتی با پیش بینی نقلی</vt:lpstr>
      <vt:lpstr>Binary Subtractor (تفریق کننده دو دویی)</vt:lpstr>
      <vt:lpstr>Overflow (سرریز)</vt:lpstr>
      <vt:lpstr>Example Overflow (سرریز)</vt:lpstr>
      <vt:lpstr>Binary Multiplier (ضرب کننده دو بیتی)</vt:lpstr>
      <vt:lpstr>Binary Multiplier With More Bits</vt:lpstr>
      <vt:lpstr>Four-bit by three-bit binary multiplier</vt:lpstr>
      <vt:lpstr>Magnitude Comparator (مقایسه گر مقدار)</vt:lpstr>
      <vt:lpstr>روش الگوریتمی طراحی مقایسه گر</vt:lpstr>
      <vt:lpstr>روش الگوریتمی طراحی مقایسه گر</vt:lpstr>
      <vt:lpstr>PowerPoint Presentation</vt:lpstr>
      <vt:lpstr>دیکدر ها (Decoder)</vt:lpstr>
      <vt:lpstr>دیکدر ها (Decoder)</vt:lpstr>
      <vt:lpstr>ديكدرهاي با ورودي فعال سازي  ديكدر 2 به 4 همراه با ورودي فعال ساز</vt:lpstr>
      <vt:lpstr>اتصال دیکدرها با ورودی فعالساز (ساخت دیکدر بزرگتر)</vt:lpstr>
      <vt:lpstr>ساخت دیکدر 3 به 8 با استفاده از دیکدر 2 به 4</vt:lpstr>
      <vt:lpstr>PowerPoint Presentation</vt:lpstr>
      <vt:lpstr>Combinational Logic Implementation</vt:lpstr>
      <vt:lpstr>مثال</vt:lpstr>
      <vt:lpstr>PowerPoint Presentation</vt:lpstr>
      <vt:lpstr>Encoder (انکدرها)</vt:lpstr>
      <vt:lpstr>Encoder (انکدرها)</vt:lpstr>
      <vt:lpstr>محدودیت های انکدر</vt:lpstr>
      <vt:lpstr>Priority Encoder</vt:lpstr>
      <vt:lpstr>Priority Encoder</vt:lpstr>
      <vt:lpstr>Priority Encoder</vt:lpstr>
      <vt:lpstr>مالتی پلکسرها (multiplexers)</vt:lpstr>
      <vt:lpstr>مالتی پلکسر چهار به یک</vt:lpstr>
      <vt:lpstr>مالتی پلکسرها (multiplexers)</vt:lpstr>
      <vt:lpstr>PowerPoint Presentation</vt:lpstr>
      <vt:lpstr>PowerPoint Presentation</vt:lpstr>
      <vt:lpstr>PowerPoint Presentation</vt:lpstr>
      <vt:lpstr>مالتی پلکسر چهار به یک چهارتایی</vt:lpstr>
      <vt:lpstr>Boolean Function Implementation پیاده سازی توابع بول با استفاده از مالتی پلکسر</vt:lpstr>
      <vt:lpstr>Boolean Function Implementation پیاده سازی توابع بول با استفاده از مالتی پلکسر</vt:lpstr>
      <vt:lpstr>Boolean Function Implementation پیاده سازی توابع بول با استفاده از مالتی پلکسر</vt:lpstr>
      <vt:lpstr>مراحل ساخت توابع بولی با استفاده از مالتی پلکسر</vt:lpstr>
      <vt:lpstr>مراحل ساخت توابع بولی با استفاده از مالتی پلکسر</vt:lpstr>
      <vt:lpstr>مراحل ساخت توابع بولی با استفاده از مالتی پلکسر</vt:lpstr>
      <vt:lpstr>مراحل ساخت توابع بولی با استفاده از مالتی پلکسر</vt:lpstr>
      <vt:lpstr>مراحل ساخت توابع بولی با استفاده از مالتی پلکسر</vt:lpstr>
      <vt:lpstr>مراحل ساخت توابع بولی با استفاده از مالتی پلکسر</vt:lpstr>
      <vt:lpstr>مثال 2</vt:lpstr>
      <vt:lpstr>ساخت توابع بولی با استفاده از مالتی پلکسر</vt:lpstr>
      <vt:lpstr>PowerPoint Presentation</vt:lpstr>
      <vt:lpstr>Three-State Gates</vt:lpstr>
      <vt:lpstr>Three-State Gates</vt:lpstr>
      <vt:lpstr>Three-State Gates</vt:lpstr>
      <vt:lpstr>ساخت مالتی پلکسر با استفاده از بافر سه حالته</vt:lpstr>
      <vt:lpstr>طراحی باس داده 4 بیتی با استفاده از بافرهای سه حالته</vt:lpstr>
      <vt:lpstr>PowerPoint Presentation</vt:lpstr>
      <vt:lpstr>گنجایش خروجی (Fan-out)</vt:lpstr>
      <vt:lpstr>End of Chapter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Haghighatdoost</cp:lastModifiedBy>
  <cp:revision>255</cp:revision>
  <dcterms:created xsi:type="dcterms:W3CDTF">2021-08-11T10:34:58Z</dcterms:created>
  <dcterms:modified xsi:type="dcterms:W3CDTF">2024-09-04T15:10:08Z</dcterms:modified>
</cp:coreProperties>
</file>