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73"/>
  </p:notesMasterIdLst>
  <p:handoutMasterIdLst>
    <p:handoutMasterId r:id="rId74"/>
  </p:handoutMasterIdLst>
  <p:sldIdLst>
    <p:sldId id="256" r:id="rId2"/>
    <p:sldId id="569" r:id="rId3"/>
    <p:sldId id="670" r:id="rId4"/>
    <p:sldId id="671" r:id="rId5"/>
    <p:sldId id="603" r:id="rId6"/>
    <p:sldId id="604" r:id="rId7"/>
    <p:sldId id="605" r:id="rId8"/>
    <p:sldId id="606" r:id="rId9"/>
    <p:sldId id="607" r:id="rId10"/>
    <p:sldId id="608" r:id="rId11"/>
    <p:sldId id="609" r:id="rId12"/>
    <p:sldId id="610" r:id="rId13"/>
    <p:sldId id="611" r:id="rId14"/>
    <p:sldId id="615" r:id="rId15"/>
    <p:sldId id="613" r:id="rId16"/>
    <p:sldId id="614" r:id="rId17"/>
    <p:sldId id="616" r:id="rId18"/>
    <p:sldId id="617" r:id="rId19"/>
    <p:sldId id="618" r:id="rId20"/>
    <p:sldId id="619" r:id="rId21"/>
    <p:sldId id="612" r:id="rId22"/>
    <p:sldId id="620" r:id="rId23"/>
    <p:sldId id="621" r:id="rId24"/>
    <p:sldId id="622" r:id="rId25"/>
    <p:sldId id="623" r:id="rId26"/>
    <p:sldId id="624" r:id="rId27"/>
    <p:sldId id="625" r:id="rId28"/>
    <p:sldId id="626" r:id="rId29"/>
    <p:sldId id="666" r:id="rId30"/>
    <p:sldId id="627" r:id="rId31"/>
    <p:sldId id="628" r:id="rId32"/>
    <p:sldId id="667" r:id="rId33"/>
    <p:sldId id="629" r:id="rId34"/>
    <p:sldId id="668" r:id="rId35"/>
    <p:sldId id="630" r:id="rId36"/>
    <p:sldId id="631" r:id="rId37"/>
    <p:sldId id="632" r:id="rId38"/>
    <p:sldId id="633" r:id="rId39"/>
    <p:sldId id="634" r:id="rId40"/>
    <p:sldId id="635" r:id="rId41"/>
    <p:sldId id="636" r:id="rId42"/>
    <p:sldId id="637" r:id="rId43"/>
    <p:sldId id="638" r:id="rId44"/>
    <p:sldId id="639" r:id="rId45"/>
    <p:sldId id="640" r:id="rId46"/>
    <p:sldId id="641" r:id="rId47"/>
    <p:sldId id="642" r:id="rId48"/>
    <p:sldId id="643" r:id="rId49"/>
    <p:sldId id="644" r:id="rId50"/>
    <p:sldId id="645" r:id="rId51"/>
    <p:sldId id="646" r:id="rId52"/>
    <p:sldId id="647" r:id="rId53"/>
    <p:sldId id="648" r:id="rId54"/>
    <p:sldId id="650" r:id="rId55"/>
    <p:sldId id="651" r:id="rId56"/>
    <p:sldId id="652" r:id="rId57"/>
    <p:sldId id="653" r:id="rId58"/>
    <p:sldId id="654" r:id="rId59"/>
    <p:sldId id="655" r:id="rId60"/>
    <p:sldId id="656" r:id="rId61"/>
    <p:sldId id="659" r:id="rId62"/>
    <p:sldId id="657" r:id="rId63"/>
    <p:sldId id="658" r:id="rId64"/>
    <p:sldId id="660" r:id="rId65"/>
    <p:sldId id="661" r:id="rId66"/>
    <p:sldId id="662" r:id="rId67"/>
    <p:sldId id="663" r:id="rId68"/>
    <p:sldId id="664" r:id="rId69"/>
    <p:sldId id="665" r:id="rId70"/>
    <p:sldId id="669" r:id="rId71"/>
    <p:sldId id="602" r:id="rId72"/>
  </p:sldIdLst>
  <p:sldSz cx="12192000" cy="6858000"/>
  <p:notesSz cx="6858000" cy="9144000"/>
  <p:embeddedFontLst>
    <p:embeddedFont>
      <p:font typeface="Aviny" panose="020B0604020202020204" charset="-78"/>
      <p:regular r:id="rId75"/>
    </p:embeddedFont>
    <p:embeddedFont>
      <p:font typeface="B Yekan" panose="00000400000000000000" pitchFamily="2" charset="-78"/>
      <p:regular r:id="rId76"/>
    </p:embeddedFont>
    <p:embeddedFont>
      <p:font typeface="Cambria Math" panose="02040503050406030204" pitchFamily="18" charset="0"/>
      <p:regular r:id="rId7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6EC92E5-C0E4-4612-867E-096405CB1CFC}">
          <p14:sldIdLst>
            <p14:sldId id="256"/>
            <p14:sldId id="569"/>
            <p14:sldId id="670"/>
            <p14:sldId id="671"/>
            <p14:sldId id="603"/>
            <p14:sldId id="604"/>
            <p14:sldId id="605"/>
            <p14:sldId id="606"/>
            <p14:sldId id="607"/>
            <p14:sldId id="608"/>
            <p14:sldId id="609"/>
            <p14:sldId id="610"/>
            <p14:sldId id="611"/>
            <p14:sldId id="615"/>
            <p14:sldId id="613"/>
            <p14:sldId id="614"/>
            <p14:sldId id="616"/>
            <p14:sldId id="617"/>
            <p14:sldId id="618"/>
            <p14:sldId id="619"/>
            <p14:sldId id="612"/>
            <p14:sldId id="620"/>
            <p14:sldId id="621"/>
            <p14:sldId id="622"/>
            <p14:sldId id="623"/>
            <p14:sldId id="624"/>
            <p14:sldId id="625"/>
            <p14:sldId id="626"/>
            <p14:sldId id="666"/>
            <p14:sldId id="627"/>
            <p14:sldId id="628"/>
            <p14:sldId id="667"/>
            <p14:sldId id="629"/>
            <p14:sldId id="668"/>
            <p14:sldId id="630"/>
            <p14:sldId id="631"/>
            <p14:sldId id="632"/>
            <p14:sldId id="633"/>
            <p14:sldId id="634"/>
            <p14:sldId id="635"/>
            <p14:sldId id="636"/>
            <p14:sldId id="637"/>
            <p14:sldId id="638"/>
            <p14:sldId id="639"/>
            <p14:sldId id="640"/>
            <p14:sldId id="641"/>
            <p14:sldId id="642"/>
            <p14:sldId id="643"/>
          </p14:sldIdLst>
        </p14:section>
        <p14:section name="Untitled Section" id="{06D1D8A7-80BE-479D-AB46-DF003670D042}">
          <p14:sldIdLst>
            <p14:sldId id="644"/>
            <p14:sldId id="645"/>
            <p14:sldId id="646"/>
            <p14:sldId id="647"/>
            <p14:sldId id="648"/>
            <p14:sldId id="650"/>
            <p14:sldId id="651"/>
            <p14:sldId id="652"/>
            <p14:sldId id="653"/>
            <p14:sldId id="654"/>
            <p14:sldId id="655"/>
            <p14:sldId id="656"/>
            <p14:sldId id="659"/>
            <p14:sldId id="657"/>
            <p14:sldId id="658"/>
            <p14:sldId id="660"/>
            <p14:sldId id="661"/>
            <p14:sldId id="662"/>
            <p14:sldId id="663"/>
            <p14:sldId id="664"/>
            <p14:sldId id="665"/>
            <p14:sldId id="669"/>
            <p14:sldId id="60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ghighatDoost,Vahid" initials="H" lastIdx="1" clrIdx="0">
    <p:extLst>
      <p:ext uri="{19B8F6BF-5375-455C-9EA6-DF929625EA0E}">
        <p15:presenceInfo xmlns:p15="http://schemas.microsoft.com/office/powerpoint/2012/main" userId="S-1-5-21-38883444-773867774-137248731-773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5B9BD5"/>
    <a:srgbClr val="FFFFCC"/>
    <a:srgbClr val="ED78F0"/>
    <a:srgbClr val="FEDA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81" autoAdjust="0"/>
    <p:restoredTop sz="94660"/>
  </p:normalViewPr>
  <p:slideViewPr>
    <p:cSldViewPr snapToGrid="0">
      <p:cViewPr varScale="1">
        <p:scale>
          <a:sx n="81" d="100"/>
          <a:sy n="81" d="100"/>
        </p:scale>
        <p:origin x="405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handoutMaster" Target="handoutMasters/handoutMaster1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font" Target="fonts/font3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78" Type="http://schemas.openxmlformats.org/officeDocument/2006/relationships/commentAuthors" Target="commentAuthors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font" Target="fonts/font2.fntdata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DC1E63-6B30-4781-A5B5-03549BC3E084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6D00B26-5BF9-4B2B-A36D-2523E945B6C5}">
      <dgm:prSet phldrT="[Text]" custT="1"/>
      <dgm:spPr/>
      <dgm:t>
        <a:bodyPr/>
        <a:lstStyle/>
        <a:p>
          <a:pPr rtl="1"/>
          <a:r>
            <a:rPr lang="fa-IR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iny" panose="020B0506030804020204" pitchFamily="34" charset="-78"/>
              <a:cs typeface="Aviny" panose="020B0506030804020204" pitchFamily="34" charset="-78"/>
            </a:rPr>
            <a:t>1- تعیین </a:t>
          </a:r>
          <a:r>
            <a:rPr lang="fa-IR" sz="3600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iny" panose="020B0506030804020204" pitchFamily="34" charset="-78"/>
              <a:cs typeface="Aviny" panose="020B0506030804020204" pitchFamily="34" charset="-78"/>
            </a:rPr>
            <a:t>معادلات</a:t>
          </a:r>
          <a:r>
            <a:rPr lang="fa-IR" sz="36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iny" panose="020B0506030804020204" pitchFamily="34" charset="-78"/>
              <a:cs typeface="Aviny" panose="020B0506030804020204" pitchFamily="34" charset="-78"/>
            </a:rPr>
            <a:t> ورودی بر حسب حالت فعلی و متغیرهای ورودی</a:t>
          </a:r>
          <a:endParaRPr lang="en-US" sz="36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viny" panose="020B0506030804020204" pitchFamily="34" charset="-78"/>
            <a:cs typeface="Aviny" panose="020B0506030804020204" pitchFamily="34" charset="-78"/>
          </a:endParaRPr>
        </a:p>
      </dgm:t>
    </dgm:pt>
    <dgm:pt modelId="{F7F0E5A0-1BCF-4251-9145-21AB7F643A52}" type="parTrans" cxnId="{FF7A5934-7953-402B-BFDD-A93B42BCD0CD}">
      <dgm:prSet/>
      <dgm:spPr/>
      <dgm:t>
        <a:bodyPr/>
        <a:lstStyle/>
        <a:p>
          <a:pPr rtl="1"/>
          <a:endParaRPr lang="en-US" sz="24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viny" panose="020B0506030804020204" pitchFamily="34" charset="-78"/>
            <a:cs typeface="Aviny" panose="020B0506030804020204" pitchFamily="34" charset="-78"/>
          </a:endParaRPr>
        </a:p>
      </dgm:t>
    </dgm:pt>
    <dgm:pt modelId="{982C819D-C87F-46DA-8C85-23914CBA3FAE}" type="sibTrans" cxnId="{FF7A5934-7953-402B-BFDD-A93B42BCD0CD}">
      <dgm:prSet/>
      <dgm:spPr/>
      <dgm:t>
        <a:bodyPr/>
        <a:lstStyle/>
        <a:p>
          <a:pPr rtl="1"/>
          <a:endParaRPr lang="en-US" sz="24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viny" panose="020B0506030804020204" pitchFamily="34" charset="-78"/>
            <a:cs typeface="Aviny" panose="020B0506030804020204" pitchFamily="34" charset="-78"/>
          </a:endParaRPr>
        </a:p>
      </dgm:t>
    </dgm:pt>
    <dgm:pt modelId="{C18F968B-67DC-4368-8C93-E371405D92D3}">
      <dgm:prSet custT="1"/>
      <dgm:spPr/>
      <dgm:t>
        <a:bodyPr/>
        <a:lstStyle/>
        <a:p>
          <a:pPr rtl="1"/>
          <a:r>
            <a:rPr lang="fa-IR" sz="36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iny" panose="020B0506030804020204" pitchFamily="34" charset="-78"/>
              <a:cs typeface="Aviny" panose="020B0506030804020204" pitchFamily="34" charset="-78"/>
            </a:rPr>
            <a:t>2- لیست مقادیر دودویی هر معادله ورودی</a:t>
          </a:r>
          <a:endParaRPr lang="fa-IR" sz="36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viny" panose="020B0506030804020204" pitchFamily="34" charset="-78"/>
            <a:cs typeface="Aviny" panose="020B0506030804020204" pitchFamily="34" charset="-78"/>
          </a:endParaRPr>
        </a:p>
      </dgm:t>
    </dgm:pt>
    <dgm:pt modelId="{E7ADD227-1F94-4C91-944D-FAAD7C6830CC}" type="parTrans" cxnId="{E51A89B7-50A1-4895-A791-2EB06926CC45}">
      <dgm:prSet/>
      <dgm:spPr/>
      <dgm:t>
        <a:bodyPr/>
        <a:lstStyle/>
        <a:p>
          <a:pPr rtl="1"/>
          <a:endParaRPr lang="en-US" sz="24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viny" panose="020B0506030804020204" pitchFamily="34" charset="-78"/>
            <a:cs typeface="Aviny" panose="020B0506030804020204" pitchFamily="34" charset="-78"/>
          </a:endParaRPr>
        </a:p>
      </dgm:t>
    </dgm:pt>
    <dgm:pt modelId="{5B2A5BD5-D116-4CF5-A073-0D17EDE504A4}" type="sibTrans" cxnId="{E51A89B7-50A1-4895-A791-2EB06926CC45}">
      <dgm:prSet/>
      <dgm:spPr/>
      <dgm:t>
        <a:bodyPr/>
        <a:lstStyle/>
        <a:p>
          <a:pPr rtl="1"/>
          <a:endParaRPr lang="en-US" sz="24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viny" panose="020B0506030804020204" pitchFamily="34" charset="-78"/>
            <a:cs typeface="Aviny" panose="020B0506030804020204" pitchFamily="34" charset="-78"/>
          </a:endParaRPr>
        </a:p>
      </dgm:t>
    </dgm:pt>
    <dgm:pt modelId="{67E0A792-4887-43CB-933C-0C30191A6466}">
      <dgm:prSet custT="1"/>
      <dgm:spPr/>
      <dgm:t>
        <a:bodyPr/>
        <a:lstStyle/>
        <a:p>
          <a:pPr rtl="1"/>
          <a:r>
            <a:rPr lang="fa-IR" sz="36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iny" panose="020B0506030804020204" pitchFamily="34" charset="-78"/>
              <a:cs typeface="Aviny" panose="020B0506030804020204" pitchFamily="34" charset="-78"/>
            </a:rPr>
            <a:t>3- استفاده از جدول مشخصه فلیپ فلاپ برای تعیین مقادیر حالت در جدول حالت</a:t>
          </a:r>
          <a:endParaRPr lang="fa-IR" sz="36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viny" panose="020B0506030804020204" pitchFamily="34" charset="-78"/>
            <a:cs typeface="Aviny" panose="020B0506030804020204" pitchFamily="34" charset="-78"/>
          </a:endParaRPr>
        </a:p>
      </dgm:t>
    </dgm:pt>
    <dgm:pt modelId="{888571DC-997F-4D9B-8288-561CD5C88357}" type="parTrans" cxnId="{A69827BE-7475-45D4-80FE-7E84C5AC9449}">
      <dgm:prSet/>
      <dgm:spPr/>
      <dgm:t>
        <a:bodyPr/>
        <a:lstStyle/>
        <a:p>
          <a:pPr rtl="1"/>
          <a:endParaRPr lang="en-US" sz="24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viny" panose="020B0506030804020204" pitchFamily="34" charset="-78"/>
            <a:cs typeface="Aviny" panose="020B0506030804020204" pitchFamily="34" charset="-78"/>
          </a:endParaRPr>
        </a:p>
      </dgm:t>
    </dgm:pt>
    <dgm:pt modelId="{37B4CB0D-4F73-48F9-8B29-D4489B6AF11A}" type="sibTrans" cxnId="{A69827BE-7475-45D4-80FE-7E84C5AC9449}">
      <dgm:prSet/>
      <dgm:spPr/>
      <dgm:t>
        <a:bodyPr/>
        <a:lstStyle/>
        <a:p>
          <a:pPr rtl="1"/>
          <a:endParaRPr lang="en-US" sz="24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viny" panose="020B0506030804020204" pitchFamily="34" charset="-78"/>
            <a:cs typeface="Aviny" panose="020B0506030804020204" pitchFamily="34" charset="-78"/>
          </a:endParaRPr>
        </a:p>
      </dgm:t>
    </dgm:pt>
    <dgm:pt modelId="{7E2F79EF-4B28-4D3A-8CA8-5E2A07A282E1}" type="pres">
      <dgm:prSet presAssocID="{9BDC1E63-6B30-4781-A5B5-03549BC3E084}" presName="linear" presStyleCnt="0">
        <dgm:presLayoutVars>
          <dgm:animLvl val="lvl"/>
          <dgm:resizeHandles val="exact"/>
        </dgm:presLayoutVars>
      </dgm:prSet>
      <dgm:spPr/>
    </dgm:pt>
    <dgm:pt modelId="{01B6E23C-4582-416B-92DF-570E82AC1282}" type="pres">
      <dgm:prSet presAssocID="{66D00B26-5BF9-4B2B-A36D-2523E945B6C5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D32738D2-8301-483A-BD58-0D3303D1D269}" type="pres">
      <dgm:prSet presAssocID="{982C819D-C87F-46DA-8C85-23914CBA3FAE}" presName="spacer" presStyleCnt="0"/>
      <dgm:spPr/>
    </dgm:pt>
    <dgm:pt modelId="{BCF28C1B-DE02-45DB-A612-2CB6D0CCD657}" type="pres">
      <dgm:prSet presAssocID="{C18F968B-67DC-4368-8C93-E371405D92D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15680A57-E3D8-430C-8D69-FD4CF277C370}" type="pres">
      <dgm:prSet presAssocID="{5B2A5BD5-D116-4CF5-A073-0D17EDE504A4}" presName="spacer" presStyleCnt="0"/>
      <dgm:spPr/>
    </dgm:pt>
    <dgm:pt modelId="{D5A8923E-C18E-4F65-AFF9-796683EFFF41}" type="pres">
      <dgm:prSet presAssocID="{67E0A792-4887-43CB-933C-0C30191A6466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68C04C33-DCBB-422B-9793-A85F2763147B}" type="presOf" srcId="{67E0A792-4887-43CB-933C-0C30191A6466}" destId="{D5A8923E-C18E-4F65-AFF9-796683EFFF41}" srcOrd="0" destOrd="0" presId="urn:microsoft.com/office/officeart/2005/8/layout/vList2"/>
    <dgm:cxn modelId="{FF7A5934-7953-402B-BFDD-A93B42BCD0CD}" srcId="{9BDC1E63-6B30-4781-A5B5-03549BC3E084}" destId="{66D00B26-5BF9-4B2B-A36D-2523E945B6C5}" srcOrd="0" destOrd="0" parTransId="{F7F0E5A0-1BCF-4251-9145-21AB7F643A52}" sibTransId="{982C819D-C87F-46DA-8C85-23914CBA3FAE}"/>
    <dgm:cxn modelId="{46318083-F12D-44DB-8175-024EF6C3B8B6}" type="presOf" srcId="{9BDC1E63-6B30-4781-A5B5-03549BC3E084}" destId="{7E2F79EF-4B28-4D3A-8CA8-5E2A07A282E1}" srcOrd="0" destOrd="0" presId="urn:microsoft.com/office/officeart/2005/8/layout/vList2"/>
    <dgm:cxn modelId="{1BB692A6-18F7-48AA-A6AD-57480CB60589}" type="presOf" srcId="{66D00B26-5BF9-4B2B-A36D-2523E945B6C5}" destId="{01B6E23C-4582-416B-92DF-570E82AC1282}" srcOrd="0" destOrd="0" presId="urn:microsoft.com/office/officeart/2005/8/layout/vList2"/>
    <dgm:cxn modelId="{E51A89B7-50A1-4895-A791-2EB06926CC45}" srcId="{9BDC1E63-6B30-4781-A5B5-03549BC3E084}" destId="{C18F968B-67DC-4368-8C93-E371405D92D3}" srcOrd="1" destOrd="0" parTransId="{E7ADD227-1F94-4C91-944D-FAAD7C6830CC}" sibTransId="{5B2A5BD5-D116-4CF5-A073-0D17EDE504A4}"/>
    <dgm:cxn modelId="{A69827BE-7475-45D4-80FE-7E84C5AC9449}" srcId="{9BDC1E63-6B30-4781-A5B5-03549BC3E084}" destId="{67E0A792-4887-43CB-933C-0C30191A6466}" srcOrd="2" destOrd="0" parTransId="{888571DC-997F-4D9B-8288-561CD5C88357}" sibTransId="{37B4CB0D-4F73-48F9-8B29-D4489B6AF11A}"/>
    <dgm:cxn modelId="{EC748AFC-68EC-41D1-B277-C8AA63EECE03}" type="presOf" srcId="{C18F968B-67DC-4368-8C93-E371405D92D3}" destId="{BCF28C1B-DE02-45DB-A612-2CB6D0CCD657}" srcOrd="0" destOrd="0" presId="urn:microsoft.com/office/officeart/2005/8/layout/vList2"/>
    <dgm:cxn modelId="{4F37AFCA-A863-4CFC-8DE6-15D50F3D5298}" type="presParOf" srcId="{7E2F79EF-4B28-4D3A-8CA8-5E2A07A282E1}" destId="{01B6E23C-4582-416B-92DF-570E82AC1282}" srcOrd="0" destOrd="0" presId="urn:microsoft.com/office/officeart/2005/8/layout/vList2"/>
    <dgm:cxn modelId="{FDBDF57E-AC67-430C-87E7-80BF979EEBA3}" type="presParOf" srcId="{7E2F79EF-4B28-4D3A-8CA8-5E2A07A282E1}" destId="{D32738D2-8301-483A-BD58-0D3303D1D269}" srcOrd="1" destOrd="0" presId="urn:microsoft.com/office/officeart/2005/8/layout/vList2"/>
    <dgm:cxn modelId="{E293E3B0-2ABA-49D6-ACCC-9C51E5D74EBE}" type="presParOf" srcId="{7E2F79EF-4B28-4D3A-8CA8-5E2A07A282E1}" destId="{BCF28C1B-DE02-45DB-A612-2CB6D0CCD657}" srcOrd="2" destOrd="0" presId="urn:microsoft.com/office/officeart/2005/8/layout/vList2"/>
    <dgm:cxn modelId="{5CF9E1C2-5D16-4A9B-AA23-1B652A49C010}" type="presParOf" srcId="{7E2F79EF-4B28-4D3A-8CA8-5E2A07A282E1}" destId="{15680A57-E3D8-430C-8D69-FD4CF277C370}" srcOrd="3" destOrd="0" presId="urn:microsoft.com/office/officeart/2005/8/layout/vList2"/>
    <dgm:cxn modelId="{0351D4EE-0C8A-481F-97C8-8FCB9D77A545}" type="presParOf" srcId="{7E2F79EF-4B28-4D3A-8CA8-5E2A07A282E1}" destId="{D5A8923E-C18E-4F65-AFF9-796683EFFF4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E661AF6-324E-4D1D-8121-AFDC1CB1E377}" type="doc">
      <dgm:prSet loTypeId="urn:microsoft.com/office/officeart/2005/8/layout/chevron1" loCatId="process" qsTypeId="urn:microsoft.com/office/officeart/2005/8/quickstyle/simple1" qsCatId="simple" csTypeId="urn:microsoft.com/office/officeart/2005/8/colors/colorful1" csCatId="colorful" phldr="1"/>
      <dgm:spPr/>
    </dgm:pt>
    <dgm:pt modelId="{DDD5185E-891D-4EC0-B277-5FF2A2141A9F}">
      <dgm:prSet phldrT="[Text]" custT="1"/>
      <dgm:spPr/>
      <dgm:t>
        <a:bodyPr/>
        <a:lstStyle/>
        <a:p>
          <a:r>
            <a:rPr lang="fa-IR" sz="2800" dirty="0">
              <a:solidFill>
                <a:schemeClr val="tx1"/>
              </a:solidFill>
              <a:latin typeface="Aviny" panose="020B0506030804020204" pitchFamily="34" charset="-78"/>
              <a:cs typeface="Aviny" panose="020B0506030804020204" pitchFamily="34" charset="-78"/>
            </a:rPr>
            <a:t>مجموعه ای از مشخصات و ویژگی ها</a:t>
          </a:r>
          <a:endParaRPr lang="en-US" sz="2800" dirty="0">
            <a:solidFill>
              <a:schemeClr val="tx1"/>
            </a:solidFill>
            <a:latin typeface="Aviny" panose="020B0506030804020204" pitchFamily="34" charset="-78"/>
            <a:cs typeface="Aviny" panose="020B0506030804020204" pitchFamily="34" charset="-78"/>
          </a:endParaRPr>
        </a:p>
      </dgm:t>
    </dgm:pt>
    <dgm:pt modelId="{75BCF6E0-4BC2-4440-861D-A477EC4B69C5}" type="parTrans" cxnId="{F84C20BE-3626-419F-A3EC-C9E1F8A61E96}">
      <dgm:prSet/>
      <dgm:spPr/>
      <dgm:t>
        <a:bodyPr/>
        <a:lstStyle/>
        <a:p>
          <a:endParaRPr lang="en-US" sz="2400">
            <a:solidFill>
              <a:schemeClr val="tx1"/>
            </a:solidFill>
            <a:latin typeface="Aviny" panose="020B0506030804020204" pitchFamily="34" charset="-78"/>
            <a:cs typeface="Aviny" panose="020B0506030804020204" pitchFamily="34" charset="-78"/>
          </a:endParaRPr>
        </a:p>
      </dgm:t>
    </dgm:pt>
    <dgm:pt modelId="{4E47B653-CBD6-47A4-926D-8B148754D1F1}" type="sibTrans" cxnId="{F84C20BE-3626-419F-A3EC-C9E1F8A61E96}">
      <dgm:prSet/>
      <dgm:spPr/>
      <dgm:t>
        <a:bodyPr/>
        <a:lstStyle/>
        <a:p>
          <a:endParaRPr lang="en-US" sz="2400">
            <a:solidFill>
              <a:schemeClr val="tx1"/>
            </a:solidFill>
            <a:latin typeface="Aviny" panose="020B0506030804020204" pitchFamily="34" charset="-78"/>
            <a:cs typeface="Aviny" panose="020B0506030804020204" pitchFamily="34" charset="-78"/>
          </a:endParaRPr>
        </a:p>
      </dgm:t>
    </dgm:pt>
    <dgm:pt modelId="{10FF4E7B-B957-4540-BD4C-DFE52FC10A97}">
      <dgm:prSet phldrT="[Text]" custT="1"/>
      <dgm:spPr/>
      <dgm:t>
        <a:bodyPr/>
        <a:lstStyle/>
        <a:p>
          <a:r>
            <a:rPr lang="fa-IR" sz="2800" dirty="0">
              <a:solidFill>
                <a:schemeClr val="tx1"/>
              </a:solidFill>
              <a:latin typeface="Aviny" panose="020B0506030804020204" pitchFamily="34" charset="-78"/>
              <a:cs typeface="Aviny" panose="020B0506030804020204" pitchFamily="34" charset="-78"/>
            </a:rPr>
            <a:t>انتخاب </a:t>
          </a:r>
          <a:r>
            <a:rPr lang="fa-IR" sz="2800" dirty="0" err="1">
              <a:solidFill>
                <a:schemeClr val="tx1"/>
              </a:solidFill>
              <a:latin typeface="Aviny" panose="020B0506030804020204" pitchFamily="34" charset="-78"/>
              <a:cs typeface="Aviny" panose="020B0506030804020204" pitchFamily="34" charset="-78"/>
            </a:rPr>
            <a:t>فلیپ</a:t>
          </a:r>
          <a:r>
            <a:rPr lang="fa-IR" sz="2800" dirty="0">
              <a:solidFill>
                <a:schemeClr val="tx1"/>
              </a:solidFill>
              <a:latin typeface="Aviny" panose="020B0506030804020204" pitchFamily="34" charset="-78"/>
              <a:cs typeface="Aviny" panose="020B0506030804020204" pitchFamily="34" charset="-78"/>
            </a:rPr>
            <a:t> </a:t>
          </a:r>
          <a:r>
            <a:rPr lang="fa-IR" sz="2800" dirty="0" err="1">
              <a:solidFill>
                <a:schemeClr val="tx1"/>
              </a:solidFill>
              <a:latin typeface="Aviny" panose="020B0506030804020204" pitchFamily="34" charset="-78"/>
              <a:cs typeface="Aviny" panose="020B0506030804020204" pitchFamily="34" charset="-78"/>
            </a:rPr>
            <a:t>فلاپ</a:t>
          </a:r>
          <a:r>
            <a:rPr lang="fa-IR" sz="2800" dirty="0">
              <a:solidFill>
                <a:schemeClr val="tx1"/>
              </a:solidFill>
              <a:latin typeface="Aviny" panose="020B0506030804020204" pitchFamily="34" charset="-78"/>
              <a:cs typeface="Aviny" panose="020B0506030804020204" pitchFamily="34" charset="-78"/>
            </a:rPr>
            <a:t> ها</a:t>
          </a:r>
          <a:endParaRPr lang="en-US" sz="2800" dirty="0">
            <a:solidFill>
              <a:schemeClr val="tx1"/>
            </a:solidFill>
            <a:latin typeface="Aviny" panose="020B0506030804020204" pitchFamily="34" charset="-78"/>
            <a:cs typeface="Aviny" panose="020B0506030804020204" pitchFamily="34" charset="-78"/>
          </a:endParaRPr>
        </a:p>
      </dgm:t>
    </dgm:pt>
    <dgm:pt modelId="{876042EF-0750-4A43-91B2-2DDAF2D1A5E8}" type="parTrans" cxnId="{5D4AF68D-AF2F-4BB8-BDDE-D1C1AFD52DE7}">
      <dgm:prSet/>
      <dgm:spPr/>
      <dgm:t>
        <a:bodyPr/>
        <a:lstStyle/>
        <a:p>
          <a:endParaRPr lang="en-US" sz="2400">
            <a:solidFill>
              <a:schemeClr val="tx1"/>
            </a:solidFill>
            <a:latin typeface="Aviny" panose="020B0506030804020204" pitchFamily="34" charset="-78"/>
            <a:cs typeface="Aviny" panose="020B0506030804020204" pitchFamily="34" charset="-78"/>
          </a:endParaRPr>
        </a:p>
      </dgm:t>
    </dgm:pt>
    <dgm:pt modelId="{4E3E1C5F-FD4E-4C57-AF1B-81697ECC341A}" type="sibTrans" cxnId="{5D4AF68D-AF2F-4BB8-BDDE-D1C1AFD52DE7}">
      <dgm:prSet/>
      <dgm:spPr/>
      <dgm:t>
        <a:bodyPr/>
        <a:lstStyle/>
        <a:p>
          <a:endParaRPr lang="en-US" sz="2400">
            <a:solidFill>
              <a:schemeClr val="tx1"/>
            </a:solidFill>
            <a:latin typeface="Aviny" panose="020B0506030804020204" pitchFamily="34" charset="-78"/>
            <a:cs typeface="Aviny" panose="020B0506030804020204" pitchFamily="34" charset="-78"/>
          </a:endParaRPr>
        </a:p>
      </dgm:t>
    </dgm:pt>
    <dgm:pt modelId="{625BEC5F-1E44-4952-B3AD-047DB955732F}">
      <dgm:prSet phldrT="[Text]" custT="1"/>
      <dgm:spPr/>
      <dgm:t>
        <a:bodyPr/>
        <a:lstStyle/>
        <a:p>
          <a:r>
            <a:rPr lang="fa-IR" sz="2800" dirty="0">
              <a:solidFill>
                <a:schemeClr val="tx1"/>
              </a:solidFill>
              <a:latin typeface="Aviny" panose="020B0506030804020204" pitchFamily="34" charset="-78"/>
              <a:cs typeface="Aviny" panose="020B0506030804020204" pitchFamily="34" charset="-78"/>
            </a:rPr>
            <a:t>یافتن ساختار </a:t>
          </a:r>
          <a:r>
            <a:rPr lang="fa-IR" sz="2800" dirty="0" err="1">
              <a:solidFill>
                <a:schemeClr val="tx1"/>
              </a:solidFill>
              <a:latin typeface="Aviny" panose="020B0506030804020204" pitchFamily="34" charset="-78"/>
              <a:cs typeface="Aviny" panose="020B0506030804020204" pitchFamily="34" charset="-78"/>
            </a:rPr>
            <a:t>گیتهای</a:t>
          </a:r>
          <a:r>
            <a:rPr lang="fa-IR" sz="2800" dirty="0">
              <a:solidFill>
                <a:schemeClr val="tx1"/>
              </a:solidFill>
              <a:latin typeface="Aviny" panose="020B0506030804020204" pitchFamily="34" charset="-78"/>
              <a:cs typeface="Aviny" panose="020B0506030804020204" pitchFamily="34" charset="-78"/>
            </a:rPr>
            <a:t> بخش ترکیبی</a:t>
          </a:r>
          <a:endParaRPr lang="en-US" sz="2800" dirty="0">
            <a:solidFill>
              <a:schemeClr val="tx1"/>
            </a:solidFill>
            <a:latin typeface="Aviny" panose="020B0506030804020204" pitchFamily="34" charset="-78"/>
            <a:cs typeface="Aviny" panose="020B0506030804020204" pitchFamily="34" charset="-78"/>
          </a:endParaRPr>
        </a:p>
      </dgm:t>
    </dgm:pt>
    <dgm:pt modelId="{B5A25B55-858F-4887-AD08-BDD674E938AD}" type="parTrans" cxnId="{288CCEEB-E23E-4D31-9236-7E3D7AFDAACE}">
      <dgm:prSet/>
      <dgm:spPr/>
      <dgm:t>
        <a:bodyPr/>
        <a:lstStyle/>
        <a:p>
          <a:endParaRPr lang="en-US" sz="2400">
            <a:solidFill>
              <a:schemeClr val="tx1"/>
            </a:solidFill>
            <a:latin typeface="Aviny" panose="020B0506030804020204" pitchFamily="34" charset="-78"/>
            <a:cs typeface="Aviny" panose="020B0506030804020204" pitchFamily="34" charset="-78"/>
          </a:endParaRPr>
        </a:p>
      </dgm:t>
    </dgm:pt>
    <dgm:pt modelId="{0A40F192-8671-48E1-80F0-B2D892A04A92}" type="sibTrans" cxnId="{288CCEEB-E23E-4D31-9236-7E3D7AFDAACE}">
      <dgm:prSet/>
      <dgm:spPr/>
      <dgm:t>
        <a:bodyPr/>
        <a:lstStyle/>
        <a:p>
          <a:endParaRPr lang="en-US" sz="2400">
            <a:solidFill>
              <a:schemeClr val="tx1"/>
            </a:solidFill>
            <a:latin typeface="Aviny" panose="020B0506030804020204" pitchFamily="34" charset="-78"/>
            <a:cs typeface="Aviny" panose="020B0506030804020204" pitchFamily="34" charset="-78"/>
          </a:endParaRPr>
        </a:p>
      </dgm:t>
    </dgm:pt>
    <dgm:pt modelId="{FD27581B-2D9D-42C3-AD11-A9F4D1A9CC1F}" type="pres">
      <dgm:prSet presAssocID="{0E661AF6-324E-4D1D-8121-AFDC1CB1E377}" presName="Name0" presStyleCnt="0">
        <dgm:presLayoutVars>
          <dgm:dir/>
          <dgm:animLvl val="lvl"/>
          <dgm:resizeHandles val="exact"/>
        </dgm:presLayoutVars>
      </dgm:prSet>
      <dgm:spPr/>
    </dgm:pt>
    <dgm:pt modelId="{23D4BAB9-A479-4BFB-836C-70F731F14D3B}" type="pres">
      <dgm:prSet presAssocID="{DDD5185E-891D-4EC0-B277-5FF2A2141A9F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41E85CBA-C718-4BD1-8A9A-7A875F5453EC}" type="pres">
      <dgm:prSet presAssocID="{4E47B653-CBD6-47A4-926D-8B148754D1F1}" presName="parTxOnlySpace" presStyleCnt="0"/>
      <dgm:spPr/>
    </dgm:pt>
    <dgm:pt modelId="{DC4D029F-D4FE-4257-9D3E-5E7165886847}" type="pres">
      <dgm:prSet presAssocID="{10FF4E7B-B957-4540-BD4C-DFE52FC10A97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A99F5138-9C1E-42AE-8D68-339FCB501439}" type="pres">
      <dgm:prSet presAssocID="{4E3E1C5F-FD4E-4C57-AF1B-81697ECC341A}" presName="parTxOnlySpace" presStyleCnt="0"/>
      <dgm:spPr/>
    </dgm:pt>
    <dgm:pt modelId="{9222EC0F-A53D-4AD5-8BA7-F3AEB79CD37B}" type="pres">
      <dgm:prSet presAssocID="{625BEC5F-1E44-4952-B3AD-047DB955732F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987F0156-EF1F-49D4-98A0-59FDFE1F981B}" type="presOf" srcId="{0E661AF6-324E-4D1D-8121-AFDC1CB1E377}" destId="{FD27581B-2D9D-42C3-AD11-A9F4D1A9CC1F}" srcOrd="0" destOrd="0" presId="urn:microsoft.com/office/officeart/2005/8/layout/chevron1"/>
    <dgm:cxn modelId="{D4E52A7C-FB43-4036-BCE1-4AC766372A18}" type="presOf" srcId="{10FF4E7B-B957-4540-BD4C-DFE52FC10A97}" destId="{DC4D029F-D4FE-4257-9D3E-5E7165886847}" srcOrd="0" destOrd="0" presId="urn:microsoft.com/office/officeart/2005/8/layout/chevron1"/>
    <dgm:cxn modelId="{5D4AF68D-AF2F-4BB8-BDDE-D1C1AFD52DE7}" srcId="{0E661AF6-324E-4D1D-8121-AFDC1CB1E377}" destId="{10FF4E7B-B957-4540-BD4C-DFE52FC10A97}" srcOrd="1" destOrd="0" parTransId="{876042EF-0750-4A43-91B2-2DDAF2D1A5E8}" sibTransId="{4E3E1C5F-FD4E-4C57-AF1B-81697ECC341A}"/>
    <dgm:cxn modelId="{F84C20BE-3626-419F-A3EC-C9E1F8A61E96}" srcId="{0E661AF6-324E-4D1D-8121-AFDC1CB1E377}" destId="{DDD5185E-891D-4EC0-B277-5FF2A2141A9F}" srcOrd="0" destOrd="0" parTransId="{75BCF6E0-4BC2-4440-861D-A477EC4B69C5}" sibTransId="{4E47B653-CBD6-47A4-926D-8B148754D1F1}"/>
    <dgm:cxn modelId="{799648CD-4FEA-40E0-9662-CDD372CD3391}" type="presOf" srcId="{625BEC5F-1E44-4952-B3AD-047DB955732F}" destId="{9222EC0F-A53D-4AD5-8BA7-F3AEB79CD37B}" srcOrd="0" destOrd="0" presId="urn:microsoft.com/office/officeart/2005/8/layout/chevron1"/>
    <dgm:cxn modelId="{1DFE3CE0-F607-421B-8937-98B63A2B53FD}" type="presOf" srcId="{DDD5185E-891D-4EC0-B277-5FF2A2141A9F}" destId="{23D4BAB9-A479-4BFB-836C-70F731F14D3B}" srcOrd="0" destOrd="0" presId="urn:microsoft.com/office/officeart/2005/8/layout/chevron1"/>
    <dgm:cxn modelId="{288CCEEB-E23E-4D31-9236-7E3D7AFDAACE}" srcId="{0E661AF6-324E-4D1D-8121-AFDC1CB1E377}" destId="{625BEC5F-1E44-4952-B3AD-047DB955732F}" srcOrd="2" destOrd="0" parTransId="{B5A25B55-858F-4887-AD08-BDD674E938AD}" sibTransId="{0A40F192-8671-48E1-80F0-B2D892A04A92}"/>
    <dgm:cxn modelId="{1871048A-1ADD-42F8-BB04-2DC2E23D6E91}" type="presParOf" srcId="{FD27581B-2D9D-42C3-AD11-A9F4D1A9CC1F}" destId="{23D4BAB9-A479-4BFB-836C-70F731F14D3B}" srcOrd="0" destOrd="0" presId="urn:microsoft.com/office/officeart/2005/8/layout/chevron1"/>
    <dgm:cxn modelId="{1D249025-7CC4-4308-80B2-B8292E4E6BCA}" type="presParOf" srcId="{FD27581B-2D9D-42C3-AD11-A9F4D1A9CC1F}" destId="{41E85CBA-C718-4BD1-8A9A-7A875F5453EC}" srcOrd="1" destOrd="0" presId="urn:microsoft.com/office/officeart/2005/8/layout/chevron1"/>
    <dgm:cxn modelId="{D0EDFC53-B2A3-4EBC-BADB-2AA7FC66A751}" type="presParOf" srcId="{FD27581B-2D9D-42C3-AD11-A9F4D1A9CC1F}" destId="{DC4D029F-D4FE-4257-9D3E-5E7165886847}" srcOrd="2" destOrd="0" presId="urn:microsoft.com/office/officeart/2005/8/layout/chevron1"/>
    <dgm:cxn modelId="{7AB56DD0-A6F1-41F4-B9B2-A9E7A7F28492}" type="presParOf" srcId="{FD27581B-2D9D-42C3-AD11-A9F4D1A9CC1F}" destId="{A99F5138-9C1E-42AE-8D68-339FCB501439}" srcOrd="3" destOrd="0" presId="urn:microsoft.com/office/officeart/2005/8/layout/chevron1"/>
    <dgm:cxn modelId="{1CE9A99C-FE20-44A5-9709-6A3B7F31079C}" type="presParOf" srcId="{FD27581B-2D9D-42C3-AD11-A9F4D1A9CC1F}" destId="{9222EC0F-A53D-4AD5-8BA7-F3AEB79CD37B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E661AF6-324E-4D1D-8121-AFDC1CB1E377}" type="doc">
      <dgm:prSet loTypeId="urn:microsoft.com/office/officeart/2005/8/layout/process4" loCatId="process" qsTypeId="urn:microsoft.com/office/officeart/2005/8/quickstyle/simple1" qsCatId="simple" csTypeId="urn:microsoft.com/office/officeart/2005/8/colors/colorful1" csCatId="colorful" phldr="1"/>
      <dgm:spPr/>
    </dgm:pt>
    <dgm:pt modelId="{DDD5185E-891D-4EC0-B277-5FF2A2141A9F}">
      <dgm:prSet phldrT="[Text]" custT="1"/>
      <dgm:spPr/>
      <dgm:t>
        <a:bodyPr/>
        <a:lstStyle/>
        <a:p>
          <a:pPr rtl="1"/>
          <a:r>
            <a:rPr lang="fa-IR" sz="3200" dirty="0">
              <a:solidFill>
                <a:schemeClr val="tx1"/>
              </a:solidFill>
              <a:latin typeface="Aviny" panose="020B0506030804020204" pitchFamily="34" charset="-78"/>
              <a:cs typeface="B Koodak" panose="00000700000000000000" pitchFamily="2" charset="-78"/>
            </a:rPr>
            <a:t>1- طراحی نمودار حالت برای مدار</a:t>
          </a:r>
        </a:p>
      </dgm:t>
    </dgm:pt>
    <dgm:pt modelId="{75BCF6E0-4BC2-4440-861D-A477EC4B69C5}" type="parTrans" cxnId="{F84C20BE-3626-419F-A3EC-C9E1F8A61E96}">
      <dgm:prSet/>
      <dgm:spPr/>
      <dgm:t>
        <a:bodyPr/>
        <a:lstStyle/>
        <a:p>
          <a:pPr rtl="1"/>
          <a:endParaRPr lang="en-US" sz="2800">
            <a:solidFill>
              <a:schemeClr val="tx1"/>
            </a:solidFill>
            <a:latin typeface="Aviny" panose="020B0506030804020204" pitchFamily="34" charset="-78"/>
            <a:cs typeface="B Koodak" panose="00000700000000000000" pitchFamily="2" charset="-78"/>
          </a:endParaRPr>
        </a:p>
      </dgm:t>
    </dgm:pt>
    <dgm:pt modelId="{4E47B653-CBD6-47A4-926D-8B148754D1F1}" type="sibTrans" cxnId="{F84C20BE-3626-419F-A3EC-C9E1F8A61E96}">
      <dgm:prSet/>
      <dgm:spPr/>
      <dgm:t>
        <a:bodyPr/>
        <a:lstStyle/>
        <a:p>
          <a:pPr rtl="1"/>
          <a:endParaRPr lang="en-US" sz="2800">
            <a:solidFill>
              <a:schemeClr val="tx1"/>
            </a:solidFill>
            <a:latin typeface="Aviny" panose="020B0506030804020204" pitchFamily="34" charset="-78"/>
            <a:cs typeface="B Koodak" panose="00000700000000000000" pitchFamily="2" charset="-78"/>
          </a:endParaRPr>
        </a:p>
      </dgm:t>
    </dgm:pt>
    <dgm:pt modelId="{EC732B2A-20EB-4FFD-B6E3-B67538520DC7}">
      <dgm:prSet phldrT="[Text]" custT="1"/>
      <dgm:spPr/>
      <dgm:t>
        <a:bodyPr/>
        <a:lstStyle/>
        <a:p>
          <a:pPr rtl="1"/>
          <a:r>
            <a:rPr lang="fa-IR" sz="3200" dirty="0">
              <a:solidFill>
                <a:schemeClr val="tx1"/>
              </a:solidFill>
              <a:latin typeface="Aviny" panose="020B0506030804020204" pitchFamily="34" charset="-78"/>
              <a:cs typeface="B Koodak" panose="00000700000000000000" pitchFamily="2" charset="-78"/>
            </a:rPr>
            <a:t>2- اعمال روال کاهش حالت</a:t>
          </a:r>
        </a:p>
      </dgm:t>
    </dgm:pt>
    <dgm:pt modelId="{DF1D8919-3C59-4CCE-8D32-F151B288D1E7}" type="parTrans" cxnId="{5F4A8BEA-0E9F-4FD3-9D5D-56858BD0C063}">
      <dgm:prSet/>
      <dgm:spPr/>
      <dgm:t>
        <a:bodyPr/>
        <a:lstStyle/>
        <a:p>
          <a:pPr rtl="1"/>
          <a:endParaRPr lang="en-US" sz="2000">
            <a:cs typeface="B Koodak" panose="00000700000000000000" pitchFamily="2" charset="-78"/>
          </a:endParaRPr>
        </a:p>
      </dgm:t>
    </dgm:pt>
    <dgm:pt modelId="{16242ACB-8259-4226-97EF-87464EAA8E1C}" type="sibTrans" cxnId="{5F4A8BEA-0E9F-4FD3-9D5D-56858BD0C063}">
      <dgm:prSet/>
      <dgm:spPr/>
      <dgm:t>
        <a:bodyPr/>
        <a:lstStyle/>
        <a:p>
          <a:pPr rtl="1"/>
          <a:endParaRPr lang="en-US" sz="2000">
            <a:cs typeface="B Koodak" panose="00000700000000000000" pitchFamily="2" charset="-78"/>
          </a:endParaRPr>
        </a:p>
      </dgm:t>
    </dgm:pt>
    <dgm:pt modelId="{F4A27D43-EC89-4E19-B28E-B5CE764C1C7D}">
      <dgm:prSet phldrT="[Text]" custT="1"/>
      <dgm:spPr/>
      <dgm:t>
        <a:bodyPr/>
        <a:lstStyle/>
        <a:p>
          <a:pPr rtl="1"/>
          <a:r>
            <a:rPr lang="fa-IR" sz="3200" dirty="0">
              <a:solidFill>
                <a:schemeClr val="tx1"/>
              </a:solidFill>
              <a:latin typeface="Aviny" panose="020B0506030804020204" pitchFamily="34" charset="-78"/>
              <a:cs typeface="B Koodak" panose="00000700000000000000" pitchFamily="2" charset="-78"/>
            </a:rPr>
            <a:t>3- تخصیص مقادیر </a:t>
          </a:r>
          <a:r>
            <a:rPr lang="fa-IR" sz="3200" dirty="0" err="1">
              <a:solidFill>
                <a:schemeClr val="tx1"/>
              </a:solidFill>
              <a:latin typeface="Aviny" panose="020B0506030804020204" pitchFamily="34" charset="-78"/>
              <a:cs typeface="B Koodak" panose="00000700000000000000" pitchFamily="2" charset="-78"/>
            </a:rPr>
            <a:t>دودویی</a:t>
          </a:r>
          <a:r>
            <a:rPr lang="fa-IR" sz="3200" dirty="0">
              <a:solidFill>
                <a:schemeClr val="tx1"/>
              </a:solidFill>
              <a:latin typeface="Aviny" panose="020B0506030804020204" pitchFamily="34" charset="-78"/>
              <a:cs typeface="B Koodak" panose="00000700000000000000" pitchFamily="2" charset="-78"/>
            </a:rPr>
            <a:t> به حالتها</a:t>
          </a:r>
        </a:p>
      </dgm:t>
    </dgm:pt>
    <dgm:pt modelId="{9057B60E-6B2F-4415-85E6-15493A6FE207}" type="parTrans" cxnId="{82CDA483-C78F-4F03-A825-A6C3500DB727}">
      <dgm:prSet/>
      <dgm:spPr/>
      <dgm:t>
        <a:bodyPr/>
        <a:lstStyle/>
        <a:p>
          <a:pPr rtl="1"/>
          <a:endParaRPr lang="en-US" sz="2000">
            <a:cs typeface="B Koodak" panose="00000700000000000000" pitchFamily="2" charset="-78"/>
          </a:endParaRPr>
        </a:p>
      </dgm:t>
    </dgm:pt>
    <dgm:pt modelId="{5DB3EB55-DCD9-4FB0-83AC-6DFD0062300C}" type="sibTrans" cxnId="{82CDA483-C78F-4F03-A825-A6C3500DB727}">
      <dgm:prSet/>
      <dgm:spPr/>
      <dgm:t>
        <a:bodyPr/>
        <a:lstStyle/>
        <a:p>
          <a:pPr rtl="1"/>
          <a:endParaRPr lang="en-US" sz="2000">
            <a:cs typeface="B Koodak" panose="00000700000000000000" pitchFamily="2" charset="-78"/>
          </a:endParaRPr>
        </a:p>
      </dgm:t>
    </dgm:pt>
    <dgm:pt modelId="{C225FE0A-605E-4CA2-8292-0CFB70E20C0E}">
      <dgm:prSet phldrT="[Text]" custT="1"/>
      <dgm:spPr/>
      <dgm:t>
        <a:bodyPr/>
        <a:lstStyle/>
        <a:p>
          <a:pPr rtl="1"/>
          <a:r>
            <a:rPr lang="fa-IR" sz="3200" dirty="0">
              <a:solidFill>
                <a:schemeClr val="tx1"/>
              </a:solidFill>
              <a:latin typeface="Aviny" panose="020B0506030804020204" pitchFamily="34" charset="-78"/>
              <a:cs typeface="B Koodak" panose="00000700000000000000" pitchFamily="2" charset="-78"/>
            </a:rPr>
            <a:t>4- بدست آوردن جدول حالت کد شده </a:t>
          </a:r>
          <a:r>
            <a:rPr lang="fa-IR" sz="3200" dirty="0" err="1">
              <a:solidFill>
                <a:schemeClr val="tx1"/>
              </a:solidFill>
              <a:latin typeface="Aviny" panose="020B0506030804020204" pitchFamily="34" charset="-78"/>
              <a:cs typeface="B Koodak" panose="00000700000000000000" pitchFamily="2" charset="-78"/>
            </a:rPr>
            <a:t>دودویی</a:t>
          </a:r>
          <a:endParaRPr lang="fa-IR" sz="3200" dirty="0">
            <a:solidFill>
              <a:schemeClr val="tx1"/>
            </a:solidFill>
            <a:latin typeface="Aviny" panose="020B0506030804020204" pitchFamily="34" charset="-78"/>
            <a:cs typeface="B Koodak" panose="00000700000000000000" pitchFamily="2" charset="-78"/>
          </a:endParaRPr>
        </a:p>
      </dgm:t>
    </dgm:pt>
    <dgm:pt modelId="{B1AAC07D-EAF9-4ED7-8D18-DA28DE04E55C}" type="parTrans" cxnId="{E058A662-A81F-46C1-9208-047D10A6FD55}">
      <dgm:prSet/>
      <dgm:spPr/>
      <dgm:t>
        <a:bodyPr/>
        <a:lstStyle/>
        <a:p>
          <a:pPr rtl="1"/>
          <a:endParaRPr lang="en-US" sz="2000">
            <a:cs typeface="B Koodak" panose="00000700000000000000" pitchFamily="2" charset="-78"/>
          </a:endParaRPr>
        </a:p>
      </dgm:t>
    </dgm:pt>
    <dgm:pt modelId="{CC5C866A-00BD-42BF-BBA4-B52BB0A799DF}" type="sibTrans" cxnId="{E058A662-A81F-46C1-9208-047D10A6FD55}">
      <dgm:prSet/>
      <dgm:spPr/>
      <dgm:t>
        <a:bodyPr/>
        <a:lstStyle/>
        <a:p>
          <a:pPr rtl="1"/>
          <a:endParaRPr lang="en-US" sz="2000">
            <a:cs typeface="B Koodak" panose="00000700000000000000" pitchFamily="2" charset="-78"/>
          </a:endParaRPr>
        </a:p>
      </dgm:t>
    </dgm:pt>
    <dgm:pt modelId="{8AF93885-F6E5-424E-98A1-43B7AD630B9E}">
      <dgm:prSet phldrT="[Text]" custT="1"/>
      <dgm:spPr/>
      <dgm:t>
        <a:bodyPr/>
        <a:lstStyle/>
        <a:p>
          <a:pPr rtl="1"/>
          <a:r>
            <a:rPr lang="fa-IR" sz="3200" dirty="0">
              <a:solidFill>
                <a:schemeClr val="tx1"/>
              </a:solidFill>
              <a:latin typeface="Aviny" panose="020B0506030804020204" pitchFamily="34" charset="-78"/>
              <a:cs typeface="B Koodak" panose="00000700000000000000" pitchFamily="2" charset="-78"/>
            </a:rPr>
            <a:t>5- انتخاب نوع </a:t>
          </a:r>
          <a:r>
            <a:rPr lang="fa-IR" sz="3200" dirty="0" err="1">
              <a:solidFill>
                <a:schemeClr val="tx1"/>
              </a:solidFill>
              <a:latin typeface="Aviny" panose="020B0506030804020204" pitchFamily="34" charset="-78"/>
              <a:cs typeface="B Koodak" panose="00000700000000000000" pitchFamily="2" charset="-78"/>
            </a:rPr>
            <a:t>فلیپ</a:t>
          </a:r>
          <a:r>
            <a:rPr lang="fa-IR" sz="3200" dirty="0">
              <a:solidFill>
                <a:schemeClr val="tx1"/>
              </a:solidFill>
              <a:latin typeface="Aviny" panose="020B0506030804020204" pitchFamily="34" charset="-78"/>
              <a:cs typeface="B Koodak" panose="00000700000000000000" pitchFamily="2" charset="-78"/>
            </a:rPr>
            <a:t> </a:t>
          </a:r>
          <a:r>
            <a:rPr lang="fa-IR" sz="3200" dirty="0" err="1">
              <a:solidFill>
                <a:schemeClr val="tx1"/>
              </a:solidFill>
              <a:latin typeface="Aviny" panose="020B0506030804020204" pitchFamily="34" charset="-78"/>
              <a:cs typeface="B Koodak" panose="00000700000000000000" pitchFamily="2" charset="-78"/>
            </a:rPr>
            <a:t>فلاپها</a:t>
          </a:r>
          <a:endParaRPr lang="fa-IR" sz="3200" dirty="0">
            <a:solidFill>
              <a:schemeClr val="tx1"/>
            </a:solidFill>
            <a:latin typeface="Aviny" panose="020B0506030804020204" pitchFamily="34" charset="-78"/>
            <a:cs typeface="B Koodak" panose="00000700000000000000" pitchFamily="2" charset="-78"/>
          </a:endParaRPr>
        </a:p>
      </dgm:t>
    </dgm:pt>
    <dgm:pt modelId="{92D5F1E8-9921-48FB-B56A-CD98C1725E7B}" type="parTrans" cxnId="{4A1F4020-1650-4CA1-9A7A-E3C94894E264}">
      <dgm:prSet/>
      <dgm:spPr/>
      <dgm:t>
        <a:bodyPr/>
        <a:lstStyle/>
        <a:p>
          <a:pPr rtl="1"/>
          <a:endParaRPr lang="en-US" sz="2000">
            <a:cs typeface="B Koodak" panose="00000700000000000000" pitchFamily="2" charset="-78"/>
          </a:endParaRPr>
        </a:p>
      </dgm:t>
    </dgm:pt>
    <dgm:pt modelId="{90957D98-2DDE-4DE1-97C3-42AE996AAF38}" type="sibTrans" cxnId="{4A1F4020-1650-4CA1-9A7A-E3C94894E264}">
      <dgm:prSet/>
      <dgm:spPr/>
      <dgm:t>
        <a:bodyPr/>
        <a:lstStyle/>
        <a:p>
          <a:pPr rtl="1"/>
          <a:endParaRPr lang="en-US" sz="2000">
            <a:cs typeface="B Koodak" panose="00000700000000000000" pitchFamily="2" charset="-78"/>
          </a:endParaRPr>
        </a:p>
      </dgm:t>
    </dgm:pt>
    <dgm:pt modelId="{26AC542E-82AE-4B58-9965-F79C1A6C43F4}">
      <dgm:prSet phldrT="[Text]" custT="1"/>
      <dgm:spPr/>
      <dgm:t>
        <a:bodyPr/>
        <a:lstStyle/>
        <a:p>
          <a:pPr rtl="1"/>
          <a:r>
            <a:rPr lang="fa-IR" sz="3200" dirty="0">
              <a:solidFill>
                <a:schemeClr val="tx1"/>
              </a:solidFill>
              <a:latin typeface="Aviny" panose="020B0506030804020204" pitchFamily="34" charset="-78"/>
              <a:cs typeface="B Koodak" panose="00000700000000000000" pitchFamily="2" charset="-78"/>
            </a:rPr>
            <a:t>6- </a:t>
          </a:r>
          <a:r>
            <a:rPr lang="fa-IR" sz="3200" dirty="0" err="1">
              <a:solidFill>
                <a:schemeClr val="tx1"/>
              </a:solidFill>
              <a:latin typeface="Aviny" panose="020B0506030804020204" pitchFamily="34" charset="-78"/>
              <a:cs typeface="B Koodak" panose="00000700000000000000" pitchFamily="2" charset="-78"/>
            </a:rPr>
            <a:t>معادلات</a:t>
          </a:r>
          <a:r>
            <a:rPr lang="fa-IR" sz="3200" dirty="0">
              <a:solidFill>
                <a:schemeClr val="tx1"/>
              </a:solidFill>
              <a:latin typeface="Aviny" panose="020B0506030804020204" pitchFamily="34" charset="-78"/>
              <a:cs typeface="B Koodak" panose="00000700000000000000" pitchFamily="2" charset="-78"/>
            </a:rPr>
            <a:t> ساده شده ورودی </a:t>
          </a:r>
          <a:r>
            <a:rPr lang="fa-IR" sz="3200" dirty="0" err="1">
              <a:solidFill>
                <a:schemeClr val="tx1"/>
              </a:solidFill>
              <a:latin typeface="Aviny" panose="020B0506030804020204" pitchFamily="34" charset="-78"/>
              <a:cs typeface="B Koodak" panose="00000700000000000000" pitchFamily="2" charset="-78"/>
            </a:rPr>
            <a:t>فلیپ</a:t>
          </a:r>
          <a:r>
            <a:rPr lang="fa-IR" sz="3200" dirty="0">
              <a:solidFill>
                <a:schemeClr val="tx1"/>
              </a:solidFill>
              <a:latin typeface="Aviny" panose="020B0506030804020204" pitchFamily="34" charset="-78"/>
              <a:cs typeface="B Koodak" panose="00000700000000000000" pitchFamily="2" charset="-78"/>
            </a:rPr>
            <a:t> </a:t>
          </a:r>
          <a:r>
            <a:rPr lang="fa-IR" sz="3200" dirty="0" err="1">
              <a:solidFill>
                <a:schemeClr val="tx1"/>
              </a:solidFill>
              <a:latin typeface="Aviny" panose="020B0506030804020204" pitchFamily="34" charset="-78"/>
              <a:cs typeface="B Koodak" panose="00000700000000000000" pitchFamily="2" charset="-78"/>
            </a:rPr>
            <a:t>فلاپ</a:t>
          </a:r>
          <a:r>
            <a:rPr lang="fa-IR" sz="3200" dirty="0">
              <a:solidFill>
                <a:schemeClr val="tx1"/>
              </a:solidFill>
              <a:latin typeface="Aviny" panose="020B0506030804020204" pitchFamily="34" charset="-78"/>
              <a:cs typeface="B Koodak" panose="00000700000000000000" pitchFamily="2" charset="-78"/>
            </a:rPr>
            <a:t> ها و </a:t>
          </a:r>
          <a:r>
            <a:rPr lang="fa-IR" sz="3200" dirty="0" err="1">
              <a:solidFill>
                <a:schemeClr val="tx1"/>
              </a:solidFill>
              <a:latin typeface="Aviny" panose="020B0506030804020204" pitchFamily="34" charset="-78"/>
              <a:cs typeface="B Koodak" panose="00000700000000000000" pitchFamily="2" charset="-78"/>
            </a:rPr>
            <a:t>معادلات</a:t>
          </a:r>
          <a:r>
            <a:rPr lang="fa-IR" sz="3200" dirty="0">
              <a:solidFill>
                <a:schemeClr val="tx1"/>
              </a:solidFill>
              <a:latin typeface="Aviny" panose="020B0506030804020204" pitchFamily="34" charset="-78"/>
              <a:cs typeface="B Koodak" panose="00000700000000000000" pitchFamily="2" charset="-78"/>
            </a:rPr>
            <a:t> خروجی</a:t>
          </a:r>
        </a:p>
      </dgm:t>
    </dgm:pt>
    <dgm:pt modelId="{62C5FC70-869E-4CF6-A227-B2843E2190AB}" type="parTrans" cxnId="{FD672534-3178-4695-93A4-CAEF603AEC64}">
      <dgm:prSet/>
      <dgm:spPr/>
      <dgm:t>
        <a:bodyPr/>
        <a:lstStyle/>
        <a:p>
          <a:pPr rtl="1"/>
          <a:endParaRPr lang="en-US" sz="2000">
            <a:cs typeface="B Koodak" panose="00000700000000000000" pitchFamily="2" charset="-78"/>
          </a:endParaRPr>
        </a:p>
      </dgm:t>
    </dgm:pt>
    <dgm:pt modelId="{2D61053C-2CEA-44E6-9DA5-099723E0F4C1}" type="sibTrans" cxnId="{FD672534-3178-4695-93A4-CAEF603AEC64}">
      <dgm:prSet/>
      <dgm:spPr/>
      <dgm:t>
        <a:bodyPr/>
        <a:lstStyle/>
        <a:p>
          <a:pPr rtl="1"/>
          <a:endParaRPr lang="en-US" sz="2000">
            <a:cs typeface="B Koodak" panose="00000700000000000000" pitchFamily="2" charset="-78"/>
          </a:endParaRPr>
        </a:p>
      </dgm:t>
    </dgm:pt>
    <dgm:pt modelId="{1E9F4D2C-3621-45A8-8F52-6C3149666BD3}">
      <dgm:prSet phldrT="[Text]" custT="1"/>
      <dgm:spPr/>
      <dgm:t>
        <a:bodyPr/>
        <a:lstStyle/>
        <a:p>
          <a:pPr rtl="1"/>
          <a:r>
            <a:rPr lang="fa-IR" sz="3200" dirty="0">
              <a:solidFill>
                <a:schemeClr val="tx1"/>
              </a:solidFill>
              <a:latin typeface="Aviny" panose="020B0506030804020204" pitchFamily="34" charset="-78"/>
              <a:cs typeface="B Koodak" panose="00000700000000000000" pitchFamily="2" charset="-78"/>
            </a:rPr>
            <a:t>7- ترسیم نمودار منطقی</a:t>
          </a:r>
        </a:p>
      </dgm:t>
    </dgm:pt>
    <dgm:pt modelId="{44886A38-74F3-4EFD-A3D2-68DA7BC31A76}" type="parTrans" cxnId="{5DB75FF5-0C46-4910-9AAE-BD88AFCFF939}">
      <dgm:prSet/>
      <dgm:spPr/>
      <dgm:t>
        <a:bodyPr/>
        <a:lstStyle/>
        <a:p>
          <a:pPr rtl="1"/>
          <a:endParaRPr lang="en-US" sz="2000">
            <a:cs typeface="B Koodak" panose="00000700000000000000" pitchFamily="2" charset="-78"/>
          </a:endParaRPr>
        </a:p>
      </dgm:t>
    </dgm:pt>
    <dgm:pt modelId="{4D84D0E2-F2A0-4F73-AC06-D36DF972863E}" type="sibTrans" cxnId="{5DB75FF5-0C46-4910-9AAE-BD88AFCFF939}">
      <dgm:prSet/>
      <dgm:spPr/>
      <dgm:t>
        <a:bodyPr/>
        <a:lstStyle/>
        <a:p>
          <a:pPr rtl="1"/>
          <a:endParaRPr lang="en-US" sz="2000">
            <a:cs typeface="B Koodak" panose="00000700000000000000" pitchFamily="2" charset="-78"/>
          </a:endParaRPr>
        </a:p>
      </dgm:t>
    </dgm:pt>
    <dgm:pt modelId="{6F3FEE9C-CF07-4EBD-B7F9-097561F15B0B}" type="pres">
      <dgm:prSet presAssocID="{0E661AF6-324E-4D1D-8121-AFDC1CB1E377}" presName="Name0" presStyleCnt="0">
        <dgm:presLayoutVars>
          <dgm:dir/>
          <dgm:animLvl val="lvl"/>
          <dgm:resizeHandles val="exact"/>
        </dgm:presLayoutVars>
      </dgm:prSet>
      <dgm:spPr/>
    </dgm:pt>
    <dgm:pt modelId="{172B282F-0CB5-47EC-9A7D-D24186DCAAE3}" type="pres">
      <dgm:prSet presAssocID="{1E9F4D2C-3621-45A8-8F52-6C3149666BD3}" presName="boxAndChildren" presStyleCnt="0"/>
      <dgm:spPr/>
    </dgm:pt>
    <dgm:pt modelId="{478546A3-6128-493C-894F-8CC8C26DCC3B}" type="pres">
      <dgm:prSet presAssocID="{1E9F4D2C-3621-45A8-8F52-6C3149666BD3}" presName="parentTextBox" presStyleLbl="node1" presStyleIdx="0" presStyleCnt="7"/>
      <dgm:spPr/>
    </dgm:pt>
    <dgm:pt modelId="{AD2CFED3-2314-47F4-BC00-11B73E9ABF0D}" type="pres">
      <dgm:prSet presAssocID="{2D61053C-2CEA-44E6-9DA5-099723E0F4C1}" presName="sp" presStyleCnt="0"/>
      <dgm:spPr/>
    </dgm:pt>
    <dgm:pt modelId="{9D44F710-D0AE-4E1F-A492-ED04053799D6}" type="pres">
      <dgm:prSet presAssocID="{26AC542E-82AE-4B58-9965-F79C1A6C43F4}" presName="arrowAndChildren" presStyleCnt="0"/>
      <dgm:spPr/>
    </dgm:pt>
    <dgm:pt modelId="{28C58604-4011-4400-8713-156F75E1E381}" type="pres">
      <dgm:prSet presAssocID="{26AC542E-82AE-4B58-9965-F79C1A6C43F4}" presName="parentTextArrow" presStyleLbl="node1" presStyleIdx="1" presStyleCnt="7"/>
      <dgm:spPr/>
    </dgm:pt>
    <dgm:pt modelId="{19DF2B73-4722-41D9-BB72-9601A5CC1213}" type="pres">
      <dgm:prSet presAssocID="{90957D98-2DDE-4DE1-97C3-42AE996AAF38}" presName="sp" presStyleCnt="0"/>
      <dgm:spPr/>
    </dgm:pt>
    <dgm:pt modelId="{A42B0FED-C3D1-4F4A-A06F-B492AC2DAB29}" type="pres">
      <dgm:prSet presAssocID="{8AF93885-F6E5-424E-98A1-43B7AD630B9E}" presName="arrowAndChildren" presStyleCnt="0"/>
      <dgm:spPr/>
    </dgm:pt>
    <dgm:pt modelId="{DB8CBAC0-F9CF-4440-9CAF-5181D33E3AEA}" type="pres">
      <dgm:prSet presAssocID="{8AF93885-F6E5-424E-98A1-43B7AD630B9E}" presName="parentTextArrow" presStyleLbl="node1" presStyleIdx="2" presStyleCnt="7"/>
      <dgm:spPr/>
    </dgm:pt>
    <dgm:pt modelId="{AC995556-C7A9-497B-86F5-EC7A38DB85A4}" type="pres">
      <dgm:prSet presAssocID="{CC5C866A-00BD-42BF-BBA4-B52BB0A799DF}" presName="sp" presStyleCnt="0"/>
      <dgm:spPr/>
    </dgm:pt>
    <dgm:pt modelId="{45FACB98-E04B-45C2-833C-0FE539CB0944}" type="pres">
      <dgm:prSet presAssocID="{C225FE0A-605E-4CA2-8292-0CFB70E20C0E}" presName="arrowAndChildren" presStyleCnt="0"/>
      <dgm:spPr/>
    </dgm:pt>
    <dgm:pt modelId="{CB7DA8DF-966E-4C4A-930F-57AD585B77FE}" type="pres">
      <dgm:prSet presAssocID="{C225FE0A-605E-4CA2-8292-0CFB70E20C0E}" presName="parentTextArrow" presStyleLbl="node1" presStyleIdx="3" presStyleCnt="7"/>
      <dgm:spPr/>
    </dgm:pt>
    <dgm:pt modelId="{DC588B32-12A6-4625-AB3E-5844A2D2080C}" type="pres">
      <dgm:prSet presAssocID="{5DB3EB55-DCD9-4FB0-83AC-6DFD0062300C}" presName="sp" presStyleCnt="0"/>
      <dgm:spPr/>
    </dgm:pt>
    <dgm:pt modelId="{D3ED8971-8CB1-4E3F-93E7-190D7DB30413}" type="pres">
      <dgm:prSet presAssocID="{F4A27D43-EC89-4E19-B28E-B5CE764C1C7D}" presName="arrowAndChildren" presStyleCnt="0"/>
      <dgm:spPr/>
    </dgm:pt>
    <dgm:pt modelId="{F317B3F1-E81B-4985-AE66-7C55962B0F85}" type="pres">
      <dgm:prSet presAssocID="{F4A27D43-EC89-4E19-B28E-B5CE764C1C7D}" presName="parentTextArrow" presStyleLbl="node1" presStyleIdx="4" presStyleCnt="7"/>
      <dgm:spPr/>
    </dgm:pt>
    <dgm:pt modelId="{F965584C-5C56-4F2D-B99D-6016C6149463}" type="pres">
      <dgm:prSet presAssocID="{16242ACB-8259-4226-97EF-87464EAA8E1C}" presName="sp" presStyleCnt="0"/>
      <dgm:spPr/>
    </dgm:pt>
    <dgm:pt modelId="{3A5FCA36-2537-4285-9D29-050E7FA391B3}" type="pres">
      <dgm:prSet presAssocID="{EC732B2A-20EB-4FFD-B6E3-B67538520DC7}" presName="arrowAndChildren" presStyleCnt="0"/>
      <dgm:spPr/>
    </dgm:pt>
    <dgm:pt modelId="{082B110A-D316-4F00-908A-2882EE419DCD}" type="pres">
      <dgm:prSet presAssocID="{EC732B2A-20EB-4FFD-B6E3-B67538520DC7}" presName="parentTextArrow" presStyleLbl="node1" presStyleIdx="5" presStyleCnt="7"/>
      <dgm:spPr/>
    </dgm:pt>
    <dgm:pt modelId="{650EAF13-46ED-4231-AFBF-191CF255F4A0}" type="pres">
      <dgm:prSet presAssocID="{4E47B653-CBD6-47A4-926D-8B148754D1F1}" presName="sp" presStyleCnt="0"/>
      <dgm:spPr/>
    </dgm:pt>
    <dgm:pt modelId="{98669572-11E4-4972-811E-28C170556E8C}" type="pres">
      <dgm:prSet presAssocID="{DDD5185E-891D-4EC0-B277-5FF2A2141A9F}" presName="arrowAndChildren" presStyleCnt="0"/>
      <dgm:spPr/>
    </dgm:pt>
    <dgm:pt modelId="{B525F275-ACAC-4597-B978-FDB579CB8079}" type="pres">
      <dgm:prSet presAssocID="{DDD5185E-891D-4EC0-B277-5FF2A2141A9F}" presName="parentTextArrow" presStyleLbl="node1" presStyleIdx="6" presStyleCnt="7"/>
      <dgm:spPr/>
    </dgm:pt>
  </dgm:ptLst>
  <dgm:cxnLst>
    <dgm:cxn modelId="{CE67B706-4F77-48D3-8458-B405A9768D62}" type="presOf" srcId="{1E9F4D2C-3621-45A8-8F52-6C3149666BD3}" destId="{478546A3-6128-493C-894F-8CC8C26DCC3B}" srcOrd="0" destOrd="0" presId="urn:microsoft.com/office/officeart/2005/8/layout/process4"/>
    <dgm:cxn modelId="{4A1F4020-1650-4CA1-9A7A-E3C94894E264}" srcId="{0E661AF6-324E-4D1D-8121-AFDC1CB1E377}" destId="{8AF93885-F6E5-424E-98A1-43B7AD630B9E}" srcOrd="4" destOrd="0" parTransId="{92D5F1E8-9921-48FB-B56A-CD98C1725E7B}" sibTransId="{90957D98-2DDE-4DE1-97C3-42AE996AAF38}"/>
    <dgm:cxn modelId="{FD672534-3178-4695-93A4-CAEF603AEC64}" srcId="{0E661AF6-324E-4D1D-8121-AFDC1CB1E377}" destId="{26AC542E-82AE-4B58-9965-F79C1A6C43F4}" srcOrd="5" destOrd="0" parTransId="{62C5FC70-869E-4CF6-A227-B2843E2190AB}" sibTransId="{2D61053C-2CEA-44E6-9DA5-099723E0F4C1}"/>
    <dgm:cxn modelId="{E058A662-A81F-46C1-9208-047D10A6FD55}" srcId="{0E661AF6-324E-4D1D-8121-AFDC1CB1E377}" destId="{C225FE0A-605E-4CA2-8292-0CFB70E20C0E}" srcOrd="3" destOrd="0" parTransId="{B1AAC07D-EAF9-4ED7-8D18-DA28DE04E55C}" sibTransId="{CC5C866A-00BD-42BF-BBA4-B52BB0A799DF}"/>
    <dgm:cxn modelId="{F8F60969-E8D7-4772-9C79-0FCD2077D525}" type="presOf" srcId="{EC732B2A-20EB-4FFD-B6E3-B67538520DC7}" destId="{082B110A-D316-4F00-908A-2882EE419DCD}" srcOrd="0" destOrd="0" presId="urn:microsoft.com/office/officeart/2005/8/layout/process4"/>
    <dgm:cxn modelId="{82CDA483-C78F-4F03-A825-A6C3500DB727}" srcId="{0E661AF6-324E-4D1D-8121-AFDC1CB1E377}" destId="{F4A27D43-EC89-4E19-B28E-B5CE764C1C7D}" srcOrd="2" destOrd="0" parTransId="{9057B60E-6B2F-4415-85E6-15493A6FE207}" sibTransId="{5DB3EB55-DCD9-4FB0-83AC-6DFD0062300C}"/>
    <dgm:cxn modelId="{F52E8587-91F2-4F88-BCD1-4EAF92C22706}" type="presOf" srcId="{8AF93885-F6E5-424E-98A1-43B7AD630B9E}" destId="{DB8CBAC0-F9CF-4440-9CAF-5181D33E3AEA}" srcOrd="0" destOrd="0" presId="urn:microsoft.com/office/officeart/2005/8/layout/process4"/>
    <dgm:cxn modelId="{BDC81690-FC12-4193-942A-53095F3E495C}" type="presOf" srcId="{26AC542E-82AE-4B58-9965-F79C1A6C43F4}" destId="{28C58604-4011-4400-8713-156F75E1E381}" srcOrd="0" destOrd="0" presId="urn:microsoft.com/office/officeart/2005/8/layout/process4"/>
    <dgm:cxn modelId="{F84C20BE-3626-419F-A3EC-C9E1F8A61E96}" srcId="{0E661AF6-324E-4D1D-8121-AFDC1CB1E377}" destId="{DDD5185E-891D-4EC0-B277-5FF2A2141A9F}" srcOrd="0" destOrd="0" parTransId="{75BCF6E0-4BC2-4440-861D-A477EC4B69C5}" sibTransId="{4E47B653-CBD6-47A4-926D-8B148754D1F1}"/>
    <dgm:cxn modelId="{1737C3CC-D2E4-4FA7-97D0-FC443D697870}" type="presOf" srcId="{DDD5185E-891D-4EC0-B277-5FF2A2141A9F}" destId="{B525F275-ACAC-4597-B978-FDB579CB8079}" srcOrd="0" destOrd="0" presId="urn:microsoft.com/office/officeart/2005/8/layout/process4"/>
    <dgm:cxn modelId="{D2B19BD5-FBA8-4302-83B5-D970F365DDCC}" type="presOf" srcId="{C225FE0A-605E-4CA2-8292-0CFB70E20C0E}" destId="{CB7DA8DF-966E-4C4A-930F-57AD585B77FE}" srcOrd="0" destOrd="0" presId="urn:microsoft.com/office/officeart/2005/8/layout/process4"/>
    <dgm:cxn modelId="{6F9F2CD7-22CB-42E2-9565-CCA7FE0C8977}" type="presOf" srcId="{0E661AF6-324E-4D1D-8121-AFDC1CB1E377}" destId="{6F3FEE9C-CF07-4EBD-B7F9-097561F15B0B}" srcOrd="0" destOrd="0" presId="urn:microsoft.com/office/officeart/2005/8/layout/process4"/>
    <dgm:cxn modelId="{9A2378DC-10C9-469F-855D-878EEB8FF8C0}" type="presOf" srcId="{F4A27D43-EC89-4E19-B28E-B5CE764C1C7D}" destId="{F317B3F1-E81B-4985-AE66-7C55962B0F85}" srcOrd="0" destOrd="0" presId="urn:microsoft.com/office/officeart/2005/8/layout/process4"/>
    <dgm:cxn modelId="{5F4A8BEA-0E9F-4FD3-9D5D-56858BD0C063}" srcId="{0E661AF6-324E-4D1D-8121-AFDC1CB1E377}" destId="{EC732B2A-20EB-4FFD-B6E3-B67538520DC7}" srcOrd="1" destOrd="0" parTransId="{DF1D8919-3C59-4CCE-8D32-F151B288D1E7}" sibTransId="{16242ACB-8259-4226-97EF-87464EAA8E1C}"/>
    <dgm:cxn modelId="{5DB75FF5-0C46-4910-9AAE-BD88AFCFF939}" srcId="{0E661AF6-324E-4D1D-8121-AFDC1CB1E377}" destId="{1E9F4D2C-3621-45A8-8F52-6C3149666BD3}" srcOrd="6" destOrd="0" parTransId="{44886A38-74F3-4EFD-A3D2-68DA7BC31A76}" sibTransId="{4D84D0E2-F2A0-4F73-AC06-D36DF972863E}"/>
    <dgm:cxn modelId="{63442C08-2DC2-494C-B6A5-68ECB3C42E86}" type="presParOf" srcId="{6F3FEE9C-CF07-4EBD-B7F9-097561F15B0B}" destId="{172B282F-0CB5-47EC-9A7D-D24186DCAAE3}" srcOrd="0" destOrd="0" presId="urn:microsoft.com/office/officeart/2005/8/layout/process4"/>
    <dgm:cxn modelId="{926090FA-C4C5-4A2A-9088-DBE987D2E5EF}" type="presParOf" srcId="{172B282F-0CB5-47EC-9A7D-D24186DCAAE3}" destId="{478546A3-6128-493C-894F-8CC8C26DCC3B}" srcOrd="0" destOrd="0" presId="urn:microsoft.com/office/officeart/2005/8/layout/process4"/>
    <dgm:cxn modelId="{692F8FBC-32B1-4671-9B74-45F8B426E8D2}" type="presParOf" srcId="{6F3FEE9C-CF07-4EBD-B7F9-097561F15B0B}" destId="{AD2CFED3-2314-47F4-BC00-11B73E9ABF0D}" srcOrd="1" destOrd="0" presId="urn:microsoft.com/office/officeart/2005/8/layout/process4"/>
    <dgm:cxn modelId="{A3DD4076-46E8-449C-950F-B010D23C5F71}" type="presParOf" srcId="{6F3FEE9C-CF07-4EBD-B7F9-097561F15B0B}" destId="{9D44F710-D0AE-4E1F-A492-ED04053799D6}" srcOrd="2" destOrd="0" presId="urn:microsoft.com/office/officeart/2005/8/layout/process4"/>
    <dgm:cxn modelId="{7EAC91B1-1DFF-452B-A13F-680D0D81A46C}" type="presParOf" srcId="{9D44F710-D0AE-4E1F-A492-ED04053799D6}" destId="{28C58604-4011-4400-8713-156F75E1E381}" srcOrd="0" destOrd="0" presId="urn:microsoft.com/office/officeart/2005/8/layout/process4"/>
    <dgm:cxn modelId="{1E020D9D-769F-4999-9ADE-ED4984437DBA}" type="presParOf" srcId="{6F3FEE9C-CF07-4EBD-B7F9-097561F15B0B}" destId="{19DF2B73-4722-41D9-BB72-9601A5CC1213}" srcOrd="3" destOrd="0" presId="urn:microsoft.com/office/officeart/2005/8/layout/process4"/>
    <dgm:cxn modelId="{AE813DCD-74FC-4B57-9E7F-8556F3A4CE40}" type="presParOf" srcId="{6F3FEE9C-CF07-4EBD-B7F9-097561F15B0B}" destId="{A42B0FED-C3D1-4F4A-A06F-B492AC2DAB29}" srcOrd="4" destOrd="0" presId="urn:microsoft.com/office/officeart/2005/8/layout/process4"/>
    <dgm:cxn modelId="{8DFA1D27-3867-421E-92CB-21829008A677}" type="presParOf" srcId="{A42B0FED-C3D1-4F4A-A06F-B492AC2DAB29}" destId="{DB8CBAC0-F9CF-4440-9CAF-5181D33E3AEA}" srcOrd="0" destOrd="0" presId="urn:microsoft.com/office/officeart/2005/8/layout/process4"/>
    <dgm:cxn modelId="{E3B1A023-7770-4A40-9EC3-C119C439E3E0}" type="presParOf" srcId="{6F3FEE9C-CF07-4EBD-B7F9-097561F15B0B}" destId="{AC995556-C7A9-497B-86F5-EC7A38DB85A4}" srcOrd="5" destOrd="0" presId="urn:microsoft.com/office/officeart/2005/8/layout/process4"/>
    <dgm:cxn modelId="{5BE7FC78-C8CC-4102-BFB2-C7C70B3611BC}" type="presParOf" srcId="{6F3FEE9C-CF07-4EBD-B7F9-097561F15B0B}" destId="{45FACB98-E04B-45C2-833C-0FE539CB0944}" srcOrd="6" destOrd="0" presId="urn:microsoft.com/office/officeart/2005/8/layout/process4"/>
    <dgm:cxn modelId="{69F6E94B-643E-4A8C-AC2F-764CD63B6E8B}" type="presParOf" srcId="{45FACB98-E04B-45C2-833C-0FE539CB0944}" destId="{CB7DA8DF-966E-4C4A-930F-57AD585B77FE}" srcOrd="0" destOrd="0" presId="urn:microsoft.com/office/officeart/2005/8/layout/process4"/>
    <dgm:cxn modelId="{2B8ABCD9-C289-4D02-9010-9BE197BF13F9}" type="presParOf" srcId="{6F3FEE9C-CF07-4EBD-B7F9-097561F15B0B}" destId="{DC588B32-12A6-4625-AB3E-5844A2D2080C}" srcOrd="7" destOrd="0" presId="urn:microsoft.com/office/officeart/2005/8/layout/process4"/>
    <dgm:cxn modelId="{E8048ABA-E896-448A-BF65-F38444A001D9}" type="presParOf" srcId="{6F3FEE9C-CF07-4EBD-B7F9-097561F15B0B}" destId="{D3ED8971-8CB1-4E3F-93E7-190D7DB30413}" srcOrd="8" destOrd="0" presId="urn:microsoft.com/office/officeart/2005/8/layout/process4"/>
    <dgm:cxn modelId="{8731FAB9-CF7B-4A9D-B965-7BE77DA01B60}" type="presParOf" srcId="{D3ED8971-8CB1-4E3F-93E7-190D7DB30413}" destId="{F317B3F1-E81B-4985-AE66-7C55962B0F85}" srcOrd="0" destOrd="0" presId="urn:microsoft.com/office/officeart/2005/8/layout/process4"/>
    <dgm:cxn modelId="{0952D2DE-8721-406B-AAF9-560CEFE18BC5}" type="presParOf" srcId="{6F3FEE9C-CF07-4EBD-B7F9-097561F15B0B}" destId="{F965584C-5C56-4F2D-B99D-6016C6149463}" srcOrd="9" destOrd="0" presId="urn:microsoft.com/office/officeart/2005/8/layout/process4"/>
    <dgm:cxn modelId="{6995A00A-25C5-428D-A562-EE7A1FA7EFC3}" type="presParOf" srcId="{6F3FEE9C-CF07-4EBD-B7F9-097561F15B0B}" destId="{3A5FCA36-2537-4285-9D29-050E7FA391B3}" srcOrd="10" destOrd="0" presId="urn:microsoft.com/office/officeart/2005/8/layout/process4"/>
    <dgm:cxn modelId="{7577CBF0-A712-4856-862E-AFEC8AD4A515}" type="presParOf" srcId="{3A5FCA36-2537-4285-9D29-050E7FA391B3}" destId="{082B110A-D316-4F00-908A-2882EE419DCD}" srcOrd="0" destOrd="0" presId="urn:microsoft.com/office/officeart/2005/8/layout/process4"/>
    <dgm:cxn modelId="{B21B24F5-3827-4C0B-9A4C-9EFB98FF5649}" type="presParOf" srcId="{6F3FEE9C-CF07-4EBD-B7F9-097561F15B0B}" destId="{650EAF13-46ED-4231-AFBF-191CF255F4A0}" srcOrd="11" destOrd="0" presId="urn:microsoft.com/office/officeart/2005/8/layout/process4"/>
    <dgm:cxn modelId="{C9C4585B-6C00-42AA-8A7E-E598D155FAC5}" type="presParOf" srcId="{6F3FEE9C-CF07-4EBD-B7F9-097561F15B0B}" destId="{98669572-11E4-4972-811E-28C170556E8C}" srcOrd="12" destOrd="0" presId="urn:microsoft.com/office/officeart/2005/8/layout/process4"/>
    <dgm:cxn modelId="{E5B46F3F-906F-44DF-AE5F-B569E9E83FC9}" type="presParOf" srcId="{98669572-11E4-4972-811E-28C170556E8C}" destId="{B525F275-ACAC-4597-B978-FDB579CB8079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B6E23C-4582-416B-92DF-570E82AC1282}">
      <dsp:nvSpPr>
        <dsp:cNvPr id="0" name=""/>
        <dsp:cNvSpPr/>
      </dsp:nvSpPr>
      <dsp:spPr>
        <a:xfrm>
          <a:off x="0" y="54"/>
          <a:ext cx="11328838" cy="95647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36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iny" panose="020B0506030804020204" pitchFamily="34" charset="-78"/>
              <a:cs typeface="Aviny" panose="020B0506030804020204" pitchFamily="34" charset="-78"/>
            </a:rPr>
            <a:t>1- تعیین </a:t>
          </a:r>
          <a:r>
            <a:rPr lang="fa-IR" sz="3600" kern="1200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iny" panose="020B0506030804020204" pitchFamily="34" charset="-78"/>
              <a:cs typeface="Aviny" panose="020B0506030804020204" pitchFamily="34" charset="-78"/>
            </a:rPr>
            <a:t>معادلات</a:t>
          </a:r>
          <a:r>
            <a:rPr lang="fa-IR" sz="3600" kern="12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iny" panose="020B0506030804020204" pitchFamily="34" charset="-78"/>
              <a:cs typeface="Aviny" panose="020B0506030804020204" pitchFamily="34" charset="-78"/>
            </a:rPr>
            <a:t> ورودی بر حسب حالت فعلی و متغیرهای ورودی</a:t>
          </a:r>
          <a:endParaRPr lang="en-US" sz="36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viny" panose="020B0506030804020204" pitchFamily="34" charset="-78"/>
            <a:cs typeface="Aviny" panose="020B0506030804020204" pitchFamily="34" charset="-78"/>
          </a:endParaRPr>
        </a:p>
      </dsp:txBody>
      <dsp:txXfrm>
        <a:off x="46691" y="46745"/>
        <a:ext cx="11235456" cy="863093"/>
      </dsp:txXfrm>
    </dsp:sp>
    <dsp:sp modelId="{BCF28C1B-DE02-45DB-A612-2CB6D0CCD657}">
      <dsp:nvSpPr>
        <dsp:cNvPr id="0" name=""/>
        <dsp:cNvSpPr/>
      </dsp:nvSpPr>
      <dsp:spPr>
        <a:xfrm>
          <a:off x="0" y="968791"/>
          <a:ext cx="11328838" cy="95647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3600" kern="12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iny" panose="020B0506030804020204" pitchFamily="34" charset="-78"/>
              <a:cs typeface="Aviny" panose="020B0506030804020204" pitchFamily="34" charset="-78"/>
            </a:rPr>
            <a:t>2- لیست مقادیر دودویی هر معادله ورودی</a:t>
          </a:r>
          <a:endParaRPr lang="fa-IR" sz="36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viny" panose="020B0506030804020204" pitchFamily="34" charset="-78"/>
            <a:cs typeface="Aviny" panose="020B0506030804020204" pitchFamily="34" charset="-78"/>
          </a:endParaRPr>
        </a:p>
      </dsp:txBody>
      <dsp:txXfrm>
        <a:off x="46691" y="1015482"/>
        <a:ext cx="11235456" cy="863093"/>
      </dsp:txXfrm>
    </dsp:sp>
    <dsp:sp modelId="{D5A8923E-C18E-4F65-AFF9-796683EFFF41}">
      <dsp:nvSpPr>
        <dsp:cNvPr id="0" name=""/>
        <dsp:cNvSpPr/>
      </dsp:nvSpPr>
      <dsp:spPr>
        <a:xfrm>
          <a:off x="0" y="1937529"/>
          <a:ext cx="11328838" cy="95647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3600" kern="12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iny" panose="020B0506030804020204" pitchFamily="34" charset="-78"/>
              <a:cs typeface="Aviny" panose="020B0506030804020204" pitchFamily="34" charset="-78"/>
            </a:rPr>
            <a:t>3- استفاده از جدول مشخصه فلیپ فلاپ برای تعیین مقادیر حالت در جدول حالت</a:t>
          </a:r>
          <a:endParaRPr lang="fa-IR" sz="36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viny" panose="020B0506030804020204" pitchFamily="34" charset="-78"/>
            <a:cs typeface="Aviny" panose="020B0506030804020204" pitchFamily="34" charset="-78"/>
          </a:endParaRPr>
        </a:p>
      </dsp:txBody>
      <dsp:txXfrm>
        <a:off x="46691" y="1984220"/>
        <a:ext cx="11235456" cy="8630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D4BAB9-A479-4BFB-836C-70F731F14D3B}">
      <dsp:nvSpPr>
        <dsp:cNvPr id="0" name=""/>
        <dsp:cNvSpPr/>
      </dsp:nvSpPr>
      <dsp:spPr>
        <a:xfrm>
          <a:off x="3201" y="0"/>
          <a:ext cx="3900694" cy="143192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800" kern="1200" dirty="0">
              <a:solidFill>
                <a:schemeClr val="tx1"/>
              </a:solidFill>
              <a:latin typeface="Aviny" panose="020B0506030804020204" pitchFamily="34" charset="-78"/>
              <a:cs typeface="Aviny" panose="020B0506030804020204" pitchFamily="34" charset="-78"/>
            </a:rPr>
            <a:t>مجموعه ای از مشخصات و ویژگی ها</a:t>
          </a:r>
          <a:endParaRPr lang="en-US" sz="2800" kern="1200" dirty="0">
            <a:solidFill>
              <a:schemeClr val="tx1"/>
            </a:solidFill>
            <a:latin typeface="Aviny" panose="020B0506030804020204" pitchFamily="34" charset="-78"/>
            <a:cs typeface="Aviny" panose="020B0506030804020204" pitchFamily="34" charset="-78"/>
          </a:endParaRPr>
        </a:p>
      </dsp:txBody>
      <dsp:txXfrm>
        <a:off x="719163" y="0"/>
        <a:ext cx="2468770" cy="1431924"/>
      </dsp:txXfrm>
    </dsp:sp>
    <dsp:sp modelId="{DC4D029F-D4FE-4257-9D3E-5E7165886847}">
      <dsp:nvSpPr>
        <dsp:cNvPr id="0" name=""/>
        <dsp:cNvSpPr/>
      </dsp:nvSpPr>
      <dsp:spPr>
        <a:xfrm>
          <a:off x="3513827" y="0"/>
          <a:ext cx="3900694" cy="1431924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800" kern="1200" dirty="0">
              <a:solidFill>
                <a:schemeClr val="tx1"/>
              </a:solidFill>
              <a:latin typeface="Aviny" panose="020B0506030804020204" pitchFamily="34" charset="-78"/>
              <a:cs typeface="Aviny" panose="020B0506030804020204" pitchFamily="34" charset="-78"/>
            </a:rPr>
            <a:t>انتخاب </a:t>
          </a:r>
          <a:r>
            <a:rPr lang="fa-IR" sz="2800" kern="1200" dirty="0" err="1">
              <a:solidFill>
                <a:schemeClr val="tx1"/>
              </a:solidFill>
              <a:latin typeface="Aviny" panose="020B0506030804020204" pitchFamily="34" charset="-78"/>
              <a:cs typeface="Aviny" panose="020B0506030804020204" pitchFamily="34" charset="-78"/>
            </a:rPr>
            <a:t>فلیپ</a:t>
          </a:r>
          <a:r>
            <a:rPr lang="fa-IR" sz="2800" kern="1200" dirty="0">
              <a:solidFill>
                <a:schemeClr val="tx1"/>
              </a:solidFill>
              <a:latin typeface="Aviny" panose="020B0506030804020204" pitchFamily="34" charset="-78"/>
              <a:cs typeface="Aviny" panose="020B0506030804020204" pitchFamily="34" charset="-78"/>
            </a:rPr>
            <a:t> </a:t>
          </a:r>
          <a:r>
            <a:rPr lang="fa-IR" sz="2800" kern="1200" dirty="0" err="1">
              <a:solidFill>
                <a:schemeClr val="tx1"/>
              </a:solidFill>
              <a:latin typeface="Aviny" panose="020B0506030804020204" pitchFamily="34" charset="-78"/>
              <a:cs typeface="Aviny" panose="020B0506030804020204" pitchFamily="34" charset="-78"/>
            </a:rPr>
            <a:t>فلاپ</a:t>
          </a:r>
          <a:r>
            <a:rPr lang="fa-IR" sz="2800" kern="1200" dirty="0">
              <a:solidFill>
                <a:schemeClr val="tx1"/>
              </a:solidFill>
              <a:latin typeface="Aviny" panose="020B0506030804020204" pitchFamily="34" charset="-78"/>
              <a:cs typeface="Aviny" panose="020B0506030804020204" pitchFamily="34" charset="-78"/>
            </a:rPr>
            <a:t> ها</a:t>
          </a:r>
          <a:endParaRPr lang="en-US" sz="2800" kern="1200" dirty="0">
            <a:solidFill>
              <a:schemeClr val="tx1"/>
            </a:solidFill>
            <a:latin typeface="Aviny" panose="020B0506030804020204" pitchFamily="34" charset="-78"/>
            <a:cs typeface="Aviny" panose="020B0506030804020204" pitchFamily="34" charset="-78"/>
          </a:endParaRPr>
        </a:p>
      </dsp:txBody>
      <dsp:txXfrm>
        <a:off x="4229789" y="0"/>
        <a:ext cx="2468770" cy="1431924"/>
      </dsp:txXfrm>
    </dsp:sp>
    <dsp:sp modelId="{9222EC0F-A53D-4AD5-8BA7-F3AEB79CD37B}">
      <dsp:nvSpPr>
        <dsp:cNvPr id="0" name=""/>
        <dsp:cNvSpPr/>
      </dsp:nvSpPr>
      <dsp:spPr>
        <a:xfrm>
          <a:off x="7024452" y="0"/>
          <a:ext cx="3900694" cy="1431924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800" kern="1200" dirty="0">
              <a:solidFill>
                <a:schemeClr val="tx1"/>
              </a:solidFill>
              <a:latin typeface="Aviny" panose="020B0506030804020204" pitchFamily="34" charset="-78"/>
              <a:cs typeface="Aviny" panose="020B0506030804020204" pitchFamily="34" charset="-78"/>
            </a:rPr>
            <a:t>یافتن ساختار </a:t>
          </a:r>
          <a:r>
            <a:rPr lang="fa-IR" sz="2800" kern="1200" dirty="0" err="1">
              <a:solidFill>
                <a:schemeClr val="tx1"/>
              </a:solidFill>
              <a:latin typeface="Aviny" panose="020B0506030804020204" pitchFamily="34" charset="-78"/>
              <a:cs typeface="Aviny" panose="020B0506030804020204" pitchFamily="34" charset="-78"/>
            </a:rPr>
            <a:t>گیتهای</a:t>
          </a:r>
          <a:r>
            <a:rPr lang="fa-IR" sz="2800" kern="1200" dirty="0">
              <a:solidFill>
                <a:schemeClr val="tx1"/>
              </a:solidFill>
              <a:latin typeface="Aviny" panose="020B0506030804020204" pitchFamily="34" charset="-78"/>
              <a:cs typeface="Aviny" panose="020B0506030804020204" pitchFamily="34" charset="-78"/>
            </a:rPr>
            <a:t> بخش ترکیبی</a:t>
          </a:r>
          <a:endParaRPr lang="en-US" sz="2800" kern="1200" dirty="0">
            <a:solidFill>
              <a:schemeClr val="tx1"/>
            </a:solidFill>
            <a:latin typeface="Aviny" panose="020B0506030804020204" pitchFamily="34" charset="-78"/>
            <a:cs typeface="Aviny" panose="020B0506030804020204" pitchFamily="34" charset="-78"/>
          </a:endParaRPr>
        </a:p>
      </dsp:txBody>
      <dsp:txXfrm>
        <a:off x="7740414" y="0"/>
        <a:ext cx="2468770" cy="14319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8546A3-6128-493C-894F-8CC8C26DCC3B}">
      <dsp:nvSpPr>
        <dsp:cNvPr id="0" name=""/>
        <dsp:cNvSpPr/>
      </dsp:nvSpPr>
      <dsp:spPr>
        <a:xfrm>
          <a:off x="0" y="5179756"/>
          <a:ext cx="10928349" cy="56681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3200" kern="1200" dirty="0">
              <a:solidFill>
                <a:schemeClr val="tx1"/>
              </a:solidFill>
              <a:latin typeface="Aviny" panose="020B0506030804020204" pitchFamily="34" charset="-78"/>
              <a:cs typeface="B Koodak" panose="00000700000000000000" pitchFamily="2" charset="-78"/>
            </a:rPr>
            <a:t>7- ترسیم نمودار منطقی</a:t>
          </a:r>
        </a:p>
      </dsp:txBody>
      <dsp:txXfrm>
        <a:off x="0" y="5179756"/>
        <a:ext cx="10928349" cy="566817"/>
      </dsp:txXfrm>
    </dsp:sp>
    <dsp:sp modelId="{28C58604-4011-4400-8713-156F75E1E381}">
      <dsp:nvSpPr>
        <dsp:cNvPr id="0" name=""/>
        <dsp:cNvSpPr/>
      </dsp:nvSpPr>
      <dsp:spPr>
        <a:xfrm rot="10800000">
          <a:off x="0" y="4316492"/>
          <a:ext cx="10928349" cy="871765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3200" kern="1200" dirty="0">
              <a:solidFill>
                <a:schemeClr val="tx1"/>
              </a:solidFill>
              <a:latin typeface="Aviny" panose="020B0506030804020204" pitchFamily="34" charset="-78"/>
              <a:cs typeface="B Koodak" panose="00000700000000000000" pitchFamily="2" charset="-78"/>
            </a:rPr>
            <a:t>6- </a:t>
          </a:r>
          <a:r>
            <a:rPr lang="fa-IR" sz="3200" kern="1200" dirty="0" err="1">
              <a:solidFill>
                <a:schemeClr val="tx1"/>
              </a:solidFill>
              <a:latin typeface="Aviny" panose="020B0506030804020204" pitchFamily="34" charset="-78"/>
              <a:cs typeface="B Koodak" panose="00000700000000000000" pitchFamily="2" charset="-78"/>
            </a:rPr>
            <a:t>معادلات</a:t>
          </a:r>
          <a:r>
            <a:rPr lang="fa-IR" sz="3200" kern="1200" dirty="0">
              <a:solidFill>
                <a:schemeClr val="tx1"/>
              </a:solidFill>
              <a:latin typeface="Aviny" panose="020B0506030804020204" pitchFamily="34" charset="-78"/>
              <a:cs typeface="B Koodak" panose="00000700000000000000" pitchFamily="2" charset="-78"/>
            </a:rPr>
            <a:t> ساده شده ورودی </a:t>
          </a:r>
          <a:r>
            <a:rPr lang="fa-IR" sz="3200" kern="1200" dirty="0" err="1">
              <a:solidFill>
                <a:schemeClr val="tx1"/>
              </a:solidFill>
              <a:latin typeface="Aviny" panose="020B0506030804020204" pitchFamily="34" charset="-78"/>
              <a:cs typeface="B Koodak" panose="00000700000000000000" pitchFamily="2" charset="-78"/>
            </a:rPr>
            <a:t>فلیپ</a:t>
          </a:r>
          <a:r>
            <a:rPr lang="fa-IR" sz="3200" kern="1200" dirty="0">
              <a:solidFill>
                <a:schemeClr val="tx1"/>
              </a:solidFill>
              <a:latin typeface="Aviny" panose="020B0506030804020204" pitchFamily="34" charset="-78"/>
              <a:cs typeface="B Koodak" panose="00000700000000000000" pitchFamily="2" charset="-78"/>
            </a:rPr>
            <a:t> </a:t>
          </a:r>
          <a:r>
            <a:rPr lang="fa-IR" sz="3200" kern="1200" dirty="0" err="1">
              <a:solidFill>
                <a:schemeClr val="tx1"/>
              </a:solidFill>
              <a:latin typeface="Aviny" panose="020B0506030804020204" pitchFamily="34" charset="-78"/>
              <a:cs typeface="B Koodak" panose="00000700000000000000" pitchFamily="2" charset="-78"/>
            </a:rPr>
            <a:t>فلاپ</a:t>
          </a:r>
          <a:r>
            <a:rPr lang="fa-IR" sz="3200" kern="1200" dirty="0">
              <a:solidFill>
                <a:schemeClr val="tx1"/>
              </a:solidFill>
              <a:latin typeface="Aviny" panose="020B0506030804020204" pitchFamily="34" charset="-78"/>
              <a:cs typeface="B Koodak" panose="00000700000000000000" pitchFamily="2" charset="-78"/>
            </a:rPr>
            <a:t> ها و </a:t>
          </a:r>
          <a:r>
            <a:rPr lang="fa-IR" sz="3200" kern="1200" dirty="0" err="1">
              <a:solidFill>
                <a:schemeClr val="tx1"/>
              </a:solidFill>
              <a:latin typeface="Aviny" panose="020B0506030804020204" pitchFamily="34" charset="-78"/>
              <a:cs typeface="B Koodak" panose="00000700000000000000" pitchFamily="2" charset="-78"/>
            </a:rPr>
            <a:t>معادلات</a:t>
          </a:r>
          <a:r>
            <a:rPr lang="fa-IR" sz="3200" kern="1200" dirty="0">
              <a:solidFill>
                <a:schemeClr val="tx1"/>
              </a:solidFill>
              <a:latin typeface="Aviny" panose="020B0506030804020204" pitchFamily="34" charset="-78"/>
              <a:cs typeface="B Koodak" panose="00000700000000000000" pitchFamily="2" charset="-78"/>
            </a:rPr>
            <a:t> خروجی</a:t>
          </a:r>
        </a:p>
      </dsp:txBody>
      <dsp:txXfrm rot="10800000">
        <a:off x="0" y="4316492"/>
        <a:ext cx="10928349" cy="566447"/>
      </dsp:txXfrm>
    </dsp:sp>
    <dsp:sp modelId="{DB8CBAC0-F9CF-4440-9CAF-5181D33E3AEA}">
      <dsp:nvSpPr>
        <dsp:cNvPr id="0" name=""/>
        <dsp:cNvSpPr/>
      </dsp:nvSpPr>
      <dsp:spPr>
        <a:xfrm rot="10800000">
          <a:off x="0" y="3453228"/>
          <a:ext cx="10928349" cy="871765"/>
        </a:xfrm>
        <a:prstGeom prst="upArrowCallou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3200" kern="1200" dirty="0">
              <a:solidFill>
                <a:schemeClr val="tx1"/>
              </a:solidFill>
              <a:latin typeface="Aviny" panose="020B0506030804020204" pitchFamily="34" charset="-78"/>
              <a:cs typeface="B Koodak" panose="00000700000000000000" pitchFamily="2" charset="-78"/>
            </a:rPr>
            <a:t>5- انتخاب نوع </a:t>
          </a:r>
          <a:r>
            <a:rPr lang="fa-IR" sz="3200" kern="1200" dirty="0" err="1">
              <a:solidFill>
                <a:schemeClr val="tx1"/>
              </a:solidFill>
              <a:latin typeface="Aviny" panose="020B0506030804020204" pitchFamily="34" charset="-78"/>
              <a:cs typeface="B Koodak" panose="00000700000000000000" pitchFamily="2" charset="-78"/>
            </a:rPr>
            <a:t>فلیپ</a:t>
          </a:r>
          <a:r>
            <a:rPr lang="fa-IR" sz="3200" kern="1200" dirty="0">
              <a:solidFill>
                <a:schemeClr val="tx1"/>
              </a:solidFill>
              <a:latin typeface="Aviny" panose="020B0506030804020204" pitchFamily="34" charset="-78"/>
              <a:cs typeface="B Koodak" panose="00000700000000000000" pitchFamily="2" charset="-78"/>
            </a:rPr>
            <a:t> </a:t>
          </a:r>
          <a:r>
            <a:rPr lang="fa-IR" sz="3200" kern="1200" dirty="0" err="1">
              <a:solidFill>
                <a:schemeClr val="tx1"/>
              </a:solidFill>
              <a:latin typeface="Aviny" panose="020B0506030804020204" pitchFamily="34" charset="-78"/>
              <a:cs typeface="B Koodak" panose="00000700000000000000" pitchFamily="2" charset="-78"/>
            </a:rPr>
            <a:t>فلاپها</a:t>
          </a:r>
          <a:endParaRPr lang="fa-IR" sz="3200" kern="1200" dirty="0">
            <a:solidFill>
              <a:schemeClr val="tx1"/>
            </a:solidFill>
            <a:latin typeface="Aviny" panose="020B0506030804020204" pitchFamily="34" charset="-78"/>
            <a:cs typeface="B Koodak" panose="00000700000000000000" pitchFamily="2" charset="-78"/>
          </a:endParaRPr>
        </a:p>
      </dsp:txBody>
      <dsp:txXfrm rot="10800000">
        <a:off x="0" y="3453228"/>
        <a:ext cx="10928349" cy="566447"/>
      </dsp:txXfrm>
    </dsp:sp>
    <dsp:sp modelId="{CB7DA8DF-966E-4C4A-930F-57AD585B77FE}">
      <dsp:nvSpPr>
        <dsp:cNvPr id="0" name=""/>
        <dsp:cNvSpPr/>
      </dsp:nvSpPr>
      <dsp:spPr>
        <a:xfrm rot="10800000">
          <a:off x="0" y="2589965"/>
          <a:ext cx="10928349" cy="871765"/>
        </a:xfrm>
        <a:prstGeom prst="upArrowCallou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3200" kern="1200" dirty="0">
              <a:solidFill>
                <a:schemeClr val="tx1"/>
              </a:solidFill>
              <a:latin typeface="Aviny" panose="020B0506030804020204" pitchFamily="34" charset="-78"/>
              <a:cs typeface="B Koodak" panose="00000700000000000000" pitchFamily="2" charset="-78"/>
            </a:rPr>
            <a:t>4- بدست آوردن جدول حالت کد شده </a:t>
          </a:r>
          <a:r>
            <a:rPr lang="fa-IR" sz="3200" kern="1200" dirty="0" err="1">
              <a:solidFill>
                <a:schemeClr val="tx1"/>
              </a:solidFill>
              <a:latin typeface="Aviny" panose="020B0506030804020204" pitchFamily="34" charset="-78"/>
              <a:cs typeface="B Koodak" panose="00000700000000000000" pitchFamily="2" charset="-78"/>
            </a:rPr>
            <a:t>دودویی</a:t>
          </a:r>
          <a:endParaRPr lang="fa-IR" sz="3200" kern="1200" dirty="0">
            <a:solidFill>
              <a:schemeClr val="tx1"/>
            </a:solidFill>
            <a:latin typeface="Aviny" panose="020B0506030804020204" pitchFamily="34" charset="-78"/>
            <a:cs typeface="B Koodak" panose="00000700000000000000" pitchFamily="2" charset="-78"/>
          </a:endParaRPr>
        </a:p>
      </dsp:txBody>
      <dsp:txXfrm rot="10800000">
        <a:off x="0" y="2589965"/>
        <a:ext cx="10928349" cy="566447"/>
      </dsp:txXfrm>
    </dsp:sp>
    <dsp:sp modelId="{F317B3F1-E81B-4985-AE66-7C55962B0F85}">
      <dsp:nvSpPr>
        <dsp:cNvPr id="0" name=""/>
        <dsp:cNvSpPr/>
      </dsp:nvSpPr>
      <dsp:spPr>
        <a:xfrm rot="10800000">
          <a:off x="0" y="1726701"/>
          <a:ext cx="10928349" cy="871765"/>
        </a:xfrm>
        <a:prstGeom prst="upArrowCallou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3200" kern="1200" dirty="0">
              <a:solidFill>
                <a:schemeClr val="tx1"/>
              </a:solidFill>
              <a:latin typeface="Aviny" panose="020B0506030804020204" pitchFamily="34" charset="-78"/>
              <a:cs typeface="B Koodak" panose="00000700000000000000" pitchFamily="2" charset="-78"/>
            </a:rPr>
            <a:t>3- تخصیص مقادیر </a:t>
          </a:r>
          <a:r>
            <a:rPr lang="fa-IR" sz="3200" kern="1200" dirty="0" err="1">
              <a:solidFill>
                <a:schemeClr val="tx1"/>
              </a:solidFill>
              <a:latin typeface="Aviny" panose="020B0506030804020204" pitchFamily="34" charset="-78"/>
              <a:cs typeface="B Koodak" panose="00000700000000000000" pitchFamily="2" charset="-78"/>
            </a:rPr>
            <a:t>دودویی</a:t>
          </a:r>
          <a:r>
            <a:rPr lang="fa-IR" sz="3200" kern="1200" dirty="0">
              <a:solidFill>
                <a:schemeClr val="tx1"/>
              </a:solidFill>
              <a:latin typeface="Aviny" panose="020B0506030804020204" pitchFamily="34" charset="-78"/>
              <a:cs typeface="B Koodak" panose="00000700000000000000" pitchFamily="2" charset="-78"/>
            </a:rPr>
            <a:t> به حالتها</a:t>
          </a:r>
        </a:p>
      </dsp:txBody>
      <dsp:txXfrm rot="10800000">
        <a:off x="0" y="1726701"/>
        <a:ext cx="10928349" cy="566447"/>
      </dsp:txXfrm>
    </dsp:sp>
    <dsp:sp modelId="{082B110A-D316-4F00-908A-2882EE419DCD}">
      <dsp:nvSpPr>
        <dsp:cNvPr id="0" name=""/>
        <dsp:cNvSpPr/>
      </dsp:nvSpPr>
      <dsp:spPr>
        <a:xfrm rot="10800000">
          <a:off x="0" y="863437"/>
          <a:ext cx="10928349" cy="871765"/>
        </a:xfrm>
        <a:prstGeom prst="upArrowCallou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3200" kern="1200" dirty="0">
              <a:solidFill>
                <a:schemeClr val="tx1"/>
              </a:solidFill>
              <a:latin typeface="Aviny" panose="020B0506030804020204" pitchFamily="34" charset="-78"/>
              <a:cs typeface="B Koodak" panose="00000700000000000000" pitchFamily="2" charset="-78"/>
            </a:rPr>
            <a:t>2- اعمال روال کاهش حالت</a:t>
          </a:r>
        </a:p>
      </dsp:txBody>
      <dsp:txXfrm rot="10800000">
        <a:off x="0" y="863437"/>
        <a:ext cx="10928349" cy="566447"/>
      </dsp:txXfrm>
    </dsp:sp>
    <dsp:sp modelId="{B525F275-ACAC-4597-B978-FDB579CB8079}">
      <dsp:nvSpPr>
        <dsp:cNvPr id="0" name=""/>
        <dsp:cNvSpPr/>
      </dsp:nvSpPr>
      <dsp:spPr>
        <a:xfrm rot="10800000">
          <a:off x="0" y="173"/>
          <a:ext cx="10928349" cy="871765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3200" kern="1200" dirty="0">
              <a:solidFill>
                <a:schemeClr val="tx1"/>
              </a:solidFill>
              <a:latin typeface="Aviny" panose="020B0506030804020204" pitchFamily="34" charset="-78"/>
              <a:cs typeface="B Koodak" panose="00000700000000000000" pitchFamily="2" charset="-78"/>
            </a:rPr>
            <a:t>1- طراحی نمودار حالت برای مدار</a:t>
          </a:r>
        </a:p>
      </dsp:txBody>
      <dsp:txXfrm rot="10800000">
        <a:off x="0" y="173"/>
        <a:ext cx="10928349" cy="5664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5145F9-B510-4E4B-A587-42E2A51618C2}" type="datetimeFigureOut">
              <a:rPr lang="en-US" smtClean="0"/>
              <a:t>9/15/2024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Copyright © 2019, Elsevier Inc.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22E8D4-D96E-4C76-9162-E944717E9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22853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51D3B1-2C87-4D0A-BDB7-78896F4B0BFA}" type="datetimeFigureOut">
              <a:rPr lang="en-US" smtClean="0"/>
              <a:t>9/15/2024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Copyright © 2019, Elsevier Inc.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7B931B-C9B7-4095-8252-075D908B7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416016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1524000" y="1379481"/>
            <a:ext cx="9144000" cy="3003333"/>
          </a:xfrm>
          <a:prstGeom prst="roundRect">
            <a:avLst>
              <a:gd name="adj" fmla="val 3428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6248" y="1379482"/>
            <a:ext cx="8250621" cy="1757855"/>
          </a:xfrm>
        </p:spPr>
        <p:txBody>
          <a:bodyPr anchor="b"/>
          <a:lstStyle>
            <a:lvl1pPr algn="ctr" rtl="1">
              <a:defRPr sz="6000" b="1">
                <a:solidFill>
                  <a:srgbClr val="C00000"/>
                </a:solidFill>
                <a:cs typeface="B Yekan" panose="00000400000000000000" pitchFamily="2" charset="-78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82814"/>
            <a:ext cx="9144000" cy="386255"/>
          </a:xfrm>
        </p:spPr>
        <p:txBody>
          <a:bodyPr/>
          <a:lstStyle>
            <a:lvl1pPr marL="0" indent="0" algn="ctr" rtl="1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902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957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369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6287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7827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918" y="115889"/>
            <a:ext cx="11042649" cy="7016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912285" y="1125538"/>
            <a:ext cx="11027833" cy="511175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390651" y="6381751"/>
            <a:ext cx="9696449" cy="3587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Computer Engeneering Department,Shahed University, Iran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96000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102476" y="55179"/>
            <a:ext cx="12013324" cy="993228"/>
          </a:xfrm>
          <a:prstGeom prst="roundRect">
            <a:avLst>
              <a:gd name="adj" fmla="val 10318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462" y="136468"/>
            <a:ext cx="11328838" cy="825283"/>
          </a:xfrm>
        </p:spPr>
        <p:txBody>
          <a:bodyPr/>
          <a:lstStyle>
            <a:lvl1pPr algn="r" rtl="1">
              <a:defRPr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ekan" panose="00000400000000000000" pitchFamily="2" charset="-78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462" y="1240077"/>
            <a:ext cx="11328838" cy="5166142"/>
          </a:xfrm>
        </p:spPr>
        <p:txBody>
          <a:bodyPr/>
          <a:lstStyle>
            <a:lvl1pPr marL="228600" indent="-228600" algn="r" rtl="1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1pPr>
            <a:lvl2pPr marL="685800" indent="-228600" algn="r" rtl="1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2pPr>
            <a:lvl3pPr marL="1143000" indent="-228600" algn="r" rtl="1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3pPr>
            <a:lvl4pPr marL="1600200" indent="-228600" algn="r" rtl="1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4pPr>
            <a:lvl5pPr marL="2057400" indent="-228600" algn="r" rtl="1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" y="6492875"/>
            <a:ext cx="647700" cy="365125"/>
          </a:xfrm>
        </p:spPr>
        <p:txBody>
          <a:bodyPr/>
          <a:lstStyle>
            <a:lvl1pPr algn="l">
              <a:defRPr/>
            </a:lvl1pPr>
          </a:lstStyle>
          <a:p>
            <a:fld id="{7A24F918-E48B-4CD6-88B4-F48A81EB5FB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00761" y="6492874"/>
            <a:ext cx="5029200" cy="365125"/>
          </a:xfr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  <a:cs typeface="B Yekan" panose="00000400000000000000" pitchFamily="2" charset="-78"/>
              </a:defRPr>
            </a:lvl1pPr>
          </a:lstStyle>
          <a:p>
            <a:r>
              <a:rPr lang="en-US"/>
              <a:t>Computer Engeneering Department,Shahed University, Iran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17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462" y="136468"/>
            <a:ext cx="11328838" cy="825283"/>
          </a:xfrm>
        </p:spPr>
        <p:txBody>
          <a:bodyPr/>
          <a:lstStyle>
            <a:lvl1pPr algn="r" rtl="1">
              <a:defRPr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ekan" panose="00000400000000000000" pitchFamily="2" charset="-78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462" y="1240077"/>
            <a:ext cx="11328838" cy="5166142"/>
          </a:xfrm>
        </p:spPr>
        <p:txBody>
          <a:bodyPr/>
          <a:lstStyle>
            <a:lvl1pPr marL="228600" indent="-228600" algn="r" rtl="1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1pPr>
            <a:lvl2pPr marL="685800" indent="-228600" algn="r" rtl="1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2pPr>
            <a:lvl3pPr marL="1143000" indent="-228600" algn="r" rtl="1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3pPr>
            <a:lvl4pPr marL="1600200" indent="-228600" algn="r" rtl="1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4pPr>
            <a:lvl5pPr marL="2057400" indent="-228600" algn="r" rtl="1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" y="6492875"/>
            <a:ext cx="647700" cy="365125"/>
          </a:xfrm>
        </p:spPr>
        <p:txBody>
          <a:bodyPr/>
          <a:lstStyle>
            <a:lvl1pPr algn="l">
              <a:defRPr/>
            </a:lvl1pPr>
          </a:lstStyle>
          <a:p>
            <a:fld id="{7A24F918-E48B-4CD6-88B4-F48A81EB5FB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00761" y="6492874"/>
            <a:ext cx="5029200" cy="365125"/>
          </a:xfr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  <a:cs typeface="B Yekan" panose="00000400000000000000" pitchFamily="2" charset="-78"/>
              </a:defRPr>
            </a:lvl1pPr>
          </a:lstStyle>
          <a:p>
            <a:r>
              <a:rPr lang="en-US"/>
              <a:t>Computer Engeneering Department,Shahed University, Iran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27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- 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102476" y="55179"/>
            <a:ext cx="12013324" cy="993228"/>
          </a:xfrm>
          <a:prstGeom prst="roundRect">
            <a:avLst>
              <a:gd name="adj" fmla="val 10318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462" y="136468"/>
            <a:ext cx="11328838" cy="825283"/>
          </a:xfrm>
        </p:spPr>
        <p:txBody>
          <a:bodyPr/>
          <a:lstStyle>
            <a:lvl1pPr algn="l" rtl="0">
              <a:defRPr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ekan" panose="00000400000000000000" pitchFamily="2" charset="-78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462" y="1240077"/>
            <a:ext cx="11328838" cy="5166142"/>
          </a:xfrm>
        </p:spPr>
        <p:txBody>
          <a:bodyPr/>
          <a:lstStyle>
            <a:lvl1pPr marL="228600" indent="-228600" algn="l" rtl="0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1pPr>
            <a:lvl2pPr marL="685800" indent="-228600" algn="l" rtl="0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2pPr>
            <a:lvl3pPr marL="1143000" indent="-228600" algn="l" rtl="0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3pPr>
            <a:lvl4pPr marL="1600200" indent="-228600" algn="l" rtl="0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4pPr>
            <a:lvl5pPr marL="2057400" indent="-228600" algn="l" rtl="0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" y="6492875"/>
            <a:ext cx="647700" cy="365125"/>
          </a:xfrm>
        </p:spPr>
        <p:txBody>
          <a:bodyPr/>
          <a:lstStyle>
            <a:lvl1pPr algn="l">
              <a:defRPr/>
            </a:lvl1pPr>
          </a:lstStyle>
          <a:p>
            <a:fld id="{7A24F918-E48B-4CD6-88B4-F48A81EB5FB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00761" y="6492874"/>
            <a:ext cx="5029200" cy="365125"/>
          </a:xfr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Computer Engeneering Department,Shahed University, Iran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927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42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602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178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164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576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Computer Engeneering Department,Shahed University, Iran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24F918-E48B-4CD6-88B4-F48A81EB5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068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2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1" r:id="rId1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ref.shahed.ac.ir/haghighatdoost" TargetMode="External"/><Relationship Id="rId2" Type="http://schemas.openxmlformats.org/officeDocument/2006/relationships/hyperlink" Target="mailto:haghighatdoost@shahed.ac.ir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7.png"/><Relationship Id="rId4" Type="http://schemas.openxmlformats.org/officeDocument/2006/relationships/image" Target="../media/image49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8.png"/><Relationship Id="rId7" Type="http://schemas.openxmlformats.org/officeDocument/2006/relationships/image" Target="../media/image50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7.png"/><Relationship Id="rId4" Type="http://schemas.openxmlformats.org/officeDocument/2006/relationships/image" Target="../media/image49.png"/><Relationship Id="rId9" Type="http://schemas.openxmlformats.org/officeDocument/2006/relationships/image" Target="../media/image52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4.png"/><Relationship Id="rId7" Type="http://schemas.openxmlformats.org/officeDocument/2006/relationships/image" Target="../media/image56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5.png"/><Relationship Id="rId5" Type="http://schemas.openxmlformats.org/officeDocument/2006/relationships/image" Target="../media/image23.png"/><Relationship Id="rId4" Type="http://schemas.openxmlformats.org/officeDocument/2006/relationships/image" Target="../media/image28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4.png"/><Relationship Id="rId7" Type="http://schemas.openxmlformats.org/officeDocument/2006/relationships/image" Target="../media/image56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5.png"/><Relationship Id="rId5" Type="http://schemas.openxmlformats.org/officeDocument/2006/relationships/image" Target="../media/image23.png"/><Relationship Id="rId10" Type="http://schemas.openxmlformats.org/officeDocument/2006/relationships/image" Target="../media/image59.png"/><Relationship Id="rId4" Type="http://schemas.openxmlformats.org/officeDocument/2006/relationships/image" Target="../media/image28.png"/><Relationship Id="rId9" Type="http://schemas.openxmlformats.org/officeDocument/2006/relationships/image" Target="../media/image58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9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1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8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10" Type="http://schemas.openxmlformats.org/officeDocument/2006/relationships/image" Target="../media/image23.png"/><Relationship Id="rId4" Type="http://schemas.openxmlformats.org/officeDocument/2006/relationships/image" Target="../media/image70.png"/><Relationship Id="rId9" Type="http://schemas.openxmlformats.org/officeDocument/2006/relationships/image" Target="../media/image26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4.png"/><Relationship Id="rId4" Type="http://schemas.openxmlformats.org/officeDocument/2006/relationships/image" Target="../media/image69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27.png"/><Relationship Id="rId7" Type="http://schemas.openxmlformats.org/officeDocument/2006/relationships/image" Target="../media/image78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23.png"/><Relationship Id="rId9" Type="http://schemas.openxmlformats.org/officeDocument/2006/relationships/image" Target="../media/image80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7" Type="http://schemas.openxmlformats.org/officeDocument/2006/relationships/image" Target="../media/image81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4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7" Type="http://schemas.openxmlformats.org/officeDocument/2006/relationships/image" Target="../media/image88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4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png"/><Relationship Id="rId4" Type="http://schemas.openxmlformats.org/officeDocument/2006/relationships/image" Target="../media/image28.png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13" Type="http://schemas.openxmlformats.org/officeDocument/2006/relationships/image" Target="../media/image100.png"/><Relationship Id="rId18" Type="http://schemas.openxmlformats.org/officeDocument/2006/relationships/image" Target="../media/image105.png"/><Relationship Id="rId3" Type="http://schemas.openxmlformats.org/officeDocument/2006/relationships/image" Target="../media/image90.png"/><Relationship Id="rId7" Type="http://schemas.openxmlformats.org/officeDocument/2006/relationships/image" Target="../media/image94.png"/><Relationship Id="rId12" Type="http://schemas.openxmlformats.org/officeDocument/2006/relationships/image" Target="../media/image99.png"/><Relationship Id="rId17" Type="http://schemas.openxmlformats.org/officeDocument/2006/relationships/image" Target="../media/image104.png"/><Relationship Id="rId2" Type="http://schemas.openxmlformats.org/officeDocument/2006/relationships/image" Target="../media/image80.png"/><Relationship Id="rId16" Type="http://schemas.openxmlformats.org/officeDocument/2006/relationships/image" Target="../media/image103.png"/><Relationship Id="rId20" Type="http://schemas.openxmlformats.org/officeDocument/2006/relationships/image" Target="../media/image10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3.png"/><Relationship Id="rId11" Type="http://schemas.openxmlformats.org/officeDocument/2006/relationships/image" Target="../media/image98.png"/><Relationship Id="rId5" Type="http://schemas.openxmlformats.org/officeDocument/2006/relationships/image" Target="../media/image92.png"/><Relationship Id="rId15" Type="http://schemas.openxmlformats.org/officeDocument/2006/relationships/image" Target="../media/image102.png"/><Relationship Id="rId10" Type="http://schemas.openxmlformats.org/officeDocument/2006/relationships/image" Target="../media/image97.png"/><Relationship Id="rId19" Type="http://schemas.openxmlformats.org/officeDocument/2006/relationships/image" Target="../media/image106.png"/><Relationship Id="rId4" Type="http://schemas.openxmlformats.org/officeDocument/2006/relationships/image" Target="../media/image91.png"/><Relationship Id="rId9" Type="http://schemas.openxmlformats.org/officeDocument/2006/relationships/image" Target="../media/image96.png"/><Relationship Id="rId14" Type="http://schemas.openxmlformats.org/officeDocument/2006/relationships/image" Target="../media/image10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13" Type="http://schemas.openxmlformats.org/officeDocument/2006/relationships/image" Target="../media/image117.png"/><Relationship Id="rId3" Type="http://schemas.openxmlformats.org/officeDocument/2006/relationships/image" Target="../media/image108.png"/><Relationship Id="rId7" Type="http://schemas.openxmlformats.org/officeDocument/2006/relationships/image" Target="../media/image112.png"/><Relationship Id="rId12" Type="http://schemas.openxmlformats.org/officeDocument/2006/relationships/image" Target="../media/image76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1.png"/><Relationship Id="rId11" Type="http://schemas.openxmlformats.org/officeDocument/2006/relationships/image" Target="../media/image116.png"/><Relationship Id="rId5" Type="http://schemas.openxmlformats.org/officeDocument/2006/relationships/image" Target="../media/image110.png"/><Relationship Id="rId10" Type="http://schemas.openxmlformats.org/officeDocument/2006/relationships/image" Target="../media/image115.png"/><Relationship Id="rId4" Type="http://schemas.openxmlformats.org/officeDocument/2006/relationships/image" Target="../media/image109.png"/><Relationship Id="rId9" Type="http://schemas.openxmlformats.org/officeDocument/2006/relationships/image" Target="../media/image114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1524000" y="4420805"/>
            <a:ext cx="9144000" cy="1760920"/>
          </a:xfrm>
          <a:prstGeom prst="roundRect">
            <a:avLst>
              <a:gd name="adj" fmla="val 3428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85210" y="1490800"/>
            <a:ext cx="8250621" cy="1379621"/>
          </a:xfrm>
        </p:spPr>
        <p:txBody>
          <a:bodyPr>
            <a:normAutofit/>
          </a:bodyPr>
          <a:lstStyle/>
          <a:p>
            <a:r>
              <a:rPr lang="fa-IR" dirty="0">
                <a:solidFill>
                  <a:srgbClr val="C00000"/>
                </a:solidFill>
                <a:latin typeface="Times New Roman" pitchFamily="18" charset="0"/>
                <a:cs typeface="B Titr" panose="00000700000000000000" pitchFamily="2" charset="-78"/>
              </a:rPr>
              <a:t>مدارهای منطقی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565695"/>
            <a:ext cx="9144000" cy="1380894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fa-IR" dirty="0">
                <a:cs typeface="B Yekan" panose="00000400000000000000" pitchFamily="2" charset="-78"/>
              </a:rPr>
              <a:t>وحید حقیقت دوست</a:t>
            </a:r>
            <a:endParaRPr lang="en-US" dirty="0">
              <a:cs typeface="B Yekan" panose="00000400000000000000" pitchFamily="2" charset="-78"/>
            </a:endParaRPr>
          </a:p>
          <a:p>
            <a:pPr algn="r"/>
            <a:r>
              <a:rPr lang="en-US" dirty="0">
                <a:cs typeface="B Yekan" panose="00000400000000000000" pitchFamily="2" charset="-78"/>
                <a:hlinkClick r:id="rId2"/>
              </a:rPr>
              <a:t>haghighatdoost@shahed.ac.ir</a:t>
            </a:r>
            <a:r>
              <a:rPr lang="en-US" dirty="0">
                <a:cs typeface="B Yekan" panose="00000400000000000000" pitchFamily="2" charset="-78"/>
              </a:rPr>
              <a:t> </a:t>
            </a:r>
          </a:p>
          <a:p>
            <a:pPr algn="r"/>
            <a:r>
              <a:rPr lang="en-US" dirty="0">
                <a:cs typeface="B Yekan" panose="00000400000000000000" pitchFamily="2" charset="-78"/>
                <a:hlinkClick r:id="rId3"/>
              </a:rPr>
              <a:t>http://ref.shahed.ac.ir/haghighatdoost</a:t>
            </a:r>
            <a:r>
              <a:rPr lang="en-US" dirty="0">
                <a:cs typeface="B Yekan" panose="00000400000000000000" pitchFamily="2" charset="-78"/>
              </a:rPr>
              <a:t> </a:t>
            </a:r>
          </a:p>
          <a:p>
            <a:pPr algn="r"/>
            <a:r>
              <a:rPr lang="fa-IR" dirty="0">
                <a:cs typeface="B Yekan" panose="00000400000000000000" pitchFamily="2" charset="-78"/>
              </a:rPr>
              <a:t>دانشکده فنی و مهندسی</a:t>
            </a:r>
            <a:endParaRPr lang="en-US" dirty="0">
              <a:cs typeface="B Yekan" panose="000004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8294" y="89994"/>
            <a:ext cx="1184454" cy="1221971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950914" y="2766685"/>
            <a:ext cx="8459438" cy="8909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a-IR" sz="4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B Titr" panose="00000700000000000000" pitchFamily="2" charset="-78"/>
              </a:rPr>
              <a:t>فصل پنجم-مدارهای ترتیبی همزمان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t>1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CA2687-2B61-C307-AABA-52FCC912744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9926" y="206735"/>
            <a:ext cx="744176" cy="91732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1718BB7-2BBF-EC78-9A64-E8B7AA283D00}"/>
              </a:ext>
            </a:extLst>
          </p:cNvPr>
          <p:cNvSpPr txBox="1"/>
          <p:nvPr/>
        </p:nvSpPr>
        <p:spPr>
          <a:xfrm>
            <a:off x="3679502" y="3858691"/>
            <a:ext cx="67308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B Titr" panose="00000700000000000000" pitchFamily="2" charset="-78"/>
              </a:rPr>
              <a:t>Synchronous Sequential Logic</a:t>
            </a:r>
            <a:endParaRPr lang="en-US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5494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483DD-DE24-0396-F313-9A4E7DBFB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لچ ها (</a:t>
            </a:r>
            <a:r>
              <a:rPr lang="en-US" dirty="0"/>
              <a:t>Latches</a:t>
            </a:r>
            <a:r>
              <a:rPr lang="fa-IR" dirty="0"/>
              <a:t>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399D62-1BC8-43B4-3678-FF48FD89D5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581" y="1106293"/>
            <a:ext cx="11328838" cy="5166142"/>
          </a:xfrm>
        </p:spPr>
        <p:txBody>
          <a:bodyPr>
            <a:normAutofit/>
          </a:bodyPr>
          <a:lstStyle/>
          <a:p>
            <a:pPr algn="r"/>
            <a:r>
              <a:rPr lang="fa-IR" dirty="0"/>
              <a:t>یک </a:t>
            </a:r>
            <a:r>
              <a:rPr lang="fa-IR" dirty="0" err="1"/>
              <a:t>فلیپ</a:t>
            </a:r>
            <a:r>
              <a:rPr lang="fa-IR" dirty="0"/>
              <a:t> </a:t>
            </a:r>
            <a:r>
              <a:rPr lang="fa-IR" dirty="0" err="1"/>
              <a:t>فلاپ</a:t>
            </a:r>
            <a:r>
              <a:rPr lang="fa-IR" dirty="0"/>
              <a:t> میتواند یک حالت </a:t>
            </a:r>
            <a:r>
              <a:rPr lang="fa-IR" dirty="0" err="1"/>
              <a:t>دودویی</a:t>
            </a:r>
            <a:r>
              <a:rPr lang="fa-IR" dirty="0"/>
              <a:t> را مادامی که </a:t>
            </a:r>
            <a:r>
              <a:rPr lang="fa-IR" dirty="0">
                <a:solidFill>
                  <a:srgbClr val="FF0000"/>
                </a:solidFill>
              </a:rPr>
              <a:t>تغذیه</a:t>
            </a:r>
            <a:r>
              <a:rPr lang="fa-IR" dirty="0"/>
              <a:t> به </a:t>
            </a:r>
            <a:r>
              <a:rPr lang="fa-IR" dirty="0" err="1"/>
              <a:t>مدارش</a:t>
            </a:r>
            <a:r>
              <a:rPr lang="fa-IR" dirty="0"/>
              <a:t> اعمال میشود، </a:t>
            </a:r>
            <a:r>
              <a:rPr lang="fa-IR" dirty="0">
                <a:solidFill>
                  <a:srgbClr val="FF0000"/>
                </a:solidFill>
              </a:rPr>
              <a:t>تا مدت نامحدود </a:t>
            </a:r>
            <a:r>
              <a:rPr lang="fa-IR" dirty="0"/>
              <a:t>نگه دارد.</a:t>
            </a:r>
          </a:p>
          <a:p>
            <a:pPr algn="r"/>
            <a:r>
              <a:rPr lang="fa-IR" dirty="0"/>
              <a:t>ساده ترین انواع </a:t>
            </a:r>
            <a:r>
              <a:rPr lang="fa-IR" dirty="0" err="1"/>
              <a:t>فلیپ</a:t>
            </a:r>
            <a:r>
              <a:rPr lang="fa-IR" dirty="0"/>
              <a:t> </a:t>
            </a:r>
            <a:r>
              <a:rPr lang="fa-IR" dirty="0" err="1"/>
              <a:t>فلاپها</a:t>
            </a:r>
            <a:r>
              <a:rPr lang="fa-IR" dirty="0"/>
              <a:t> که با </a:t>
            </a:r>
            <a:r>
              <a:rPr lang="fa-IR" dirty="0">
                <a:solidFill>
                  <a:srgbClr val="FF0000"/>
                </a:solidFill>
              </a:rPr>
              <a:t>سطوح سیگنال عمل میکنند لچ </a:t>
            </a:r>
            <a:r>
              <a:rPr lang="fa-IR" dirty="0"/>
              <a:t>نامیده میشوند</a:t>
            </a:r>
          </a:p>
          <a:p>
            <a:pPr algn="r"/>
            <a:r>
              <a:rPr lang="fa-IR" dirty="0"/>
              <a:t>لچ ها (یا </a:t>
            </a:r>
            <a:r>
              <a:rPr lang="fa-IR" dirty="0" err="1"/>
              <a:t>نگهدارها</a:t>
            </a:r>
            <a:r>
              <a:rPr lang="fa-IR" dirty="0"/>
              <a:t>) </a:t>
            </a:r>
            <a:r>
              <a:rPr lang="fa-IR" dirty="0" err="1"/>
              <a:t>مدارهایی</a:t>
            </a:r>
            <a:r>
              <a:rPr lang="fa-IR" dirty="0"/>
              <a:t> مبنایی </a:t>
            </a:r>
            <a:r>
              <a:rPr lang="fa-IR" dirty="0" err="1"/>
              <a:t>هستد</a:t>
            </a:r>
            <a:r>
              <a:rPr lang="fa-IR" dirty="0"/>
              <a:t> که همه </a:t>
            </a:r>
            <a:r>
              <a:rPr lang="fa-IR" dirty="0" err="1"/>
              <a:t>فلیپ</a:t>
            </a:r>
            <a:r>
              <a:rPr lang="fa-IR" dirty="0"/>
              <a:t> </a:t>
            </a:r>
            <a:r>
              <a:rPr lang="fa-IR" dirty="0" err="1"/>
              <a:t>فلاپ</a:t>
            </a:r>
            <a:r>
              <a:rPr lang="fa-IR" dirty="0"/>
              <a:t> ها با آنها ساخته میشوند.</a:t>
            </a:r>
          </a:p>
          <a:p>
            <a:pPr algn="r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0E8796-FF30-A21E-A127-39DE088E6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5EA456-FD02-9262-FD4A-637999960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84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72B2AE8-7613-BE09-A9E9-7A50FFFF26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743" y="3152774"/>
            <a:ext cx="9820275" cy="37052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BD483DD-DE24-0396-F313-9A4E7DBFB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لچ </a:t>
            </a:r>
            <a:r>
              <a:rPr lang="en-US" dirty="0"/>
              <a:t>SR</a:t>
            </a:r>
            <a:r>
              <a:rPr lang="fa-IR" dirty="0"/>
              <a:t> (</a:t>
            </a:r>
            <a:r>
              <a:rPr lang="en-US" dirty="0"/>
              <a:t>SR Latch</a:t>
            </a:r>
            <a:r>
              <a:rPr lang="fa-IR" dirty="0"/>
              <a:t>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399D62-1BC8-43B4-3678-FF48FD89D5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581" y="1106293"/>
            <a:ext cx="11328838" cy="5166142"/>
          </a:xfrm>
        </p:spPr>
        <p:txBody>
          <a:bodyPr>
            <a:normAutofit/>
          </a:bodyPr>
          <a:lstStyle/>
          <a:p>
            <a:pPr algn="r"/>
            <a:r>
              <a:rPr lang="fa-IR" dirty="0"/>
              <a:t>لچ </a:t>
            </a:r>
            <a:r>
              <a:rPr lang="en-US" dirty="0"/>
              <a:t>SR</a:t>
            </a:r>
            <a:r>
              <a:rPr lang="fa-IR" dirty="0"/>
              <a:t>، مداری با دو </a:t>
            </a:r>
            <a:r>
              <a:rPr lang="fa-IR" dirty="0" err="1"/>
              <a:t>گیت</a:t>
            </a:r>
            <a:r>
              <a:rPr lang="fa-IR" dirty="0"/>
              <a:t> </a:t>
            </a:r>
            <a:r>
              <a:rPr lang="en-US" dirty="0"/>
              <a:t>NAND</a:t>
            </a:r>
            <a:r>
              <a:rPr lang="fa-IR" dirty="0"/>
              <a:t> یا </a:t>
            </a:r>
            <a:r>
              <a:rPr lang="en-US" dirty="0"/>
              <a:t>NOR</a:t>
            </a:r>
            <a:r>
              <a:rPr lang="fa-IR" dirty="0"/>
              <a:t> است که بطور متقاطع به هم وصل شده </a:t>
            </a:r>
            <a:r>
              <a:rPr lang="fa-IR" dirty="0" err="1"/>
              <a:t>اند</a:t>
            </a:r>
            <a:r>
              <a:rPr lang="fa-IR" dirty="0"/>
              <a:t>.</a:t>
            </a:r>
          </a:p>
          <a:p>
            <a:pPr algn="r"/>
            <a:r>
              <a:rPr lang="fa-IR" dirty="0"/>
              <a:t>این مدار دو ورودی دارد که با </a:t>
            </a:r>
            <a:r>
              <a:rPr lang="en-US" dirty="0"/>
              <a:t>S</a:t>
            </a:r>
            <a:r>
              <a:rPr lang="fa-IR" dirty="0"/>
              <a:t> به معنی نشاندن (</a:t>
            </a:r>
            <a:r>
              <a:rPr lang="en-US" dirty="0"/>
              <a:t>Set</a:t>
            </a:r>
            <a:r>
              <a:rPr lang="fa-IR" dirty="0"/>
              <a:t>) و </a:t>
            </a:r>
            <a:r>
              <a:rPr lang="en-US" dirty="0"/>
              <a:t>R</a:t>
            </a:r>
            <a:r>
              <a:rPr lang="fa-IR" dirty="0"/>
              <a:t> برای </a:t>
            </a:r>
            <a:r>
              <a:rPr lang="fa-IR" dirty="0" err="1"/>
              <a:t>بازنشانی</a:t>
            </a:r>
            <a:r>
              <a:rPr lang="fa-IR" dirty="0"/>
              <a:t> (</a:t>
            </a:r>
            <a:r>
              <a:rPr lang="en-US" dirty="0"/>
              <a:t>Reset</a:t>
            </a:r>
            <a:r>
              <a:rPr lang="fa-IR" dirty="0"/>
              <a:t>) نام گذاری شده </a:t>
            </a:r>
            <a:r>
              <a:rPr lang="fa-IR" dirty="0" err="1"/>
              <a:t>اند</a:t>
            </a:r>
            <a:r>
              <a:rPr lang="fa-IR" dirty="0"/>
              <a:t>.</a:t>
            </a:r>
          </a:p>
          <a:p>
            <a:pPr algn="r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0E8796-FF30-A21E-A127-39DE088E6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5EA456-FD02-9262-FD4A-637999960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176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72B2AE8-7613-BE09-A9E9-7A50FFFF26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743" y="3152774"/>
            <a:ext cx="9820275" cy="37052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BD483DD-DE24-0396-F313-9A4E7DBFB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لچ </a:t>
            </a:r>
            <a:r>
              <a:rPr lang="en-US" dirty="0"/>
              <a:t>SR</a:t>
            </a:r>
            <a:r>
              <a:rPr lang="fa-IR" dirty="0"/>
              <a:t> (</a:t>
            </a:r>
            <a:r>
              <a:rPr lang="en-US" dirty="0"/>
              <a:t>SR Latch</a:t>
            </a:r>
            <a:r>
              <a:rPr lang="fa-IR" dirty="0"/>
              <a:t>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399D62-1BC8-43B4-3678-FF48FD89D5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581" y="1106293"/>
            <a:ext cx="11328838" cy="5166142"/>
          </a:xfrm>
        </p:spPr>
        <p:txBody>
          <a:bodyPr>
            <a:normAutofit/>
          </a:bodyPr>
          <a:lstStyle/>
          <a:p>
            <a:pPr algn="r"/>
            <a:r>
              <a:rPr lang="fa-IR" dirty="0"/>
              <a:t>وقتی خروجی </a:t>
            </a:r>
            <a:r>
              <a:rPr lang="en-US" dirty="0"/>
              <a:t>Q=1</a:t>
            </a:r>
            <a:r>
              <a:rPr lang="fa-IR" dirty="0"/>
              <a:t> و </a:t>
            </a:r>
            <a:r>
              <a:rPr lang="en-US" dirty="0"/>
              <a:t>Q’=0</a:t>
            </a:r>
            <a:r>
              <a:rPr lang="fa-IR" dirty="0"/>
              <a:t> باشند میگوییم که لچ در حالت نشانده (منطقی 1)</a:t>
            </a:r>
            <a:r>
              <a:rPr lang="en-US" dirty="0"/>
              <a:t> </a:t>
            </a:r>
            <a:r>
              <a:rPr lang="fa-IR" dirty="0"/>
              <a:t>است.</a:t>
            </a:r>
          </a:p>
          <a:p>
            <a:r>
              <a:rPr lang="fa-IR" dirty="0"/>
              <a:t>اگر </a:t>
            </a:r>
            <a:r>
              <a:rPr lang="en-US" dirty="0"/>
              <a:t>Q=0</a:t>
            </a:r>
            <a:r>
              <a:rPr lang="fa-IR" dirty="0"/>
              <a:t> و </a:t>
            </a:r>
            <a:r>
              <a:rPr lang="en-US" dirty="0"/>
              <a:t>Q’=1</a:t>
            </a:r>
            <a:r>
              <a:rPr lang="fa-IR" dirty="0"/>
              <a:t> باشند میگوییم که لچ در حالت </a:t>
            </a:r>
            <a:r>
              <a:rPr lang="fa-IR" dirty="0" err="1"/>
              <a:t>بازنشانی</a:t>
            </a:r>
            <a:r>
              <a:rPr lang="fa-IR" dirty="0"/>
              <a:t> (منطقی 0)</a:t>
            </a:r>
            <a:r>
              <a:rPr lang="en-US" dirty="0"/>
              <a:t> </a:t>
            </a:r>
            <a:r>
              <a:rPr lang="fa-IR" dirty="0"/>
              <a:t>است.</a:t>
            </a:r>
          </a:p>
          <a:p>
            <a:r>
              <a:rPr lang="fa-IR" dirty="0"/>
              <a:t>خروجی های </a:t>
            </a:r>
            <a:r>
              <a:rPr lang="en-US" dirty="0"/>
              <a:t>Q</a:t>
            </a:r>
            <a:r>
              <a:rPr lang="fa-IR" dirty="0"/>
              <a:t> و </a:t>
            </a:r>
            <a:r>
              <a:rPr lang="en-US" dirty="0"/>
              <a:t>Q’</a:t>
            </a:r>
            <a:r>
              <a:rPr lang="fa-IR" dirty="0"/>
              <a:t> </a:t>
            </a:r>
            <a:r>
              <a:rPr lang="fa-IR" dirty="0" err="1"/>
              <a:t>متمم</a:t>
            </a:r>
            <a:r>
              <a:rPr lang="fa-IR" dirty="0"/>
              <a:t> یکدیگرند.</a:t>
            </a:r>
          </a:p>
          <a:p>
            <a:pPr algn="r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0E8796-FF30-A21E-A127-39DE088E6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5EA456-FD02-9262-FD4A-637999960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188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483DD-DE24-0396-F313-9A4E7DBFB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لچ </a:t>
            </a:r>
            <a:r>
              <a:rPr lang="en-US" dirty="0"/>
              <a:t>SR</a:t>
            </a:r>
            <a:r>
              <a:rPr lang="fa-IR" dirty="0"/>
              <a:t> با ورودی </a:t>
            </a:r>
            <a:r>
              <a:rPr lang="fa-IR" dirty="0" err="1"/>
              <a:t>فعالساز</a:t>
            </a:r>
            <a:r>
              <a:rPr lang="fa-IR" dirty="0"/>
              <a:t> یا کنترلی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399D62-1BC8-43B4-3678-FF48FD89D5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581" y="1106293"/>
            <a:ext cx="11328838" cy="5166142"/>
          </a:xfrm>
        </p:spPr>
        <p:txBody>
          <a:bodyPr>
            <a:normAutofit/>
          </a:bodyPr>
          <a:lstStyle/>
          <a:p>
            <a:pPr algn="r"/>
            <a:r>
              <a:rPr lang="fa-IR" dirty="0"/>
              <a:t>مادامی که ورودی </a:t>
            </a:r>
            <a:r>
              <a:rPr lang="en-US" dirty="0"/>
              <a:t>En=0</a:t>
            </a:r>
            <a:r>
              <a:rPr lang="fa-IR" dirty="0"/>
              <a:t> است خروجی </a:t>
            </a:r>
            <a:r>
              <a:rPr lang="fa-IR" dirty="0" err="1"/>
              <a:t>گیتهای</a:t>
            </a:r>
            <a:r>
              <a:rPr lang="fa-IR" dirty="0"/>
              <a:t> </a:t>
            </a:r>
            <a:r>
              <a:rPr lang="en-US" dirty="0"/>
              <a:t>NAND</a:t>
            </a:r>
            <a:r>
              <a:rPr lang="fa-IR" dirty="0"/>
              <a:t> در حالت </a:t>
            </a:r>
            <a:r>
              <a:rPr lang="en-US" dirty="0"/>
              <a:t>1</a:t>
            </a:r>
            <a:r>
              <a:rPr lang="fa-IR" dirty="0"/>
              <a:t> باقی می مانند.</a:t>
            </a:r>
          </a:p>
          <a:p>
            <a:pPr algn="r"/>
            <a:r>
              <a:rPr lang="fa-IR" dirty="0"/>
              <a:t>این وضعیت حالت سکون برای لچ </a:t>
            </a:r>
            <a:r>
              <a:rPr lang="en-US" dirty="0"/>
              <a:t>SR</a:t>
            </a:r>
            <a:r>
              <a:rPr lang="fa-IR" dirty="0"/>
              <a:t> است.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0E8796-FF30-A21E-A127-39DE088E6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5EA456-FD02-9262-FD4A-637999960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5D078D8-3F2D-2E31-6D00-E3D65F93E6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462" y="2557190"/>
            <a:ext cx="11677650" cy="423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695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2DB083C-2F7B-28DB-842D-0D59F50393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525" y="3279943"/>
            <a:ext cx="10151201" cy="351954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399D62-1BC8-43B4-3678-FF48FD89D5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581" y="1106293"/>
            <a:ext cx="11328838" cy="2388021"/>
          </a:xfrm>
        </p:spPr>
        <p:txBody>
          <a:bodyPr>
            <a:normAutofit fontScale="92500"/>
          </a:bodyPr>
          <a:lstStyle/>
          <a:p>
            <a:pPr algn="r"/>
            <a:r>
              <a:rPr lang="fa-IR" dirty="0"/>
              <a:t>با مقایسه لچ </a:t>
            </a:r>
            <a:r>
              <a:rPr lang="en-US" dirty="0"/>
              <a:t>NOR</a:t>
            </a:r>
            <a:r>
              <a:rPr lang="fa-IR" dirty="0"/>
              <a:t> با </a:t>
            </a:r>
            <a:r>
              <a:rPr lang="en-US" dirty="0"/>
              <a:t>NAND</a:t>
            </a:r>
            <a:r>
              <a:rPr lang="fa-IR" dirty="0"/>
              <a:t> مشاهده میشود که سیگنالهای ورودی برای </a:t>
            </a:r>
            <a:r>
              <a:rPr lang="en-US" dirty="0"/>
              <a:t>NAND</a:t>
            </a:r>
            <a:r>
              <a:rPr lang="fa-IR" dirty="0"/>
              <a:t> </a:t>
            </a:r>
            <a:r>
              <a:rPr lang="fa-IR" dirty="0" err="1"/>
              <a:t>متمم</a:t>
            </a:r>
            <a:r>
              <a:rPr lang="fa-IR" dirty="0"/>
              <a:t> ورودی های لچ </a:t>
            </a:r>
            <a:r>
              <a:rPr lang="en-US" dirty="0"/>
              <a:t>NOR</a:t>
            </a:r>
            <a:r>
              <a:rPr lang="fa-IR" dirty="0"/>
              <a:t> است.</a:t>
            </a:r>
          </a:p>
          <a:p>
            <a:pPr algn="r"/>
            <a:r>
              <a:rPr lang="fa-IR" dirty="0"/>
              <a:t>چون لچ </a:t>
            </a:r>
            <a:r>
              <a:rPr lang="en-US" dirty="0"/>
              <a:t>NAND</a:t>
            </a:r>
            <a:r>
              <a:rPr lang="fa-IR" dirty="0"/>
              <a:t> برای تغییر حالت خود به سیگنال </a:t>
            </a:r>
            <a:r>
              <a:rPr lang="en-US" dirty="0"/>
              <a:t>0</a:t>
            </a:r>
            <a:r>
              <a:rPr lang="fa-IR" dirty="0"/>
              <a:t> نیاز دارد، گاهی آنرا لچ </a:t>
            </a:r>
            <a:r>
              <a:rPr lang="en-US" dirty="0"/>
              <a:t>S’-R’</a:t>
            </a:r>
            <a:r>
              <a:rPr lang="fa-IR" dirty="0"/>
              <a:t> میخوانند.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D483DD-DE24-0396-F313-9A4E7DBFB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لچ </a:t>
            </a:r>
            <a:r>
              <a:rPr lang="en-US" dirty="0"/>
              <a:t>SR</a:t>
            </a:r>
            <a:r>
              <a:rPr lang="fa-IR" dirty="0"/>
              <a:t> با </a:t>
            </a:r>
            <a:r>
              <a:rPr lang="en-US" dirty="0"/>
              <a:t>NAND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0E8796-FF30-A21E-A127-39DE088E6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5EA456-FD02-9262-FD4A-637999960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380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A0FF37E-F53C-2C9D-9A48-D96DB70DDD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09846"/>
            <a:ext cx="10012680" cy="364815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BD483DD-DE24-0396-F313-9A4E7DBFB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لچ </a:t>
            </a:r>
            <a:r>
              <a:rPr lang="en-US" dirty="0"/>
              <a:t>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399D62-1BC8-43B4-3678-FF48FD89D5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581" y="1106293"/>
            <a:ext cx="11328838" cy="5166142"/>
          </a:xfrm>
        </p:spPr>
        <p:txBody>
          <a:bodyPr>
            <a:normAutofit/>
          </a:bodyPr>
          <a:lstStyle/>
          <a:p>
            <a:pPr algn="r"/>
            <a:r>
              <a:rPr lang="fa-IR" dirty="0"/>
              <a:t>یکی از راه های حذف حالت نامطلوب یعنی حالت </a:t>
            </a:r>
            <a:r>
              <a:rPr lang="fa-IR" dirty="0" err="1"/>
              <a:t>نامعین</a:t>
            </a:r>
            <a:r>
              <a:rPr lang="fa-IR" dirty="0"/>
              <a:t> یا غیر مجاز در لچ </a:t>
            </a:r>
            <a:r>
              <a:rPr lang="en-US" dirty="0"/>
              <a:t>SR</a:t>
            </a:r>
            <a:r>
              <a:rPr lang="fa-IR" dirty="0"/>
              <a:t> این است که مطمئن شویم </a:t>
            </a:r>
            <a:r>
              <a:rPr lang="en-US" dirty="0"/>
              <a:t>S</a:t>
            </a:r>
            <a:r>
              <a:rPr lang="fa-IR" dirty="0"/>
              <a:t> و </a:t>
            </a:r>
            <a:r>
              <a:rPr lang="en-US" dirty="0"/>
              <a:t>R</a:t>
            </a:r>
            <a:r>
              <a:rPr lang="fa-IR" dirty="0"/>
              <a:t> هرگز بطور همزمان به </a:t>
            </a:r>
            <a:r>
              <a:rPr lang="en-US" dirty="0"/>
              <a:t>1</a:t>
            </a:r>
            <a:r>
              <a:rPr lang="fa-IR" dirty="0"/>
              <a:t> </a:t>
            </a:r>
            <a:r>
              <a:rPr lang="fa-IR" dirty="0" err="1"/>
              <a:t>نمیروند</a:t>
            </a:r>
            <a:endParaRPr lang="fa-IR" dirty="0"/>
          </a:p>
          <a:p>
            <a:pPr algn="r"/>
            <a:r>
              <a:rPr lang="fa-IR" dirty="0"/>
              <a:t>این لچ تنها دو ورودی دارد: ورودی </a:t>
            </a:r>
            <a:r>
              <a:rPr lang="en-US" dirty="0"/>
              <a:t>D</a:t>
            </a:r>
            <a:r>
              <a:rPr lang="fa-IR" dirty="0"/>
              <a:t> و ورودی </a:t>
            </a:r>
            <a:r>
              <a:rPr lang="fa-IR" dirty="0" err="1"/>
              <a:t>کنترلر</a:t>
            </a:r>
            <a:r>
              <a:rPr lang="fa-IR" dirty="0"/>
              <a:t> </a:t>
            </a:r>
            <a:r>
              <a:rPr lang="en-US" dirty="0"/>
              <a:t>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0E8796-FF30-A21E-A127-39DE088E6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5EA456-FD02-9262-FD4A-637999960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397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60AD8C0-5B3F-9897-84A1-3746C5B10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Graphic symbols for latches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1670F2CB-B275-ACC5-8646-E0F0E9DDFB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7025" y="1979613"/>
            <a:ext cx="11106150" cy="368617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88521C-68F5-55A9-200D-90C534A2A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18D0A7-60C1-119E-29B8-25B40C935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0922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483DD-DE24-0396-F313-9A4E7DBFB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تغییر حالت در </a:t>
            </a:r>
            <a:r>
              <a:rPr lang="fa-IR" dirty="0" err="1"/>
              <a:t>فلیپ</a:t>
            </a:r>
            <a:r>
              <a:rPr lang="fa-IR" dirty="0"/>
              <a:t> </a:t>
            </a:r>
            <a:r>
              <a:rPr lang="fa-IR" dirty="0" err="1"/>
              <a:t>فلاپ</a:t>
            </a:r>
            <a:r>
              <a:rPr lang="fa-IR" dirty="0"/>
              <a:t> ها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399D62-1BC8-43B4-3678-FF48FD89D5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581" y="1106293"/>
            <a:ext cx="11328838" cy="5166142"/>
          </a:xfrm>
        </p:spPr>
        <p:txBody>
          <a:bodyPr>
            <a:normAutofit/>
          </a:bodyPr>
          <a:lstStyle/>
          <a:p>
            <a:pPr algn="r"/>
            <a:r>
              <a:rPr lang="fa-IR" dirty="0"/>
              <a:t>حالت یک لچ یا یک </a:t>
            </a:r>
            <a:r>
              <a:rPr lang="fa-IR" dirty="0" err="1"/>
              <a:t>فلیپ</a:t>
            </a:r>
            <a:r>
              <a:rPr lang="fa-IR" dirty="0"/>
              <a:t> </a:t>
            </a:r>
            <a:r>
              <a:rPr lang="fa-IR" dirty="0" err="1"/>
              <a:t>فلاپ</a:t>
            </a:r>
            <a:r>
              <a:rPr lang="fa-IR" dirty="0"/>
              <a:t> با تغییر در ورودی کنترل عوض میشود</a:t>
            </a:r>
          </a:p>
          <a:p>
            <a:pPr algn="r"/>
            <a:r>
              <a:rPr lang="fa-IR" dirty="0"/>
              <a:t>این تغییر لحظه ای را </a:t>
            </a:r>
            <a:r>
              <a:rPr lang="fa-IR" dirty="0" err="1"/>
              <a:t>تریگر</a:t>
            </a:r>
            <a:r>
              <a:rPr lang="fa-IR" dirty="0"/>
              <a:t> میگویند.</a:t>
            </a:r>
          </a:p>
          <a:p>
            <a:pPr algn="r"/>
            <a:r>
              <a:rPr lang="fa-IR" dirty="0"/>
              <a:t>لچ </a:t>
            </a:r>
            <a:r>
              <a:rPr lang="en-US" dirty="0"/>
              <a:t>D</a:t>
            </a:r>
            <a:r>
              <a:rPr lang="fa-IR" dirty="0"/>
              <a:t>، با پالس ها در ورودی </a:t>
            </a:r>
            <a:r>
              <a:rPr lang="fa-IR" dirty="0" err="1"/>
              <a:t>کنترلش</a:t>
            </a:r>
            <a:r>
              <a:rPr lang="fa-IR" dirty="0"/>
              <a:t> اساساً یک </a:t>
            </a:r>
            <a:r>
              <a:rPr lang="fa-IR" dirty="0" err="1"/>
              <a:t>فلیپ</a:t>
            </a:r>
            <a:r>
              <a:rPr lang="fa-IR" dirty="0"/>
              <a:t> </a:t>
            </a:r>
            <a:r>
              <a:rPr lang="fa-IR" dirty="0" err="1"/>
              <a:t>فلاپ</a:t>
            </a:r>
            <a:r>
              <a:rPr lang="fa-IR" dirty="0"/>
              <a:t> است که در هر زمان پالس به سطح منطقی 1 برود، </a:t>
            </a:r>
            <a:r>
              <a:rPr lang="fa-IR" dirty="0" err="1"/>
              <a:t>تریگر</a:t>
            </a:r>
            <a:r>
              <a:rPr lang="fa-IR" dirty="0"/>
              <a:t> میشود.</a:t>
            </a:r>
          </a:p>
          <a:p>
            <a:pPr algn="r"/>
            <a:r>
              <a:rPr lang="fa-IR" dirty="0"/>
              <a:t>مادامی که پالس ورودی کنترل در این سطح بماند، هر تغییری در ورودی داده، خروجی لچ را عوض خواهد کرد.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0E8796-FF30-A21E-A127-39DE088E6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5EA456-FD02-9262-FD4A-637999960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173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483DD-DE24-0396-F313-9A4E7DBFB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تغییر حالت در </a:t>
            </a:r>
            <a:r>
              <a:rPr lang="fa-IR" dirty="0" err="1"/>
              <a:t>فلیپ</a:t>
            </a:r>
            <a:r>
              <a:rPr lang="fa-IR" dirty="0"/>
              <a:t> </a:t>
            </a:r>
            <a:r>
              <a:rPr lang="fa-IR" dirty="0" err="1"/>
              <a:t>فلاپ</a:t>
            </a:r>
            <a:r>
              <a:rPr lang="fa-IR" dirty="0"/>
              <a:t> ها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399D62-1BC8-43B4-3678-FF48FD89D5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581" y="1106293"/>
            <a:ext cx="11328838" cy="3485301"/>
          </a:xfrm>
        </p:spPr>
        <p:txBody>
          <a:bodyPr>
            <a:normAutofit fontScale="77500" lnSpcReduction="20000"/>
          </a:bodyPr>
          <a:lstStyle/>
          <a:p>
            <a:pPr algn="r"/>
            <a:r>
              <a:rPr lang="fa-IR" dirty="0"/>
              <a:t>همانطور که در نمودار ملاحظه میشود، خروجی </a:t>
            </a:r>
            <a:r>
              <a:rPr lang="fa-IR" dirty="0" err="1"/>
              <a:t>فلیپ</a:t>
            </a:r>
            <a:r>
              <a:rPr lang="fa-IR" dirty="0"/>
              <a:t> </a:t>
            </a:r>
            <a:r>
              <a:rPr lang="fa-IR" dirty="0" err="1"/>
              <a:t>فلاپ</a:t>
            </a:r>
            <a:r>
              <a:rPr lang="fa-IR" dirty="0"/>
              <a:t> به ورودی های مدار ترکیبی داده شده است.</a:t>
            </a:r>
          </a:p>
          <a:p>
            <a:pPr algn="r"/>
            <a:r>
              <a:rPr lang="fa-IR" dirty="0"/>
              <a:t>در نتیجه ورودی های </a:t>
            </a:r>
            <a:r>
              <a:rPr lang="fa-IR" dirty="0" err="1"/>
              <a:t>فلیپ</a:t>
            </a:r>
            <a:r>
              <a:rPr lang="fa-IR" dirty="0"/>
              <a:t> </a:t>
            </a:r>
            <a:r>
              <a:rPr lang="fa-IR" dirty="0" err="1"/>
              <a:t>فلاپ</a:t>
            </a:r>
            <a:r>
              <a:rPr lang="fa-IR" dirty="0"/>
              <a:t> ممکن است از خروجی همان مدار تغذیه شود</a:t>
            </a:r>
          </a:p>
          <a:p>
            <a:pPr algn="r"/>
            <a:r>
              <a:rPr lang="fa-IR" dirty="0"/>
              <a:t>وقتی لچ ها </a:t>
            </a:r>
            <a:r>
              <a:rPr lang="fa-IR" dirty="0" err="1"/>
              <a:t>بعنوان</a:t>
            </a:r>
            <a:r>
              <a:rPr lang="fa-IR" dirty="0"/>
              <a:t> عناصر حافظه مورد استفاده قرار گیرند، مشکل اساسی </a:t>
            </a:r>
            <a:r>
              <a:rPr lang="fa-IR" dirty="0" err="1"/>
              <a:t>بوجود</a:t>
            </a:r>
            <a:r>
              <a:rPr lang="fa-IR" dirty="0"/>
              <a:t> می آید.</a:t>
            </a:r>
          </a:p>
          <a:p>
            <a:pPr algn="r"/>
            <a:r>
              <a:rPr lang="fa-IR" dirty="0" err="1"/>
              <a:t>فلیپ</a:t>
            </a:r>
            <a:r>
              <a:rPr lang="fa-IR" dirty="0"/>
              <a:t> </a:t>
            </a:r>
            <a:r>
              <a:rPr lang="fa-IR" dirty="0" err="1"/>
              <a:t>فلاپ</a:t>
            </a:r>
            <a:r>
              <a:rPr lang="fa-IR" dirty="0"/>
              <a:t> ها طوری ساخته میشوند که وقتی بخشی از نوع مدار ترتیبی </a:t>
            </a:r>
            <a:r>
              <a:rPr lang="fa-IR" dirty="0" err="1"/>
              <a:t>اند</a:t>
            </a:r>
            <a:r>
              <a:rPr lang="fa-IR" dirty="0"/>
              <a:t> و از ساعت مشترک استفاده میکنند، </a:t>
            </a:r>
            <a:r>
              <a:rPr lang="fa-IR" dirty="0" err="1"/>
              <a:t>عملکردشان</a:t>
            </a:r>
            <a:r>
              <a:rPr lang="fa-IR" dirty="0"/>
              <a:t> صحیح باشد.</a:t>
            </a:r>
          </a:p>
          <a:p>
            <a:pPr algn="r"/>
            <a:r>
              <a:rPr lang="fa-IR" dirty="0"/>
              <a:t>مشکل لچ این است که به سطح پالس ساعت پاسخ میدهد</a:t>
            </a:r>
          </a:p>
          <a:p>
            <a:pPr algn="r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0E8796-FF30-A21E-A127-39DE088E6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5EA456-FD02-9262-FD4A-637999960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93D9030-3CAC-34EF-86B5-4941F4BD9D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44429"/>
            <a:ext cx="6577149" cy="2313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199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483DD-DE24-0396-F313-9A4E7DBFB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err="1"/>
              <a:t>فلیپ</a:t>
            </a:r>
            <a:r>
              <a:rPr lang="fa-IR" dirty="0"/>
              <a:t> </a:t>
            </a:r>
            <a:r>
              <a:rPr lang="fa-IR" dirty="0" err="1"/>
              <a:t>فلاپهای</a:t>
            </a:r>
            <a:r>
              <a:rPr lang="fa-IR" dirty="0"/>
              <a:t> حساس به لبه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399D62-1BC8-43B4-3678-FF48FD89D5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581" y="1106293"/>
            <a:ext cx="11328838" cy="3485301"/>
          </a:xfrm>
        </p:spPr>
        <p:txBody>
          <a:bodyPr>
            <a:normAutofit/>
          </a:bodyPr>
          <a:lstStyle/>
          <a:p>
            <a:pPr algn="r"/>
            <a:r>
              <a:rPr lang="fa-IR" dirty="0"/>
              <a:t>نکته کلیدی در یک </a:t>
            </a:r>
            <a:r>
              <a:rPr lang="fa-IR" dirty="0" err="1"/>
              <a:t>علمکرد</a:t>
            </a:r>
            <a:r>
              <a:rPr lang="fa-IR" dirty="0"/>
              <a:t> صحیح </a:t>
            </a:r>
            <a:r>
              <a:rPr lang="fa-IR" dirty="0" err="1"/>
              <a:t>فلیپ</a:t>
            </a:r>
            <a:r>
              <a:rPr lang="fa-IR" dirty="0"/>
              <a:t> </a:t>
            </a:r>
            <a:r>
              <a:rPr lang="fa-IR" dirty="0" err="1"/>
              <a:t>فلاپ</a:t>
            </a:r>
            <a:r>
              <a:rPr lang="fa-IR" dirty="0"/>
              <a:t> ها </a:t>
            </a:r>
            <a:r>
              <a:rPr lang="fa-IR" dirty="0" err="1"/>
              <a:t>تریگر</a:t>
            </a:r>
            <a:r>
              <a:rPr lang="fa-IR" dirty="0"/>
              <a:t> شدن آن در زمان گذر سیگنال است.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0E8796-FF30-A21E-A127-39DE088E6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5EA456-FD02-9262-FD4A-637999960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00CBBD1-816E-CBFC-3F91-B0B7AE171C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581" y="2528047"/>
            <a:ext cx="7219633" cy="4272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188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B8B55-0086-592E-6DF4-67887CBFC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مطالب این فصل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BDCC55-B9B8-F971-35AD-DB432791A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280907-C85B-4F20-64F3-240308D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A5CB63-CEA0-CF38-B006-51A256C51A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3E2EBB9-452D-D307-332E-E39F0A22E4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568"/>
          <a:stretch/>
        </p:blipFill>
        <p:spPr>
          <a:xfrm>
            <a:off x="6602992" y="1071247"/>
            <a:ext cx="5589008" cy="41955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5574CFB-9807-FF46-9081-FD0E5B3B4D1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417"/>
          <a:stretch/>
        </p:blipFill>
        <p:spPr>
          <a:xfrm>
            <a:off x="124292" y="1153421"/>
            <a:ext cx="6215919" cy="2707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5090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483DD-DE24-0396-F313-9A4E7DBFB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err="1"/>
              <a:t>فلیپ</a:t>
            </a:r>
            <a:r>
              <a:rPr lang="fa-IR" dirty="0"/>
              <a:t> </a:t>
            </a:r>
            <a:r>
              <a:rPr lang="fa-IR" dirty="0" err="1"/>
              <a:t>فلاپهای</a:t>
            </a:r>
            <a:r>
              <a:rPr lang="fa-IR" dirty="0"/>
              <a:t> حساس به لبه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399D62-1BC8-43B4-3678-FF48FD89D5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581" y="1106293"/>
            <a:ext cx="11328838" cy="3485301"/>
          </a:xfrm>
        </p:spPr>
        <p:txBody>
          <a:bodyPr>
            <a:normAutofit/>
          </a:bodyPr>
          <a:lstStyle/>
          <a:p>
            <a:pPr algn="r"/>
            <a:r>
              <a:rPr lang="fa-IR" dirty="0"/>
              <a:t>برای اصلاح لپ به یک </a:t>
            </a:r>
            <a:r>
              <a:rPr lang="fa-IR" dirty="0" err="1"/>
              <a:t>فلیپ</a:t>
            </a:r>
            <a:r>
              <a:rPr lang="fa-IR" dirty="0"/>
              <a:t> </a:t>
            </a:r>
            <a:r>
              <a:rPr lang="fa-IR" dirty="0" err="1"/>
              <a:t>فلاپ</a:t>
            </a:r>
            <a:r>
              <a:rPr lang="fa-IR" dirty="0"/>
              <a:t> دو راه وجود دارد.</a:t>
            </a:r>
          </a:p>
          <a:p>
            <a:pPr algn="r"/>
            <a:r>
              <a:rPr lang="fa-IR" dirty="0"/>
              <a:t>یکی از این روشها، استفاده از دو لچ با آرایشی خاص است که خروجی </a:t>
            </a:r>
            <a:r>
              <a:rPr lang="fa-IR" dirty="0" err="1"/>
              <a:t>فلیپ</a:t>
            </a:r>
            <a:r>
              <a:rPr lang="fa-IR" dirty="0"/>
              <a:t> </a:t>
            </a:r>
            <a:r>
              <a:rPr lang="fa-IR" dirty="0" err="1"/>
              <a:t>فلاپ</a:t>
            </a:r>
            <a:r>
              <a:rPr lang="fa-IR" dirty="0"/>
              <a:t> را در حین تغییر ورودی، از آن جدا سازد</a:t>
            </a:r>
          </a:p>
          <a:p>
            <a:pPr algn="r"/>
            <a:r>
              <a:rPr lang="fa-IR" dirty="0"/>
              <a:t>راه دیگر تهیه </a:t>
            </a:r>
            <a:r>
              <a:rPr lang="fa-IR" dirty="0" err="1"/>
              <a:t>فلیپ</a:t>
            </a:r>
            <a:r>
              <a:rPr lang="fa-IR" dirty="0"/>
              <a:t> </a:t>
            </a:r>
            <a:r>
              <a:rPr lang="fa-IR" dirty="0" err="1"/>
              <a:t>فلاپی</a:t>
            </a:r>
            <a:r>
              <a:rPr lang="fa-IR" dirty="0"/>
              <a:t> است که فقط در حین گذر سیگنال </a:t>
            </a:r>
            <a:r>
              <a:rPr lang="fa-IR" dirty="0" err="1"/>
              <a:t>تریگر</a:t>
            </a:r>
            <a:r>
              <a:rPr lang="fa-IR" dirty="0"/>
              <a:t> شود.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0E8796-FF30-A21E-A127-39DE088E6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5EA456-FD02-9262-FD4A-637999960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6A1704C-70E3-E65D-0800-4BC486685E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8191" y="4347315"/>
            <a:ext cx="6535478" cy="2389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220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55808-E454-2DBB-0F97-C66048818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ساخت </a:t>
            </a:r>
            <a:r>
              <a:rPr lang="fa-IR" dirty="0" err="1"/>
              <a:t>فلیپ</a:t>
            </a:r>
            <a:r>
              <a:rPr lang="fa-IR" dirty="0"/>
              <a:t> </a:t>
            </a:r>
            <a:r>
              <a:rPr lang="fa-IR" dirty="0" err="1"/>
              <a:t>فلاپ</a:t>
            </a:r>
            <a:r>
              <a:rPr lang="fa-IR" dirty="0"/>
              <a:t> </a:t>
            </a:r>
            <a:r>
              <a:rPr lang="en-US" dirty="0"/>
              <a:t>D</a:t>
            </a:r>
            <a:r>
              <a:rPr lang="fa-IR" dirty="0"/>
              <a:t> حساس به لبه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FD9308-2798-0BC2-179D-30D7A6F424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31E2C1-2A85-AF76-B2B2-A02EBACF7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415514-2075-2B67-93EA-D469522B9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372F9D6-6AE9-C2FA-5F00-5AE942BC17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8925" y="4422535"/>
            <a:ext cx="6534150" cy="23907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BBE3A0A-C4D1-6765-0206-F584E617F52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208"/>
          <a:stretch/>
        </p:blipFill>
        <p:spPr>
          <a:xfrm>
            <a:off x="524435" y="1240076"/>
            <a:ext cx="11328838" cy="24011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E32186E-1D69-7D02-CED4-3202A2AF311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775" t="55452" r="56429" b="25523"/>
          <a:stretch/>
        </p:blipFill>
        <p:spPr>
          <a:xfrm>
            <a:off x="3879669" y="5756465"/>
            <a:ext cx="444138" cy="45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373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2AB98-FD06-1771-BDB2-E0B17B424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ساخت </a:t>
            </a:r>
            <a:r>
              <a:rPr lang="fa-IR" dirty="0" err="1"/>
              <a:t>فلیپ</a:t>
            </a:r>
            <a:r>
              <a:rPr lang="fa-IR" dirty="0"/>
              <a:t> </a:t>
            </a:r>
            <a:r>
              <a:rPr lang="fa-IR" dirty="0" err="1"/>
              <a:t>فلاپ</a:t>
            </a:r>
            <a:r>
              <a:rPr lang="fa-IR" dirty="0"/>
              <a:t> </a:t>
            </a:r>
            <a:r>
              <a:rPr lang="en-US" dirty="0"/>
              <a:t>D</a:t>
            </a:r>
            <a:r>
              <a:rPr lang="fa-IR" dirty="0"/>
              <a:t> حساس به لبه بالا رونده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97B0F8-37E1-A8FA-944B-9E5F22C0FB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6806" y="1240077"/>
            <a:ext cx="6077494" cy="5166142"/>
          </a:xfrm>
        </p:spPr>
        <p:txBody>
          <a:bodyPr>
            <a:normAutofit lnSpcReduction="10000"/>
          </a:bodyPr>
          <a:lstStyle/>
          <a:p>
            <a:r>
              <a:rPr lang="fa-IR" dirty="0"/>
              <a:t>اگر </a:t>
            </a:r>
            <a:r>
              <a:rPr lang="en-US" dirty="0"/>
              <a:t>D=0</a:t>
            </a:r>
            <a:r>
              <a:rPr lang="fa-IR" dirty="0"/>
              <a:t> و کلاک از </a:t>
            </a:r>
            <a:r>
              <a:rPr lang="en-US" dirty="0"/>
              <a:t>0</a:t>
            </a:r>
            <a:r>
              <a:rPr lang="fa-IR" dirty="0"/>
              <a:t> به </a:t>
            </a:r>
            <a:r>
              <a:rPr lang="en-US" dirty="0"/>
              <a:t>1</a:t>
            </a:r>
            <a:r>
              <a:rPr lang="fa-IR" dirty="0"/>
              <a:t> برود. </a:t>
            </a:r>
          </a:p>
          <a:p>
            <a:pPr lvl="1"/>
            <a:r>
              <a:rPr lang="fa-IR" dirty="0"/>
              <a:t>خروجی </a:t>
            </a:r>
            <a:r>
              <a:rPr lang="en-US" dirty="0"/>
              <a:t>0</a:t>
            </a:r>
            <a:r>
              <a:rPr lang="fa-IR" dirty="0"/>
              <a:t> خواهد شد</a:t>
            </a:r>
          </a:p>
          <a:p>
            <a:r>
              <a:rPr lang="fa-IR" dirty="0"/>
              <a:t>اگر </a:t>
            </a:r>
            <a:r>
              <a:rPr lang="en-US" dirty="0"/>
              <a:t>D=0</a:t>
            </a:r>
            <a:r>
              <a:rPr lang="fa-IR" dirty="0"/>
              <a:t> و کلاک از </a:t>
            </a:r>
            <a:r>
              <a:rPr lang="en-US" dirty="0"/>
              <a:t>1</a:t>
            </a:r>
            <a:r>
              <a:rPr lang="fa-IR" dirty="0"/>
              <a:t> به </a:t>
            </a:r>
            <a:r>
              <a:rPr lang="en-US" dirty="0"/>
              <a:t>0</a:t>
            </a:r>
            <a:r>
              <a:rPr lang="fa-IR" dirty="0"/>
              <a:t> برود. </a:t>
            </a:r>
            <a:endParaRPr lang="en-US" dirty="0"/>
          </a:p>
          <a:p>
            <a:pPr lvl="1"/>
            <a:r>
              <a:rPr lang="fa-IR" dirty="0"/>
              <a:t>خروجی تغییر نخواهد کرد.</a:t>
            </a:r>
          </a:p>
          <a:p>
            <a:r>
              <a:rPr lang="fa-IR" dirty="0"/>
              <a:t>اگر </a:t>
            </a:r>
            <a:r>
              <a:rPr lang="en-US" dirty="0"/>
              <a:t>D=1</a:t>
            </a:r>
            <a:r>
              <a:rPr lang="fa-IR" dirty="0"/>
              <a:t> و کلاک از </a:t>
            </a:r>
            <a:r>
              <a:rPr lang="en-US" dirty="0"/>
              <a:t>0</a:t>
            </a:r>
            <a:r>
              <a:rPr lang="fa-IR" dirty="0"/>
              <a:t> به </a:t>
            </a:r>
            <a:r>
              <a:rPr lang="en-US" dirty="0"/>
              <a:t>1</a:t>
            </a:r>
            <a:r>
              <a:rPr lang="fa-IR" dirty="0"/>
              <a:t> برود. </a:t>
            </a:r>
          </a:p>
          <a:p>
            <a:pPr lvl="1"/>
            <a:r>
              <a:rPr lang="fa-IR" dirty="0"/>
              <a:t>خروجی </a:t>
            </a:r>
            <a:r>
              <a:rPr lang="en-US" dirty="0"/>
              <a:t>1</a:t>
            </a:r>
            <a:r>
              <a:rPr lang="fa-IR" dirty="0"/>
              <a:t> خواهد شد</a:t>
            </a:r>
          </a:p>
          <a:p>
            <a:r>
              <a:rPr lang="fa-IR" dirty="0"/>
              <a:t>اگر </a:t>
            </a:r>
            <a:r>
              <a:rPr lang="en-US" dirty="0"/>
              <a:t>D=1</a:t>
            </a:r>
            <a:r>
              <a:rPr lang="fa-IR" dirty="0"/>
              <a:t> و کلاک از </a:t>
            </a:r>
            <a:r>
              <a:rPr lang="en-US" dirty="0"/>
              <a:t>1</a:t>
            </a:r>
            <a:r>
              <a:rPr lang="fa-IR" dirty="0"/>
              <a:t> به </a:t>
            </a:r>
            <a:r>
              <a:rPr lang="en-US" dirty="0"/>
              <a:t>0</a:t>
            </a:r>
            <a:r>
              <a:rPr lang="fa-IR" dirty="0"/>
              <a:t> برود. </a:t>
            </a:r>
            <a:endParaRPr lang="en-US" dirty="0"/>
          </a:p>
          <a:p>
            <a:pPr lvl="1"/>
            <a:r>
              <a:rPr lang="fa-IR" dirty="0"/>
              <a:t>خروجی تغییر نخواهد کرد.</a:t>
            </a:r>
          </a:p>
          <a:p>
            <a:pPr lvl="1"/>
            <a:endParaRPr lang="fa-IR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BB2C83-FB90-8A33-10DD-294739C8C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A783FC-26DE-1876-4EC3-37C372FD1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00CDC14-6196-E308-2765-40A047B9E0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97280"/>
            <a:ext cx="5466806" cy="576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0978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C015C-8F85-65B0-6EC1-EF7593BFA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461" y="136468"/>
            <a:ext cx="11841555" cy="825283"/>
          </a:xfrm>
        </p:spPr>
        <p:txBody>
          <a:bodyPr>
            <a:normAutofit fontScale="90000"/>
          </a:bodyPr>
          <a:lstStyle/>
          <a:p>
            <a:r>
              <a:rPr lang="fa-IR" dirty="0" err="1"/>
              <a:t>سمبولهای</a:t>
            </a:r>
            <a:r>
              <a:rPr lang="fa-IR" dirty="0"/>
              <a:t> </a:t>
            </a:r>
            <a:r>
              <a:rPr lang="fa-IR" dirty="0" err="1"/>
              <a:t>گرافیکی</a:t>
            </a:r>
            <a:r>
              <a:rPr lang="fa-IR" dirty="0"/>
              <a:t> برای نمایش </a:t>
            </a:r>
            <a:r>
              <a:rPr lang="fa-IR" dirty="0" err="1"/>
              <a:t>فلیپ</a:t>
            </a:r>
            <a:r>
              <a:rPr lang="fa-IR" dirty="0"/>
              <a:t> </a:t>
            </a:r>
            <a:r>
              <a:rPr lang="fa-IR" dirty="0" err="1"/>
              <a:t>فلاپ</a:t>
            </a:r>
            <a:r>
              <a:rPr lang="fa-IR" dirty="0"/>
              <a:t> های حساس به لبه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765C27-47B0-CF13-544C-7253F782E6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828691-3170-8AB7-952D-ADF910B73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A3EB57-B92D-B7CB-8E33-8B60910F8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90B765B-A829-E081-3395-FD251F5893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80" y="1497012"/>
            <a:ext cx="11198664" cy="437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229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BC799-74C5-CB40-93BE-598F3AA43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دیگر </a:t>
            </a:r>
            <a:r>
              <a:rPr lang="fa-IR" dirty="0" err="1"/>
              <a:t>فلیپ</a:t>
            </a:r>
            <a:r>
              <a:rPr lang="fa-IR" dirty="0"/>
              <a:t> </a:t>
            </a:r>
            <a:r>
              <a:rPr lang="fa-IR" dirty="0" err="1"/>
              <a:t>فلاپ</a:t>
            </a:r>
            <a:r>
              <a:rPr lang="fa-IR" dirty="0"/>
              <a:t> ها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33BC97-EFE0-104D-500E-38B000A559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462" y="4722223"/>
            <a:ext cx="11328838" cy="1683996"/>
          </a:xfrm>
        </p:spPr>
        <p:txBody>
          <a:bodyPr>
            <a:normAutofit fontScale="92500" lnSpcReduction="10000"/>
          </a:bodyPr>
          <a:lstStyle/>
          <a:p>
            <a:r>
              <a:rPr lang="fa-IR" dirty="0"/>
              <a:t>این </a:t>
            </a:r>
            <a:r>
              <a:rPr lang="fa-IR" dirty="0" err="1"/>
              <a:t>فلیپ</a:t>
            </a:r>
            <a:r>
              <a:rPr lang="fa-IR" dirty="0"/>
              <a:t> </a:t>
            </a:r>
            <a:r>
              <a:rPr lang="fa-IR" dirty="0" err="1"/>
              <a:t>فلاپ</a:t>
            </a:r>
            <a:r>
              <a:rPr lang="fa-IR" dirty="0"/>
              <a:t> میتواند:</a:t>
            </a:r>
          </a:p>
          <a:p>
            <a:pPr lvl="1"/>
            <a:r>
              <a:rPr lang="fa-IR" dirty="0"/>
              <a:t>خروجی را 1 نماید، خروجی را 0 نماید</a:t>
            </a:r>
          </a:p>
          <a:p>
            <a:pPr lvl="1"/>
            <a:r>
              <a:rPr lang="fa-IR" dirty="0"/>
              <a:t>وضعیت قبلی را حفظ کند، وضعیت قبلی را معکوس کند.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304C83-7B3F-B787-F177-D8E02E5EA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EAE86D-CF8E-E419-A6B7-5C6526177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FDB66EE-1BE1-EA58-666E-CBDAEC4796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37" y="1173398"/>
            <a:ext cx="7698363" cy="35488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5B2A2AC-6AAD-94B7-0E88-9EBF4D9356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072" r="17443" b="44186"/>
          <a:stretch/>
        </p:blipFill>
        <p:spPr>
          <a:xfrm>
            <a:off x="8138298" y="1411498"/>
            <a:ext cx="3879531" cy="2807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720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BC799-74C5-CB40-93BE-598F3AA43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دیگر </a:t>
            </a:r>
            <a:r>
              <a:rPr lang="fa-IR" dirty="0" err="1"/>
              <a:t>فلیپ</a:t>
            </a:r>
            <a:r>
              <a:rPr lang="fa-IR" dirty="0"/>
              <a:t> </a:t>
            </a:r>
            <a:r>
              <a:rPr lang="fa-IR" dirty="0" err="1"/>
              <a:t>فلاپ</a:t>
            </a:r>
            <a:r>
              <a:rPr lang="fa-IR" dirty="0"/>
              <a:t> ها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33BC97-EFE0-104D-500E-38B000A559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462" y="3984171"/>
            <a:ext cx="11328838" cy="2422048"/>
          </a:xfrm>
        </p:spPr>
        <p:txBody>
          <a:bodyPr/>
          <a:lstStyle/>
          <a:p>
            <a:r>
              <a:rPr lang="fa-IR" dirty="0"/>
              <a:t>در این </a:t>
            </a:r>
            <a:r>
              <a:rPr lang="fa-IR" dirty="0" err="1"/>
              <a:t>فلیپ</a:t>
            </a:r>
            <a:r>
              <a:rPr lang="fa-IR" dirty="0"/>
              <a:t> </a:t>
            </a:r>
            <a:r>
              <a:rPr lang="fa-IR" dirty="0" err="1"/>
              <a:t>فلاپ</a:t>
            </a:r>
            <a:r>
              <a:rPr lang="fa-IR" dirty="0"/>
              <a:t> </a:t>
            </a:r>
            <a:r>
              <a:rPr lang="fa-IR" dirty="0" err="1"/>
              <a:t>باتوجه</a:t>
            </a:r>
            <a:r>
              <a:rPr lang="fa-IR" dirty="0"/>
              <a:t> به سیگنال ورودی </a:t>
            </a:r>
            <a:r>
              <a:rPr lang="en-US" dirty="0"/>
              <a:t>T</a:t>
            </a:r>
            <a:r>
              <a:rPr lang="fa-IR" dirty="0"/>
              <a:t>، یا خروجی فعلی حفظ میشود و یا </a:t>
            </a:r>
            <a:r>
              <a:rPr lang="en-US" dirty="0"/>
              <a:t>NOT</a:t>
            </a:r>
            <a:r>
              <a:rPr lang="fa-IR" dirty="0"/>
              <a:t> میشود.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304C83-7B3F-B787-F177-D8E02E5EA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EAE86D-CF8E-E419-A6B7-5C6526177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39FC1BC-5626-E033-16EF-05B70A9A0C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1153421"/>
            <a:ext cx="8534400" cy="30194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0DA3C6D-A61F-B8D5-F994-A9F2269806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675" t="66993" b="3480"/>
          <a:stretch/>
        </p:blipFill>
        <p:spPr>
          <a:xfrm>
            <a:off x="4088673" y="5068389"/>
            <a:ext cx="4048354" cy="178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163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DE0A3-004C-5575-6EE4-2BAA327EE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جدول مشخصه </a:t>
            </a:r>
            <a:r>
              <a:rPr lang="fa-IR" dirty="0" err="1"/>
              <a:t>فلیپ</a:t>
            </a:r>
            <a:r>
              <a:rPr lang="fa-IR" dirty="0"/>
              <a:t> </a:t>
            </a:r>
            <a:r>
              <a:rPr lang="fa-IR" dirty="0" err="1"/>
              <a:t>فلاپ</a:t>
            </a:r>
            <a:r>
              <a:rPr lang="fa-IR"/>
              <a:t> ها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5A51CB-3147-37C6-648E-FA5D04F6A1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1408A6-1A4B-16D5-058A-36F6EEF28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94F3F0-E4F2-055A-83E6-8A4E394B9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D74DBD0-A899-C31E-A5CE-66A9468565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6201" y="1219200"/>
            <a:ext cx="7935912" cy="5504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2172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62259-9BDB-847B-5E32-71F60B3EF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Characteristic Equations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127031-0C5F-5DB6-08C2-FC6E53694B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a-IR" dirty="0"/>
              <a:t>خواص منطقی </a:t>
            </a:r>
            <a:r>
              <a:rPr lang="fa-IR" dirty="0" err="1"/>
              <a:t>فلیپ</a:t>
            </a:r>
            <a:r>
              <a:rPr lang="fa-IR" dirty="0"/>
              <a:t> </a:t>
            </a:r>
            <a:r>
              <a:rPr lang="fa-IR" dirty="0" err="1"/>
              <a:t>فلاپ</a:t>
            </a:r>
            <a:r>
              <a:rPr lang="fa-IR" dirty="0"/>
              <a:t> ها که در اسلاید قبل مشاهده کردید را میتوان </a:t>
            </a:r>
            <a:r>
              <a:rPr lang="fa-IR" dirty="0" err="1"/>
              <a:t>بصورت</a:t>
            </a:r>
            <a:r>
              <a:rPr lang="fa-IR" dirty="0"/>
              <a:t> </a:t>
            </a:r>
            <a:r>
              <a:rPr lang="fa-IR" dirty="0" err="1">
                <a:solidFill>
                  <a:srgbClr val="FF0000"/>
                </a:solidFill>
              </a:rPr>
              <a:t>معادلات</a:t>
            </a:r>
            <a:r>
              <a:rPr lang="fa-IR" dirty="0">
                <a:solidFill>
                  <a:srgbClr val="FF0000"/>
                </a:solidFill>
              </a:rPr>
              <a:t> مشخصه </a:t>
            </a:r>
            <a:r>
              <a:rPr lang="fa-IR" dirty="0"/>
              <a:t>نیز بیان کرد:</a:t>
            </a:r>
          </a:p>
          <a:p>
            <a:r>
              <a:rPr lang="fa-IR" dirty="0" err="1"/>
              <a:t>فلیپ</a:t>
            </a:r>
            <a:r>
              <a:rPr lang="fa-IR" dirty="0"/>
              <a:t> </a:t>
            </a:r>
            <a:r>
              <a:rPr lang="fa-IR" dirty="0" err="1"/>
              <a:t>فلاپ</a:t>
            </a:r>
            <a:r>
              <a:rPr lang="fa-IR" dirty="0"/>
              <a:t> </a:t>
            </a:r>
            <a:r>
              <a:rPr lang="en-US" dirty="0"/>
              <a:t>D</a:t>
            </a:r>
            <a:r>
              <a:rPr lang="fa-IR" dirty="0"/>
              <a:t>: </a:t>
            </a:r>
          </a:p>
          <a:p>
            <a:endParaRPr lang="fa-IR" dirty="0"/>
          </a:p>
          <a:p>
            <a:r>
              <a:rPr lang="fa-IR" dirty="0" err="1"/>
              <a:t>فلیپ</a:t>
            </a:r>
            <a:r>
              <a:rPr lang="fa-IR" dirty="0"/>
              <a:t> </a:t>
            </a:r>
            <a:r>
              <a:rPr lang="fa-IR" dirty="0" err="1"/>
              <a:t>فلاپ</a:t>
            </a:r>
            <a:r>
              <a:rPr lang="fa-IR" dirty="0"/>
              <a:t> </a:t>
            </a:r>
            <a:r>
              <a:rPr lang="en-US" dirty="0"/>
              <a:t>JK</a:t>
            </a:r>
            <a:r>
              <a:rPr lang="fa-IR" dirty="0"/>
              <a:t>: </a:t>
            </a:r>
            <a:endParaRPr lang="en-US" dirty="0"/>
          </a:p>
          <a:p>
            <a:endParaRPr lang="fa-IR" dirty="0"/>
          </a:p>
          <a:p>
            <a:r>
              <a:rPr lang="fa-IR" dirty="0" err="1"/>
              <a:t>فلیپ</a:t>
            </a:r>
            <a:r>
              <a:rPr lang="fa-IR" dirty="0"/>
              <a:t> </a:t>
            </a:r>
            <a:r>
              <a:rPr lang="fa-IR" dirty="0" err="1"/>
              <a:t>فلاپ</a:t>
            </a:r>
            <a:r>
              <a:rPr lang="fa-IR" dirty="0"/>
              <a:t> </a:t>
            </a:r>
            <a:r>
              <a:rPr lang="en-US" dirty="0"/>
              <a:t>T</a:t>
            </a:r>
            <a:r>
              <a:rPr lang="fa-IR" dirty="0"/>
              <a:t>: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4ED504-E179-5E20-CDE3-C3E4142ED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955EC3-B837-D421-EFFF-3ED733A0E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7A480E1-B9B4-5E91-086D-4CFE9891C3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6387" y="3238500"/>
            <a:ext cx="1731455" cy="4648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4620622-C6D7-FF0D-65A0-A64C170AEA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0029" y="4761240"/>
            <a:ext cx="2707579" cy="63912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6EB5FE2-4C01-E3C9-1ED2-27594B2CD2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6219" y="6068547"/>
            <a:ext cx="3834765" cy="46482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C8C62EF-F64C-7FE6-C02B-79BFD2C8CFA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1265" t="13789" r="21960" b="45266"/>
          <a:stretch/>
        </p:blipFill>
        <p:spPr>
          <a:xfrm>
            <a:off x="75326" y="3429000"/>
            <a:ext cx="2979272" cy="180872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A639728-9005-C59C-658E-71FAFA32110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418" t="67145" r="52080" b="4250"/>
          <a:stretch/>
        </p:blipFill>
        <p:spPr>
          <a:xfrm>
            <a:off x="75326" y="2035322"/>
            <a:ext cx="2055271" cy="125451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6914567-B68F-9128-EE93-04399EE3493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3991" t="67145" r="5375" b="3113"/>
          <a:stretch/>
        </p:blipFill>
        <p:spPr>
          <a:xfrm>
            <a:off x="75326" y="5449548"/>
            <a:ext cx="2774561" cy="1408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1401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62259-9BDB-847B-5E32-71F60B3EF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پیش تنظیم و تنظیم مستقیم </a:t>
            </a:r>
            <a:r>
              <a:rPr lang="fa-IR" dirty="0" err="1"/>
              <a:t>فلیپ</a:t>
            </a:r>
            <a:r>
              <a:rPr lang="fa-IR" dirty="0"/>
              <a:t> </a:t>
            </a:r>
            <a:r>
              <a:rPr lang="fa-IR" dirty="0" err="1"/>
              <a:t>فلاپ</a:t>
            </a:r>
            <a:r>
              <a:rPr lang="fa-IR" dirty="0"/>
              <a:t> ها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3802B31-6342-7B4B-C7F3-8BC9A2A999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r" rtl="1"/>
            <a:r>
              <a:rPr lang="fa-IR" dirty="0"/>
              <a:t>هنگامی که یک سیستم دیجیتال روشن می شود، وضعیت </a:t>
            </a:r>
            <a:r>
              <a:rPr lang="fa-IR" dirty="0" err="1"/>
              <a:t>فلیپ</a:t>
            </a:r>
            <a:r>
              <a:rPr lang="fa-IR" dirty="0"/>
              <a:t> </a:t>
            </a:r>
            <a:r>
              <a:rPr lang="fa-IR" dirty="0" err="1"/>
              <a:t>فلاپ</a:t>
            </a:r>
            <a:r>
              <a:rPr lang="fa-IR" dirty="0"/>
              <a:t> ها ناشناخته است. ورودی های مستقیم برای رساندن همه </a:t>
            </a:r>
            <a:r>
              <a:rPr lang="fa-IR" dirty="0" err="1"/>
              <a:t>فلیپ</a:t>
            </a:r>
            <a:r>
              <a:rPr lang="fa-IR" dirty="0"/>
              <a:t> </a:t>
            </a:r>
            <a:r>
              <a:rPr lang="fa-IR" dirty="0" err="1"/>
              <a:t>فلاپ</a:t>
            </a:r>
            <a:r>
              <a:rPr lang="fa-IR" dirty="0"/>
              <a:t> های سیستم به حالت شروع شناخته شده قبل از عملیات کلاک مفید هستند.</a:t>
            </a:r>
            <a:endParaRPr lang="en-US" dirty="0"/>
          </a:p>
          <a:p>
            <a:pPr algn="r" rtl="1"/>
            <a:r>
              <a:rPr lang="fa-IR" dirty="0"/>
              <a:t>برخی از </a:t>
            </a:r>
            <a:r>
              <a:rPr lang="fa-IR" dirty="0" err="1"/>
              <a:t>فلیپ</a:t>
            </a:r>
            <a:r>
              <a:rPr lang="fa-IR" dirty="0"/>
              <a:t> </a:t>
            </a:r>
            <a:r>
              <a:rPr lang="fa-IR" dirty="0" err="1"/>
              <a:t>فلاپ</a:t>
            </a:r>
            <a:r>
              <a:rPr lang="fa-IR" dirty="0"/>
              <a:t> ها دارای ورودی های </a:t>
            </a:r>
            <a:r>
              <a:rPr lang="fa-IR" dirty="0" err="1"/>
              <a:t>ناهمزمان</a:t>
            </a:r>
            <a:r>
              <a:rPr lang="fa-IR" dirty="0"/>
              <a:t> (</a:t>
            </a:r>
            <a:r>
              <a:rPr lang="en-US" dirty="0">
                <a:solidFill>
                  <a:srgbClr val="FF0000"/>
                </a:solidFill>
              </a:rPr>
              <a:t>asynchronous inputs </a:t>
            </a:r>
            <a:r>
              <a:rPr lang="fa-IR" dirty="0"/>
              <a:t>) هستند که برای وادار کردن </a:t>
            </a:r>
            <a:r>
              <a:rPr lang="fa-IR" dirty="0" err="1"/>
              <a:t>فلیپ</a:t>
            </a:r>
            <a:r>
              <a:rPr lang="fa-IR" dirty="0"/>
              <a:t> </a:t>
            </a:r>
            <a:r>
              <a:rPr lang="fa-IR" dirty="0" err="1"/>
              <a:t>فلاپ</a:t>
            </a:r>
            <a:r>
              <a:rPr lang="fa-IR" dirty="0"/>
              <a:t> به یک حالت خاص مستقل از ساعت استفاده می شود.</a:t>
            </a:r>
          </a:p>
          <a:p>
            <a:pPr algn="r" rtl="1"/>
            <a:r>
              <a:rPr lang="fa-IR" dirty="0"/>
              <a:t>ورودی که </a:t>
            </a:r>
            <a:r>
              <a:rPr lang="fa-IR" dirty="0" err="1"/>
              <a:t>فلیپ</a:t>
            </a:r>
            <a:r>
              <a:rPr lang="fa-IR" dirty="0"/>
              <a:t> </a:t>
            </a:r>
            <a:r>
              <a:rPr lang="fa-IR" dirty="0" err="1"/>
              <a:t>فلاپ</a:t>
            </a:r>
            <a:r>
              <a:rPr lang="fa-IR" dirty="0"/>
              <a:t> را </a:t>
            </a:r>
            <a:r>
              <a:rPr lang="en-US" dirty="0">
                <a:solidFill>
                  <a:srgbClr val="FF0000"/>
                </a:solidFill>
              </a:rPr>
              <a:t>1</a:t>
            </a:r>
            <a:r>
              <a:rPr lang="fa-IR" dirty="0"/>
              <a:t> می کند، پیش تنظیم (</a:t>
            </a:r>
            <a:r>
              <a:rPr lang="en-US" dirty="0">
                <a:solidFill>
                  <a:srgbClr val="FF0000"/>
                </a:solidFill>
              </a:rPr>
              <a:t>preset</a:t>
            </a:r>
            <a:r>
              <a:rPr lang="fa-IR" dirty="0"/>
              <a:t>) یا تنظیم مستقیم (</a:t>
            </a:r>
            <a:r>
              <a:rPr lang="en-US" dirty="0">
                <a:solidFill>
                  <a:srgbClr val="FF0000"/>
                </a:solidFill>
              </a:rPr>
              <a:t>direct set</a:t>
            </a:r>
            <a:r>
              <a:rPr lang="en-US" dirty="0"/>
              <a:t> </a:t>
            </a:r>
            <a:r>
              <a:rPr lang="fa-IR" dirty="0"/>
              <a:t>) نامیده می شود.</a:t>
            </a:r>
          </a:p>
          <a:p>
            <a:pPr algn="r" rtl="1"/>
            <a:r>
              <a:rPr lang="fa-IR" dirty="0"/>
              <a:t>ورودی که </a:t>
            </a:r>
            <a:r>
              <a:rPr lang="fa-IR" dirty="0" err="1"/>
              <a:t>فلیپ</a:t>
            </a:r>
            <a:r>
              <a:rPr lang="fa-IR" dirty="0"/>
              <a:t> </a:t>
            </a:r>
            <a:r>
              <a:rPr lang="fa-IR" dirty="0" err="1"/>
              <a:t>فلاپ</a:t>
            </a:r>
            <a:r>
              <a:rPr lang="fa-IR" dirty="0"/>
              <a:t> را به </a:t>
            </a:r>
            <a:r>
              <a:rPr lang="en-US" dirty="0"/>
              <a:t>0</a:t>
            </a:r>
            <a:r>
              <a:rPr lang="fa-IR" dirty="0"/>
              <a:t> می رساند، </a:t>
            </a:r>
            <a:r>
              <a:rPr lang="fa-IR" dirty="0" err="1"/>
              <a:t>بازنشانی</a:t>
            </a:r>
            <a:r>
              <a:rPr lang="fa-IR" dirty="0"/>
              <a:t> روشن یا مستقیم (</a:t>
            </a:r>
            <a:r>
              <a:rPr lang="en-US" dirty="0">
                <a:solidFill>
                  <a:srgbClr val="FF0000"/>
                </a:solidFill>
              </a:rPr>
              <a:t>clear or direct reset</a:t>
            </a:r>
            <a:r>
              <a:rPr lang="fa-IR" dirty="0"/>
              <a:t>) نامیده می شود.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4ED504-E179-5E20-CDE3-C3E4142ED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955EC3-B837-D421-EFFF-3ED733A0E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433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62259-9BDB-847B-5E32-71F60B3EF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پیش تنظیم و تنظیم مستقیم </a:t>
            </a:r>
            <a:r>
              <a:rPr lang="fa-IR" dirty="0" err="1"/>
              <a:t>فلیپ</a:t>
            </a:r>
            <a:r>
              <a:rPr lang="fa-IR" dirty="0"/>
              <a:t> </a:t>
            </a:r>
            <a:r>
              <a:rPr lang="fa-IR" dirty="0" err="1"/>
              <a:t>فلاپ</a:t>
            </a:r>
            <a:r>
              <a:rPr lang="fa-IR" dirty="0"/>
              <a:t> ها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3802B31-6342-7B4B-C7F3-8BC9A2A999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Some flip-flops have </a:t>
            </a:r>
            <a:r>
              <a:rPr lang="en-US" dirty="0">
                <a:solidFill>
                  <a:srgbClr val="FF0000"/>
                </a:solidFill>
              </a:rPr>
              <a:t>asynchronous inputs </a:t>
            </a:r>
            <a:r>
              <a:rPr lang="en-US" dirty="0"/>
              <a:t>that are used to </a:t>
            </a:r>
            <a:r>
              <a:rPr lang="en-US" dirty="0">
                <a:solidFill>
                  <a:srgbClr val="FF0000"/>
                </a:solidFill>
              </a:rPr>
              <a:t>force the flip-flop to a particular state</a:t>
            </a:r>
            <a:r>
              <a:rPr lang="en-US" dirty="0"/>
              <a:t> independently of the clock. </a:t>
            </a:r>
            <a:endParaRPr lang="fa-IR" dirty="0"/>
          </a:p>
          <a:p>
            <a:r>
              <a:rPr lang="en-US" dirty="0"/>
              <a:t>The input that sets the flip-flop to 1 is called preset (</a:t>
            </a:r>
            <a:r>
              <a:rPr lang="fa-IR" dirty="0"/>
              <a:t>پیش تنظیم</a:t>
            </a:r>
            <a:r>
              <a:rPr lang="en-US" dirty="0"/>
              <a:t>) or direct set</a:t>
            </a:r>
            <a:r>
              <a:rPr lang="fa-IR" dirty="0"/>
              <a:t> </a:t>
            </a:r>
            <a:r>
              <a:rPr lang="en-US" dirty="0"/>
              <a:t>(</a:t>
            </a:r>
            <a:r>
              <a:rPr lang="fa-IR" dirty="0"/>
              <a:t>تنظیم مستقیم</a:t>
            </a:r>
            <a:r>
              <a:rPr lang="en-US" dirty="0"/>
              <a:t>). </a:t>
            </a:r>
          </a:p>
          <a:p>
            <a:r>
              <a:rPr lang="en-US" dirty="0"/>
              <a:t>The input that clears the flip-flop to 0 is called </a:t>
            </a:r>
            <a:r>
              <a:rPr lang="en-US" dirty="0">
                <a:solidFill>
                  <a:srgbClr val="FF0000"/>
                </a:solidFill>
              </a:rPr>
              <a:t>clear or direct reset</a:t>
            </a:r>
            <a:r>
              <a:rPr lang="en-US" dirty="0"/>
              <a:t>.</a:t>
            </a:r>
          </a:p>
          <a:p>
            <a:r>
              <a:rPr lang="en-US" dirty="0"/>
              <a:t>When power is turned on in a digital system, the state of the flip-flops is unknown. The direct inputs are useful for bringing all flip-flops in the system to a known starting state prior to the clocked operation.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4ED504-E179-5E20-CDE3-C3E4142ED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955EC3-B837-D421-EFFF-3ED733A0E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249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B67E5-FC48-48EC-E5EB-B284C8AC6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/>
              <a:t>مقدمه-مدارهای مجتمع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FC10EB-E5FA-42F1-A835-8236AD325C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462" y="1240077"/>
            <a:ext cx="11328838" cy="3935548"/>
          </a:xfrm>
        </p:spPr>
        <p:txBody>
          <a:bodyPr>
            <a:normAutofit/>
          </a:bodyPr>
          <a:lstStyle/>
          <a:p>
            <a:r>
              <a:rPr lang="fa-IR" dirty="0"/>
              <a:t>مدارهای دیجیتال با مدارهای مجتمع ساخته میشوند.</a:t>
            </a:r>
          </a:p>
          <a:p>
            <a:r>
              <a:rPr lang="fa-IR" dirty="0"/>
              <a:t>یک مدار مجتمع (یا آی سی)، یک کریستال کوچک نیمه هادی به نام تراشه است که قطعات الکترونیکی را برای </a:t>
            </a:r>
            <a:r>
              <a:rPr lang="fa-IR" dirty="0" err="1"/>
              <a:t>گیتهای</a:t>
            </a:r>
            <a:r>
              <a:rPr lang="fa-IR" dirty="0"/>
              <a:t> دیجیتال در خود دارد.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D48EDA-5747-3249-FD2D-60F916091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5001D2-DA39-1D29-A000-339E55A12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4CBC29A-3C75-1D40-DF4A-EB615B9AE8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51" y="3715089"/>
            <a:ext cx="4500962" cy="253404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271D510-97FA-5814-3549-C1446AC400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2712" y="3756241"/>
            <a:ext cx="5893601" cy="2451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70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62259-9BDB-847B-5E32-71F60B3EF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 flip-flop with asynchronous reset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4ED504-E179-5E20-CDE3-C3E4142ED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955EC3-B837-D421-EFFF-3ED733A0E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1203F7-DA58-8831-6A21-5BB20EB2D3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7F5DC26-1D61-A1A9-94C7-528995354F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094288"/>
            <a:ext cx="7312681" cy="570492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2BBD4CC-8E9C-0EA6-86EB-889926C695E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0205"/>
          <a:stretch/>
        </p:blipFill>
        <p:spPr>
          <a:xfrm>
            <a:off x="7818867" y="1240077"/>
            <a:ext cx="4029144" cy="29700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EA25685-9CE8-FBE3-6DDE-71D05D81A1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1138" t="32628"/>
          <a:stretch/>
        </p:blipFill>
        <p:spPr>
          <a:xfrm>
            <a:off x="8458200" y="4588754"/>
            <a:ext cx="2579914" cy="221046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680A47D-AE9B-2E22-39E9-8028D952F21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4457" t="54721" r="2067" b="31072"/>
          <a:stretch/>
        </p:blipFill>
        <p:spPr>
          <a:xfrm>
            <a:off x="8540376" y="5564138"/>
            <a:ext cx="310777" cy="46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9223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62259-9BDB-847B-5E32-71F60B3EF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تحلیل مدارهای ترتیبی ساعت دار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3802B31-6342-7B4B-C7F3-8BC9A2A999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r" rtl="1"/>
            <a:r>
              <a:rPr lang="fa-IR" dirty="0"/>
              <a:t>خروجی ها و حالت بعدی هر دو </a:t>
            </a:r>
            <a:r>
              <a:rPr lang="fa-IR" dirty="0" err="1">
                <a:solidFill>
                  <a:srgbClr val="FF0000"/>
                </a:solidFill>
              </a:rPr>
              <a:t>تابعی</a:t>
            </a:r>
            <a:r>
              <a:rPr lang="fa-IR" dirty="0">
                <a:solidFill>
                  <a:srgbClr val="FF0000"/>
                </a:solidFill>
              </a:rPr>
              <a:t> از ورودی ها و وضعیت فعلی </a:t>
            </a:r>
            <a:r>
              <a:rPr lang="fa-IR" dirty="0"/>
              <a:t>هستند.</a:t>
            </a:r>
          </a:p>
          <a:p>
            <a:pPr algn="r" rtl="1"/>
            <a:r>
              <a:rPr lang="fa-IR" dirty="0"/>
              <a:t>تجزیه و تحلیل یک مدار ترتیبی شامل به دست آوردن یک جدول یا یک نمودار برای </a:t>
            </a:r>
            <a:r>
              <a:rPr lang="fa-IR" dirty="0">
                <a:solidFill>
                  <a:srgbClr val="FF0000"/>
                </a:solidFill>
              </a:rPr>
              <a:t>توالی زمانی ورودی ها، خروجی ها و حالت های داخلی </a:t>
            </a:r>
            <a:r>
              <a:rPr lang="fa-IR" dirty="0"/>
              <a:t>است.</a:t>
            </a:r>
          </a:p>
          <a:p>
            <a:pPr algn="r" rtl="1"/>
            <a:r>
              <a:rPr lang="fa-IR" dirty="0"/>
              <a:t>یک نمودار منطقی اگر شامل </a:t>
            </a:r>
            <a:r>
              <a:rPr lang="fa-IR" dirty="0" err="1"/>
              <a:t>فلیپ</a:t>
            </a:r>
            <a:r>
              <a:rPr lang="fa-IR" dirty="0"/>
              <a:t> </a:t>
            </a:r>
            <a:r>
              <a:rPr lang="fa-IR" dirty="0" err="1"/>
              <a:t>فلاپ</a:t>
            </a:r>
            <a:r>
              <a:rPr lang="fa-IR" dirty="0"/>
              <a:t> </a:t>
            </a:r>
            <a:r>
              <a:rPr lang="fa-IR" dirty="0" err="1"/>
              <a:t>هایی</a:t>
            </a:r>
            <a:r>
              <a:rPr lang="fa-IR" dirty="0"/>
              <a:t> با ورودی های کلاک باشد (</a:t>
            </a:r>
            <a:r>
              <a:rPr lang="en-US" dirty="0">
                <a:solidFill>
                  <a:srgbClr val="FF0000"/>
                </a:solidFill>
              </a:rPr>
              <a:t>clocked sequential circuit </a:t>
            </a:r>
            <a:r>
              <a:rPr lang="fa-IR" dirty="0"/>
              <a:t>)، به عنوان یک </a:t>
            </a:r>
            <a:r>
              <a:rPr lang="fa-IR" dirty="0">
                <a:solidFill>
                  <a:srgbClr val="FF0000"/>
                </a:solidFill>
              </a:rPr>
              <a:t>مدار متوالی کلاک</a:t>
            </a:r>
            <a:r>
              <a:rPr lang="fa-IR" dirty="0"/>
              <a:t> شناخته می شود.</a:t>
            </a:r>
          </a:p>
          <a:p>
            <a:pPr lvl="1" algn="r" rtl="1"/>
            <a:r>
              <a:rPr lang="fa-IR" dirty="0" err="1"/>
              <a:t>فلیپ</a:t>
            </a:r>
            <a:r>
              <a:rPr lang="fa-IR" dirty="0"/>
              <a:t> </a:t>
            </a:r>
            <a:r>
              <a:rPr lang="fa-IR" dirty="0" err="1"/>
              <a:t>فلاپ</a:t>
            </a:r>
            <a:r>
              <a:rPr lang="fa-IR" dirty="0"/>
              <a:t> ها ممکن است از هر نوع باشند و نمودار منطقی ممکن است شامل </a:t>
            </a:r>
            <a:r>
              <a:rPr lang="fa-IR" dirty="0" err="1"/>
              <a:t>گیت</a:t>
            </a:r>
            <a:r>
              <a:rPr lang="fa-IR" dirty="0"/>
              <a:t> های منطق ترکیبی باشد یا نباشد.</a:t>
            </a:r>
          </a:p>
          <a:p>
            <a:pPr algn="r" rtl="1"/>
            <a:r>
              <a:rPr lang="fa-IR" dirty="0"/>
              <a:t>سپس یک جدول حالت و نمودار حالت (</a:t>
            </a:r>
            <a:r>
              <a:rPr lang="en-US" dirty="0">
                <a:solidFill>
                  <a:srgbClr val="FF0000"/>
                </a:solidFill>
              </a:rPr>
              <a:t>state diagram </a:t>
            </a:r>
            <a:r>
              <a:rPr lang="fa-IR" dirty="0"/>
              <a:t>) برای توصیف رفتار مدار ترتیبی (</a:t>
            </a:r>
            <a:r>
              <a:rPr lang="en-US" dirty="0">
                <a:solidFill>
                  <a:srgbClr val="FF0000"/>
                </a:solidFill>
              </a:rPr>
              <a:t>behavior of the sequential circuit</a:t>
            </a:r>
            <a:r>
              <a:rPr lang="fa-IR" dirty="0"/>
              <a:t>) ارائه می شود.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4ED504-E179-5E20-CDE3-C3E4142ED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955EC3-B837-D421-EFFF-3ED733A0E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059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62259-9BDB-847B-5E32-71F60B3EF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تحلیل مدارهای ترتیبی ساعت دار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3802B31-6342-7B4B-C7F3-8BC9A2A999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The outputs and the next state are both </a:t>
            </a:r>
            <a:r>
              <a:rPr lang="en-US" dirty="0">
                <a:solidFill>
                  <a:srgbClr val="FF0000"/>
                </a:solidFill>
              </a:rPr>
              <a:t>a function of the inputs and the present state</a:t>
            </a:r>
            <a:r>
              <a:rPr lang="en-US" dirty="0"/>
              <a:t>. </a:t>
            </a:r>
          </a:p>
          <a:p>
            <a:r>
              <a:rPr lang="en-US" dirty="0"/>
              <a:t>The analysis of a sequential circuit consists of obtaining a table or a diagram for the time sequence of inputs, outputs, and internal states. </a:t>
            </a:r>
          </a:p>
          <a:p>
            <a:r>
              <a:rPr lang="en-US" dirty="0"/>
              <a:t>A logic diagram is recognized as a </a:t>
            </a:r>
            <a:r>
              <a:rPr lang="en-US" dirty="0">
                <a:solidFill>
                  <a:srgbClr val="FF0000"/>
                </a:solidFill>
              </a:rPr>
              <a:t>clocked sequential circuit </a:t>
            </a:r>
            <a:r>
              <a:rPr lang="en-US" dirty="0"/>
              <a:t>if it includes flip-flops with clock inputs. </a:t>
            </a:r>
          </a:p>
          <a:p>
            <a:pPr lvl="1"/>
            <a:r>
              <a:rPr lang="en-US" dirty="0"/>
              <a:t>The flip-flops may be of any type, and the logic diagram may or may not include combinational logic gates. </a:t>
            </a:r>
          </a:p>
          <a:p>
            <a:r>
              <a:rPr lang="en-US" dirty="0"/>
              <a:t>A </a:t>
            </a:r>
            <a:r>
              <a:rPr lang="en-US" dirty="0">
                <a:solidFill>
                  <a:srgbClr val="FF0000"/>
                </a:solidFill>
              </a:rPr>
              <a:t>state table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</a:rPr>
              <a:t>state diagram </a:t>
            </a:r>
            <a:r>
              <a:rPr lang="en-US" dirty="0"/>
              <a:t>are then presented to describe the </a:t>
            </a:r>
            <a:r>
              <a:rPr lang="en-US" dirty="0">
                <a:solidFill>
                  <a:srgbClr val="FF0000"/>
                </a:solidFill>
              </a:rPr>
              <a:t>behavior of the sequential circuit</a:t>
            </a:r>
            <a:r>
              <a:rPr lang="en-US" dirty="0"/>
              <a:t>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4ED504-E179-5E20-CDE3-C3E4142ED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955EC3-B837-D421-EFFF-3ED733A0E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252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62259-9BDB-847B-5E32-71F60B3EF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equations -</a:t>
            </a:r>
            <a:r>
              <a:rPr lang="fa-IR" dirty="0" err="1"/>
              <a:t>معادلات</a:t>
            </a:r>
            <a:r>
              <a:rPr lang="fa-IR" dirty="0"/>
              <a:t> حالت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3802B31-6342-7B4B-C7F3-8BC9A2A999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dirty="0"/>
              <a:t>رفتار یک مدار ترتیبی ساعت دار را می توان به صورت جبری با استفاده از </a:t>
            </a:r>
            <a:r>
              <a:rPr lang="fa-IR" dirty="0" err="1"/>
              <a:t>معادلات</a:t>
            </a:r>
            <a:r>
              <a:rPr lang="fa-IR" dirty="0"/>
              <a:t> حالت توصیف کرد.</a:t>
            </a:r>
          </a:p>
          <a:p>
            <a:pPr algn="r" rtl="1"/>
            <a:r>
              <a:rPr lang="fa-IR" dirty="0"/>
              <a:t>یک معادله حالت (همچنین معادله گذار (</a:t>
            </a:r>
            <a:r>
              <a:rPr lang="en-US" dirty="0">
                <a:solidFill>
                  <a:srgbClr val="FF0000"/>
                </a:solidFill>
              </a:rPr>
              <a:t>transition equation</a:t>
            </a:r>
            <a:r>
              <a:rPr lang="fa-IR" dirty="0"/>
              <a:t>) نیز نامیده می شود) وضعیت بعدی را به عنوان </a:t>
            </a:r>
            <a:r>
              <a:rPr lang="fa-IR" dirty="0" err="1"/>
              <a:t>تابعی</a:t>
            </a:r>
            <a:r>
              <a:rPr lang="fa-IR" dirty="0"/>
              <a:t> از وضعیت فعلی و ورودی ها مشخص می کند.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4ED504-E179-5E20-CDE3-C3E4142ED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955EC3-B837-D421-EFFF-3ED733A0E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531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62259-9BDB-847B-5E32-71F60B3EF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equations -</a:t>
            </a:r>
            <a:r>
              <a:rPr lang="fa-IR" dirty="0" err="1"/>
              <a:t>معادلات</a:t>
            </a:r>
            <a:r>
              <a:rPr lang="fa-IR" dirty="0"/>
              <a:t> حالت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3802B31-6342-7B4B-C7F3-8BC9A2A999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behavior of a clocked sequential circuit can be described algebraically by means of </a:t>
            </a:r>
            <a:r>
              <a:rPr lang="en-US" dirty="0">
                <a:solidFill>
                  <a:srgbClr val="FF0000"/>
                </a:solidFill>
              </a:rPr>
              <a:t>state equations</a:t>
            </a:r>
            <a:r>
              <a:rPr lang="en-US" dirty="0"/>
              <a:t>. </a:t>
            </a:r>
          </a:p>
          <a:p>
            <a:r>
              <a:rPr lang="en-US" dirty="0"/>
              <a:t>A state equation (also called a </a:t>
            </a:r>
            <a:r>
              <a:rPr lang="en-US" dirty="0">
                <a:solidFill>
                  <a:srgbClr val="FF0000"/>
                </a:solidFill>
              </a:rPr>
              <a:t>transition equation(</a:t>
            </a:r>
            <a:r>
              <a:rPr lang="fa-IR" dirty="0">
                <a:solidFill>
                  <a:srgbClr val="FF0000"/>
                </a:solidFill>
              </a:rPr>
              <a:t>معادله گذر</a:t>
            </a:r>
            <a:r>
              <a:rPr lang="en-US" dirty="0">
                <a:solidFill>
                  <a:srgbClr val="FF0000"/>
                </a:solidFill>
              </a:rPr>
              <a:t>) </a:t>
            </a:r>
            <a:r>
              <a:rPr lang="en-US" dirty="0"/>
              <a:t>) specifies the next state as a function of the present state and inputs. </a:t>
            </a:r>
            <a:endParaRPr lang="fa-I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4ED504-E179-5E20-CDE3-C3E4142ED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955EC3-B837-D421-EFFF-3ED733A0E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419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62259-9BDB-847B-5E32-71F60B3EF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equations -</a:t>
            </a:r>
            <a:r>
              <a:rPr lang="fa-IR" dirty="0" err="1"/>
              <a:t>معادلات</a:t>
            </a:r>
            <a:r>
              <a:rPr lang="fa-IR" dirty="0"/>
              <a:t> حالت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4ED504-E179-5E20-CDE3-C3E4142ED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955EC3-B837-D421-EFFF-3ED733A0E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9A22B8-177C-C19E-7BB2-EB8B4384206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523" y="869024"/>
            <a:ext cx="6151865" cy="5934371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B3DAF2CB-061C-FCEC-A198-80D04E11FE64}"/>
              </a:ext>
            </a:extLst>
          </p:cNvPr>
          <p:cNvGrpSpPr/>
          <p:nvPr/>
        </p:nvGrpSpPr>
        <p:grpSpPr>
          <a:xfrm>
            <a:off x="6746887" y="1095215"/>
            <a:ext cx="3166148" cy="1167902"/>
            <a:chOff x="6676715" y="1314041"/>
            <a:chExt cx="3676650" cy="141768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45B57E5-A1DD-1E0D-9DDF-FE245F5F642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76715" y="1314041"/>
              <a:ext cx="3676650" cy="885825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FCC93EB-DA48-B3D9-741C-D26D1B1127A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76715" y="2226900"/>
              <a:ext cx="3076575" cy="504825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09CF5286-C2AA-7FCA-24A0-F92120A07E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0407" y="2427137"/>
            <a:ext cx="4655313" cy="4124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945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62259-9BDB-847B-5E32-71F60B3EF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Table-</a:t>
            </a:r>
            <a:r>
              <a:rPr lang="fa-IR" dirty="0"/>
              <a:t>جدول حالت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3802B31-6342-7B4B-C7F3-8BC9A2A999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time sequence of inputs, outputs, and flip-flop states can be enumerated in a state table (sometimes called a transition table)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4ED504-E179-5E20-CDE3-C3E4142ED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955EC3-B837-D421-EFFF-3ED733A0E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09F7F4-3A34-E1BE-44DF-3E04D6594F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1482" y="2723606"/>
            <a:ext cx="4342808" cy="38476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28BA6CE-E1C8-8CCE-017B-148D711820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7922" y="2913017"/>
            <a:ext cx="2495550" cy="457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5843C40-40D8-7C21-D620-C20704731A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7922" y="3396343"/>
            <a:ext cx="1876425" cy="381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C2CF2F7-96B7-5735-5E6E-8E30416F86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7921" y="3913005"/>
            <a:ext cx="1876425" cy="39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279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62259-9BDB-847B-5E32-71F60B3EF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Diagram-</a:t>
            </a:r>
            <a:r>
              <a:rPr lang="fa-IR" dirty="0"/>
              <a:t>نمودار حالت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3802B31-6342-7B4B-C7F3-8BC9A2A999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information available in a state table can be </a:t>
            </a:r>
            <a:r>
              <a:rPr lang="en-US" dirty="0">
                <a:solidFill>
                  <a:srgbClr val="FF0000"/>
                </a:solidFill>
              </a:rPr>
              <a:t>represented graphically </a:t>
            </a:r>
            <a:r>
              <a:rPr lang="en-US" dirty="0"/>
              <a:t>in the form of a state diagram.</a:t>
            </a:r>
          </a:p>
          <a:p>
            <a:r>
              <a:rPr lang="en-US" dirty="0"/>
              <a:t>In this type of diagram, a state is represented by a circle, and the (clock-triggered) transitions between states are indicated by directed lines connecting the circles.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4ED504-E179-5E20-CDE3-C3E4142ED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955EC3-B837-D421-EFFF-3ED733A0E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297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62259-9BDB-847B-5E32-71F60B3EF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Diagram-</a:t>
            </a:r>
            <a:r>
              <a:rPr lang="fa-IR" dirty="0"/>
              <a:t>نمودار حالت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3802B31-6342-7B4B-C7F3-8BC9A2A999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4ED504-E179-5E20-CDE3-C3E4142ED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955EC3-B837-D421-EFFF-3ED733A0E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Computer </a:t>
            </a:r>
            <a:r>
              <a:rPr lang="en-US" dirty="0" err="1"/>
              <a:t>Engeneering</a:t>
            </a:r>
            <a:r>
              <a:rPr lang="en-US" dirty="0"/>
              <a:t> </a:t>
            </a:r>
            <a:r>
              <a:rPr lang="en-US" dirty="0" err="1"/>
              <a:t>Department,Shahed</a:t>
            </a:r>
            <a:r>
              <a:rPr lang="en-US" dirty="0"/>
              <a:t> University, Iran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D6198A2-F5FF-21AA-2854-5D1458FD93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6525" y="0"/>
            <a:ext cx="5028706" cy="29273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7794D6C-29DC-C1B8-4D41-D74040A63A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0225" y="2926209"/>
            <a:ext cx="3921305" cy="393179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D1937BE-2C00-4FAD-1C96-8391996162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463" y="1240077"/>
            <a:ext cx="4342808" cy="3847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142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62259-9BDB-847B-5E32-71F60B3EF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err="1"/>
              <a:t>معادلات</a:t>
            </a:r>
            <a:r>
              <a:rPr lang="fa-IR" dirty="0"/>
              <a:t> ورودی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3802B31-6342-7B4B-C7F3-8BC9A2A999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a-IR" dirty="0"/>
              <a:t>نمودار منطقی یک مدارهای ترتیبی، متشکل از </a:t>
            </a:r>
            <a:r>
              <a:rPr lang="fa-IR" dirty="0" err="1"/>
              <a:t>فلیپ</a:t>
            </a:r>
            <a:r>
              <a:rPr lang="fa-IR" dirty="0"/>
              <a:t> </a:t>
            </a:r>
            <a:r>
              <a:rPr lang="fa-IR" dirty="0" err="1"/>
              <a:t>فلاپ</a:t>
            </a:r>
            <a:r>
              <a:rPr lang="fa-IR" dirty="0"/>
              <a:t> ها و </a:t>
            </a:r>
            <a:r>
              <a:rPr lang="fa-IR" dirty="0" err="1"/>
              <a:t>گیتهاست</a:t>
            </a:r>
            <a:r>
              <a:rPr lang="fa-IR" dirty="0"/>
              <a:t>.</a:t>
            </a:r>
          </a:p>
          <a:p>
            <a:r>
              <a:rPr lang="fa-IR" dirty="0"/>
              <a:t>اتصالات میان </a:t>
            </a:r>
            <a:r>
              <a:rPr lang="fa-IR" dirty="0" err="1"/>
              <a:t>گیتها</a:t>
            </a:r>
            <a:r>
              <a:rPr lang="fa-IR" dirty="0"/>
              <a:t>، مدار ترکیبی را میسازند و ممکن است با عبارات </a:t>
            </a:r>
            <a:r>
              <a:rPr lang="fa-IR" dirty="0" err="1"/>
              <a:t>بولی</a:t>
            </a:r>
            <a:r>
              <a:rPr lang="fa-IR" dirty="0"/>
              <a:t> نشان داده شوند.</a:t>
            </a:r>
          </a:p>
          <a:p>
            <a:r>
              <a:rPr lang="fa-IR" dirty="0"/>
              <a:t>اگر بخواهیم یک مدار ترتیبی را ترسیم کنیم باید نوع </a:t>
            </a:r>
            <a:r>
              <a:rPr lang="fa-IR" dirty="0" err="1"/>
              <a:t>فلیپ</a:t>
            </a:r>
            <a:r>
              <a:rPr lang="fa-IR" dirty="0"/>
              <a:t> </a:t>
            </a:r>
            <a:r>
              <a:rPr lang="fa-IR" dirty="0" err="1"/>
              <a:t>فلاپها</a:t>
            </a:r>
            <a:r>
              <a:rPr lang="fa-IR" dirty="0"/>
              <a:t> و همچنین مدار ترکیبی ورودی هر </a:t>
            </a:r>
            <a:r>
              <a:rPr lang="fa-IR" dirty="0" err="1"/>
              <a:t>فلیپ</a:t>
            </a:r>
            <a:r>
              <a:rPr lang="fa-IR" dirty="0"/>
              <a:t> </a:t>
            </a:r>
            <a:r>
              <a:rPr lang="fa-IR" dirty="0" err="1"/>
              <a:t>فلاپ</a:t>
            </a:r>
            <a:r>
              <a:rPr lang="fa-IR" dirty="0"/>
              <a:t> را بدانیم.</a:t>
            </a:r>
          </a:p>
          <a:p>
            <a:r>
              <a:rPr lang="fa-IR" dirty="0" err="1"/>
              <a:t>معادلات</a:t>
            </a:r>
            <a:r>
              <a:rPr lang="fa-IR" dirty="0"/>
              <a:t> خروجی (</a:t>
            </a:r>
            <a:r>
              <a:rPr lang="en-US" dirty="0"/>
              <a:t>output equations</a:t>
            </a:r>
            <a:r>
              <a:rPr lang="fa-IR" dirty="0"/>
              <a:t>): بخشی از مدار ترکیبی که خروجی های بیرونی را تولید میکنند، </a:t>
            </a:r>
            <a:r>
              <a:rPr lang="fa-IR" dirty="0" err="1"/>
              <a:t>معادلات</a:t>
            </a:r>
            <a:r>
              <a:rPr lang="fa-IR" dirty="0"/>
              <a:t> خروجی نامیده میشوند.</a:t>
            </a:r>
          </a:p>
          <a:p>
            <a:r>
              <a:rPr lang="fa-IR" dirty="0" err="1"/>
              <a:t>معادلات</a:t>
            </a:r>
            <a:r>
              <a:rPr lang="fa-IR" dirty="0"/>
              <a:t> ورودی </a:t>
            </a:r>
            <a:r>
              <a:rPr lang="fa-IR" dirty="0" err="1"/>
              <a:t>فلیپ</a:t>
            </a:r>
            <a:r>
              <a:rPr lang="fa-IR" dirty="0"/>
              <a:t> </a:t>
            </a:r>
            <a:r>
              <a:rPr lang="fa-IR" dirty="0" err="1"/>
              <a:t>فلاپها</a:t>
            </a:r>
            <a:r>
              <a:rPr lang="fa-IR" dirty="0"/>
              <a:t> (</a:t>
            </a:r>
            <a:r>
              <a:rPr lang="en-US" dirty="0"/>
              <a:t>flip-flop input equations</a:t>
            </a:r>
            <a:r>
              <a:rPr lang="fa-IR" dirty="0"/>
              <a:t>): بخشی از مدار ترکیبی که ورودی های </a:t>
            </a:r>
            <a:r>
              <a:rPr lang="fa-IR" dirty="0" err="1"/>
              <a:t>فلیپ</a:t>
            </a:r>
            <a:r>
              <a:rPr lang="fa-IR" dirty="0"/>
              <a:t> </a:t>
            </a:r>
            <a:r>
              <a:rPr lang="fa-IR" dirty="0" err="1"/>
              <a:t>فلاپ</a:t>
            </a:r>
            <a:r>
              <a:rPr lang="fa-IR" dirty="0"/>
              <a:t> ها را تولید میکنند، </a:t>
            </a:r>
            <a:r>
              <a:rPr lang="fa-IR" dirty="0" err="1"/>
              <a:t>معادلات</a:t>
            </a:r>
            <a:r>
              <a:rPr lang="fa-IR" dirty="0"/>
              <a:t> ورودی </a:t>
            </a:r>
            <a:r>
              <a:rPr lang="fa-IR" dirty="0" err="1"/>
              <a:t>فلیپ</a:t>
            </a:r>
            <a:r>
              <a:rPr lang="fa-IR" dirty="0"/>
              <a:t> </a:t>
            </a:r>
            <a:r>
              <a:rPr lang="fa-IR" dirty="0" err="1"/>
              <a:t>فلاپها</a:t>
            </a:r>
            <a:r>
              <a:rPr lang="fa-IR" dirty="0"/>
              <a:t> نامیده میشوند (گاهی به آنها </a:t>
            </a:r>
            <a:r>
              <a:rPr lang="fa-IR" dirty="0" err="1"/>
              <a:t>معادلات</a:t>
            </a:r>
            <a:r>
              <a:rPr lang="fa-IR" dirty="0"/>
              <a:t> تحریک (</a:t>
            </a:r>
            <a:r>
              <a:rPr lang="en-US" dirty="0"/>
              <a:t>excitation equations</a:t>
            </a:r>
            <a:r>
              <a:rPr lang="fa-IR" dirty="0"/>
              <a:t>) هم میگویند)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4ED504-E179-5E20-CDE3-C3E4142ED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955EC3-B837-D421-EFFF-3ED733A0E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552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B67E5-FC48-48EC-E5EB-B284C8AC6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/>
              <a:t>مقدمه-مدارهای مجتمع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FC10EB-E5FA-42F1-A835-8236AD325C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462" y="1240077"/>
            <a:ext cx="11328838" cy="2516164"/>
          </a:xfrm>
        </p:spPr>
        <p:txBody>
          <a:bodyPr>
            <a:normAutofit fontScale="92500" lnSpcReduction="10000"/>
          </a:bodyPr>
          <a:lstStyle/>
          <a:p>
            <a:r>
              <a:rPr lang="fa-IR" dirty="0"/>
              <a:t>هر مدار مجتمع دارای یک مشخصه عددی است که روی سطح بسته بندی آن، برای شناسایی چاپ میشود.</a:t>
            </a:r>
          </a:p>
          <a:p>
            <a:r>
              <a:rPr lang="fa-IR" dirty="0"/>
              <a:t>هر سازنده یک کتابچه راهنما یا کاتالوگ با شرح دقیق و تمام اطلاعات لازم درباره آی سی های ساخت خود چاپ میکند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D48EDA-5747-3249-FD2D-60F916091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5001D2-DA39-1D29-A000-339E55A12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4CBC29A-3C75-1D40-DF4A-EB615B9AE8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51" y="3715089"/>
            <a:ext cx="4500962" cy="253404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271D510-97FA-5814-3549-C1446AC400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2712" y="3756241"/>
            <a:ext cx="5893601" cy="2451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903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62259-9BDB-847B-5E32-71F60B3EF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مثال </a:t>
            </a:r>
            <a:r>
              <a:rPr lang="fa-IR" dirty="0" err="1"/>
              <a:t>معادلات</a:t>
            </a:r>
            <a:r>
              <a:rPr lang="fa-IR" dirty="0"/>
              <a:t> ورودی و خروجی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3802B31-6342-7B4B-C7F3-8BC9A2A999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a-IR" dirty="0"/>
              <a:t>از </a:t>
            </a:r>
            <a:r>
              <a:rPr lang="fa-IR" dirty="0" err="1"/>
              <a:t>سمبول</a:t>
            </a:r>
            <a:r>
              <a:rPr lang="fa-IR" dirty="0"/>
              <a:t> ورودی </a:t>
            </a:r>
            <a:r>
              <a:rPr lang="fa-IR" dirty="0" err="1"/>
              <a:t>فلیپ</a:t>
            </a:r>
            <a:r>
              <a:rPr lang="fa-IR" dirty="0"/>
              <a:t> </a:t>
            </a:r>
            <a:r>
              <a:rPr lang="fa-IR" dirty="0" err="1"/>
              <a:t>فلاپ</a:t>
            </a:r>
            <a:r>
              <a:rPr lang="fa-IR" dirty="0"/>
              <a:t> برای نام گذاری متغیر معادله ورودی در کنار نام </a:t>
            </a:r>
            <a:r>
              <a:rPr lang="fa-IR" dirty="0" err="1"/>
              <a:t>فلیپ</a:t>
            </a:r>
            <a:r>
              <a:rPr lang="fa-IR" dirty="0"/>
              <a:t> </a:t>
            </a:r>
            <a:r>
              <a:rPr lang="fa-IR" dirty="0" err="1"/>
              <a:t>فلاپ</a:t>
            </a:r>
            <a:r>
              <a:rPr lang="fa-IR" dirty="0"/>
              <a:t> </a:t>
            </a:r>
            <a:r>
              <a:rPr lang="fa-IR" dirty="0" err="1"/>
              <a:t>بعنوان</a:t>
            </a:r>
            <a:r>
              <a:rPr lang="fa-IR" dirty="0"/>
              <a:t> </a:t>
            </a:r>
            <a:r>
              <a:rPr lang="fa-IR" dirty="0" err="1"/>
              <a:t>اندیس</a:t>
            </a:r>
            <a:r>
              <a:rPr lang="fa-IR" dirty="0"/>
              <a:t> استفاده میشود.</a:t>
            </a:r>
          </a:p>
          <a:p>
            <a:r>
              <a:rPr lang="fa-IR" dirty="0"/>
              <a:t>یعنی معادله ورودی مقابل، یک </a:t>
            </a:r>
            <a:r>
              <a:rPr lang="fa-IR" dirty="0" err="1"/>
              <a:t>گیت</a:t>
            </a:r>
            <a:r>
              <a:rPr lang="fa-IR" dirty="0"/>
              <a:t> </a:t>
            </a:r>
            <a:r>
              <a:rPr lang="en-US" dirty="0"/>
              <a:t>OR</a:t>
            </a:r>
            <a:r>
              <a:rPr lang="fa-IR" dirty="0"/>
              <a:t>، با ورودی های </a:t>
            </a:r>
            <a:r>
              <a:rPr lang="en-US" dirty="0"/>
              <a:t>x</a:t>
            </a:r>
            <a:r>
              <a:rPr lang="fa-IR" dirty="0"/>
              <a:t> و </a:t>
            </a:r>
            <a:r>
              <a:rPr lang="en-US" dirty="0"/>
              <a:t>y</a:t>
            </a:r>
            <a:r>
              <a:rPr lang="fa-IR" dirty="0"/>
              <a:t> که به ورودی </a:t>
            </a:r>
            <a:r>
              <a:rPr lang="en-US" dirty="0"/>
              <a:t>D</a:t>
            </a:r>
            <a:r>
              <a:rPr lang="fa-IR" dirty="0"/>
              <a:t> </a:t>
            </a:r>
            <a:r>
              <a:rPr lang="fa-IR" dirty="0" err="1"/>
              <a:t>فلیپ</a:t>
            </a:r>
            <a:r>
              <a:rPr lang="fa-IR" dirty="0"/>
              <a:t> </a:t>
            </a:r>
            <a:r>
              <a:rPr lang="fa-IR" dirty="0" err="1"/>
              <a:t>فلاپ</a:t>
            </a:r>
            <a:r>
              <a:rPr lang="fa-IR" dirty="0"/>
              <a:t> </a:t>
            </a:r>
            <a:r>
              <a:rPr lang="fa-IR" dirty="0" err="1"/>
              <a:t>متصلند</a:t>
            </a:r>
            <a:r>
              <a:rPr lang="fa-IR" dirty="0"/>
              <a:t> و خروجی آن با </a:t>
            </a:r>
            <a:r>
              <a:rPr lang="en-US" dirty="0"/>
              <a:t>Q</a:t>
            </a:r>
            <a:r>
              <a:rPr lang="fa-IR" dirty="0"/>
              <a:t> نام گذاری شده است را نشان میدهد.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4ED504-E179-5E20-CDE3-C3E4142ED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955EC3-B837-D421-EFFF-3ED733A0E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4123BF0-CCDD-5825-1572-251DA5D744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4880" y="1997800"/>
            <a:ext cx="2258378" cy="603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392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62259-9BDB-847B-5E32-71F60B3EF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مثال </a:t>
            </a:r>
            <a:r>
              <a:rPr lang="fa-IR" dirty="0" err="1"/>
              <a:t>معادلات</a:t>
            </a:r>
            <a:r>
              <a:rPr lang="fa-IR" dirty="0"/>
              <a:t> ورودی و خروجی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53802B31-6342-7B4B-C7F3-8BC9A2A9997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741816" y="1240077"/>
                <a:ext cx="6802483" cy="5166142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fa-IR" dirty="0"/>
                  <a:t>برای مدار ترتیبی که در مثال داشتیم، </a:t>
                </a:r>
                <a:r>
                  <a:rPr lang="fa-IR" dirty="0" err="1"/>
                  <a:t>معادلات</a:t>
                </a:r>
                <a:r>
                  <a:rPr lang="fa-IR" dirty="0"/>
                  <a:t> ورودی و خروجی را میتوان به شکل زیر نوشت:</a:t>
                </a:r>
              </a:p>
              <a:p>
                <a:endParaRPr lang="fa-IR" dirty="0"/>
              </a:p>
              <a:p>
                <a:r>
                  <a:rPr lang="fa-IR" dirty="0"/>
                  <a:t>سه معادله فوق اطلاعات لازم برای ترسیم نمودار منطقی مدار ترتیبی را فراهم میسازد.</a:t>
                </a:r>
              </a:p>
              <a:p>
                <a:r>
                  <a:rPr lang="fa-IR" dirty="0" err="1"/>
                  <a:t>سمبول</a:t>
                </a:r>
                <a:r>
                  <a:rPr lang="fa-I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fa-IR" dirty="0"/>
                  <a:t> یک </a:t>
                </a:r>
                <a:r>
                  <a:rPr lang="fa-IR" dirty="0" err="1"/>
                  <a:t>فلیپ</a:t>
                </a:r>
                <a:r>
                  <a:rPr lang="fa-IR" dirty="0"/>
                  <a:t> </a:t>
                </a:r>
                <a:r>
                  <a:rPr lang="fa-IR" dirty="0" err="1"/>
                  <a:t>فلاپ</a:t>
                </a:r>
                <a:r>
                  <a:rPr lang="fa-IR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fa-IR" dirty="0"/>
                  <a:t> با نام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fa-IR" dirty="0"/>
                  <a:t> را مشخص میکند.</a:t>
                </a:r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fa-IR" dirty="0"/>
                  <a:t> یک </a:t>
                </a:r>
                <a:r>
                  <a:rPr lang="fa-IR" dirty="0" err="1"/>
                  <a:t>فلیپ</a:t>
                </a:r>
                <a:r>
                  <a:rPr lang="fa-IR" dirty="0"/>
                  <a:t> </a:t>
                </a:r>
                <a:r>
                  <a:rPr lang="fa-IR" dirty="0" err="1"/>
                  <a:t>فلاپ</a:t>
                </a:r>
                <a:r>
                  <a:rPr lang="fa-IR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fa-IR" dirty="0"/>
                  <a:t> با نام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fa-IR" dirty="0"/>
                  <a:t> را مشخص میکند.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53802B31-6342-7B4B-C7F3-8BC9A2A999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41816" y="1240077"/>
                <a:ext cx="6802483" cy="5166142"/>
              </a:xfrm>
              <a:blipFill>
                <a:blip r:embed="rId2"/>
                <a:stretch>
                  <a:fillRect r="-6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4ED504-E179-5E20-CDE3-C3E4142ED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955EC3-B837-D421-EFFF-3ED733A0E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EB4564E-BD3B-798A-2174-BD6FF588EA3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462250"/>
            <a:ext cx="4894848" cy="4721795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946A078F-8004-6D4A-08DF-34C42343DC5E}"/>
              </a:ext>
            </a:extLst>
          </p:cNvPr>
          <p:cNvGrpSpPr/>
          <p:nvPr/>
        </p:nvGrpSpPr>
        <p:grpSpPr>
          <a:xfrm>
            <a:off x="5350181" y="2434449"/>
            <a:ext cx="4487261" cy="833186"/>
            <a:chOff x="5362133" y="2595814"/>
            <a:chExt cx="4007345" cy="667662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E9FDD81-7640-710E-E790-2C9B9B3032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35832"/>
            <a:stretch/>
          </p:blipFill>
          <p:spPr>
            <a:xfrm>
              <a:off x="5362133" y="2595814"/>
              <a:ext cx="1832525" cy="667662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BDC967D6-5FB4-FE6E-401F-9CF6F45B28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67934"/>
            <a:stretch/>
          </p:blipFill>
          <p:spPr>
            <a:xfrm>
              <a:off x="7536953" y="2668588"/>
              <a:ext cx="1832525" cy="3336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66927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0B37B5C-0EF1-F40E-69DB-B346048860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7834"/>
            <a:ext cx="5871702" cy="237116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162259-9BDB-847B-5E32-71F60B3EF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تحلیل یک مدار با </a:t>
            </a:r>
            <a:r>
              <a:rPr lang="fa-IR" dirty="0" err="1"/>
              <a:t>فلیپ</a:t>
            </a:r>
            <a:r>
              <a:rPr lang="fa-IR" dirty="0"/>
              <a:t> </a:t>
            </a:r>
            <a:r>
              <a:rPr lang="fa-IR" dirty="0" err="1"/>
              <a:t>فلاپ</a:t>
            </a:r>
            <a:r>
              <a:rPr lang="fa-IR" dirty="0"/>
              <a:t> </a:t>
            </a:r>
            <a:r>
              <a:rPr lang="en-US" dirty="0"/>
              <a:t>D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3802B31-6342-7B4B-C7F3-8BC9A2A999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8651" y="1240077"/>
            <a:ext cx="6005648" cy="5166142"/>
          </a:xfrm>
        </p:spPr>
        <p:txBody>
          <a:bodyPr>
            <a:normAutofit fontScale="92500" lnSpcReduction="20000"/>
          </a:bodyPr>
          <a:lstStyle/>
          <a:p>
            <a:r>
              <a:rPr lang="fa-IR" dirty="0"/>
              <a:t>مدار مقابل با معادله ورودی زیر توصیف میشود:</a:t>
            </a:r>
          </a:p>
          <a:p>
            <a:r>
              <a:rPr lang="fa-IR" dirty="0"/>
              <a:t>خروجی مدار، همان خروجی </a:t>
            </a:r>
            <a:r>
              <a:rPr lang="fa-IR" dirty="0" err="1"/>
              <a:t>فلیپ</a:t>
            </a:r>
            <a:r>
              <a:rPr lang="fa-IR" dirty="0"/>
              <a:t> </a:t>
            </a:r>
            <a:r>
              <a:rPr lang="fa-IR" dirty="0" err="1"/>
              <a:t>فلاپ</a:t>
            </a:r>
            <a:r>
              <a:rPr lang="fa-IR" dirty="0"/>
              <a:t> یعنی </a:t>
            </a:r>
            <a:r>
              <a:rPr lang="en-US" dirty="0"/>
              <a:t>A</a:t>
            </a:r>
            <a:r>
              <a:rPr lang="fa-IR" dirty="0"/>
              <a:t> است.</a:t>
            </a:r>
          </a:p>
          <a:p>
            <a:r>
              <a:rPr lang="fa-IR" dirty="0"/>
              <a:t>جدول حالت فقط یک ستون دارد (فقط یک </a:t>
            </a:r>
            <a:r>
              <a:rPr lang="fa-IR" dirty="0" err="1"/>
              <a:t>فلیپ</a:t>
            </a:r>
            <a:r>
              <a:rPr lang="fa-IR" dirty="0"/>
              <a:t> </a:t>
            </a:r>
            <a:r>
              <a:rPr lang="fa-IR" dirty="0" err="1"/>
              <a:t>فلاپ</a:t>
            </a:r>
            <a:r>
              <a:rPr lang="fa-IR" dirty="0"/>
              <a:t> داریم) و دو ستون هم ورودی های مدار. یک ستون برای حالت بعدی (خروجی)</a:t>
            </a:r>
          </a:p>
          <a:p>
            <a:r>
              <a:rPr lang="fa-IR" dirty="0"/>
              <a:t>مقادیر حالت بعد از معادله حالت زیر حاصل میشود: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4ED504-E179-5E20-CDE3-C3E4142ED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955EC3-B837-D421-EFFF-3ED733A0E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93707FA-7580-678B-A061-13A20A396B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1741" y="1901740"/>
            <a:ext cx="2791043" cy="68335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9347381-51EF-64D6-54BB-6CDA022724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5745" y="3540487"/>
            <a:ext cx="2003038" cy="313494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F31D0FE-9033-61D6-6FE6-56D07F0BD4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4816" y="5845889"/>
            <a:ext cx="3337968" cy="560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682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0B37B5C-0EF1-F40E-69DB-B346048860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7834"/>
            <a:ext cx="5871702" cy="237116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162259-9BDB-847B-5E32-71F60B3EF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تحلیل یک مدار با </a:t>
            </a:r>
            <a:r>
              <a:rPr lang="fa-IR" dirty="0" err="1"/>
              <a:t>فلیپ</a:t>
            </a:r>
            <a:r>
              <a:rPr lang="fa-IR" dirty="0"/>
              <a:t> </a:t>
            </a:r>
            <a:r>
              <a:rPr lang="fa-IR" dirty="0" err="1"/>
              <a:t>فلاپ</a:t>
            </a:r>
            <a:r>
              <a:rPr lang="fa-IR" dirty="0"/>
              <a:t> </a:t>
            </a:r>
            <a:r>
              <a:rPr lang="en-US" dirty="0"/>
              <a:t>D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3802B31-6342-7B4B-C7F3-8BC9A2A999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9" y="1240077"/>
            <a:ext cx="5448299" cy="5166142"/>
          </a:xfrm>
        </p:spPr>
        <p:txBody>
          <a:bodyPr>
            <a:normAutofit/>
          </a:bodyPr>
          <a:lstStyle/>
          <a:p>
            <a:r>
              <a:rPr lang="fa-IR" dirty="0"/>
              <a:t>مدار دارای یک </a:t>
            </a:r>
            <a:r>
              <a:rPr lang="fa-IR" dirty="0" err="1"/>
              <a:t>فلیپ</a:t>
            </a:r>
            <a:r>
              <a:rPr lang="fa-IR" dirty="0"/>
              <a:t> </a:t>
            </a:r>
            <a:r>
              <a:rPr lang="fa-IR" dirty="0" err="1"/>
              <a:t>فلاپ</a:t>
            </a:r>
            <a:r>
              <a:rPr lang="fa-IR" dirty="0"/>
              <a:t> است لذا نمودار حالت دارای دو وضعیت است.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4ED504-E179-5E20-CDE3-C3E4142ED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955EC3-B837-D421-EFFF-3ED733A0E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9347381-51EF-64D6-54BB-6CDA022724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86583"/>
            <a:ext cx="2003038" cy="31349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29B3FA9-B596-279D-1C4C-28125B576F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7435" y="3707326"/>
            <a:ext cx="7669285" cy="2718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549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43DE5-BBB8-CA3A-1517-F5DE859E9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تحلیل یک مدار با </a:t>
            </a:r>
            <a:r>
              <a:rPr lang="fa-IR" dirty="0" err="1"/>
              <a:t>فلیپ</a:t>
            </a:r>
            <a:r>
              <a:rPr lang="fa-IR" dirty="0"/>
              <a:t> </a:t>
            </a:r>
            <a:r>
              <a:rPr lang="fa-IR" dirty="0" err="1"/>
              <a:t>فلاپ</a:t>
            </a:r>
            <a:r>
              <a:rPr lang="fa-IR" dirty="0"/>
              <a:t> های </a:t>
            </a:r>
            <a:r>
              <a:rPr lang="en-US" dirty="0"/>
              <a:t>JK</a:t>
            </a:r>
            <a:r>
              <a:rPr lang="fa-IR" dirty="0"/>
              <a:t> و </a:t>
            </a:r>
            <a:r>
              <a:rPr lang="en-US" dirty="0"/>
              <a:t>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32BBFE-E03E-A434-E87F-DC15394EAB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462" y="1240076"/>
            <a:ext cx="11328838" cy="2306489"/>
          </a:xfrm>
        </p:spPr>
        <p:txBody>
          <a:bodyPr>
            <a:normAutofit fontScale="92500" lnSpcReduction="20000"/>
          </a:bodyPr>
          <a:lstStyle/>
          <a:p>
            <a:r>
              <a:rPr lang="fa-IR" dirty="0"/>
              <a:t>در جدول حالت یک ستون، </a:t>
            </a:r>
            <a:r>
              <a:rPr lang="fa-IR" dirty="0">
                <a:solidFill>
                  <a:srgbClr val="FF0000"/>
                </a:solidFill>
              </a:rPr>
              <a:t>حالت فعلی </a:t>
            </a:r>
            <a:r>
              <a:rPr lang="fa-IR" dirty="0"/>
              <a:t>است، یک ستون، </a:t>
            </a:r>
            <a:r>
              <a:rPr lang="fa-IR" dirty="0">
                <a:solidFill>
                  <a:srgbClr val="FF0000"/>
                </a:solidFill>
              </a:rPr>
              <a:t>ورودی های مدار </a:t>
            </a:r>
            <a:r>
              <a:rPr lang="fa-IR" dirty="0"/>
              <a:t>و یک ستون </a:t>
            </a:r>
            <a:r>
              <a:rPr lang="fa-IR" dirty="0">
                <a:solidFill>
                  <a:srgbClr val="FF0000"/>
                </a:solidFill>
              </a:rPr>
              <a:t>حالت بعدی</a:t>
            </a:r>
            <a:r>
              <a:rPr lang="fa-IR" dirty="0"/>
              <a:t> و ستون دیگر، </a:t>
            </a:r>
            <a:r>
              <a:rPr lang="fa-IR" dirty="0">
                <a:solidFill>
                  <a:srgbClr val="FF0000"/>
                </a:solidFill>
              </a:rPr>
              <a:t>خروجی های مدار </a:t>
            </a:r>
            <a:r>
              <a:rPr lang="fa-IR" dirty="0"/>
              <a:t>هستند.</a:t>
            </a:r>
          </a:p>
          <a:p>
            <a:r>
              <a:rPr lang="fa-IR" dirty="0"/>
              <a:t>مقادیر حالت بعدی یک مدار ترتیبی که از </a:t>
            </a:r>
            <a:r>
              <a:rPr lang="fa-IR" dirty="0" err="1"/>
              <a:t>فلیپ</a:t>
            </a:r>
            <a:r>
              <a:rPr lang="fa-IR" dirty="0"/>
              <a:t> </a:t>
            </a:r>
            <a:r>
              <a:rPr lang="fa-IR" dirty="0" err="1"/>
              <a:t>فلاپ</a:t>
            </a:r>
            <a:r>
              <a:rPr lang="fa-IR" dirty="0"/>
              <a:t> های </a:t>
            </a:r>
            <a:r>
              <a:rPr lang="en-US" dirty="0"/>
              <a:t>JK</a:t>
            </a:r>
            <a:r>
              <a:rPr lang="fa-IR" dirty="0"/>
              <a:t> و</a:t>
            </a:r>
            <a:r>
              <a:rPr lang="en-US" dirty="0"/>
              <a:t>T</a:t>
            </a:r>
            <a:r>
              <a:rPr lang="fa-IR" dirty="0"/>
              <a:t> استفاده میکنند از رویه زیر بدست می آید: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9E245A-FF2B-1799-1D09-50D50C472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D7C1D9-F7C3-DF93-CB01-2168D97BD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D9E1CA41-6CA6-D800-FC58-47D893A246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01981878"/>
              </p:ext>
            </p:extLst>
          </p:nvPr>
        </p:nvGraphicFramePr>
        <p:xfrm>
          <a:off x="424543" y="3598816"/>
          <a:ext cx="11328838" cy="28940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5164070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CA92C-4B9B-CC82-903A-CDE9907A5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تحلیل </a:t>
            </a:r>
            <a:r>
              <a:rPr lang="fa-IR" dirty="0" err="1"/>
              <a:t>فلیپ</a:t>
            </a:r>
            <a:r>
              <a:rPr lang="fa-IR" dirty="0"/>
              <a:t> </a:t>
            </a:r>
            <a:r>
              <a:rPr lang="fa-IR" dirty="0" err="1"/>
              <a:t>فلاپ</a:t>
            </a:r>
            <a:r>
              <a:rPr lang="fa-IR" dirty="0"/>
              <a:t> های </a:t>
            </a:r>
            <a:r>
              <a:rPr lang="en-US" dirty="0"/>
              <a:t>JK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688B2F-919D-80BE-0F18-8AED7381BA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6212" y="1240077"/>
            <a:ext cx="6518088" cy="2088817"/>
          </a:xfrm>
        </p:spPr>
        <p:txBody>
          <a:bodyPr>
            <a:normAutofit fontScale="92500" lnSpcReduction="10000"/>
          </a:bodyPr>
          <a:lstStyle/>
          <a:p>
            <a:r>
              <a:rPr lang="fa-IR" dirty="0"/>
              <a:t>مدار را میتوان با معادله ورودی زیر توصیف کرد:</a:t>
            </a:r>
          </a:p>
          <a:p>
            <a:endParaRPr lang="fa-IR" dirty="0"/>
          </a:p>
          <a:p>
            <a:r>
              <a:rPr lang="fa-IR" dirty="0"/>
              <a:t>جدول حالت بدین صورت خواهد بود: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C9D09F-19A6-8F80-1D60-E768CC6B1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673B98-51EE-8D73-9267-534673992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8343C50-710B-13CE-76B6-E7A3C686AD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0077"/>
            <a:ext cx="4910223" cy="42201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B4AA775-EF67-8E1C-E304-C866A78E56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9879" y="1955052"/>
            <a:ext cx="3851462" cy="66788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4E583D9-99D0-2F1D-9BA4-0DFF8723EE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6283" y="3337911"/>
            <a:ext cx="6347012" cy="352559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8A2DAA8-D551-5596-4C85-D187E8BCED52}"/>
              </a:ext>
            </a:extLst>
          </p:cNvPr>
          <p:cNvSpPr/>
          <p:nvPr/>
        </p:nvSpPr>
        <p:spPr>
          <a:xfrm>
            <a:off x="8936021" y="3651761"/>
            <a:ext cx="2853208" cy="3069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83C86D8-697E-3287-A725-53A7BDE568D3}"/>
              </a:ext>
            </a:extLst>
          </p:cNvPr>
          <p:cNvGrpSpPr/>
          <p:nvPr/>
        </p:nvGrpSpPr>
        <p:grpSpPr>
          <a:xfrm>
            <a:off x="7504610" y="3651760"/>
            <a:ext cx="1839696" cy="3127863"/>
            <a:chOff x="7504610" y="3651760"/>
            <a:chExt cx="1839696" cy="3127863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BF18F7A-6A9B-97C9-1590-545C70C88021}"/>
                </a:ext>
              </a:extLst>
            </p:cNvPr>
            <p:cNvSpPr/>
            <p:nvPr/>
          </p:nvSpPr>
          <p:spPr>
            <a:xfrm>
              <a:off x="7504610" y="4585063"/>
              <a:ext cx="1730298" cy="21945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159274E-992B-2C1C-C2D5-CF08EB37AE23}"/>
                </a:ext>
              </a:extLst>
            </p:cNvPr>
            <p:cNvSpPr/>
            <p:nvPr/>
          </p:nvSpPr>
          <p:spPr>
            <a:xfrm>
              <a:off x="7614008" y="3651760"/>
              <a:ext cx="1730298" cy="7841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EBB78C3F-C9E2-20F8-A23E-8EA7B48CA4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4271" y="6043361"/>
            <a:ext cx="2308510" cy="54492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86B99A7-2DC2-A811-E157-3574B67A53B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1265" t="13789" r="21960" b="45266"/>
          <a:stretch/>
        </p:blipFill>
        <p:spPr>
          <a:xfrm>
            <a:off x="6879" y="5356240"/>
            <a:ext cx="2485882" cy="1509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575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2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CA92C-4B9B-CC82-903A-CDE9907A5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تحلیل </a:t>
            </a:r>
            <a:r>
              <a:rPr lang="fa-IR" dirty="0" err="1"/>
              <a:t>فلیپ</a:t>
            </a:r>
            <a:r>
              <a:rPr lang="fa-IR" dirty="0"/>
              <a:t> </a:t>
            </a:r>
            <a:r>
              <a:rPr lang="fa-IR" dirty="0" err="1"/>
              <a:t>فلاپ</a:t>
            </a:r>
            <a:r>
              <a:rPr lang="fa-IR" dirty="0"/>
              <a:t> های </a:t>
            </a:r>
            <a:r>
              <a:rPr lang="en-US" dirty="0"/>
              <a:t>JK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C26940-6E9F-8731-5A62-B99F413972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C9D09F-19A6-8F80-1D60-E768CC6B1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673B98-51EE-8D73-9267-534673992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8343C50-710B-13CE-76B6-E7A3C686AD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50" y="70951"/>
            <a:ext cx="3678734" cy="31617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B4AA775-EF67-8E1C-E304-C866A78E56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462" y="3278425"/>
            <a:ext cx="3851462" cy="66788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4E583D9-99D0-2F1D-9BA4-0DFF8723EE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6344" y="4206300"/>
            <a:ext cx="4515810" cy="250841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BB78C3F-C9E2-20F8-A23E-8EA7B48CA4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336" y="5704987"/>
            <a:ext cx="2308510" cy="54492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86B99A7-2DC2-A811-E157-3574B67A53B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1265" t="13789" r="21960" b="45266"/>
          <a:stretch/>
        </p:blipFill>
        <p:spPr>
          <a:xfrm>
            <a:off x="215462" y="3952840"/>
            <a:ext cx="2485882" cy="1509186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51511545-2788-6949-440A-DF7F8243F41F}"/>
              </a:ext>
            </a:extLst>
          </p:cNvPr>
          <p:cNvGrpSpPr/>
          <p:nvPr/>
        </p:nvGrpSpPr>
        <p:grpSpPr>
          <a:xfrm>
            <a:off x="4189704" y="1119951"/>
            <a:ext cx="6580316" cy="887414"/>
            <a:chOff x="4189704" y="1119951"/>
            <a:chExt cx="6580316" cy="887414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C057610E-535D-862A-60C3-E585DD13948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189704" y="1119951"/>
              <a:ext cx="6157035" cy="487622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A181F3BC-9F53-E631-4634-75BCC1596D7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189704" y="1519935"/>
              <a:ext cx="6580316" cy="487430"/>
            </a:xfrm>
            <a:prstGeom prst="rect">
              <a:avLst/>
            </a:prstGeom>
          </p:spPr>
        </p:pic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DC18E6A3-D879-2A34-360D-15D98C3DCD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41852" y="2165757"/>
            <a:ext cx="3934686" cy="4262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819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CA92C-4B9B-CC82-903A-CDE9907A5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تحلیل </a:t>
            </a:r>
            <a:r>
              <a:rPr lang="fa-IR" dirty="0" err="1"/>
              <a:t>فلیپ</a:t>
            </a:r>
            <a:r>
              <a:rPr lang="fa-IR" dirty="0"/>
              <a:t> </a:t>
            </a:r>
            <a:r>
              <a:rPr lang="fa-IR" dirty="0" err="1"/>
              <a:t>فلاپ</a:t>
            </a:r>
            <a:r>
              <a:rPr lang="fa-IR" dirty="0"/>
              <a:t> های </a:t>
            </a:r>
            <a:r>
              <a:rPr lang="en-US" dirty="0"/>
              <a:t>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688B2F-919D-80BE-0F18-8AED7381BA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462" y="1042416"/>
            <a:ext cx="11462562" cy="5363803"/>
          </a:xfrm>
        </p:spPr>
        <p:txBody>
          <a:bodyPr>
            <a:normAutofit/>
          </a:bodyPr>
          <a:lstStyle/>
          <a:p>
            <a:r>
              <a:rPr lang="fa-IR" dirty="0"/>
              <a:t>مدار را میتوان با معادله ورودی زیر توصیف کرد:</a:t>
            </a:r>
          </a:p>
          <a:p>
            <a:endParaRPr lang="fa-IR" dirty="0"/>
          </a:p>
          <a:p>
            <a:r>
              <a:rPr lang="fa-IR" dirty="0"/>
              <a:t>جدول حالت بدین صورت خواهد بود: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C9D09F-19A6-8F80-1D60-E768CC6B1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673B98-51EE-8D73-9267-534673992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Computer </a:t>
            </a:r>
            <a:r>
              <a:rPr lang="en-US" dirty="0" err="1"/>
              <a:t>Engeneering</a:t>
            </a:r>
            <a:r>
              <a:rPr lang="en-US" dirty="0"/>
              <a:t> </a:t>
            </a:r>
            <a:r>
              <a:rPr lang="en-US" dirty="0" err="1"/>
              <a:t>Department,Shahed</a:t>
            </a:r>
            <a:r>
              <a:rPr lang="en-US" dirty="0"/>
              <a:t> University, Iran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AF411770-EEEF-097B-77A1-78CAED7A91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580" y="3282228"/>
            <a:ext cx="5274030" cy="360189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8A2DAA8-D551-5596-4C85-D187E8BCED52}"/>
              </a:ext>
            </a:extLst>
          </p:cNvPr>
          <p:cNvSpPr/>
          <p:nvPr/>
        </p:nvSpPr>
        <p:spPr>
          <a:xfrm>
            <a:off x="8936021" y="3651761"/>
            <a:ext cx="2853208" cy="3069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83C86D8-697E-3287-A725-53A7BDE568D3}"/>
              </a:ext>
            </a:extLst>
          </p:cNvPr>
          <p:cNvGrpSpPr/>
          <p:nvPr/>
        </p:nvGrpSpPr>
        <p:grpSpPr>
          <a:xfrm>
            <a:off x="7614008" y="3571096"/>
            <a:ext cx="1839696" cy="3127863"/>
            <a:chOff x="7504610" y="3651760"/>
            <a:chExt cx="1839696" cy="3127863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BF18F7A-6A9B-97C9-1590-545C70C88021}"/>
                </a:ext>
              </a:extLst>
            </p:cNvPr>
            <p:cNvSpPr/>
            <p:nvPr/>
          </p:nvSpPr>
          <p:spPr>
            <a:xfrm>
              <a:off x="7504610" y="4585063"/>
              <a:ext cx="1730298" cy="21945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159274E-992B-2C1C-C2D5-CF08EB37AE23}"/>
                </a:ext>
              </a:extLst>
            </p:cNvPr>
            <p:cNvSpPr/>
            <p:nvPr/>
          </p:nvSpPr>
          <p:spPr>
            <a:xfrm>
              <a:off x="7614008" y="3651760"/>
              <a:ext cx="1730298" cy="7841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0F37F543-0B29-B4DB-A995-9B39378E8A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19" y="17178"/>
            <a:ext cx="4970465" cy="456788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B698425-DB86-389E-3116-A9606A8388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112804"/>
            <a:ext cx="3834765" cy="46482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80DF72A-CB0B-A70D-59F8-B426A4FD855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3991" t="67145" r="5375" b="3113"/>
          <a:stretch/>
        </p:blipFill>
        <p:spPr>
          <a:xfrm>
            <a:off x="113052" y="4704353"/>
            <a:ext cx="2774561" cy="1408451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162A3A-D314-69BC-6B0E-197CF1173B3C}"/>
              </a:ext>
            </a:extLst>
          </p:cNvPr>
          <p:cNvGrpSpPr/>
          <p:nvPr/>
        </p:nvGrpSpPr>
        <p:grpSpPr>
          <a:xfrm>
            <a:off x="5516283" y="1955419"/>
            <a:ext cx="5410609" cy="475589"/>
            <a:chOff x="5611312" y="1954685"/>
            <a:chExt cx="5410609" cy="475589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CE7C959F-EAF3-D84C-2480-1CF31088894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611312" y="1986063"/>
              <a:ext cx="1318533" cy="444211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A56541A6-6091-AED2-AC4F-A7AD83C2980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709037" y="1954685"/>
              <a:ext cx="1191175" cy="409950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51E7C695-0EBE-8551-849B-A312288AED4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761132" y="1986063"/>
              <a:ext cx="1260789" cy="3944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87131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2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CA92C-4B9B-CC82-903A-CDE9907A5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تحلیل </a:t>
            </a:r>
            <a:r>
              <a:rPr lang="fa-IR" dirty="0" err="1"/>
              <a:t>فلیپ</a:t>
            </a:r>
            <a:r>
              <a:rPr lang="fa-IR" dirty="0"/>
              <a:t> </a:t>
            </a:r>
            <a:r>
              <a:rPr lang="fa-IR" dirty="0" err="1"/>
              <a:t>فلاپ</a:t>
            </a:r>
            <a:r>
              <a:rPr lang="fa-IR" dirty="0"/>
              <a:t> های </a:t>
            </a:r>
            <a:r>
              <a:rPr lang="en-US" dirty="0"/>
              <a:t>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C9D09F-19A6-8F80-1D60-E768CC6B1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673B98-51EE-8D73-9267-534673992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Computer </a:t>
            </a:r>
            <a:r>
              <a:rPr lang="en-US" dirty="0" err="1"/>
              <a:t>Engeneering</a:t>
            </a:r>
            <a:r>
              <a:rPr lang="en-US" dirty="0"/>
              <a:t> </a:t>
            </a:r>
            <a:r>
              <a:rPr lang="en-US" dirty="0" err="1"/>
              <a:t>Department,Shahed</a:t>
            </a:r>
            <a:r>
              <a:rPr lang="en-US" dirty="0"/>
              <a:t> University, Iran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AF411770-EEEF-097B-77A1-78CAED7A91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7672" y="3882087"/>
            <a:ext cx="4332289" cy="295873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F37F543-0B29-B4DB-A995-9B39378E8A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19" y="17179"/>
            <a:ext cx="4686701" cy="430710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B698425-DB86-389E-3116-A9606A8388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112804"/>
            <a:ext cx="3834765" cy="46482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80DF72A-CB0B-A70D-59F8-B426A4FD855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3991" t="67145" r="5375" b="3113"/>
          <a:stretch/>
        </p:blipFill>
        <p:spPr>
          <a:xfrm>
            <a:off x="113052" y="4704353"/>
            <a:ext cx="2774561" cy="1408451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162A3A-D314-69BC-6B0E-197CF1173B3C}"/>
              </a:ext>
            </a:extLst>
          </p:cNvPr>
          <p:cNvGrpSpPr/>
          <p:nvPr/>
        </p:nvGrpSpPr>
        <p:grpSpPr>
          <a:xfrm>
            <a:off x="113052" y="4281908"/>
            <a:ext cx="3773148" cy="365126"/>
            <a:chOff x="6143220" y="1954685"/>
            <a:chExt cx="4314434" cy="475589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CE7C959F-EAF3-D84C-2480-1CF31088894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143220" y="1986063"/>
              <a:ext cx="1318533" cy="444211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A56541A6-6091-AED2-AC4F-A7AD83C2980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709037" y="1954685"/>
              <a:ext cx="1191175" cy="409950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51E7C695-0EBE-8551-849B-A312288AED4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196865" y="1986063"/>
              <a:ext cx="1260789" cy="394480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22A20183-5935-6CC2-A1AC-CF8EE456451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0383" y="1116718"/>
            <a:ext cx="6250304" cy="75780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07B2B7D-4CF6-CF4C-595D-DC2F39661D8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42370" y="1809206"/>
            <a:ext cx="3396578" cy="4839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285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83378-13AD-A92B-A194-5BE94FDCF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a-IR" sz="3200" dirty="0"/>
              <a:t>مدل های میلی و مور</a:t>
            </a:r>
            <a:br>
              <a:rPr lang="fa-IR" sz="3200" dirty="0"/>
            </a:br>
            <a:r>
              <a:rPr lang="en-US" sz="2400" dirty="0"/>
              <a:t>Mealy and Moore Models of Finite State Machines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25AE56-C915-227B-1F1F-3B19217F14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/>
              <a:t>عمومی ترین مدل </a:t>
            </a:r>
            <a:r>
              <a:rPr lang="fa-IR" u="sng" dirty="0"/>
              <a:t>یک مدار ترتیبی داری ورودی ها، خروجی ها و حالات داخلی است</a:t>
            </a:r>
            <a:r>
              <a:rPr lang="fa-IR" dirty="0"/>
              <a:t>.</a:t>
            </a:r>
          </a:p>
          <a:p>
            <a:r>
              <a:rPr lang="fa-IR" dirty="0"/>
              <a:t>معمولاً مدارهای ترتیبی به دو صورت </a:t>
            </a:r>
            <a:r>
              <a:rPr lang="fa-IR" dirty="0">
                <a:solidFill>
                  <a:srgbClr val="FF0000"/>
                </a:solidFill>
              </a:rPr>
              <a:t>مدل</a:t>
            </a:r>
            <a:r>
              <a:rPr lang="fa-IR" dirty="0"/>
              <a:t> </a:t>
            </a:r>
            <a:r>
              <a:rPr lang="fa-IR" dirty="0">
                <a:solidFill>
                  <a:srgbClr val="FF0000"/>
                </a:solidFill>
              </a:rPr>
              <a:t>مور</a:t>
            </a:r>
            <a:r>
              <a:rPr lang="fa-IR" dirty="0"/>
              <a:t> و </a:t>
            </a:r>
            <a:r>
              <a:rPr lang="fa-IR" dirty="0">
                <a:solidFill>
                  <a:srgbClr val="FF0000"/>
                </a:solidFill>
              </a:rPr>
              <a:t>مدل</a:t>
            </a:r>
            <a:r>
              <a:rPr lang="fa-IR" dirty="0"/>
              <a:t> </a:t>
            </a:r>
            <a:r>
              <a:rPr lang="fa-IR" dirty="0">
                <a:solidFill>
                  <a:srgbClr val="FF0000"/>
                </a:solidFill>
              </a:rPr>
              <a:t>میلی</a:t>
            </a:r>
            <a:r>
              <a:rPr lang="fa-IR" dirty="0"/>
              <a:t> ارائه میشوند.</a:t>
            </a:r>
          </a:p>
          <a:p>
            <a:r>
              <a:rPr lang="fa-IR" dirty="0"/>
              <a:t>تفاوت این دو مدل در نحوه تولید خروجی است.</a:t>
            </a:r>
          </a:p>
          <a:p>
            <a:r>
              <a:rPr lang="fa-IR" dirty="0">
                <a:solidFill>
                  <a:srgbClr val="7030A0"/>
                </a:solidFill>
              </a:rPr>
              <a:t>در مدل میلی، خروجی </a:t>
            </a:r>
            <a:r>
              <a:rPr lang="fa-IR" dirty="0" err="1">
                <a:solidFill>
                  <a:srgbClr val="7030A0"/>
                </a:solidFill>
              </a:rPr>
              <a:t>تابعی</a:t>
            </a:r>
            <a:r>
              <a:rPr lang="fa-IR" dirty="0">
                <a:solidFill>
                  <a:srgbClr val="7030A0"/>
                </a:solidFill>
              </a:rPr>
              <a:t> از ورودی و حالت فعلی است.</a:t>
            </a:r>
          </a:p>
          <a:p>
            <a:r>
              <a:rPr lang="fa-IR" dirty="0">
                <a:solidFill>
                  <a:srgbClr val="7030A0"/>
                </a:solidFill>
              </a:rPr>
              <a:t>در مدل مور، خروجی فقط </a:t>
            </a:r>
            <a:r>
              <a:rPr lang="fa-IR" dirty="0" err="1">
                <a:solidFill>
                  <a:srgbClr val="7030A0"/>
                </a:solidFill>
              </a:rPr>
              <a:t>تابعی</a:t>
            </a:r>
            <a:r>
              <a:rPr lang="fa-IR" dirty="0">
                <a:solidFill>
                  <a:srgbClr val="7030A0"/>
                </a:solidFill>
              </a:rPr>
              <a:t> از حالت فعلی است.</a:t>
            </a:r>
          </a:p>
          <a:p>
            <a:r>
              <a:rPr lang="fa-IR" dirty="0"/>
              <a:t>هر دو مدل ارائه شده را مدارهای ترتیبی ماشین حالت متناهی (</a:t>
            </a:r>
            <a:r>
              <a:rPr lang="en-US" dirty="0"/>
              <a:t>FSM: Finite State Machine</a:t>
            </a:r>
            <a:r>
              <a:rPr lang="fa-IR" dirty="0"/>
              <a:t>) میدانند.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F40971-46E2-7282-CB21-DA2D28F57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B24621-D26F-535D-C0C9-0FA6AC423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675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B67E5-FC48-48EC-E5EB-B284C8AC6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مقدمه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FC10EB-E5FA-42F1-A835-8236AD325C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462" y="1240077"/>
            <a:ext cx="11328838" cy="3935548"/>
          </a:xfrm>
        </p:spPr>
        <p:txBody>
          <a:bodyPr>
            <a:normAutofit fontScale="92500"/>
          </a:bodyPr>
          <a:lstStyle/>
          <a:p>
            <a:r>
              <a:rPr lang="fa-IR" dirty="0"/>
              <a:t>در مدارهای ترکیبی، خروجی ها همه به ورودی های جاری وابسته </a:t>
            </a:r>
            <a:r>
              <a:rPr lang="fa-IR" dirty="0" err="1"/>
              <a:t>اند</a:t>
            </a:r>
            <a:endParaRPr lang="fa-IR" dirty="0"/>
          </a:p>
          <a:p>
            <a:r>
              <a:rPr lang="fa-IR" dirty="0"/>
              <a:t>بسیاری از سیستم </a:t>
            </a:r>
            <a:r>
              <a:rPr lang="fa-IR" dirty="0" err="1"/>
              <a:t>هایی</a:t>
            </a:r>
            <a:r>
              <a:rPr lang="fa-IR" dirty="0"/>
              <a:t> که در عمل با آن مواجه هستیم دارای عناصر حافظه هم میباشند</a:t>
            </a:r>
          </a:p>
          <a:p>
            <a:r>
              <a:rPr lang="fa-IR" dirty="0"/>
              <a:t>عناصر حافظه قطعاتی هستند که میتوانند اطلاعات </a:t>
            </a:r>
            <a:r>
              <a:rPr lang="fa-IR" dirty="0" err="1"/>
              <a:t>دودویی</a:t>
            </a:r>
            <a:r>
              <a:rPr lang="fa-IR" dirty="0"/>
              <a:t> را ذخیره کنند</a:t>
            </a:r>
          </a:p>
          <a:p>
            <a:r>
              <a:rPr lang="fa-IR" dirty="0"/>
              <a:t>خروجی های مدارهای ترتیبی، نه فقط تابع ورودی، بلکه به حالت فعلی (اطلاعات حافظه) نیز وابسته میباشند.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D48EDA-5747-3249-FD2D-60F916091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5001D2-DA39-1D29-A000-339E55A12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68A37B6-C3B3-9355-8D93-DB92AEFF9D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474" y="4430562"/>
            <a:ext cx="7354384" cy="1910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490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B24621-D26F-535D-C0C9-0FA6AC423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F40971-46E2-7282-CB21-DA2D28F57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50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E252335-1386-9F80-7F99-72BFA9F058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620" y="71718"/>
            <a:ext cx="9769511" cy="6786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59126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83378-13AD-A92B-A194-5BE94FDCF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a-IR" sz="3200" dirty="0"/>
              <a:t>کاهش و تخصیص حالت</a:t>
            </a:r>
            <a:br>
              <a:rPr lang="fa-IR" sz="3200" dirty="0"/>
            </a:br>
            <a:r>
              <a:rPr lang="en-US" sz="3200" dirty="0"/>
              <a:t>State Reduction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25AE56-C915-227B-1F1F-3B19217F14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a-IR" sz="3200" dirty="0"/>
              <a:t>تحلیل مدارهای ترتیبی از نمودار مدار آغاز و به جدول یا نمودار حالت پایان می یابد.</a:t>
            </a:r>
          </a:p>
          <a:p>
            <a:r>
              <a:rPr lang="fa-IR" sz="3200" dirty="0"/>
              <a:t>طراحی یک مدار ترتیبی با مجموعه ای از مشخصات و ویژگی ها شروع و به یک نمودار منطقی ختم میشود.</a:t>
            </a:r>
          </a:p>
          <a:p>
            <a:r>
              <a:rPr lang="fa-IR" sz="3200" dirty="0"/>
              <a:t>کاهش تعداد </a:t>
            </a:r>
            <a:r>
              <a:rPr lang="fa-IR" sz="3200" dirty="0" err="1"/>
              <a:t>فیلپ</a:t>
            </a:r>
            <a:r>
              <a:rPr lang="fa-IR" sz="3200" dirty="0"/>
              <a:t> </a:t>
            </a:r>
            <a:r>
              <a:rPr lang="fa-IR" sz="3200" dirty="0" err="1"/>
              <a:t>فلاپ</a:t>
            </a:r>
            <a:r>
              <a:rPr lang="fa-IR" sz="3200" dirty="0"/>
              <a:t> ها در یک مدار ترتیبی را کاهش حالت (</a:t>
            </a:r>
            <a:r>
              <a:rPr lang="en-US" sz="3200" dirty="0"/>
              <a:t>State Reduction</a:t>
            </a:r>
            <a:r>
              <a:rPr lang="fa-IR" sz="3200" dirty="0"/>
              <a:t>) می نامند</a:t>
            </a:r>
            <a:endParaRPr lang="en-US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F40971-46E2-7282-CB21-DA2D28F57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B24621-D26F-535D-C0C9-0FA6AC423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697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83378-13AD-A92B-A194-5BE94FDCF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a-IR" sz="3200" dirty="0"/>
              <a:t>کاهش و تخصیص حالت</a:t>
            </a:r>
            <a:br>
              <a:rPr lang="fa-IR" sz="3200" dirty="0"/>
            </a:br>
            <a:r>
              <a:rPr lang="en-US" sz="3200" dirty="0"/>
              <a:t>State Reduction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425AE56-C915-227B-1F1F-3B19217F14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fa-IR" sz="3200" dirty="0"/>
                  <a:t>الگوریتم های کاهش حالت رویه </a:t>
                </a:r>
                <a:r>
                  <a:rPr lang="fa-IR" sz="3200" dirty="0" err="1"/>
                  <a:t>هایی</a:t>
                </a:r>
                <a:r>
                  <a:rPr lang="fa-IR" sz="3200" dirty="0"/>
                  <a:t> را شامل میشوند که در آن تعداد حالات در یک جدول حالت کاهش می یابد، ضمن اینکه </a:t>
                </a:r>
                <a:r>
                  <a:rPr lang="fa-IR" sz="3200" dirty="0">
                    <a:solidFill>
                      <a:srgbClr val="FF0000"/>
                    </a:solidFill>
                  </a:rPr>
                  <a:t>نیازهای ورودی و خروجی حفظ میشود</a:t>
                </a:r>
                <a:r>
                  <a:rPr lang="fa-IR" sz="3200" dirty="0"/>
                  <a:t>.</a:t>
                </a:r>
              </a:p>
              <a:p>
                <a:r>
                  <a:rPr lang="fa-IR" sz="3200" dirty="0"/>
                  <a:t>چون با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fa-IR" sz="3200" dirty="0"/>
                  <a:t> </a:t>
                </a:r>
                <a:r>
                  <a:rPr lang="fa-IR" sz="3200" dirty="0" err="1"/>
                  <a:t>فلیپ</a:t>
                </a:r>
                <a:r>
                  <a:rPr lang="fa-IR" sz="3200" dirty="0"/>
                  <a:t> </a:t>
                </a:r>
                <a:r>
                  <a:rPr lang="fa-IR" sz="3200" dirty="0" err="1"/>
                  <a:t>فلاپ</a:t>
                </a:r>
                <a:r>
                  <a:rPr lang="fa-IR" sz="3200" dirty="0"/>
                  <a:t>،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fa-IR" sz="3200" dirty="0"/>
                  <a:t> حالت را تولید میکنند، کاهش در تعداد حالات، میتواند منتج به کاهش </a:t>
                </a:r>
                <a:r>
                  <a:rPr lang="fa-IR" sz="3200" dirty="0" err="1"/>
                  <a:t>فلیپ</a:t>
                </a:r>
                <a:r>
                  <a:rPr lang="fa-IR" sz="3200" dirty="0"/>
                  <a:t> </a:t>
                </a:r>
                <a:r>
                  <a:rPr lang="fa-IR" sz="3200" dirty="0" err="1"/>
                  <a:t>فلاپ</a:t>
                </a:r>
                <a:r>
                  <a:rPr lang="fa-IR" sz="3200" dirty="0"/>
                  <a:t> ها شود.</a:t>
                </a:r>
              </a:p>
              <a:p>
                <a:r>
                  <a:rPr lang="fa-IR" sz="3200" dirty="0"/>
                  <a:t>در کاهش حالت ها، ممکن است، </a:t>
                </a:r>
                <a:r>
                  <a:rPr lang="fa-IR" sz="3200" dirty="0" err="1"/>
                  <a:t>گیتهای</a:t>
                </a:r>
                <a:r>
                  <a:rPr lang="fa-IR" sz="3200" dirty="0"/>
                  <a:t> استفاده شده در بخش ترکیبی اضافه شوند.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425AE56-C915-227B-1F1F-3B19217F14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r="-646" b="-21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F40971-46E2-7282-CB21-DA2D28F57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B24621-D26F-535D-C0C9-0FA6AC423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713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83378-13AD-A92B-A194-5BE94FDCF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a-IR" sz="3200" dirty="0"/>
              <a:t>مثالی از روال کاهش حالت</a:t>
            </a:r>
            <a:endParaRPr lang="en-US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F40971-46E2-7282-CB21-DA2D28F57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B24621-D26F-535D-C0C9-0FA6AC423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8286A36-BFE0-ACAB-BDD1-825CD84242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67" r="3736"/>
          <a:stretch/>
        </p:blipFill>
        <p:spPr>
          <a:xfrm>
            <a:off x="323851" y="1474208"/>
            <a:ext cx="3448424" cy="480986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E2B25BD-7505-6163-8AB3-CABA3C93F1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862"/>
          <a:stretch/>
        </p:blipFill>
        <p:spPr>
          <a:xfrm>
            <a:off x="3915128" y="1149155"/>
            <a:ext cx="7326072" cy="4098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12316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83378-13AD-A92B-A194-5BE94FDCF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a-IR" sz="3200" dirty="0"/>
              <a:t>کاهش و تخصیص حالت</a:t>
            </a:r>
            <a:br>
              <a:rPr lang="fa-IR" sz="3200" dirty="0"/>
            </a:br>
            <a:r>
              <a:rPr lang="en-US" sz="3200" dirty="0"/>
              <a:t>State Reduction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25AE56-C915-227B-1F1F-3B19217F14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9834" y="1240077"/>
            <a:ext cx="8454465" cy="5166142"/>
          </a:xfrm>
        </p:spPr>
        <p:txBody>
          <a:bodyPr/>
          <a:lstStyle/>
          <a:p>
            <a:r>
              <a:rPr lang="fa-IR" dirty="0"/>
              <a:t>دو حالت را معادل گوییم اگر برای هر عنصر از </a:t>
            </a:r>
            <a:r>
              <a:rPr lang="fa-IR" dirty="0" err="1"/>
              <a:t>از</a:t>
            </a:r>
            <a:r>
              <a:rPr lang="fa-IR" dirty="0"/>
              <a:t> مجموعه ورودی ها، دقیقاً خروجی یکسانی را تولید کنند و مدار را به همان حالت معادل ببرند.</a:t>
            </a:r>
          </a:p>
          <a:p>
            <a:r>
              <a:rPr lang="fa-IR" dirty="0"/>
              <a:t>وقتی دو حالت معادل هستند، بدون تغییر رابطه ورودی-خروجی، میتوان یکی از آن دو را حذف کرد.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F40971-46E2-7282-CB21-DA2D28F57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B24621-D26F-535D-C0C9-0FA6AC423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3B4D24-8577-DBE7-9BFE-FE6906BB0B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67" r="3736"/>
          <a:stretch/>
        </p:blipFill>
        <p:spPr>
          <a:xfrm>
            <a:off x="276039" y="136468"/>
            <a:ext cx="2813795" cy="39246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F19F71F-4AFF-21E2-570D-ED7D05A2C93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862"/>
          <a:stretch/>
        </p:blipFill>
        <p:spPr>
          <a:xfrm>
            <a:off x="76864" y="4019507"/>
            <a:ext cx="4955323" cy="2772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978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83378-13AD-A92B-A194-5BE94FDCF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462" y="136469"/>
            <a:ext cx="11328838" cy="533240"/>
          </a:xfrm>
        </p:spPr>
        <p:txBody>
          <a:bodyPr>
            <a:noAutofit/>
          </a:bodyPr>
          <a:lstStyle/>
          <a:p>
            <a:r>
              <a:rPr lang="fa-IR" sz="3200" dirty="0"/>
              <a:t>مثال کاهش و تخصیص حالت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1342D6-19B3-B416-E4AE-AD5AA4B7F3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F40971-46E2-7282-CB21-DA2D28F57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B24621-D26F-535D-C0C9-0FA6AC423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F19F71F-4AFF-21E2-570D-ED7D05A2C9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862"/>
          <a:stretch/>
        </p:blipFill>
        <p:spPr>
          <a:xfrm>
            <a:off x="131067" y="772722"/>
            <a:ext cx="3562805" cy="238661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7CF289C-3D04-79C3-87AE-AF592B4931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3871" y="756364"/>
            <a:ext cx="4003310" cy="24088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AAF30EA-9B1C-1064-F4B4-A143E89AC9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1160" y="687513"/>
            <a:ext cx="4461619" cy="251829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A0BE0BD-265E-0BFB-C00A-E384998C82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32960" y="3340100"/>
            <a:ext cx="3235140" cy="344321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D46E2E2-C394-629D-B7EF-26C58789E14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9067" r="3736"/>
          <a:stretch/>
        </p:blipFill>
        <p:spPr>
          <a:xfrm>
            <a:off x="672910" y="3139312"/>
            <a:ext cx="2737039" cy="3613204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E6847B50-3E2B-83E0-E7D6-5ACC5B4C4D8F}"/>
              </a:ext>
            </a:extLst>
          </p:cNvPr>
          <p:cNvSpPr/>
          <p:nvPr/>
        </p:nvSpPr>
        <p:spPr>
          <a:xfrm>
            <a:off x="376517" y="2909941"/>
            <a:ext cx="3159057" cy="172020"/>
          </a:xfrm>
          <a:prstGeom prst="roundRect">
            <a:avLst/>
          </a:prstGeom>
          <a:solidFill>
            <a:srgbClr val="FF0000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387531AF-27E1-1FF3-794B-10BEA8B695F6}"/>
              </a:ext>
            </a:extLst>
          </p:cNvPr>
          <p:cNvSpPr/>
          <p:nvPr/>
        </p:nvSpPr>
        <p:spPr>
          <a:xfrm>
            <a:off x="376516" y="2428798"/>
            <a:ext cx="3159057" cy="172020"/>
          </a:xfrm>
          <a:prstGeom prst="roundRect">
            <a:avLst/>
          </a:prstGeom>
          <a:solidFill>
            <a:schemeClr val="accent6">
              <a:lumMod val="75000"/>
              <a:alpha val="27843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3917A098-4BDB-2166-5540-55D6BE3AC64D}"/>
              </a:ext>
            </a:extLst>
          </p:cNvPr>
          <p:cNvSpPr/>
          <p:nvPr/>
        </p:nvSpPr>
        <p:spPr>
          <a:xfrm>
            <a:off x="4046945" y="2869861"/>
            <a:ext cx="3474963" cy="172020"/>
          </a:xfrm>
          <a:prstGeom prst="roundRect">
            <a:avLst/>
          </a:prstGeom>
          <a:solidFill>
            <a:srgbClr val="FF0000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3CAB8B51-57B0-D62A-15ED-C9E2F342955D}"/>
              </a:ext>
            </a:extLst>
          </p:cNvPr>
          <p:cNvSpPr/>
          <p:nvPr/>
        </p:nvSpPr>
        <p:spPr>
          <a:xfrm>
            <a:off x="4046944" y="2356968"/>
            <a:ext cx="3474963" cy="172020"/>
          </a:xfrm>
          <a:prstGeom prst="roundRect">
            <a:avLst/>
          </a:prstGeom>
          <a:solidFill>
            <a:schemeClr val="accent6">
              <a:lumMod val="75000"/>
              <a:alpha val="27843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7EB4385-90DF-0E67-33DB-365AAF5AC037}"/>
              </a:ext>
            </a:extLst>
          </p:cNvPr>
          <p:cNvGrpSpPr/>
          <p:nvPr/>
        </p:nvGrpSpPr>
        <p:grpSpPr>
          <a:xfrm>
            <a:off x="4792497" y="4159984"/>
            <a:ext cx="2607006" cy="1445426"/>
            <a:chOff x="4792497" y="4159984"/>
            <a:chExt cx="2607006" cy="1445426"/>
          </a:xfrm>
        </p:grpSpPr>
        <p:sp>
          <p:nvSpPr>
            <p:cNvPr id="21" name="Arrow: Right 20">
              <a:extLst>
                <a:ext uri="{FF2B5EF4-FFF2-40B4-BE49-F238E27FC236}">
                  <a16:creationId xmlns:a16="http://schemas.microsoft.com/office/drawing/2014/main" id="{1FB1FAF9-E4B7-B8F0-79FF-54D32E3EAC25}"/>
                </a:ext>
              </a:extLst>
            </p:cNvPr>
            <p:cNvSpPr/>
            <p:nvPr/>
          </p:nvSpPr>
          <p:spPr>
            <a:xfrm>
              <a:off x="4792497" y="4680125"/>
              <a:ext cx="2607006" cy="925285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1867429-63F6-EFF7-EB5E-EECF657594A2}"/>
                </a:ext>
              </a:extLst>
            </p:cNvPr>
            <p:cNvSpPr txBox="1"/>
            <p:nvPr/>
          </p:nvSpPr>
          <p:spPr>
            <a:xfrm>
              <a:off x="5206780" y="4159984"/>
              <a:ext cx="1460719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rtl="1"/>
              <a:r>
                <a:rPr lang="fa-IR" dirty="0">
                  <a:cs typeface="B Yekan" panose="00000400000000000000" pitchFamily="2" charset="-78"/>
                </a:rPr>
                <a:t>کاهش حالت</a:t>
              </a:r>
              <a:endParaRPr lang="en-US" dirty="0">
                <a:cs typeface="B Yekan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25855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83378-13AD-A92B-A194-5BE94FDCF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a-IR" sz="3200" dirty="0"/>
              <a:t>تخصیص حالت</a:t>
            </a:r>
            <a:br>
              <a:rPr lang="fa-IR" sz="3200" dirty="0"/>
            </a:br>
            <a:r>
              <a:rPr lang="en-US" sz="3200" dirty="0"/>
              <a:t>State Assignment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425AE56-C915-227B-1F1F-3B19217F14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010150" y="1240077"/>
                <a:ext cx="6534149" cy="5001973"/>
              </a:xfrm>
            </p:spPr>
            <p:txBody>
              <a:bodyPr>
                <a:normAutofit/>
              </a:bodyPr>
              <a:lstStyle/>
              <a:p>
                <a:r>
                  <a:rPr lang="fa-IR" sz="2400" dirty="0"/>
                  <a:t>برای مداری با </a:t>
                </a:r>
                <a:r>
                  <a:rPr lang="en-US" sz="2400" dirty="0"/>
                  <a:t>m</a:t>
                </a:r>
                <a:r>
                  <a:rPr lang="fa-IR" sz="2400" dirty="0"/>
                  <a:t> حالت، باید کدی </a:t>
                </a:r>
                <a:r>
                  <a:rPr lang="en-US" sz="2400" dirty="0"/>
                  <a:t>n</a:t>
                </a:r>
                <a:r>
                  <a:rPr lang="fa-IR" sz="2400" dirty="0"/>
                  <a:t> بیتی اختیار شود که در آن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fa-IR" sz="2400" dirty="0"/>
                  <a:t> است.</a:t>
                </a:r>
              </a:p>
              <a:p>
                <a:r>
                  <a:rPr lang="fa-IR" sz="2400" dirty="0"/>
                  <a:t>برای مثالی که کاهش حالت آنرا حل کردیم، برای 7 حالت و یا 5 حالت، نیازمند سه بیت هستیم.</a:t>
                </a:r>
              </a:p>
              <a:p>
                <a:r>
                  <a:rPr lang="fa-IR" sz="2400" dirty="0"/>
                  <a:t>در حالت کاهش یافته سه حالت به کار نرفته وجود خواهد داشت.</a:t>
                </a:r>
              </a:p>
              <a:p>
                <a:r>
                  <a:rPr lang="fa-IR" sz="2400" dirty="0"/>
                  <a:t>در طراحی با حالات به کار نرفته </a:t>
                </a:r>
                <a:r>
                  <a:rPr lang="fa-IR" sz="2400" dirty="0" err="1"/>
                  <a:t>بعنوان</a:t>
                </a:r>
                <a:r>
                  <a:rPr lang="fa-IR" sz="2400" dirty="0"/>
                  <a:t> حالات بی اهمیت برخورد میشود.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425AE56-C915-227B-1F1F-3B19217F14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10150" y="1240077"/>
                <a:ext cx="6534149" cy="5001973"/>
              </a:xfrm>
              <a:blipFill>
                <a:blip r:embed="rId2"/>
                <a:stretch>
                  <a:fillRect l="-2239" r="-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F40971-46E2-7282-CB21-DA2D28F57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B24621-D26F-535D-C0C9-0FA6AC423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F19F71F-4AFF-21E2-570D-ED7D05A2C93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862"/>
          <a:stretch/>
        </p:blipFill>
        <p:spPr>
          <a:xfrm>
            <a:off x="76865" y="1094511"/>
            <a:ext cx="4754037" cy="265956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794620C-6C49-D8CD-DAD9-7B38DBF5F0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65" y="4108181"/>
            <a:ext cx="4754038" cy="224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853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83378-13AD-A92B-A194-5BE94FDCF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a-IR" sz="3200" dirty="0"/>
              <a:t>تخصیص حالت</a:t>
            </a:r>
            <a:br>
              <a:rPr lang="fa-IR" sz="3200" dirty="0"/>
            </a:br>
            <a:r>
              <a:rPr lang="en-US" sz="3200" dirty="0"/>
              <a:t>State Assignment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25AE56-C915-227B-1F1F-3B19217F14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500" y="1240077"/>
            <a:ext cx="11226799" cy="2330209"/>
          </a:xfrm>
        </p:spPr>
        <p:txBody>
          <a:bodyPr>
            <a:normAutofit/>
          </a:bodyPr>
          <a:lstStyle/>
          <a:p>
            <a:r>
              <a:rPr lang="fa-IR" dirty="0"/>
              <a:t>ساده ترین راه کد دادن به پنج حالت، استفاده از پنج عدد صحیح در شمارش </a:t>
            </a:r>
            <a:r>
              <a:rPr lang="fa-IR" dirty="0" err="1"/>
              <a:t>دودویی</a:t>
            </a:r>
            <a:r>
              <a:rPr lang="fa-IR" dirty="0"/>
              <a:t> در تخصیص 1 مطابق جدول زیر است.</a:t>
            </a:r>
          </a:p>
          <a:p>
            <a:r>
              <a:rPr lang="fa-IR" dirty="0"/>
              <a:t>روش کد گری و روش تخصیص 1 بارز </a:t>
            </a:r>
          </a:p>
          <a:p>
            <a:endParaRPr lang="fa-I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F40971-46E2-7282-CB21-DA2D28F57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57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B24621-D26F-535D-C0C9-0FA6AC423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794620C-6C49-D8CD-DAD9-7B38DBF5F0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51" y="4331941"/>
            <a:ext cx="5146297" cy="24258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FB05032-07D8-2D38-9C8E-F2113F5237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114"/>
          <a:stretch/>
        </p:blipFill>
        <p:spPr>
          <a:xfrm>
            <a:off x="5571461" y="4225928"/>
            <a:ext cx="6220490" cy="263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346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83378-13AD-A92B-A194-5BE94FDCF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a-IR" sz="3200" dirty="0"/>
              <a:t>روش طراحی</a:t>
            </a:r>
            <a:br>
              <a:rPr lang="fa-IR" sz="3200" dirty="0"/>
            </a:br>
            <a:r>
              <a:rPr lang="en-US" sz="3200" dirty="0"/>
              <a:t>Design Procedure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25AE56-C915-227B-1F1F-3B19217F14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500" y="1240077"/>
            <a:ext cx="11226799" cy="3738323"/>
          </a:xfrm>
        </p:spPr>
        <p:txBody>
          <a:bodyPr>
            <a:normAutofit/>
          </a:bodyPr>
          <a:lstStyle/>
          <a:p>
            <a:r>
              <a:rPr lang="fa-IR" dirty="0"/>
              <a:t>طراحی یک مدار ترتیبی ساعت دار با بیان مجموعه ای از مشخصات و ویژگی ها، شروع شده و با نمودار منطقی پایان می یابد.</a:t>
            </a:r>
          </a:p>
          <a:p>
            <a:r>
              <a:rPr lang="fa-IR" dirty="0"/>
              <a:t>برخلاف یک مدار ترکیبی که </a:t>
            </a:r>
            <a:r>
              <a:rPr lang="fa-IR" dirty="0" err="1"/>
              <a:t>کلاً</a:t>
            </a:r>
            <a:r>
              <a:rPr lang="fa-IR" dirty="0"/>
              <a:t> با جدول درستی مشخص میگردد، مدار ترتیبی برای مشخصات خود نیاز به جدول حالت دارد.</a:t>
            </a:r>
          </a:p>
          <a:p>
            <a:r>
              <a:rPr lang="fa-IR" dirty="0"/>
              <a:t>یک مدار ترتیبی همزمان، از </a:t>
            </a:r>
            <a:r>
              <a:rPr lang="fa-IR" dirty="0" err="1"/>
              <a:t>فلیپ</a:t>
            </a:r>
            <a:r>
              <a:rPr lang="fa-IR" dirty="0"/>
              <a:t> </a:t>
            </a:r>
            <a:r>
              <a:rPr lang="fa-IR" dirty="0" err="1"/>
              <a:t>فلاپ</a:t>
            </a:r>
            <a:r>
              <a:rPr lang="fa-IR" dirty="0"/>
              <a:t> ها و </a:t>
            </a:r>
            <a:r>
              <a:rPr lang="fa-IR" dirty="0" err="1"/>
              <a:t>گیت</a:t>
            </a:r>
            <a:r>
              <a:rPr lang="fa-IR" dirty="0"/>
              <a:t> های ترکیبی ساخته میشود.</a:t>
            </a:r>
          </a:p>
          <a:p>
            <a:endParaRPr lang="fa-I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F40971-46E2-7282-CB21-DA2D28F57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58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B24621-D26F-535D-C0C9-0FA6AC423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030A1E54-796B-2C21-A11C-CCE02E58BF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79958309"/>
              </p:ext>
            </p:extLst>
          </p:nvPr>
        </p:nvGraphicFramePr>
        <p:xfrm>
          <a:off x="546100" y="5060951"/>
          <a:ext cx="10928349" cy="14319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6433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9" grpId="0">
        <p:bldAsOne/>
      </p:bldGraphic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83378-13AD-A92B-A194-5BE94FDCF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a-IR" sz="3200" dirty="0"/>
              <a:t>روال طراحی مدارهای ترتیبی همزمان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25AE56-C915-227B-1F1F-3B19217F14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500" y="1240077"/>
            <a:ext cx="11226799" cy="2330209"/>
          </a:xfrm>
        </p:spPr>
        <p:txBody>
          <a:bodyPr>
            <a:normAutofit/>
          </a:bodyPr>
          <a:lstStyle/>
          <a:p>
            <a:endParaRPr lang="fa-I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F40971-46E2-7282-CB21-DA2D28F57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59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B24621-D26F-535D-C0C9-0FA6AC423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03B79380-4F9E-5FFF-6B52-E4CE57FC0A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42887611"/>
              </p:ext>
            </p:extLst>
          </p:nvPr>
        </p:nvGraphicFramePr>
        <p:xfrm>
          <a:off x="546100" y="1111251"/>
          <a:ext cx="10928349" cy="57467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08342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9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B67E5-FC48-48EC-E5EB-B284C8AC6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مقدمه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FC10EB-E5FA-42F1-A835-8236AD325C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462" y="1240077"/>
            <a:ext cx="11328838" cy="3935548"/>
          </a:xfrm>
        </p:spPr>
        <p:txBody>
          <a:bodyPr>
            <a:normAutofit/>
          </a:bodyPr>
          <a:lstStyle/>
          <a:p>
            <a:r>
              <a:rPr lang="fa-IR" dirty="0"/>
              <a:t>دو نوع مدار ترتیبی وجود دارد که دسته بندی آنها به زمانبندی سیگنال آنها وابسته است.</a:t>
            </a:r>
          </a:p>
          <a:p>
            <a:r>
              <a:rPr lang="fa-IR" dirty="0" err="1"/>
              <a:t>مدارترتیبی</a:t>
            </a:r>
            <a:r>
              <a:rPr lang="fa-IR" dirty="0"/>
              <a:t> همزمان (همگام یا </a:t>
            </a:r>
            <a:r>
              <a:rPr lang="fa-IR" dirty="0" err="1"/>
              <a:t>سنکرون</a:t>
            </a:r>
            <a:r>
              <a:rPr lang="fa-IR" dirty="0"/>
              <a:t>)</a:t>
            </a:r>
          </a:p>
          <a:p>
            <a:r>
              <a:rPr lang="fa-IR" dirty="0"/>
              <a:t>مدار ترتیبی غیر همزمان (</a:t>
            </a:r>
            <a:r>
              <a:rPr lang="fa-IR" dirty="0" err="1"/>
              <a:t>ناهمگام</a:t>
            </a:r>
            <a:r>
              <a:rPr lang="fa-IR" dirty="0"/>
              <a:t> یا </a:t>
            </a:r>
            <a:r>
              <a:rPr lang="fa-IR" dirty="0" err="1"/>
              <a:t>آسنکرون</a:t>
            </a:r>
            <a:r>
              <a:rPr lang="fa-IR" dirty="0"/>
              <a:t>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D48EDA-5747-3249-FD2D-60F916091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5001D2-DA39-1D29-A000-339E55A12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598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8A750-C18B-8304-0F41-F39923FCB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مثال نمودار حالت برای آشکار ساز رشته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255566-1DE4-A37E-D811-DCF02DF9E7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462" y="1240077"/>
            <a:ext cx="11328838" cy="1579323"/>
          </a:xfrm>
        </p:spPr>
        <p:txBody>
          <a:bodyPr/>
          <a:lstStyle/>
          <a:p>
            <a:r>
              <a:rPr lang="fa-IR" dirty="0"/>
              <a:t>میخواهیم مداری طراحی کنیم که وجود سه بیت متوالی 1 در ورودی را تشخیص دهد.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D7B144-AFD9-9DCA-B3C9-52183401C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60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63E9F9-8AD6-025E-B7D7-07FAFFF22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C5F53E3-AEBA-BA6E-A579-E9A3D3B07B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4350" y="2029738"/>
            <a:ext cx="3797300" cy="470212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B384ABF-6718-3430-BAE6-0C0243B93971}"/>
              </a:ext>
            </a:extLst>
          </p:cNvPr>
          <p:cNvSpPr txBox="1"/>
          <p:nvPr/>
        </p:nvSpPr>
        <p:spPr>
          <a:xfrm>
            <a:off x="260350" y="2422009"/>
            <a:ext cx="66849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cs typeface="B Yekan" panose="00000400000000000000" pitchFamily="2" charset="-78"/>
              </a:rPr>
              <a:t>Ex: 0011010101100         (</a:t>
            </a:r>
            <a:r>
              <a:rPr lang="fa-IR" sz="2400" dirty="0">
                <a:cs typeface="B Yekan" panose="00000400000000000000" pitchFamily="2" charset="-78"/>
              </a:rPr>
              <a:t>عدم وجود سه بیت 1 متوالی</a:t>
            </a:r>
            <a:r>
              <a:rPr lang="en-US" sz="2400" dirty="0">
                <a:cs typeface="B Yekan" panose="00000400000000000000" pitchFamily="2" charset="-78"/>
              </a:rPr>
              <a:t>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AC339B-E58A-B296-A401-632A12BFF903}"/>
              </a:ext>
            </a:extLst>
          </p:cNvPr>
          <p:cNvSpPr txBox="1"/>
          <p:nvPr/>
        </p:nvSpPr>
        <p:spPr>
          <a:xfrm>
            <a:off x="215462" y="3342759"/>
            <a:ext cx="70425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cs typeface="B Yekan" panose="00000400000000000000" pitchFamily="2" charset="-78"/>
              </a:rPr>
              <a:t>Ex: 00111010101111   (</a:t>
            </a:r>
            <a:r>
              <a:rPr lang="fa-IR" sz="2400" dirty="0">
                <a:cs typeface="B Yekan" panose="00000400000000000000" pitchFamily="2" charset="-78"/>
              </a:rPr>
              <a:t>وجود سه بیت 1 متوالی-سه مرتبه</a:t>
            </a:r>
            <a:r>
              <a:rPr lang="en-US" sz="2400" dirty="0">
                <a:cs typeface="B Yekan" panose="00000400000000000000" pitchFamily="2" charset="-78"/>
              </a:rPr>
              <a:t>)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837519B-59A0-ABFD-9546-A53F631AAFB8}"/>
              </a:ext>
            </a:extLst>
          </p:cNvPr>
          <p:cNvGrpSpPr/>
          <p:nvPr/>
        </p:nvGrpSpPr>
        <p:grpSpPr>
          <a:xfrm>
            <a:off x="1435100" y="3708400"/>
            <a:ext cx="1397000" cy="285750"/>
            <a:chOff x="1435100" y="3708400"/>
            <a:chExt cx="1397000" cy="285750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2A79B7FA-4C82-B2E4-CCB0-85FEE962D281}"/>
                </a:ext>
              </a:extLst>
            </p:cNvPr>
            <p:cNvCxnSpPr/>
            <p:nvPr/>
          </p:nvCxnSpPr>
          <p:spPr>
            <a:xfrm flipV="1">
              <a:off x="1435100" y="3708400"/>
              <a:ext cx="0" cy="285750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361AC40C-A159-547A-E014-6D9CA318580D}"/>
                </a:ext>
              </a:extLst>
            </p:cNvPr>
            <p:cNvCxnSpPr/>
            <p:nvPr/>
          </p:nvCxnSpPr>
          <p:spPr>
            <a:xfrm flipV="1">
              <a:off x="2660650" y="3708400"/>
              <a:ext cx="0" cy="285750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94D38F33-4A93-33F5-37CC-E89EB9E6E742}"/>
                </a:ext>
              </a:extLst>
            </p:cNvPr>
            <p:cNvCxnSpPr/>
            <p:nvPr/>
          </p:nvCxnSpPr>
          <p:spPr>
            <a:xfrm flipV="1">
              <a:off x="2832100" y="3708400"/>
              <a:ext cx="0" cy="285750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77440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62259-9BDB-847B-5E32-71F60B3EF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err="1"/>
              <a:t>معادلات</a:t>
            </a:r>
            <a:r>
              <a:rPr lang="fa-IR" dirty="0"/>
              <a:t> مشخصه </a:t>
            </a:r>
            <a:r>
              <a:rPr lang="fa-IR" dirty="0" err="1"/>
              <a:t>فلیپ</a:t>
            </a:r>
            <a:r>
              <a:rPr lang="fa-IR" dirty="0"/>
              <a:t> </a:t>
            </a:r>
            <a:r>
              <a:rPr lang="fa-IR" dirty="0" err="1"/>
              <a:t>فلاپ</a:t>
            </a:r>
            <a:r>
              <a:rPr lang="fa-IR" dirty="0"/>
              <a:t> ها</a:t>
            </a:r>
            <a:r>
              <a:rPr lang="en-US" dirty="0"/>
              <a:t> </a:t>
            </a:r>
            <a:r>
              <a:rPr lang="fa-IR" dirty="0"/>
              <a:t> (یادآوری)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127031-0C5F-5DB6-08C2-FC6E53694B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a-IR" dirty="0" err="1"/>
              <a:t>فلیپ</a:t>
            </a:r>
            <a:r>
              <a:rPr lang="fa-IR" dirty="0"/>
              <a:t> </a:t>
            </a:r>
            <a:r>
              <a:rPr lang="fa-IR" dirty="0" err="1"/>
              <a:t>فلاپ</a:t>
            </a:r>
            <a:r>
              <a:rPr lang="fa-IR" dirty="0"/>
              <a:t> </a:t>
            </a:r>
            <a:r>
              <a:rPr lang="en-US" dirty="0"/>
              <a:t>D</a:t>
            </a:r>
            <a:r>
              <a:rPr lang="fa-IR" dirty="0"/>
              <a:t>: </a:t>
            </a:r>
          </a:p>
          <a:p>
            <a:endParaRPr lang="fa-IR" dirty="0"/>
          </a:p>
          <a:p>
            <a:r>
              <a:rPr lang="fa-IR" dirty="0" err="1"/>
              <a:t>فلیپ</a:t>
            </a:r>
            <a:r>
              <a:rPr lang="fa-IR" dirty="0"/>
              <a:t> </a:t>
            </a:r>
            <a:r>
              <a:rPr lang="fa-IR" dirty="0" err="1"/>
              <a:t>فلاپ</a:t>
            </a:r>
            <a:r>
              <a:rPr lang="fa-IR" dirty="0"/>
              <a:t> </a:t>
            </a:r>
            <a:r>
              <a:rPr lang="en-US" dirty="0"/>
              <a:t>JK</a:t>
            </a:r>
            <a:r>
              <a:rPr lang="fa-IR" dirty="0"/>
              <a:t>: </a:t>
            </a:r>
            <a:endParaRPr lang="en-US" dirty="0"/>
          </a:p>
          <a:p>
            <a:endParaRPr lang="fa-IR" dirty="0"/>
          </a:p>
          <a:p>
            <a:r>
              <a:rPr lang="fa-IR" dirty="0" err="1"/>
              <a:t>فلیپ</a:t>
            </a:r>
            <a:r>
              <a:rPr lang="fa-IR" dirty="0"/>
              <a:t> </a:t>
            </a:r>
            <a:r>
              <a:rPr lang="fa-IR" dirty="0" err="1"/>
              <a:t>فلاپ</a:t>
            </a:r>
            <a:r>
              <a:rPr lang="fa-IR" dirty="0"/>
              <a:t> </a:t>
            </a:r>
            <a:r>
              <a:rPr lang="en-US" dirty="0"/>
              <a:t>T</a:t>
            </a:r>
            <a:r>
              <a:rPr lang="fa-IR" dirty="0"/>
              <a:t>: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4ED504-E179-5E20-CDE3-C3E4142ED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61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955EC3-B837-D421-EFFF-3ED733A0E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7A480E1-B9B4-5E91-086D-4CFE9891C3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9964" y="1457632"/>
            <a:ext cx="1731455" cy="4648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4620622-C6D7-FF0D-65A0-A64C170AEA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9964" y="3015184"/>
            <a:ext cx="2707579" cy="63912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6EB5FE2-4C01-E3C9-1ED2-27594B2CD2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9964" y="5273677"/>
            <a:ext cx="3834765" cy="46482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C8C62EF-F64C-7FE6-C02B-79BFD2C8CFA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1265" t="13789" r="21960" b="45266"/>
          <a:stretch/>
        </p:blipFill>
        <p:spPr>
          <a:xfrm>
            <a:off x="434970" y="2651100"/>
            <a:ext cx="2979272" cy="180872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A639728-9005-C59C-658E-71FAFA32110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418" t="67145" r="52080" b="4250"/>
          <a:stretch/>
        </p:blipFill>
        <p:spPr>
          <a:xfrm>
            <a:off x="434970" y="1173575"/>
            <a:ext cx="2055271" cy="125451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6914567-B68F-9128-EE93-04399EE3493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3991" t="67145" r="5375" b="3113"/>
          <a:stretch/>
        </p:blipFill>
        <p:spPr>
          <a:xfrm>
            <a:off x="434970" y="4892506"/>
            <a:ext cx="2774561" cy="1408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56122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8A750-C18B-8304-0F41-F39923FCB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/>
              <a:t>مثال نمودار حالت برای آشکار ساز رشته</a:t>
            </a:r>
            <a:br>
              <a:rPr lang="fa-IR" dirty="0"/>
            </a:br>
            <a:r>
              <a:rPr lang="fa-IR" sz="3600" dirty="0">
                <a:solidFill>
                  <a:srgbClr val="FF0000"/>
                </a:solidFill>
              </a:rPr>
              <a:t>سنتز با </a:t>
            </a:r>
            <a:r>
              <a:rPr lang="en-US" sz="3600" dirty="0">
                <a:solidFill>
                  <a:srgbClr val="FF0000"/>
                </a:solidFill>
              </a:rPr>
              <a:t>D</a:t>
            </a:r>
            <a:r>
              <a:rPr lang="fa-IR" sz="3600" dirty="0">
                <a:solidFill>
                  <a:srgbClr val="FF0000"/>
                </a:solidFill>
              </a:rPr>
              <a:t> </a:t>
            </a:r>
            <a:r>
              <a:rPr lang="fa-IR" sz="3600" dirty="0" err="1">
                <a:solidFill>
                  <a:srgbClr val="FF0000"/>
                </a:solidFill>
              </a:rPr>
              <a:t>فلیپ</a:t>
            </a:r>
            <a:r>
              <a:rPr lang="fa-IR" sz="3600" dirty="0">
                <a:solidFill>
                  <a:srgbClr val="FF0000"/>
                </a:solidFill>
              </a:rPr>
              <a:t> </a:t>
            </a:r>
            <a:r>
              <a:rPr lang="fa-IR" sz="3600" dirty="0" err="1">
                <a:solidFill>
                  <a:srgbClr val="FF0000"/>
                </a:solidFill>
              </a:rPr>
              <a:t>فلاپ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D7B144-AFD9-9DCA-B3C9-52183401C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62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63E9F9-8AD6-025E-B7D7-07FAFFF22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C5F53E3-AEBA-BA6E-A579-E9A3D3B07B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462" y="1698470"/>
            <a:ext cx="2571750" cy="31845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7CBC929-C91C-63FB-82F5-95664A3542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6169" y="1369348"/>
            <a:ext cx="4259482" cy="313448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0CC4F15-5DD5-024A-CDFC-E9C861D724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2462" y="4685666"/>
            <a:ext cx="2661014" cy="212721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CDBB111-FE57-1D3C-914B-735D342021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8237" y="4685666"/>
            <a:ext cx="2655083" cy="212721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5374DCF-8F53-B33E-427E-11B18AA9A7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96519" y="4685666"/>
            <a:ext cx="2468815" cy="212721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D2305EB-3E97-C902-1FC2-C242B827483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75575" y="1598991"/>
            <a:ext cx="3829050" cy="120015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7E5E8F2-1B62-2504-8E6E-2AA753AB5C6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32725" y="3187757"/>
            <a:ext cx="2016125" cy="123035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D9B3D37-5080-6077-7CF2-4F20A56C930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01771" y="830802"/>
            <a:ext cx="1731455" cy="4648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1878260-DB2E-90EB-175F-4A7E6B740C71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5418" t="67145" r="52080" b="4250"/>
          <a:stretch/>
        </p:blipFill>
        <p:spPr>
          <a:xfrm>
            <a:off x="46500" y="69718"/>
            <a:ext cx="2055271" cy="1254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951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5E23666-15DA-1997-A548-276A6DCA89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9853" y="1282700"/>
            <a:ext cx="6893698" cy="52641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4C8A750-C18B-8304-0F41-F39923FCB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/>
              <a:t>مثال نمودار حالت برای آشکار ساز رشته</a:t>
            </a:r>
            <a:br>
              <a:rPr lang="fa-IR" dirty="0"/>
            </a:br>
            <a:r>
              <a:rPr lang="fa-IR" sz="3600" dirty="0">
                <a:solidFill>
                  <a:srgbClr val="FF0000"/>
                </a:solidFill>
              </a:rPr>
              <a:t>سنتز با </a:t>
            </a:r>
            <a:r>
              <a:rPr lang="en-US" sz="3600" dirty="0">
                <a:solidFill>
                  <a:srgbClr val="FF0000"/>
                </a:solidFill>
              </a:rPr>
              <a:t>D</a:t>
            </a:r>
            <a:r>
              <a:rPr lang="fa-IR" sz="3600" dirty="0">
                <a:solidFill>
                  <a:srgbClr val="FF0000"/>
                </a:solidFill>
              </a:rPr>
              <a:t> </a:t>
            </a:r>
            <a:r>
              <a:rPr lang="fa-IR" sz="3600" dirty="0" err="1">
                <a:solidFill>
                  <a:srgbClr val="FF0000"/>
                </a:solidFill>
              </a:rPr>
              <a:t>فلیپ</a:t>
            </a:r>
            <a:r>
              <a:rPr lang="fa-IR" sz="3600" dirty="0">
                <a:solidFill>
                  <a:srgbClr val="FF0000"/>
                </a:solidFill>
              </a:rPr>
              <a:t> </a:t>
            </a:r>
            <a:r>
              <a:rPr lang="fa-IR" sz="3600" dirty="0" err="1">
                <a:solidFill>
                  <a:srgbClr val="FF0000"/>
                </a:solidFill>
              </a:rPr>
              <a:t>فلاپ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D7B144-AFD9-9DCA-B3C9-52183401C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63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63E9F9-8AD6-025E-B7D7-07FAFFF22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C5F53E3-AEBA-BA6E-A579-E9A3D3B07B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62" y="321529"/>
            <a:ext cx="2571750" cy="31845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7CBC929-C91C-63FB-82F5-95664A3542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18" y="3723518"/>
            <a:ext cx="4259482" cy="313448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7E5E8F2-1B62-2504-8E6E-2AA753AB5C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8196" y="1373270"/>
            <a:ext cx="2016125" cy="1230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0020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8A750-C18B-8304-0F41-F39923FCB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/>
              <a:t>مثال نمودار حالت برای آشکار ساز رشته</a:t>
            </a:r>
            <a:br>
              <a:rPr lang="fa-IR" dirty="0"/>
            </a:br>
            <a:r>
              <a:rPr lang="fa-IR" sz="3600" dirty="0">
                <a:solidFill>
                  <a:srgbClr val="FF0000"/>
                </a:solidFill>
              </a:rPr>
              <a:t>سنتز با </a:t>
            </a:r>
            <a:r>
              <a:rPr lang="en-US" sz="3600" dirty="0">
                <a:solidFill>
                  <a:srgbClr val="FF0000"/>
                </a:solidFill>
              </a:rPr>
              <a:t>JK</a:t>
            </a:r>
            <a:r>
              <a:rPr lang="fa-IR" sz="3600" dirty="0">
                <a:solidFill>
                  <a:srgbClr val="FF0000"/>
                </a:solidFill>
              </a:rPr>
              <a:t> </a:t>
            </a:r>
            <a:r>
              <a:rPr lang="fa-IR" sz="3600" dirty="0" err="1">
                <a:solidFill>
                  <a:srgbClr val="FF0000"/>
                </a:solidFill>
              </a:rPr>
              <a:t>فلیپ</a:t>
            </a:r>
            <a:r>
              <a:rPr lang="fa-IR" sz="3600" dirty="0">
                <a:solidFill>
                  <a:srgbClr val="FF0000"/>
                </a:solidFill>
              </a:rPr>
              <a:t> </a:t>
            </a:r>
            <a:r>
              <a:rPr lang="fa-IR" sz="3600" dirty="0" err="1">
                <a:solidFill>
                  <a:srgbClr val="FF0000"/>
                </a:solidFill>
              </a:rPr>
              <a:t>فلاپ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D7B144-AFD9-9DCA-B3C9-52183401C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64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63E9F9-8AD6-025E-B7D7-07FAFFF22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C5F53E3-AEBA-BA6E-A579-E9A3D3B07B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640" y="1808724"/>
            <a:ext cx="2243533" cy="27781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A1C3D5B-1D8D-4133-871F-637650B139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9272" y="599022"/>
            <a:ext cx="2707579" cy="63912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D1D2736-07B2-649A-E9DE-530BED2D294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265" t="13789" r="21960" b="45266"/>
          <a:stretch/>
        </p:blipFill>
        <p:spPr>
          <a:xfrm>
            <a:off x="0" y="0"/>
            <a:ext cx="2979272" cy="180872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929CFDF-47BF-983A-CAD0-D917EF3F48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974" y="4619873"/>
            <a:ext cx="2832640" cy="219301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EAC2A1E-60E7-D1FC-E0AE-3ADC193017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92463" y="4680657"/>
            <a:ext cx="2560638" cy="207144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4BE85A5-BAD5-9759-4466-4C39F665473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42264" y="4595828"/>
            <a:ext cx="2643110" cy="221705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FAB9249-2B67-398E-8AFF-B622AAF3E9B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40787" y="4528022"/>
            <a:ext cx="2589560" cy="219351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E180899-1DF5-37DB-1BAC-F83374B40D9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52544" y="1098219"/>
            <a:ext cx="5746450" cy="3582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66025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8A750-C18B-8304-0F41-F39923FCB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/>
              <a:t>مثال نمودار حالت برای آشکار ساز رشته</a:t>
            </a:r>
            <a:br>
              <a:rPr lang="fa-IR" dirty="0"/>
            </a:br>
            <a:r>
              <a:rPr lang="fa-IR" sz="3600" dirty="0">
                <a:solidFill>
                  <a:srgbClr val="FF0000"/>
                </a:solidFill>
              </a:rPr>
              <a:t>سنتز با </a:t>
            </a:r>
            <a:r>
              <a:rPr lang="en-US" sz="3600" dirty="0">
                <a:solidFill>
                  <a:srgbClr val="FF0000"/>
                </a:solidFill>
              </a:rPr>
              <a:t>JK</a:t>
            </a:r>
            <a:r>
              <a:rPr lang="fa-IR" sz="3600" dirty="0">
                <a:solidFill>
                  <a:srgbClr val="FF0000"/>
                </a:solidFill>
              </a:rPr>
              <a:t> </a:t>
            </a:r>
            <a:r>
              <a:rPr lang="fa-IR" sz="3600" dirty="0" err="1">
                <a:solidFill>
                  <a:srgbClr val="FF0000"/>
                </a:solidFill>
              </a:rPr>
              <a:t>فلیپ</a:t>
            </a:r>
            <a:r>
              <a:rPr lang="fa-IR" sz="3600" dirty="0">
                <a:solidFill>
                  <a:srgbClr val="FF0000"/>
                </a:solidFill>
              </a:rPr>
              <a:t> </a:t>
            </a:r>
            <a:r>
              <a:rPr lang="fa-IR" sz="3600" dirty="0" err="1">
                <a:solidFill>
                  <a:srgbClr val="FF0000"/>
                </a:solidFill>
              </a:rPr>
              <a:t>فلاپ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D7B144-AFD9-9DCA-B3C9-52183401C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65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63E9F9-8AD6-025E-B7D7-07FAFFF22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929CFDF-47BF-983A-CAD0-D917EF3F48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29" y="3408226"/>
            <a:ext cx="2205155" cy="160412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EAC2A1E-60E7-D1FC-E0AE-3ADC193017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5587" y="3446801"/>
            <a:ext cx="2118339" cy="161016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4BE85A5-BAD5-9759-4466-4C39F66547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73" y="5236286"/>
            <a:ext cx="2057610" cy="162171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FAB9249-2B67-398E-8AFF-B622AAF3E9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7965" y="5158185"/>
            <a:ext cx="2135693" cy="169981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E180899-1DF5-37DB-1BAC-F83374B40D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481" y="549109"/>
            <a:ext cx="4590969" cy="286209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C93804F-2EF2-B4CF-A4DB-EC36D3CB7D9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10498" y="1557337"/>
            <a:ext cx="6638925" cy="461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37160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3BE25FB-4797-C7C2-11C0-624D3BED87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51" y="2507803"/>
            <a:ext cx="3787776" cy="370573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5083378-13AD-A92B-A194-5BE94FDCF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a-IR" sz="3200" dirty="0" err="1"/>
              <a:t>شمارنده</a:t>
            </a:r>
            <a:r>
              <a:rPr lang="fa-IR" sz="3200" dirty="0"/>
              <a:t> </a:t>
            </a:r>
            <a:r>
              <a:rPr lang="en-US" sz="3200" dirty="0"/>
              <a:t>n</a:t>
            </a:r>
            <a:r>
              <a:rPr lang="fa-IR" sz="3200" dirty="0"/>
              <a:t> بیتی با استفاده از </a:t>
            </a:r>
            <a:r>
              <a:rPr lang="en-US" sz="3200" dirty="0"/>
              <a:t>T</a:t>
            </a:r>
            <a:r>
              <a:rPr lang="fa-IR" sz="3200" dirty="0"/>
              <a:t> </a:t>
            </a:r>
            <a:r>
              <a:rPr lang="fa-IR" sz="3200" dirty="0" err="1"/>
              <a:t>فلیپ</a:t>
            </a:r>
            <a:r>
              <a:rPr lang="fa-IR" sz="3200" dirty="0"/>
              <a:t> </a:t>
            </a:r>
            <a:r>
              <a:rPr lang="fa-IR" sz="3200" dirty="0" err="1"/>
              <a:t>فلاپ</a:t>
            </a:r>
            <a:r>
              <a:rPr lang="fa-IR" sz="3200" dirty="0"/>
              <a:t> 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425AE56-C915-227B-1F1F-3B19217F14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17500" y="1240077"/>
                <a:ext cx="11226799" cy="5059123"/>
              </a:xfrm>
            </p:spPr>
            <p:txBody>
              <a:bodyPr>
                <a:normAutofit/>
              </a:bodyPr>
              <a:lstStyle/>
              <a:p>
                <a:r>
                  <a:rPr lang="fa-IR" dirty="0"/>
                  <a:t>پیش از سنتز مدار </a:t>
                </a:r>
                <a:r>
                  <a:rPr lang="fa-IR" dirty="0" err="1"/>
                  <a:t>آشکارسازبا</a:t>
                </a:r>
                <a:r>
                  <a:rPr lang="fa-IR" dirty="0"/>
                  <a:t> استفاده از </a:t>
                </a:r>
                <a:r>
                  <a:rPr lang="fa-IR" dirty="0" err="1"/>
                  <a:t>فلیپ</a:t>
                </a:r>
                <a:r>
                  <a:rPr lang="fa-IR" dirty="0"/>
                  <a:t> </a:t>
                </a:r>
                <a:r>
                  <a:rPr lang="fa-IR" dirty="0" err="1"/>
                  <a:t>فلاپ</a:t>
                </a:r>
                <a:r>
                  <a:rPr lang="fa-IR" dirty="0"/>
                  <a:t> </a:t>
                </a:r>
                <a:r>
                  <a:rPr lang="en-US" dirty="0"/>
                  <a:t>T</a:t>
                </a:r>
                <a:r>
                  <a:rPr lang="fa-IR" dirty="0"/>
                  <a:t>، طراحی یک </a:t>
                </a:r>
                <a:r>
                  <a:rPr lang="fa-IR" dirty="0" err="1"/>
                  <a:t>شمارنده</a:t>
                </a:r>
                <a:r>
                  <a:rPr lang="fa-IR" dirty="0"/>
                  <a:t> را نشان خواهیم داد.</a:t>
                </a:r>
              </a:p>
              <a:p>
                <a:r>
                  <a:rPr lang="fa-IR" dirty="0"/>
                  <a:t>یک </a:t>
                </a:r>
                <a:r>
                  <a:rPr lang="fa-IR" dirty="0" err="1"/>
                  <a:t>شمارنده</a:t>
                </a:r>
                <a:r>
                  <a:rPr lang="fa-IR" dirty="0"/>
                  <a:t> </a:t>
                </a:r>
                <a:r>
                  <a:rPr lang="en-US" dirty="0"/>
                  <a:t>n</a:t>
                </a:r>
                <a:r>
                  <a:rPr lang="fa-IR" dirty="0"/>
                  <a:t> بیتی قادر است از </a:t>
                </a:r>
                <a:r>
                  <a:rPr lang="en-US" dirty="0"/>
                  <a:t>0</a:t>
                </a:r>
                <a:r>
                  <a:rPr lang="fa-IR" dirty="0"/>
                  <a:t> </a:t>
                </a:r>
                <a:r>
                  <a:rPr lang="en-US" dirty="0"/>
                  <a:t> </a:t>
                </a:r>
                <a:r>
                  <a:rPr lang="fa-IR" dirty="0"/>
                  <a:t>تا 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fa-IR" dirty="0"/>
                  <a:t>را بشمارد.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425AE56-C915-227B-1F1F-3B19217F14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7500" y="1240077"/>
                <a:ext cx="11226799" cy="5059123"/>
              </a:xfrm>
              <a:blipFill>
                <a:blip r:embed="rId3"/>
                <a:stretch>
                  <a:fillRect r="-4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F40971-46E2-7282-CB21-DA2D28F57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66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B24621-D26F-535D-C0C9-0FA6AC423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66D0A02-7C30-DA84-FBC1-B856C9C375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9762" y="3658612"/>
            <a:ext cx="5710237" cy="3120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525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5418A0EA-6026-74A1-B98A-2822BEC5C1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6770" y="3641369"/>
            <a:ext cx="6382053" cy="270473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3BE25FB-4797-C7C2-11C0-624D3BED87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650" y="1197249"/>
            <a:ext cx="1873250" cy="183267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5083378-13AD-A92B-A194-5BE94FDCF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a-IR" sz="4000" dirty="0" err="1"/>
              <a:t>شمارنده</a:t>
            </a:r>
            <a:r>
              <a:rPr lang="fa-IR" sz="4000" dirty="0"/>
              <a:t> </a:t>
            </a:r>
            <a:r>
              <a:rPr lang="en-US" sz="4000" dirty="0"/>
              <a:t>n</a:t>
            </a:r>
            <a:r>
              <a:rPr lang="fa-IR" sz="4000" dirty="0"/>
              <a:t> بیتی با استفاده از </a:t>
            </a:r>
            <a:r>
              <a:rPr lang="en-US" sz="4000" dirty="0"/>
              <a:t>T</a:t>
            </a:r>
            <a:r>
              <a:rPr lang="fa-IR" sz="4000" dirty="0"/>
              <a:t> </a:t>
            </a:r>
            <a:r>
              <a:rPr lang="fa-IR" sz="4000" dirty="0" err="1"/>
              <a:t>فلیپ</a:t>
            </a:r>
            <a:r>
              <a:rPr lang="fa-IR" sz="4000" dirty="0"/>
              <a:t> </a:t>
            </a:r>
            <a:r>
              <a:rPr lang="fa-IR" sz="4000" dirty="0" err="1"/>
              <a:t>فلاپ</a:t>
            </a:r>
            <a:r>
              <a:rPr lang="fa-IR" sz="4000" dirty="0"/>
              <a:t> </a:t>
            </a:r>
            <a:endParaRPr lang="en-US" sz="4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F40971-46E2-7282-CB21-DA2D28F57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67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B24621-D26F-535D-C0C9-0FA6AC423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66D0A02-7C30-DA84-FBC1-B856C9C375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50" y="3594922"/>
            <a:ext cx="5303799" cy="28979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0C58EA3-4FEA-2B7D-8B49-58B379E8DF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7926" y="1109122"/>
            <a:ext cx="2677128" cy="2203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97EEF3E-2A35-C325-C2C1-1A85D152D9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0225" y="1167910"/>
            <a:ext cx="2677103" cy="229128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021D2F1-80FE-D1C4-EC3C-CB4DD5E3C8F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36187" y="1137716"/>
            <a:ext cx="2729563" cy="2333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121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8A750-C18B-8304-0F41-F39923FCB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/>
              <a:t>مثال نمودار حالت برای آشکار ساز رشته</a:t>
            </a:r>
            <a:br>
              <a:rPr lang="fa-IR" dirty="0"/>
            </a:br>
            <a:r>
              <a:rPr lang="fa-IR" sz="3600" dirty="0">
                <a:solidFill>
                  <a:srgbClr val="FF0000"/>
                </a:solidFill>
              </a:rPr>
              <a:t>سنتز با </a:t>
            </a:r>
            <a:r>
              <a:rPr lang="en-US" sz="3600" dirty="0">
                <a:solidFill>
                  <a:srgbClr val="FF0000"/>
                </a:solidFill>
              </a:rPr>
              <a:t>T</a:t>
            </a:r>
            <a:r>
              <a:rPr lang="fa-IR" sz="3600" dirty="0">
                <a:solidFill>
                  <a:srgbClr val="FF0000"/>
                </a:solidFill>
              </a:rPr>
              <a:t> </a:t>
            </a:r>
            <a:r>
              <a:rPr lang="fa-IR" sz="3600" dirty="0" err="1">
                <a:solidFill>
                  <a:srgbClr val="FF0000"/>
                </a:solidFill>
              </a:rPr>
              <a:t>فلیپ</a:t>
            </a:r>
            <a:r>
              <a:rPr lang="fa-IR" sz="3600" dirty="0">
                <a:solidFill>
                  <a:srgbClr val="FF0000"/>
                </a:solidFill>
              </a:rPr>
              <a:t> </a:t>
            </a:r>
            <a:r>
              <a:rPr lang="fa-IR" sz="3600" dirty="0" err="1">
                <a:solidFill>
                  <a:srgbClr val="FF0000"/>
                </a:solidFill>
              </a:rPr>
              <a:t>فلاپ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A0A28B0-5230-03A8-18EA-ACDAE7FA30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D7B144-AFD9-9DCA-B3C9-52183401C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68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63E9F9-8AD6-025E-B7D7-07FAFFF22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C5F53E3-AEBA-BA6E-A579-E9A3D3B07B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118" y="2446583"/>
            <a:ext cx="3460632" cy="428523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E5AB15E-4B57-4067-B4AD-4701FFB685A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871" r="19136"/>
          <a:stretch/>
        </p:blipFill>
        <p:spPr>
          <a:xfrm>
            <a:off x="4132082" y="1314072"/>
            <a:ext cx="7361417" cy="54074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671F718-66EA-28F9-0A31-DF79CA3B7F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64" y="1981763"/>
            <a:ext cx="3834765" cy="4648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CFA8917-638B-EE3F-DA1F-64557854789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3991" t="67145" r="5375" b="3113"/>
          <a:stretch/>
        </p:blipFill>
        <p:spPr>
          <a:xfrm>
            <a:off x="215462" y="65881"/>
            <a:ext cx="3435314" cy="1743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53283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1DC39E-4446-640A-3066-3C9DE5964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69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7233AA-3CB2-D897-119E-838CB3886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221E159-98B7-0E09-0CAE-283799A219C0}"/>
              </a:ext>
            </a:extLst>
          </p:cNvPr>
          <p:cNvGrpSpPr/>
          <p:nvPr/>
        </p:nvGrpSpPr>
        <p:grpSpPr>
          <a:xfrm>
            <a:off x="150494" y="9086"/>
            <a:ext cx="8060056" cy="5088398"/>
            <a:chOff x="150494" y="1404476"/>
            <a:chExt cx="8060056" cy="508839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0FA7761-BDEF-359B-1205-8A9F14F064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7948"/>
            <a:stretch/>
          </p:blipFill>
          <p:spPr>
            <a:xfrm>
              <a:off x="150494" y="1688526"/>
              <a:ext cx="7990206" cy="4585331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F0A33A5-25D1-DD4B-C8F8-F8C0702922E2}"/>
                </a:ext>
              </a:extLst>
            </p:cNvPr>
            <p:cNvSpPr/>
            <p:nvPr/>
          </p:nvSpPr>
          <p:spPr>
            <a:xfrm>
              <a:off x="5010150" y="2562954"/>
              <a:ext cx="3048000" cy="431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26F22A3A-9006-A55D-B071-E9E2694A8225}"/>
                    </a:ext>
                  </a:extLst>
                </p:cNvPr>
                <p:cNvSpPr txBox="1"/>
                <p:nvPr/>
              </p:nvSpPr>
              <p:spPr>
                <a:xfrm>
                  <a:off x="5162550" y="2575654"/>
                  <a:ext cx="131946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  <m:sub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sub>
                      </m:sSub>
                    </m:oMath>
                  </a14:m>
                  <a:r>
                    <a:rPr lang="en-US" sz="2400" b="1" dirty="0"/>
                    <a:t>    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  <m:sub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sub>
                      </m:sSub>
                    </m:oMath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26F22A3A-9006-A55D-B071-E9E2694A822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62550" y="2575654"/>
                  <a:ext cx="1319464" cy="461665"/>
                </a:xfrm>
                <a:prstGeom prst="rect">
                  <a:avLst/>
                </a:prstGeom>
                <a:blipFill>
                  <a:blip r:embed="rId3"/>
                  <a:stretch>
                    <a:fillRect l="-1389" b="-2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CE28065-A514-E537-F091-8E7A18B81867}"/>
                </a:ext>
              </a:extLst>
            </p:cNvPr>
            <p:cNvSpPr/>
            <p:nvPr/>
          </p:nvSpPr>
          <p:spPr>
            <a:xfrm>
              <a:off x="5162550" y="3129962"/>
              <a:ext cx="2476500" cy="2946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FDE0E48-DBD3-6153-6048-CAED2889057F}"/>
                </a:ext>
              </a:extLst>
            </p:cNvPr>
            <p:cNvSpPr txBox="1"/>
            <p:nvPr/>
          </p:nvSpPr>
          <p:spPr>
            <a:xfrm>
              <a:off x="5271836" y="1758905"/>
              <a:ext cx="1419728" cy="73866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1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Flip-Flop Inputs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E3B6087-3801-C457-E256-BA3B64F86465}"/>
                </a:ext>
              </a:extLst>
            </p:cNvPr>
            <p:cNvSpPr/>
            <p:nvPr/>
          </p:nvSpPr>
          <p:spPr>
            <a:xfrm>
              <a:off x="6584950" y="1404476"/>
              <a:ext cx="1625600" cy="50883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91B44317-58FC-EBEB-815C-4EE3737BFD1F}"/>
                    </a:ext>
                  </a:extLst>
                </p:cNvPr>
                <p:cNvSpPr txBox="1"/>
                <p:nvPr/>
              </p:nvSpPr>
              <p:spPr>
                <a:xfrm>
                  <a:off x="5124450" y="3065516"/>
                  <a:ext cx="1104790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a14:m>
                  <a:r>
                    <a:rPr lang="en-US" sz="2400" b="1" dirty="0"/>
                    <a:t>        </a:t>
                  </a:r>
                  <a14:m>
                    <m:oMath xmlns:m="http://schemas.openxmlformats.org/officeDocument/2006/math"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91B44317-58FC-EBEB-815C-4EE3737BFD1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24450" y="3065516"/>
                  <a:ext cx="1104790" cy="461665"/>
                </a:xfrm>
                <a:prstGeom prst="rect">
                  <a:avLst/>
                </a:prstGeom>
                <a:blipFill>
                  <a:blip r:embed="rId4"/>
                  <a:stretch>
                    <a:fillRect l="-1657" r="-55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304F4ADF-7647-D078-776A-98A64B707C37}"/>
                    </a:ext>
                  </a:extLst>
                </p:cNvPr>
                <p:cNvSpPr txBox="1"/>
                <p:nvPr/>
              </p:nvSpPr>
              <p:spPr>
                <a:xfrm>
                  <a:off x="5124450" y="3438669"/>
                  <a:ext cx="1104790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a14:m>
                  <a:r>
                    <a:rPr lang="en-US" sz="2400" b="1" dirty="0"/>
                    <a:t>        </a:t>
                  </a:r>
                  <a14:m>
                    <m:oMath xmlns:m="http://schemas.openxmlformats.org/officeDocument/2006/math"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304F4ADF-7647-D078-776A-98A64B707C3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24450" y="3438669"/>
                  <a:ext cx="1104790" cy="461665"/>
                </a:xfrm>
                <a:prstGeom prst="rect">
                  <a:avLst/>
                </a:prstGeom>
                <a:blipFill>
                  <a:blip r:embed="rId5"/>
                  <a:stretch>
                    <a:fillRect l="-1657" r="-55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7F74C750-CC9C-8AA4-DE8B-00CC00658D6C}"/>
                    </a:ext>
                  </a:extLst>
                </p:cNvPr>
                <p:cNvSpPr txBox="1"/>
                <p:nvPr/>
              </p:nvSpPr>
              <p:spPr>
                <a:xfrm>
                  <a:off x="5124450" y="3811822"/>
                  <a:ext cx="1104790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a14:m>
                  <a:r>
                    <a:rPr lang="en-US" sz="2400" b="1" dirty="0"/>
                    <a:t>        </a:t>
                  </a:r>
                  <a14:m>
                    <m:oMath xmlns:m="http://schemas.openxmlformats.org/officeDocument/2006/math"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7F74C750-CC9C-8AA4-DE8B-00CC00658D6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24450" y="3811822"/>
                  <a:ext cx="1104790" cy="461665"/>
                </a:xfrm>
                <a:prstGeom prst="rect">
                  <a:avLst/>
                </a:prstGeom>
                <a:blipFill>
                  <a:blip r:embed="rId6"/>
                  <a:stretch>
                    <a:fillRect l="-1657" r="-55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EC8ED777-AE80-138B-3C89-49F9A225475B}"/>
                    </a:ext>
                  </a:extLst>
                </p:cNvPr>
                <p:cNvSpPr txBox="1"/>
                <p:nvPr/>
              </p:nvSpPr>
              <p:spPr>
                <a:xfrm>
                  <a:off x="5124450" y="4184975"/>
                  <a:ext cx="1104790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400" b="1" i="1" dirty="0">
                          <a:latin typeface="Cambria Math" panose="02040503050406030204" pitchFamily="18" charset="0"/>
                        </a:rPr>
                        <m:t>𝟎</m:t>
                      </m:r>
                    </m:oMath>
                  </a14:m>
                  <a:r>
                    <a:rPr lang="en-US" sz="2400" b="1" dirty="0"/>
                    <a:t>        </a:t>
                  </a:r>
                  <a14:m>
                    <m:oMath xmlns:m="http://schemas.openxmlformats.org/officeDocument/2006/math">
                      <m:r>
                        <a:rPr lang="en-US" sz="2400" b="1" i="1" dirty="0">
                          <a:latin typeface="Cambria Math" panose="02040503050406030204" pitchFamily="18" charset="0"/>
                        </a:rPr>
                        <m:t>𝟎</m:t>
                      </m:r>
                    </m:oMath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EC8ED777-AE80-138B-3C89-49F9A225475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24450" y="4184975"/>
                  <a:ext cx="1104790" cy="461665"/>
                </a:xfrm>
                <a:prstGeom prst="rect">
                  <a:avLst/>
                </a:prstGeom>
                <a:blipFill>
                  <a:blip r:embed="rId7"/>
                  <a:stretch>
                    <a:fillRect l="-1657" r="-55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4C172F44-37FD-1D31-ABCB-D8713E29668C}"/>
                    </a:ext>
                  </a:extLst>
                </p:cNvPr>
                <p:cNvSpPr txBox="1"/>
                <p:nvPr/>
              </p:nvSpPr>
              <p:spPr>
                <a:xfrm>
                  <a:off x="5124450" y="4558128"/>
                  <a:ext cx="1104790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400" b="1" i="1" dirty="0">
                          <a:latin typeface="Cambria Math" panose="02040503050406030204" pitchFamily="18" charset="0"/>
                        </a:rPr>
                        <m:t>𝟎</m:t>
                      </m:r>
                    </m:oMath>
                  </a14:m>
                  <a:r>
                    <a:rPr lang="en-US" sz="2400" b="1" dirty="0"/>
                    <a:t>        </a:t>
                  </a:r>
                  <a14:m>
                    <m:oMath xmlns:m="http://schemas.openxmlformats.org/officeDocument/2006/math">
                      <m:r>
                        <a:rPr lang="en-US" sz="2400" b="1" i="1" dirty="0">
                          <a:latin typeface="Cambria Math" panose="02040503050406030204" pitchFamily="18" charset="0"/>
                        </a:rPr>
                        <m:t>𝟎</m:t>
                      </m:r>
                    </m:oMath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4C172F44-37FD-1D31-ABCB-D8713E29668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24450" y="4558128"/>
                  <a:ext cx="1104790" cy="461665"/>
                </a:xfrm>
                <a:prstGeom prst="rect">
                  <a:avLst/>
                </a:prstGeom>
                <a:blipFill>
                  <a:blip r:embed="rId8"/>
                  <a:stretch>
                    <a:fillRect l="-1657" r="-55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9BFF4B27-B71B-846F-1E71-D855777D05C3}"/>
                    </a:ext>
                  </a:extLst>
                </p:cNvPr>
                <p:cNvSpPr txBox="1"/>
                <p:nvPr/>
              </p:nvSpPr>
              <p:spPr>
                <a:xfrm>
                  <a:off x="5124450" y="4931281"/>
                  <a:ext cx="1104790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a14:m>
                  <a:r>
                    <a:rPr lang="en-US" sz="2400" b="1" dirty="0"/>
                    <a:t>        </a:t>
                  </a:r>
                  <a14:m>
                    <m:oMath xmlns:m="http://schemas.openxmlformats.org/officeDocument/2006/math"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9BFF4B27-B71B-846F-1E71-D855777D05C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24450" y="4931281"/>
                  <a:ext cx="1104790" cy="461665"/>
                </a:xfrm>
                <a:prstGeom prst="rect">
                  <a:avLst/>
                </a:prstGeom>
                <a:blipFill>
                  <a:blip r:embed="rId9"/>
                  <a:stretch>
                    <a:fillRect l="-1657" r="-55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81F4C110-512D-3530-92B4-33B70E39D0EA}"/>
                    </a:ext>
                  </a:extLst>
                </p:cNvPr>
                <p:cNvSpPr txBox="1"/>
                <p:nvPr/>
              </p:nvSpPr>
              <p:spPr>
                <a:xfrm>
                  <a:off x="5124450" y="5304434"/>
                  <a:ext cx="1104790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400" b="1" i="1" dirty="0">
                          <a:latin typeface="Cambria Math" panose="02040503050406030204" pitchFamily="18" charset="0"/>
                        </a:rPr>
                        <m:t>𝟎</m:t>
                      </m:r>
                    </m:oMath>
                  </a14:m>
                  <a:r>
                    <a:rPr lang="en-US" sz="2400" b="1" dirty="0"/>
                    <a:t>        </a:t>
                  </a:r>
                  <a14:m>
                    <m:oMath xmlns:m="http://schemas.openxmlformats.org/officeDocument/2006/math">
                      <m:r>
                        <a:rPr lang="en-US" sz="2400" b="1" i="1" dirty="0">
                          <a:latin typeface="Cambria Math" panose="02040503050406030204" pitchFamily="18" charset="0"/>
                        </a:rPr>
                        <m:t>𝟎</m:t>
                      </m:r>
                    </m:oMath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81F4C110-512D-3530-92B4-33B70E39D0E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24450" y="5304434"/>
                  <a:ext cx="1104790" cy="461665"/>
                </a:xfrm>
                <a:prstGeom prst="rect">
                  <a:avLst/>
                </a:prstGeom>
                <a:blipFill>
                  <a:blip r:embed="rId10"/>
                  <a:stretch>
                    <a:fillRect l="-1657" r="-55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6296721C-4BBD-48B6-ECA5-3683D7BCAD27}"/>
                    </a:ext>
                  </a:extLst>
                </p:cNvPr>
                <p:cNvSpPr txBox="1"/>
                <p:nvPr/>
              </p:nvSpPr>
              <p:spPr>
                <a:xfrm>
                  <a:off x="5124450" y="5677590"/>
                  <a:ext cx="1104790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a14:m>
                  <a:r>
                    <a:rPr lang="en-US" sz="2400" b="1" dirty="0"/>
                    <a:t>        </a:t>
                  </a:r>
                  <a14:m>
                    <m:oMath xmlns:m="http://schemas.openxmlformats.org/officeDocument/2006/math"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6296721C-4BBD-48B6-ECA5-3683D7BCAD2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24450" y="5677590"/>
                  <a:ext cx="1104790" cy="461665"/>
                </a:xfrm>
                <a:prstGeom prst="rect">
                  <a:avLst/>
                </a:prstGeom>
                <a:blipFill>
                  <a:blip r:embed="rId11"/>
                  <a:stretch>
                    <a:fillRect l="-1657" r="-55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E36A9B1A-44CF-3B8C-F856-8F0C7717E07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378415" y="259449"/>
            <a:ext cx="3861370" cy="278195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B88D90D-3DAA-7605-E351-248ECE4E05D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523129" y="3437932"/>
            <a:ext cx="3861370" cy="278195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D07B65B-E968-239D-C12C-B003D6B52DBC}"/>
                  </a:ext>
                </a:extLst>
              </p:cNvPr>
              <p:cNvSpPr txBox="1"/>
              <p:nvPr/>
            </p:nvSpPr>
            <p:spPr>
              <a:xfrm>
                <a:off x="10547350" y="1235916"/>
                <a:ext cx="472964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D07B65B-E968-239D-C12C-B003D6B52D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47350" y="1235916"/>
                <a:ext cx="472964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14E97E3-23D1-D493-D033-29201868996C}"/>
                  </a:ext>
                </a:extLst>
              </p:cNvPr>
              <p:cNvSpPr txBox="1"/>
              <p:nvPr/>
            </p:nvSpPr>
            <p:spPr>
              <a:xfrm>
                <a:off x="9774182" y="2011781"/>
                <a:ext cx="472964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14E97E3-23D1-D493-D033-2920186899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4182" y="2011781"/>
                <a:ext cx="472964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D9AB914-0189-5E63-D299-1FC063ECF1BE}"/>
                  </a:ext>
                </a:extLst>
              </p:cNvPr>
              <p:cNvSpPr txBox="1"/>
              <p:nvPr/>
            </p:nvSpPr>
            <p:spPr>
              <a:xfrm>
                <a:off x="9134364" y="4437805"/>
                <a:ext cx="472964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D9AB914-0189-5E63-D299-1FC063ECF1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4364" y="4437805"/>
                <a:ext cx="472964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9A7C2C2-9A8B-D5DD-8866-4D7419808479}"/>
                  </a:ext>
                </a:extLst>
              </p:cNvPr>
              <p:cNvSpPr txBox="1"/>
              <p:nvPr/>
            </p:nvSpPr>
            <p:spPr>
              <a:xfrm>
                <a:off x="10613914" y="4437805"/>
                <a:ext cx="472964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9A7C2C2-9A8B-D5DD-8866-4D74198084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13914" y="4437805"/>
                <a:ext cx="472964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BD50483-31B1-DC6C-3FCB-6CB72069E3C5}"/>
                  </a:ext>
                </a:extLst>
              </p:cNvPr>
              <p:cNvSpPr txBox="1"/>
              <p:nvPr/>
            </p:nvSpPr>
            <p:spPr>
              <a:xfrm>
                <a:off x="9845564" y="5206155"/>
                <a:ext cx="472964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BD50483-31B1-DC6C-3FCB-6CB72069E3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5564" y="5206155"/>
                <a:ext cx="472964" cy="52322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176C3B8-C332-545E-2A27-DA5D12488084}"/>
                  </a:ext>
                </a:extLst>
              </p:cNvPr>
              <p:cNvSpPr txBox="1"/>
              <p:nvPr/>
            </p:nvSpPr>
            <p:spPr>
              <a:xfrm>
                <a:off x="9134364" y="5206155"/>
                <a:ext cx="472964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176C3B8-C332-545E-2A27-DA5D124880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4364" y="5206155"/>
                <a:ext cx="472964" cy="52322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3ECE94A2-7ED1-86D9-7D76-2FB310EFE4F4}"/>
                  </a:ext>
                </a:extLst>
              </p:cNvPr>
              <p:cNvSpPr txBox="1"/>
              <p:nvPr/>
            </p:nvSpPr>
            <p:spPr>
              <a:xfrm>
                <a:off x="9065435" y="3087890"/>
                <a:ext cx="60779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  <m:sub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sub>
                      </m:sSub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3ECE94A2-7ED1-86D9-7D76-2FB310EFE4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5435" y="3087890"/>
                <a:ext cx="607794" cy="461665"/>
              </a:xfrm>
              <a:prstGeom prst="rect">
                <a:avLst/>
              </a:prstGeom>
              <a:blipFill>
                <a:blip r:embed="rId19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92AC860-EED0-E273-9BCF-A1B5DDD5BDF7}"/>
                  </a:ext>
                </a:extLst>
              </p:cNvPr>
              <p:cNvSpPr txBox="1"/>
              <p:nvPr/>
            </p:nvSpPr>
            <p:spPr>
              <a:xfrm>
                <a:off x="9065435" y="6219885"/>
                <a:ext cx="62061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  <m:sub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sub>
                      </m:sSub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92AC860-EED0-E273-9BCF-A1B5DDD5BD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5435" y="6219885"/>
                <a:ext cx="620618" cy="461665"/>
              </a:xfrm>
              <a:prstGeom prst="rect">
                <a:avLst/>
              </a:prstGeom>
              <a:blipFill>
                <a:blip r:embed="rId20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8131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B67E5-FC48-48EC-E5EB-B284C8AC6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err="1"/>
              <a:t>مدارترتیبی</a:t>
            </a:r>
            <a:r>
              <a:rPr lang="fa-IR" dirty="0"/>
              <a:t> همزمان (همگام)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FC10EB-E5FA-42F1-A835-8236AD325C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462" y="1240076"/>
            <a:ext cx="11328838" cy="3941523"/>
          </a:xfrm>
        </p:spPr>
        <p:txBody>
          <a:bodyPr>
            <a:normAutofit fontScale="70000" lnSpcReduction="20000"/>
          </a:bodyPr>
          <a:lstStyle/>
          <a:p>
            <a:r>
              <a:rPr lang="fa-IR" dirty="0" err="1"/>
              <a:t>مدارترتیبی</a:t>
            </a:r>
            <a:r>
              <a:rPr lang="fa-IR" dirty="0"/>
              <a:t> همزمان یا همگام، سیستمی است که رفتار آن </a:t>
            </a:r>
            <a:r>
              <a:rPr lang="fa-IR" dirty="0" err="1"/>
              <a:t>باتوجه</a:t>
            </a:r>
            <a:r>
              <a:rPr lang="fa-IR" dirty="0"/>
              <a:t> به دانش و آگاهی از سیگنال </a:t>
            </a:r>
            <a:r>
              <a:rPr lang="fa-IR" dirty="0" err="1"/>
              <a:t>هایش</a:t>
            </a:r>
            <a:r>
              <a:rPr lang="fa-IR" dirty="0"/>
              <a:t> در هر لحظه گسسته ای از زمان قابل تعریف می باشد.</a:t>
            </a:r>
          </a:p>
          <a:p>
            <a:r>
              <a:rPr lang="fa-IR" dirty="0"/>
              <a:t>رفتار یک مدار ترتیبی غیر همزمان به ترتیب سیگنال های ورودی آن که میتوانند در هر لحظه از زمان روی مدار تاثیر کنند وابسته میباشد.</a:t>
            </a:r>
          </a:p>
          <a:p>
            <a:r>
              <a:rPr lang="fa-IR" dirty="0"/>
              <a:t>مدار ترتیبی غیر همزمان را میتوان مداری ترکیبی با </a:t>
            </a:r>
            <a:r>
              <a:rPr lang="fa-IR" dirty="0" err="1"/>
              <a:t>پسخورد</a:t>
            </a:r>
            <a:r>
              <a:rPr lang="fa-IR" dirty="0"/>
              <a:t> یا </a:t>
            </a:r>
            <a:r>
              <a:rPr lang="fa-IR" dirty="0" err="1"/>
              <a:t>فیدبک</a:t>
            </a:r>
            <a:r>
              <a:rPr lang="fa-IR" dirty="0"/>
              <a:t> </a:t>
            </a:r>
            <a:r>
              <a:rPr lang="fa-IR" dirty="0" err="1"/>
              <a:t>درنظر</a:t>
            </a:r>
            <a:r>
              <a:rPr lang="fa-IR" dirty="0"/>
              <a:t> گرفت.</a:t>
            </a:r>
          </a:p>
          <a:p>
            <a:r>
              <a:rPr lang="fa-IR" dirty="0" err="1"/>
              <a:t>بدلیل</a:t>
            </a:r>
            <a:r>
              <a:rPr lang="fa-IR" dirty="0"/>
              <a:t> وجود </a:t>
            </a:r>
            <a:r>
              <a:rPr lang="fa-IR" dirty="0" err="1"/>
              <a:t>پسخورد</a:t>
            </a:r>
            <a:r>
              <a:rPr lang="fa-IR" dirty="0"/>
              <a:t> در بین </a:t>
            </a:r>
            <a:r>
              <a:rPr lang="fa-IR" dirty="0" err="1"/>
              <a:t>گیت</a:t>
            </a:r>
            <a:r>
              <a:rPr lang="fa-IR" dirty="0"/>
              <a:t> های منطقی، </a:t>
            </a:r>
            <a:r>
              <a:rPr lang="fa-IR" dirty="0">
                <a:solidFill>
                  <a:srgbClr val="FF0000"/>
                </a:solidFill>
              </a:rPr>
              <a:t>هر مدار ترتیبی غیر همزمان در هر لحظه  ممکن است ناپایدار شود</a:t>
            </a:r>
            <a:r>
              <a:rPr lang="fa-IR" dirty="0"/>
              <a:t>.</a:t>
            </a:r>
          </a:p>
          <a:p>
            <a:r>
              <a:rPr lang="fa-IR" dirty="0"/>
              <a:t>مدار ترتیبی همزمان، </a:t>
            </a:r>
            <a:r>
              <a:rPr lang="fa-IR" dirty="0" err="1"/>
              <a:t>سیگنالهایی</a:t>
            </a:r>
            <a:r>
              <a:rPr lang="fa-IR" dirty="0"/>
              <a:t> را مورد استفاده قرار میدهد که فقط در لحظات گسسته ای از زمان روی عناصر حافظه </a:t>
            </a:r>
            <a:r>
              <a:rPr lang="fa-IR" dirty="0" err="1"/>
              <a:t>اش</a:t>
            </a:r>
            <a:r>
              <a:rPr lang="fa-IR" dirty="0"/>
              <a:t> اثر میگذارد.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D48EDA-5747-3249-FD2D-60F916091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5001D2-DA39-1D29-A000-339E55A12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55ECB5-5932-2F99-EBE9-5E4DA48190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474" y="4859128"/>
            <a:ext cx="7693435" cy="1998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042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36">
            <a:extLst>
              <a:ext uri="{FF2B5EF4-FFF2-40B4-BE49-F238E27FC236}">
                <a16:creationId xmlns:a16="http://schemas.microsoft.com/office/drawing/2014/main" id="{5AFFE4F9-1AB0-D16B-9E1D-316527EDA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z="4400" dirty="0">
                <a:solidFill>
                  <a:srgbClr val="FF0000"/>
                </a:solidFill>
              </a:rPr>
              <a:t>سنتز با </a:t>
            </a:r>
            <a:r>
              <a:rPr lang="en-US" sz="4400" dirty="0">
                <a:solidFill>
                  <a:srgbClr val="FF0000"/>
                </a:solidFill>
              </a:rPr>
              <a:t>JK</a:t>
            </a:r>
            <a:r>
              <a:rPr lang="fa-IR" sz="4400" dirty="0">
                <a:solidFill>
                  <a:srgbClr val="FF0000"/>
                </a:solidFill>
              </a:rPr>
              <a:t> </a:t>
            </a:r>
            <a:r>
              <a:rPr lang="fa-IR" sz="4400" dirty="0" err="1">
                <a:solidFill>
                  <a:srgbClr val="FF0000"/>
                </a:solidFill>
              </a:rPr>
              <a:t>فلیپ</a:t>
            </a:r>
            <a:r>
              <a:rPr lang="fa-IR" sz="4400" dirty="0">
                <a:solidFill>
                  <a:srgbClr val="FF0000"/>
                </a:solidFill>
              </a:rPr>
              <a:t> </a:t>
            </a:r>
            <a:r>
              <a:rPr lang="fa-IR" sz="4400" dirty="0" err="1">
                <a:solidFill>
                  <a:srgbClr val="FF0000"/>
                </a:solidFill>
              </a:rPr>
              <a:t>فلاپ</a:t>
            </a:r>
            <a:endParaRPr lang="en-US" dirty="0"/>
          </a:p>
        </p:txBody>
      </p:sp>
      <p:sp>
        <p:nvSpPr>
          <p:cNvPr id="38" name="Content Placeholder 37">
            <a:extLst>
              <a:ext uri="{FF2B5EF4-FFF2-40B4-BE49-F238E27FC236}">
                <a16:creationId xmlns:a16="http://schemas.microsoft.com/office/drawing/2014/main" id="{15661BDC-D634-45BB-36CA-C0BB5ECA89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1DC39E-4446-640A-3066-3C9DE5964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70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7233AA-3CB2-D897-119E-838CB3886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0FA7761-BDEF-359B-1205-8A9F14F064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56"/>
          <a:stretch/>
        </p:blipFill>
        <p:spPr>
          <a:xfrm>
            <a:off x="150494" y="1315370"/>
            <a:ext cx="7990206" cy="495848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F0A33A5-25D1-DD4B-C8F8-F8C0702922E2}"/>
              </a:ext>
            </a:extLst>
          </p:cNvPr>
          <p:cNvSpPr/>
          <p:nvPr/>
        </p:nvSpPr>
        <p:spPr>
          <a:xfrm>
            <a:off x="5010150" y="2562954"/>
            <a:ext cx="3048000" cy="43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6F22A3A-9006-A55D-B071-E9E2694A8225}"/>
                  </a:ext>
                </a:extLst>
              </p:cNvPr>
              <p:cNvSpPr txBox="1"/>
              <p:nvPr/>
            </p:nvSpPr>
            <p:spPr>
              <a:xfrm>
                <a:off x="5162550" y="2575654"/>
                <a:ext cx="128740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𝑱</m:t>
                        </m:r>
                      </m:e>
                      <m:sub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𝑨</m:t>
                        </m:r>
                      </m:sub>
                    </m:sSub>
                  </m:oMath>
                </a14:m>
                <a:r>
                  <a:rPr lang="en-US" sz="2400" b="1" dirty="0"/>
                  <a:t>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𝑨</m:t>
                        </m:r>
                      </m:sub>
                    </m:sSub>
                  </m:oMath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6F22A3A-9006-A55D-B071-E9E2694A82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2550" y="2575654"/>
                <a:ext cx="1287404" cy="461665"/>
              </a:xfrm>
              <a:prstGeom prst="rect">
                <a:avLst/>
              </a:prstGeom>
              <a:blipFill>
                <a:blip r:embed="rId3"/>
                <a:stretch>
                  <a:fillRect l="-3318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3CE28065-A514-E537-F091-8E7A18B81867}"/>
              </a:ext>
            </a:extLst>
          </p:cNvPr>
          <p:cNvSpPr/>
          <p:nvPr/>
        </p:nvSpPr>
        <p:spPr>
          <a:xfrm>
            <a:off x="5162550" y="3129962"/>
            <a:ext cx="2476500" cy="294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DE0E48-DBD3-6153-6048-CAED2889057F}"/>
              </a:ext>
            </a:extLst>
          </p:cNvPr>
          <p:cNvSpPr txBox="1"/>
          <p:nvPr/>
        </p:nvSpPr>
        <p:spPr>
          <a:xfrm>
            <a:off x="5368422" y="1774300"/>
            <a:ext cx="2359528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Flip-Flop Inputs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E3B6087-3801-C457-E256-BA3B64F86465}"/>
              </a:ext>
            </a:extLst>
          </p:cNvPr>
          <p:cNvSpPr/>
          <p:nvPr/>
        </p:nvSpPr>
        <p:spPr>
          <a:xfrm>
            <a:off x="6653621" y="2128529"/>
            <a:ext cx="1625600" cy="44583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1B44317-58FC-EBEB-815C-4EE3737BFD1F}"/>
                  </a:ext>
                </a:extLst>
              </p:cNvPr>
              <p:cNvSpPr txBox="1"/>
              <p:nvPr/>
            </p:nvSpPr>
            <p:spPr>
              <a:xfrm>
                <a:off x="5124450" y="3065516"/>
                <a:ext cx="110479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2400" b="1" dirty="0"/>
                  <a:t>       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1B44317-58FC-EBEB-815C-4EE3737BFD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4450" y="3065516"/>
                <a:ext cx="1104790" cy="461665"/>
              </a:xfrm>
              <a:prstGeom prst="rect">
                <a:avLst/>
              </a:prstGeom>
              <a:blipFill>
                <a:blip r:embed="rId4"/>
                <a:stretch>
                  <a:fillRect l="-16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04F4ADF-7647-D078-776A-98A64B707C37}"/>
                  </a:ext>
                </a:extLst>
              </p:cNvPr>
              <p:cNvSpPr txBox="1"/>
              <p:nvPr/>
            </p:nvSpPr>
            <p:spPr>
              <a:xfrm>
                <a:off x="5124450" y="3438669"/>
                <a:ext cx="110479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2400" b="1" dirty="0"/>
                  <a:t>       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04F4ADF-7647-D078-776A-98A64B707C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4450" y="3438669"/>
                <a:ext cx="1104790" cy="461665"/>
              </a:xfrm>
              <a:prstGeom prst="rect">
                <a:avLst/>
              </a:prstGeom>
              <a:blipFill>
                <a:blip r:embed="rId5"/>
                <a:stretch>
                  <a:fillRect l="-16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F74C750-CC9C-8AA4-DE8B-00CC00658D6C}"/>
                  </a:ext>
                </a:extLst>
              </p:cNvPr>
              <p:cNvSpPr txBox="1"/>
              <p:nvPr/>
            </p:nvSpPr>
            <p:spPr>
              <a:xfrm>
                <a:off x="5124450" y="3811822"/>
                <a:ext cx="110479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2400" b="1" dirty="0"/>
                  <a:t>       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F74C750-CC9C-8AA4-DE8B-00CC00658D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4450" y="3811822"/>
                <a:ext cx="1104790" cy="461665"/>
              </a:xfrm>
              <a:prstGeom prst="rect">
                <a:avLst/>
              </a:prstGeom>
              <a:blipFill>
                <a:blip r:embed="rId6"/>
                <a:stretch>
                  <a:fillRect l="-16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C8ED777-AE80-138B-3C89-49F9A225475B}"/>
                  </a:ext>
                </a:extLst>
              </p:cNvPr>
              <p:cNvSpPr txBox="1"/>
              <p:nvPr/>
            </p:nvSpPr>
            <p:spPr>
              <a:xfrm>
                <a:off x="5124450" y="4184975"/>
                <a:ext cx="110479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2400" b="1" dirty="0"/>
                  <a:t>       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C8ED777-AE80-138B-3C89-49F9A22547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4450" y="4184975"/>
                <a:ext cx="1104790" cy="461665"/>
              </a:xfrm>
              <a:prstGeom prst="rect">
                <a:avLst/>
              </a:prstGeom>
              <a:blipFill>
                <a:blip r:embed="rId7"/>
                <a:stretch>
                  <a:fillRect l="-16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C172F44-37FD-1D31-ABCB-D8713E29668C}"/>
                  </a:ext>
                </a:extLst>
              </p:cNvPr>
              <p:cNvSpPr txBox="1"/>
              <p:nvPr/>
            </p:nvSpPr>
            <p:spPr>
              <a:xfrm>
                <a:off x="5124450" y="4558128"/>
                <a:ext cx="110479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2400" b="1" dirty="0"/>
                  <a:t>       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C172F44-37FD-1D31-ABCB-D8713E2966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4450" y="4558128"/>
                <a:ext cx="1104790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BFF4B27-B71B-846F-1E71-D855777D05C3}"/>
                  </a:ext>
                </a:extLst>
              </p:cNvPr>
              <p:cNvSpPr txBox="1"/>
              <p:nvPr/>
            </p:nvSpPr>
            <p:spPr>
              <a:xfrm>
                <a:off x="5124450" y="4931281"/>
                <a:ext cx="110479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2400" b="1" dirty="0"/>
                  <a:t>       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BFF4B27-B71B-846F-1E71-D855777D05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4450" y="4931281"/>
                <a:ext cx="1104790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1F4C110-512D-3530-92B4-33B70E39D0EA}"/>
                  </a:ext>
                </a:extLst>
              </p:cNvPr>
              <p:cNvSpPr txBox="1"/>
              <p:nvPr/>
            </p:nvSpPr>
            <p:spPr>
              <a:xfrm>
                <a:off x="5124450" y="5304434"/>
                <a:ext cx="110479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2400" b="1" dirty="0"/>
                  <a:t>       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1F4C110-512D-3530-92B4-33B70E39D0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4450" y="5304434"/>
                <a:ext cx="1104790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296721C-4BBD-48B6-ECA5-3683D7BCAD27}"/>
                  </a:ext>
                </a:extLst>
              </p:cNvPr>
              <p:cNvSpPr txBox="1"/>
              <p:nvPr/>
            </p:nvSpPr>
            <p:spPr>
              <a:xfrm>
                <a:off x="5124450" y="5677590"/>
                <a:ext cx="110479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2400" b="1" dirty="0"/>
                  <a:t>       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296721C-4BBD-48B6-ECA5-3683D7BCAD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4450" y="5677590"/>
                <a:ext cx="1104790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>
            <a:extLst>
              <a:ext uri="{FF2B5EF4-FFF2-40B4-BE49-F238E27FC236}">
                <a16:creationId xmlns:a16="http://schemas.microsoft.com/office/drawing/2014/main" id="{7F7888F4-996A-17DB-46C8-CD3E3A0BD64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893517" y="1175056"/>
            <a:ext cx="4002141" cy="3098431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BBA5B888-2E99-21A1-C7E0-7A335E0ADC59}"/>
              </a:ext>
            </a:extLst>
          </p:cNvPr>
          <p:cNvSpPr/>
          <p:nvPr/>
        </p:nvSpPr>
        <p:spPr>
          <a:xfrm>
            <a:off x="6616700" y="2575654"/>
            <a:ext cx="1408054" cy="43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FF9E14B-E047-3A86-12FC-1F935496079D}"/>
                  </a:ext>
                </a:extLst>
              </p:cNvPr>
              <p:cNvSpPr txBox="1"/>
              <p:nvPr/>
            </p:nvSpPr>
            <p:spPr>
              <a:xfrm>
                <a:off x="6769100" y="2588354"/>
                <a:ext cx="131305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𝑱</m:t>
                        </m:r>
                      </m:e>
                      <m:sub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𝑩</m:t>
                        </m:r>
                      </m:sub>
                    </m:sSub>
                  </m:oMath>
                </a14:m>
                <a:r>
                  <a:rPr lang="en-US" sz="2400" b="1" dirty="0"/>
                  <a:t>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𝑩</m:t>
                        </m:r>
                      </m:sub>
                    </m:sSub>
                  </m:oMath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FF9E14B-E047-3A86-12FC-1F93549607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9100" y="2588354"/>
                <a:ext cx="1313052" cy="461665"/>
              </a:xfrm>
              <a:prstGeom prst="rect">
                <a:avLst/>
              </a:prstGeom>
              <a:blipFill>
                <a:blip r:embed="rId13"/>
                <a:stretch>
                  <a:fillRect l="-3241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26F592AF-A5E2-C942-EF70-E9A307D0B035}"/>
              </a:ext>
            </a:extLst>
          </p:cNvPr>
          <p:cNvCxnSpPr/>
          <p:nvPr/>
        </p:nvCxnSpPr>
        <p:spPr>
          <a:xfrm>
            <a:off x="215462" y="3024619"/>
            <a:ext cx="7809292" cy="2819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3F4038C-5B89-0AEB-83EE-488BDDA687EF}"/>
              </a:ext>
            </a:extLst>
          </p:cNvPr>
          <p:cNvCxnSpPr>
            <a:cxnSpLocks/>
          </p:cNvCxnSpPr>
          <p:nvPr/>
        </p:nvCxnSpPr>
        <p:spPr>
          <a:xfrm>
            <a:off x="5162550" y="2522983"/>
            <a:ext cx="2730967" cy="3874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454277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49E75F1-BE6E-D25D-53CA-E3AAB930E91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End of Chapter 5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D9B5D694-1E99-130A-6B68-6897C7751B5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A3E5EA-5411-8DDB-0074-45D473297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دانشکده فنی و مهندسی، دانشگاه شاهد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CD4B20-CA12-8F1D-E1E1-8D87E2084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7642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B67E5-FC48-48EC-E5EB-B284C8AC6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err="1"/>
              <a:t>مدارترتیبی</a:t>
            </a:r>
            <a:r>
              <a:rPr lang="fa-IR" dirty="0"/>
              <a:t> همزمان (همگام)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FC10EB-E5FA-42F1-A835-8236AD325C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462" y="1240076"/>
            <a:ext cx="11328838" cy="5252797"/>
          </a:xfrm>
        </p:spPr>
        <p:txBody>
          <a:bodyPr>
            <a:normAutofit/>
          </a:bodyPr>
          <a:lstStyle/>
          <a:p>
            <a:r>
              <a:rPr lang="fa-IR" dirty="0"/>
              <a:t>در این مدارها همزمانی با وسیله ای با نام مولد ساعت (</a:t>
            </a:r>
            <a:r>
              <a:rPr lang="en-US" dirty="0"/>
              <a:t>clock generator</a:t>
            </a:r>
            <a:r>
              <a:rPr lang="fa-IR" dirty="0"/>
              <a:t>) تحقق می یابد و طی آن رشته متناوبی از پالس ساعت در سرتاسر سیستم توزیع میگردند.</a:t>
            </a:r>
          </a:p>
          <a:p>
            <a:r>
              <a:rPr lang="fa-IR" dirty="0"/>
              <a:t>عناصر حافظه تنها </a:t>
            </a:r>
            <a:r>
              <a:rPr lang="fa-IR" dirty="0">
                <a:solidFill>
                  <a:srgbClr val="FF0000"/>
                </a:solidFill>
              </a:rPr>
              <a:t>هنگام رسیدن هر پالس تحت تاثیر ورودی خود قرار میگیرند</a:t>
            </a:r>
            <a:r>
              <a:rPr lang="fa-IR" dirty="0"/>
              <a:t>.</a:t>
            </a:r>
          </a:p>
          <a:p>
            <a:r>
              <a:rPr lang="fa-IR" dirty="0"/>
              <a:t>مدارهای ترتیبی همزمانی که </a:t>
            </a:r>
            <a:r>
              <a:rPr lang="fa-IR" dirty="0" err="1"/>
              <a:t>پالسهای</a:t>
            </a:r>
            <a:r>
              <a:rPr lang="fa-IR" dirty="0"/>
              <a:t> ساعت را در ورودی عناصر ذخیره ساز خود بکار میبرند، مدارهای ترتیبی ساعت دار خوانده میشوند.</a:t>
            </a:r>
          </a:p>
          <a:p>
            <a:r>
              <a:rPr lang="fa-IR" dirty="0"/>
              <a:t>ما غالباً با مدارهای ترتیبی ساعت دار مواجه هستیم. آنها مشکل </a:t>
            </a:r>
            <a:r>
              <a:rPr lang="fa-IR" dirty="0" err="1"/>
              <a:t>ناپایداری</a:t>
            </a:r>
            <a:r>
              <a:rPr lang="fa-IR" dirty="0"/>
              <a:t> را ندارند</a:t>
            </a:r>
          </a:p>
          <a:p>
            <a:endParaRPr lang="fa-IR" dirty="0"/>
          </a:p>
          <a:p>
            <a:endParaRPr lang="fa-I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D48EDA-5747-3249-FD2D-60F916091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5001D2-DA39-1D29-A000-339E55A12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843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483DD-DE24-0396-F313-9A4E7DBFB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err="1"/>
              <a:t>فلیپ</a:t>
            </a:r>
            <a:r>
              <a:rPr lang="fa-IR" dirty="0"/>
              <a:t> </a:t>
            </a:r>
            <a:r>
              <a:rPr lang="fa-IR" dirty="0" err="1"/>
              <a:t>فلاپها</a:t>
            </a:r>
            <a:r>
              <a:rPr lang="fa-IR" dirty="0"/>
              <a:t> و مدارهای ترتیبی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399D62-1BC8-43B4-3678-FF48FD89D5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581" y="1106293"/>
            <a:ext cx="11328838" cy="2126978"/>
          </a:xfrm>
        </p:spPr>
        <p:txBody>
          <a:bodyPr>
            <a:normAutofit fontScale="77500" lnSpcReduction="20000"/>
          </a:bodyPr>
          <a:lstStyle/>
          <a:p>
            <a:r>
              <a:rPr lang="fa-IR" dirty="0"/>
              <a:t>عناصر ذخیره سازی در مدارهای ترتیبی ساعت دار را </a:t>
            </a:r>
            <a:r>
              <a:rPr lang="fa-IR" dirty="0" err="1">
                <a:solidFill>
                  <a:srgbClr val="FF0000"/>
                </a:solidFill>
              </a:rPr>
              <a:t>فلیپ</a:t>
            </a:r>
            <a:r>
              <a:rPr lang="fa-IR" dirty="0">
                <a:solidFill>
                  <a:srgbClr val="FF0000"/>
                </a:solidFill>
              </a:rPr>
              <a:t> </a:t>
            </a:r>
            <a:r>
              <a:rPr lang="fa-IR" dirty="0" err="1">
                <a:solidFill>
                  <a:srgbClr val="FF0000"/>
                </a:solidFill>
              </a:rPr>
              <a:t>فلاپ</a:t>
            </a:r>
            <a:r>
              <a:rPr lang="fa-IR" dirty="0">
                <a:solidFill>
                  <a:srgbClr val="FF0000"/>
                </a:solidFill>
              </a:rPr>
              <a:t> </a:t>
            </a:r>
            <a:r>
              <a:rPr lang="fa-IR" dirty="0"/>
              <a:t>میگویند.</a:t>
            </a:r>
            <a:endParaRPr lang="en-US" dirty="0"/>
          </a:p>
          <a:p>
            <a:r>
              <a:rPr lang="fa-IR" dirty="0" err="1"/>
              <a:t>فلیپ</a:t>
            </a:r>
            <a:r>
              <a:rPr lang="fa-IR" dirty="0"/>
              <a:t> </a:t>
            </a:r>
            <a:r>
              <a:rPr lang="fa-IR" dirty="0" err="1"/>
              <a:t>فلاپ</a:t>
            </a:r>
            <a:r>
              <a:rPr lang="fa-IR" dirty="0"/>
              <a:t> یک </a:t>
            </a:r>
            <a:r>
              <a:rPr lang="fa-IR" dirty="0">
                <a:solidFill>
                  <a:srgbClr val="FF0000"/>
                </a:solidFill>
              </a:rPr>
              <a:t>وسیله ذخیره ساز </a:t>
            </a:r>
            <a:r>
              <a:rPr lang="fa-IR" dirty="0" err="1">
                <a:solidFill>
                  <a:srgbClr val="FF0000"/>
                </a:solidFill>
              </a:rPr>
              <a:t>دودویی</a:t>
            </a:r>
            <a:r>
              <a:rPr lang="fa-IR" dirty="0"/>
              <a:t> بوده و قادر است </a:t>
            </a:r>
            <a:r>
              <a:rPr lang="fa-IR" dirty="0">
                <a:solidFill>
                  <a:srgbClr val="FF0000"/>
                </a:solidFill>
              </a:rPr>
              <a:t>یک بیت اطلاعات </a:t>
            </a:r>
            <a:r>
              <a:rPr lang="fa-IR" dirty="0"/>
              <a:t>را در خود ذخیره نماید.</a:t>
            </a:r>
          </a:p>
          <a:p>
            <a:r>
              <a:rPr lang="fa-IR" dirty="0"/>
              <a:t>حالت </a:t>
            </a:r>
            <a:r>
              <a:rPr lang="fa-IR" dirty="0" err="1"/>
              <a:t>فلیپ</a:t>
            </a:r>
            <a:r>
              <a:rPr lang="fa-IR" dirty="0"/>
              <a:t> </a:t>
            </a:r>
            <a:r>
              <a:rPr lang="fa-IR" dirty="0" err="1"/>
              <a:t>فلاپها</a:t>
            </a:r>
            <a:r>
              <a:rPr lang="fa-IR" dirty="0"/>
              <a:t> تنها هنگامی تغییر پیدا میکند که یک پالس ساعت عوض شود.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0E8796-FF30-A21E-A127-39DE088E6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5EA456-FD02-9262-FD4A-637999960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664E878-FE5F-05B4-9C98-CC7ACDA7AE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93" y="3097198"/>
            <a:ext cx="6596607" cy="3704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758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18527</TotalTime>
  <Words>3812</Words>
  <Application>Microsoft Office PowerPoint</Application>
  <PresentationFormat>Widescreen</PresentationFormat>
  <Paragraphs>412</Paragraphs>
  <Slides>71</Slides>
  <Notes>0</Notes>
  <HiddenSlides>3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80" baseType="lpstr">
      <vt:lpstr>Calibri</vt:lpstr>
      <vt:lpstr>Aviny</vt:lpstr>
      <vt:lpstr>Times New Roman</vt:lpstr>
      <vt:lpstr>Wingdings</vt:lpstr>
      <vt:lpstr>B Yekan</vt:lpstr>
      <vt:lpstr>Cambria Math</vt:lpstr>
      <vt:lpstr>Calibri Light</vt:lpstr>
      <vt:lpstr>Arial</vt:lpstr>
      <vt:lpstr>Office Theme</vt:lpstr>
      <vt:lpstr>مدارهای منطقی</vt:lpstr>
      <vt:lpstr>مطالب این فصل</vt:lpstr>
      <vt:lpstr>مقدمه-مدارهای مجتمع</vt:lpstr>
      <vt:lpstr>مقدمه-مدارهای مجتمع</vt:lpstr>
      <vt:lpstr>مقدمه</vt:lpstr>
      <vt:lpstr>مقدمه</vt:lpstr>
      <vt:lpstr>مدارترتیبی همزمان (همگام)</vt:lpstr>
      <vt:lpstr>مدارترتیبی همزمان (همگام)</vt:lpstr>
      <vt:lpstr>فلیپ فلاپها و مدارهای ترتیبی</vt:lpstr>
      <vt:lpstr>لچ ها (Latches)</vt:lpstr>
      <vt:lpstr>لچ SR (SR Latch)</vt:lpstr>
      <vt:lpstr>لچ SR (SR Latch)</vt:lpstr>
      <vt:lpstr>لچ SR با ورودی فعالساز یا کنترلی</vt:lpstr>
      <vt:lpstr>لچ SR با NAND</vt:lpstr>
      <vt:lpstr>لچ D</vt:lpstr>
      <vt:lpstr>Graphic symbols for latches</vt:lpstr>
      <vt:lpstr>تغییر حالت در فلیپ فلاپ ها</vt:lpstr>
      <vt:lpstr>تغییر حالت در فلیپ فلاپ ها</vt:lpstr>
      <vt:lpstr>فلیپ فلاپهای حساس به لبه</vt:lpstr>
      <vt:lpstr>فلیپ فلاپهای حساس به لبه</vt:lpstr>
      <vt:lpstr>ساخت فلیپ فلاپ D حساس به لبه</vt:lpstr>
      <vt:lpstr>ساخت فلیپ فلاپ D حساس به لبه بالا رونده</vt:lpstr>
      <vt:lpstr>سمبولهای گرافیکی برای نمایش فلیپ فلاپ های حساس به لبه</vt:lpstr>
      <vt:lpstr>دیگر فلیپ فلاپ ها</vt:lpstr>
      <vt:lpstr>دیگر فلیپ فلاپ ها</vt:lpstr>
      <vt:lpstr>جدول مشخصه فلیپ فلاپ ها</vt:lpstr>
      <vt:lpstr>Characteristic Equations</vt:lpstr>
      <vt:lpstr>پیش تنظیم و تنظیم مستقیم فلیپ فلاپ ها</vt:lpstr>
      <vt:lpstr>پیش تنظیم و تنظیم مستقیم فلیپ فلاپ ها</vt:lpstr>
      <vt:lpstr>D flip-flop with asynchronous reset</vt:lpstr>
      <vt:lpstr>تحلیل مدارهای ترتیبی ساعت دار</vt:lpstr>
      <vt:lpstr>تحلیل مدارهای ترتیبی ساعت دار</vt:lpstr>
      <vt:lpstr>state equations -معادلات حالت</vt:lpstr>
      <vt:lpstr>state equations -معادلات حالت</vt:lpstr>
      <vt:lpstr>state equations -معادلات حالت</vt:lpstr>
      <vt:lpstr>State Table-جدول حالت</vt:lpstr>
      <vt:lpstr>State Diagram-نمودار حالت</vt:lpstr>
      <vt:lpstr>State Diagram-نمودار حالت</vt:lpstr>
      <vt:lpstr>معادلات ورودی</vt:lpstr>
      <vt:lpstr>مثال معادلات ورودی و خروجی</vt:lpstr>
      <vt:lpstr>مثال معادلات ورودی و خروجی</vt:lpstr>
      <vt:lpstr>تحلیل یک مدار با فلیپ فلاپ D</vt:lpstr>
      <vt:lpstr>تحلیل یک مدار با فلیپ فلاپ D</vt:lpstr>
      <vt:lpstr>تحلیل یک مدار با فلیپ فلاپ های JK و T</vt:lpstr>
      <vt:lpstr>تحلیل فلیپ فلاپ های JK</vt:lpstr>
      <vt:lpstr>تحلیل فلیپ فلاپ های JK</vt:lpstr>
      <vt:lpstr>تحلیل فلیپ فلاپ های T</vt:lpstr>
      <vt:lpstr>تحلیل فلیپ فلاپ های T</vt:lpstr>
      <vt:lpstr>مدل های میلی و مور Mealy and Moore Models of Finite State Machines</vt:lpstr>
      <vt:lpstr>PowerPoint Presentation</vt:lpstr>
      <vt:lpstr>کاهش و تخصیص حالت State Reduction</vt:lpstr>
      <vt:lpstr>کاهش و تخصیص حالت State Reduction</vt:lpstr>
      <vt:lpstr>مثالی از روال کاهش حالت</vt:lpstr>
      <vt:lpstr>کاهش و تخصیص حالت State Reduction</vt:lpstr>
      <vt:lpstr>مثال کاهش و تخصیص حالت</vt:lpstr>
      <vt:lpstr>تخصیص حالت State Assignment</vt:lpstr>
      <vt:lpstr>تخصیص حالت State Assignment</vt:lpstr>
      <vt:lpstr>روش طراحی Design Procedure</vt:lpstr>
      <vt:lpstr>روال طراحی مدارهای ترتیبی همزمان</vt:lpstr>
      <vt:lpstr>مثال نمودار حالت برای آشکار ساز رشته</vt:lpstr>
      <vt:lpstr>معادلات مشخصه فلیپ فلاپ ها  (یادآوری)</vt:lpstr>
      <vt:lpstr>مثال نمودار حالت برای آشکار ساز رشته سنتز با D فلیپ فلاپ</vt:lpstr>
      <vt:lpstr>مثال نمودار حالت برای آشکار ساز رشته سنتز با D فلیپ فلاپ</vt:lpstr>
      <vt:lpstr>مثال نمودار حالت برای آشکار ساز رشته سنتز با JK فلیپ فلاپ</vt:lpstr>
      <vt:lpstr>مثال نمودار حالت برای آشکار ساز رشته سنتز با JK فلیپ فلاپ</vt:lpstr>
      <vt:lpstr>شمارنده n بیتی با استفاده از T فلیپ فلاپ </vt:lpstr>
      <vt:lpstr>شمارنده n بیتی با استفاده از T فلیپ فلاپ </vt:lpstr>
      <vt:lpstr>مثال نمودار حالت برای آشکار ساز رشته سنتز با T فلیپ فلاپ</vt:lpstr>
      <vt:lpstr>PowerPoint Presentation</vt:lpstr>
      <vt:lpstr>سنتز با JK فلیپ فلاپ</vt:lpstr>
      <vt:lpstr>End of Chapter 5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Advanced Computer Architecture</dc:title>
  <dc:creator>HaghighatDoost,Vahid</dc:creator>
  <cp:lastModifiedBy>Haghighatdoost</cp:lastModifiedBy>
  <cp:revision>286</cp:revision>
  <dcterms:created xsi:type="dcterms:W3CDTF">2021-08-11T10:34:58Z</dcterms:created>
  <dcterms:modified xsi:type="dcterms:W3CDTF">2024-09-15T17:09:27Z</dcterms:modified>
</cp:coreProperties>
</file>