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604" r:id="rId3"/>
    <p:sldId id="605" r:id="rId4"/>
    <p:sldId id="606" r:id="rId5"/>
    <p:sldId id="607" r:id="rId6"/>
    <p:sldId id="608" r:id="rId7"/>
    <p:sldId id="609" r:id="rId8"/>
    <p:sldId id="610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36" r:id="rId17"/>
    <p:sldId id="619" r:id="rId18"/>
    <p:sldId id="620" r:id="rId19"/>
    <p:sldId id="621" r:id="rId20"/>
    <p:sldId id="622" r:id="rId21"/>
    <p:sldId id="623" r:id="rId22"/>
    <p:sldId id="624" r:id="rId23"/>
    <p:sldId id="625" r:id="rId24"/>
    <p:sldId id="626" r:id="rId25"/>
    <p:sldId id="627" r:id="rId26"/>
    <p:sldId id="628" r:id="rId27"/>
    <p:sldId id="629" r:id="rId28"/>
    <p:sldId id="630" r:id="rId29"/>
    <p:sldId id="631" r:id="rId30"/>
    <p:sldId id="632" r:id="rId31"/>
    <p:sldId id="618" r:id="rId32"/>
    <p:sldId id="633" r:id="rId33"/>
    <p:sldId id="634" r:id="rId34"/>
    <p:sldId id="635" r:id="rId35"/>
    <p:sldId id="602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EC92E5-C0E4-4612-867E-096405CB1CFC}">
          <p14:sldIdLst>
            <p14:sldId id="256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36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18"/>
            <p14:sldId id="633"/>
            <p14:sldId id="634"/>
            <p14:sldId id="635"/>
            <p14:sldId id="6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1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مدارهای منطقی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5"/>
            <a:ext cx="9144000" cy="138089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50914" y="2766685"/>
            <a:ext cx="8459438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هفتم-حافظه و منطق برنامه پذیر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18BB7-2BBF-EC78-9A64-E8B7AA283D00}"/>
              </a:ext>
            </a:extLst>
          </p:cNvPr>
          <p:cNvSpPr txBox="1"/>
          <p:nvPr/>
        </p:nvSpPr>
        <p:spPr>
          <a:xfrm>
            <a:off x="3679502" y="3858691"/>
            <a:ext cx="6730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B Titr" panose="00000700000000000000" pitchFamily="2" charset="-78"/>
              </a:rPr>
              <a:t>Memory and Programmable Logic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شکل موج و زمان بندی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7"/>
            <a:ext cx="11188699" cy="5252797"/>
          </a:xfrm>
        </p:spPr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F6481-9DBB-081D-8341-651AA2345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90" y="1397663"/>
            <a:ext cx="11300220" cy="36124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25C573-360F-A3F5-DA60-08610B6889BD}"/>
              </a:ext>
            </a:extLst>
          </p:cNvPr>
          <p:cNvCxnSpPr>
            <a:cxnSpLocks/>
          </p:cNvCxnSpPr>
          <p:nvPr/>
        </p:nvCxnSpPr>
        <p:spPr>
          <a:xfrm flipH="1">
            <a:off x="431800" y="3429000"/>
            <a:ext cx="110553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6141F0-7E8B-2502-991F-BBB46837454A}"/>
              </a:ext>
            </a:extLst>
          </p:cNvPr>
          <p:cNvCxnSpPr>
            <a:cxnSpLocks/>
          </p:cNvCxnSpPr>
          <p:nvPr/>
        </p:nvCxnSpPr>
        <p:spPr>
          <a:xfrm flipH="1">
            <a:off x="10598150" y="3962400"/>
            <a:ext cx="94614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A7F997-BDC2-8EE6-B2B3-72CE72F2EEC7}"/>
              </a:ext>
            </a:extLst>
          </p:cNvPr>
          <p:cNvCxnSpPr>
            <a:cxnSpLocks/>
          </p:cNvCxnSpPr>
          <p:nvPr/>
        </p:nvCxnSpPr>
        <p:spPr>
          <a:xfrm flipH="1">
            <a:off x="355600" y="2984500"/>
            <a:ext cx="50165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1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شکل موج و زمان بندی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7"/>
            <a:ext cx="11188699" cy="241117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مراحل نوشتن در حافظه:</a:t>
            </a:r>
          </a:p>
          <a:p>
            <a:pPr>
              <a:lnSpc>
                <a:spcPct val="120000"/>
              </a:lnSpc>
            </a:pPr>
            <a:r>
              <a:rPr lang="fa-IR" dirty="0"/>
              <a:t>1- آدرس </a:t>
            </a:r>
            <a:r>
              <a:rPr lang="fa-IR" dirty="0" err="1"/>
              <a:t>دودویی</a:t>
            </a:r>
            <a:r>
              <a:rPr lang="fa-IR" dirty="0"/>
              <a:t> کلمه مورد نظر به خطوط آدرس اعمال میگردد</a:t>
            </a:r>
          </a:p>
          <a:p>
            <a:pPr>
              <a:lnSpc>
                <a:spcPct val="120000"/>
              </a:lnSpc>
            </a:pPr>
            <a:r>
              <a:rPr lang="fa-IR" dirty="0"/>
              <a:t>2- بیت های داده ای که باید در حافظه ذخیره شوند به خطوط ورودی داده اعمال میگردند</a:t>
            </a:r>
          </a:p>
          <a:p>
            <a:pPr>
              <a:lnSpc>
                <a:spcPct val="120000"/>
              </a:lnSpc>
            </a:pPr>
            <a:r>
              <a:rPr lang="fa-IR" dirty="0"/>
              <a:t>3- ورودی نوشتن فعال میشود</a:t>
            </a:r>
          </a:p>
          <a:p>
            <a:pPr>
              <a:lnSpc>
                <a:spcPct val="12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مراحل خواندن یک کلمه از حافظه</a:t>
            </a:r>
          </a:p>
          <a:p>
            <a:pPr>
              <a:lnSpc>
                <a:spcPct val="120000"/>
              </a:lnSpc>
            </a:pPr>
            <a:r>
              <a:rPr lang="fa-IR" dirty="0"/>
              <a:t>1- آدرس </a:t>
            </a:r>
            <a:r>
              <a:rPr lang="fa-IR" dirty="0" err="1"/>
              <a:t>دودویی</a:t>
            </a:r>
            <a:r>
              <a:rPr lang="fa-IR" dirty="0"/>
              <a:t> کلمه مورد نظر به خطوط آدرس اعمال میگردد</a:t>
            </a:r>
          </a:p>
          <a:p>
            <a:pPr>
              <a:lnSpc>
                <a:spcPct val="120000"/>
              </a:lnSpc>
            </a:pPr>
            <a:r>
              <a:rPr lang="fa-IR" dirty="0"/>
              <a:t>2- ورودی خواندن فعال میشود.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C39DA-6407-F7E9-F0B2-CE4B6243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5050"/>
            <a:ext cx="5581443" cy="328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A30987-98CF-E213-DD46-6331F94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1" y="3520228"/>
            <a:ext cx="5708648" cy="33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259529-F108-34E9-AFBF-37DCE85A9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73" y="1183994"/>
            <a:ext cx="10421151" cy="2828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25D120-3498-CA97-F7E0-3298EE127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0"/>
            <a:ext cx="4858123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CB5DC-03B9-8804-BF83-CAF20C781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1" y="4082140"/>
            <a:ext cx="4747600" cy="27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آیا می‌توان دو رم مختلف را با هم ترکیب کرد ؟ نصب دو رم در کامپیوتر 👨‍💻 |  نت‌ران">
            <a:extLst>
              <a:ext uri="{FF2B5EF4-FFF2-40B4-BE49-F238E27FC236}">
                <a16:creationId xmlns:a16="http://schemas.microsoft.com/office/drawing/2014/main" id="{742F33EF-9FB5-CCFB-0CBF-6218B1BA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472265"/>
            <a:ext cx="6883400" cy="22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&amp; SRAM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179783-33F3-D477-A929-AD2AEA488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136650"/>
            <a:ext cx="9350374" cy="38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دیکد</a:t>
            </a:r>
            <a:r>
              <a:rPr lang="fa-IR" dirty="0"/>
              <a:t> کردن حافظه-آدرس دهی حافظه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2F37D-5DED-AD64-8758-3F04E62BA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1119693"/>
            <a:ext cx="8535702" cy="1977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C9338F-ADF9-6EEE-BAA4-651A5E171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2" y="3003896"/>
            <a:ext cx="8769788" cy="38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59070" y="796925"/>
            <a:ext cx="3055130" cy="82550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یک حافظه </a:t>
            </a:r>
            <a:r>
              <a:rPr lang="en-US" sz="3600" dirty="0">
                <a:cs typeface="B Yekan" panose="00000400000000000000" pitchFamily="2" charset="-78"/>
              </a:rPr>
              <a:t>4×4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DD807-8144-FD48-BA06-0F8FCE243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7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05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F2813E-19F0-F2DF-9F85-9FE69FE2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ساخت حافظه های بزرگتر با استفاده از </a:t>
            </a:r>
            <a:r>
              <a:rPr lang="fa-IR" dirty="0" err="1"/>
              <a:t>ماژولهای</a:t>
            </a:r>
            <a:r>
              <a:rPr lang="fa-IR" dirty="0"/>
              <a:t> کوچکتر حافظه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842BD8-38A8-E927-793D-EC0DBB6B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122" y="1240077"/>
            <a:ext cx="4962178" cy="5166142"/>
          </a:xfrm>
        </p:spPr>
        <p:txBody>
          <a:bodyPr/>
          <a:lstStyle/>
          <a:p>
            <a:pPr algn="l" rtl="0"/>
            <a:r>
              <a:rPr lang="en-US" dirty="0"/>
              <a:t>Using a 2-to-4 decoder, the high two address lines can be used to select the appropriate chip, the low two address lines go to each memory chip.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9786A-F602-4AE8-9AAA-9CDC5DD2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240F1F-A316-4C4E-3669-7A96BCDA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83F4D81-2079-6990-B9E8-0C4697A42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3" y="1262062"/>
            <a:ext cx="5609877" cy="53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0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دیکد</a:t>
            </a:r>
            <a:r>
              <a:rPr lang="fa-IR" dirty="0"/>
              <a:t> کردن متقارن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13A71-8B4B-4407-9246-A247175ED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189"/>
            <a:ext cx="6787399" cy="50101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E2D8F11-9518-8DD7-BA3C-817C3475DE0A}"/>
              </a:ext>
            </a:extLst>
          </p:cNvPr>
          <p:cNvGrpSpPr/>
          <p:nvPr/>
        </p:nvGrpSpPr>
        <p:grpSpPr>
          <a:xfrm>
            <a:off x="5073650" y="1258210"/>
            <a:ext cx="7023100" cy="3021690"/>
            <a:chOff x="5073650" y="1258210"/>
            <a:chExt cx="7023100" cy="30216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B42986-0657-24BF-2105-0105DFAF9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3650" y="1258210"/>
              <a:ext cx="7023100" cy="10326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0AABC4-58D9-A43F-6ACE-97AC8CC8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1438" y="2290889"/>
              <a:ext cx="6945312" cy="1989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1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مالتی </a:t>
            </a:r>
            <a:r>
              <a:rPr lang="fa-IR" dirty="0" err="1"/>
              <a:t>پلکس</a:t>
            </a:r>
            <a:r>
              <a:rPr lang="fa-IR" dirty="0"/>
              <a:t> کردن آدرس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AF04C-D5AA-7360-4EB6-01BD7F12E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4" y="1264721"/>
            <a:ext cx="10712450" cy="49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1328400" cy="825500"/>
          </a:xfrm>
        </p:spPr>
        <p:txBody>
          <a:bodyPr/>
          <a:lstStyle/>
          <a:p>
            <a:pPr algn="r" rtl="1"/>
            <a:r>
              <a:rPr lang="fa-IR" dirty="0">
                <a:cs typeface="B Yekan" panose="00000400000000000000" pitchFamily="2" charset="-78"/>
              </a:rPr>
              <a:t>مالتی </a:t>
            </a:r>
            <a:r>
              <a:rPr lang="fa-IR" dirty="0" err="1">
                <a:cs typeface="B Yekan" panose="00000400000000000000" pitchFamily="2" charset="-78"/>
              </a:rPr>
              <a:t>پلکس</a:t>
            </a:r>
            <a:r>
              <a:rPr lang="fa-IR" dirty="0">
                <a:cs typeface="B Yekan" panose="00000400000000000000" pitchFamily="2" charset="-78"/>
              </a:rPr>
              <a:t> کردن آدرس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48745-493F-86C3-DBF7-271AB2751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56" y="863600"/>
            <a:ext cx="7305852" cy="599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9A513E-49B5-3E59-2B21-D3209B62C9F9}"/>
              </a:ext>
            </a:extLst>
          </p:cNvPr>
          <p:cNvSpPr txBox="1"/>
          <p:nvPr/>
        </p:nvSpPr>
        <p:spPr>
          <a:xfrm>
            <a:off x="6638208" y="1227434"/>
            <a:ext cx="5255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row address strobe (</a:t>
            </a:r>
            <a:r>
              <a:rPr lang="en-US" sz="2400" dirty="0">
                <a:solidFill>
                  <a:srgbClr val="C00000"/>
                </a:solidFill>
              </a:rPr>
              <a:t>RAS</a:t>
            </a:r>
            <a:r>
              <a:rPr lang="en-US" sz="2400" dirty="0"/>
              <a:t>) enables the eight‐bit row register, and the column address strobe (</a:t>
            </a:r>
            <a:r>
              <a:rPr lang="en-US" sz="2400" dirty="0">
                <a:solidFill>
                  <a:srgbClr val="C00000"/>
                </a:solidFill>
              </a:rPr>
              <a:t>CAS</a:t>
            </a:r>
            <a:r>
              <a:rPr lang="en-US" sz="2400" dirty="0"/>
              <a:t>) enables the eight‐bit column register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84430-F650-EC15-1DF1-CC4F714AD1A3}"/>
              </a:ext>
            </a:extLst>
          </p:cNvPr>
          <p:cNvSpPr txBox="1"/>
          <p:nvPr/>
        </p:nvSpPr>
        <p:spPr>
          <a:xfrm>
            <a:off x="6959600" y="3284835"/>
            <a:ext cx="5619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B Yekan" panose="00000400000000000000" pitchFamily="2" charset="-78"/>
              </a:rPr>
              <a:t>(</a:t>
            </a:r>
            <a:r>
              <a:rPr lang="en-US" sz="2400" dirty="0">
                <a:solidFill>
                  <a:srgbClr val="C00000"/>
                </a:solidFill>
                <a:cs typeface="B Yekan" panose="00000400000000000000" pitchFamily="2" charset="-78"/>
              </a:rPr>
              <a:t>RAS</a:t>
            </a:r>
            <a:r>
              <a:rPr lang="en-US" sz="2400" dirty="0">
                <a:cs typeface="B Yekan" panose="00000400000000000000" pitchFamily="2" charset="-78"/>
              </a:rPr>
              <a:t>) </a:t>
            </a:r>
            <a:r>
              <a:rPr lang="fa-IR" sz="2400" dirty="0">
                <a:cs typeface="B Yekan" panose="00000400000000000000" pitchFamily="2" charset="-78"/>
              </a:rPr>
              <a:t>آگاه گر آدرس سطر</a:t>
            </a:r>
            <a:endParaRPr lang="en-US" sz="2400" dirty="0">
              <a:cs typeface="B Yekan" panose="00000400000000000000" pitchFamily="2" charset="-78"/>
            </a:endParaRPr>
          </a:p>
          <a:p>
            <a:r>
              <a:rPr lang="en-US" sz="2400" dirty="0">
                <a:cs typeface="B Yekan" panose="00000400000000000000" pitchFamily="2" charset="-78"/>
              </a:rPr>
              <a:t>(</a:t>
            </a:r>
            <a:r>
              <a:rPr lang="en-US" sz="2400" dirty="0">
                <a:solidFill>
                  <a:srgbClr val="C00000"/>
                </a:solidFill>
                <a:cs typeface="B Yekan" panose="00000400000000000000" pitchFamily="2" charset="-78"/>
              </a:rPr>
              <a:t>CAS</a:t>
            </a:r>
            <a:r>
              <a:rPr lang="en-US" sz="2400" dirty="0">
                <a:cs typeface="B Yekan" panose="00000400000000000000" pitchFamily="2" charset="-78"/>
              </a:rPr>
              <a:t>) </a:t>
            </a:r>
            <a:r>
              <a:rPr lang="fa-IR" sz="2400" dirty="0">
                <a:cs typeface="B Yekan" panose="00000400000000000000" pitchFamily="2" charset="-78"/>
              </a:rPr>
              <a:t>آگاه گر آدرس ستون</a:t>
            </a:r>
            <a:endParaRPr lang="en-US" sz="24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063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40077"/>
            <a:ext cx="11137899" cy="5252797"/>
          </a:xfrm>
        </p:spPr>
        <p:txBody>
          <a:bodyPr>
            <a:normAutofit/>
          </a:bodyPr>
          <a:lstStyle/>
          <a:p>
            <a:r>
              <a:rPr lang="fa-IR" dirty="0"/>
              <a:t>یک واحد حافظه وسیله ای است که اطلاعات </a:t>
            </a:r>
            <a:r>
              <a:rPr lang="fa-IR" dirty="0" err="1"/>
              <a:t>دودویی</a:t>
            </a:r>
            <a:r>
              <a:rPr lang="fa-IR" dirty="0"/>
              <a:t> جهت ذخیره شدن به آن منتقل و یا اطلاعاتی که برای پردازش لازم است، از آن دریافت میشود.</a:t>
            </a:r>
          </a:p>
          <a:p>
            <a:r>
              <a:rPr lang="fa-IR" dirty="0"/>
              <a:t>اطلاعات از حافظه به </a:t>
            </a:r>
            <a:r>
              <a:rPr lang="fa-IR" dirty="0" err="1"/>
              <a:t>ثباتها</a:t>
            </a:r>
            <a:r>
              <a:rPr lang="fa-IR" dirty="0"/>
              <a:t> منتقل و بعد از انجام پردازش، مجدد در حافظه ذخیره میشوند.</a:t>
            </a:r>
          </a:p>
          <a:p>
            <a:r>
              <a:rPr lang="fa-IR" dirty="0"/>
              <a:t>اطلاعات برای انتقال به دستگاه های متصل به کامپیوتر از حافظه برداشته و یا در حافظه نوشته میشوند.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تشخیص و تصحیح خطا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0CB86-8FB9-1F06-8424-ACD1FEE82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50" y="1158738"/>
            <a:ext cx="10853150" cy="40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کد </a:t>
            </a:r>
            <a:r>
              <a:rPr lang="fa-IR" dirty="0" err="1"/>
              <a:t>همینگ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EA6A3-BDCA-49CF-1585-169742EB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1240078"/>
            <a:ext cx="10885916" cy="1961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EB25C-B763-1725-7186-68B11020C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48" y="3329967"/>
            <a:ext cx="11036770" cy="1121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2E7592-DE18-5549-77B8-DA1030C99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34" y="4873625"/>
            <a:ext cx="117538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کد </a:t>
            </a:r>
            <a:r>
              <a:rPr lang="fa-IR" dirty="0" err="1"/>
              <a:t>همینگ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E7592-DE18-5549-77B8-DA1030C99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4" y="1098271"/>
            <a:ext cx="11753850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4D0AA0-B6E8-4161-C8B4-3D7DA783A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1" y="2506662"/>
            <a:ext cx="8334375" cy="2238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B7D7BC-A8D7-1C5A-A810-7CD0FBD76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" y="5416549"/>
            <a:ext cx="11963400" cy="1076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94B4B4-71D0-DCDE-7F13-F2F198E37D0E}"/>
              </a:ext>
            </a:extLst>
          </p:cNvPr>
          <p:cNvSpPr txBox="1"/>
          <p:nvPr/>
        </p:nvSpPr>
        <p:spPr>
          <a:xfrm>
            <a:off x="3740150" y="3041074"/>
            <a:ext cx="76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176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کد </a:t>
            </a:r>
            <a:r>
              <a:rPr lang="fa-IR" dirty="0" err="1"/>
              <a:t>همینگ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2C2041-DD99-E780-631E-267D87CB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997623"/>
            <a:ext cx="7677149" cy="1043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C8C895-FDB0-A75C-B8CE-07989A66D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5" y="2345813"/>
            <a:ext cx="4097338" cy="1851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5A7D9C-300C-8A1B-D73A-D7135A073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40039"/>
            <a:ext cx="4468229" cy="12000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231E43-F625-9F92-7F90-46310D33F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62" y="4672666"/>
            <a:ext cx="9030806" cy="1586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D0E921-9A25-F259-B7A9-F44E8B2CC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25" y="1320224"/>
            <a:ext cx="6120391" cy="550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741343-B5BD-AF45-E94D-4474AD215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3557" y="3069514"/>
            <a:ext cx="7537818" cy="13691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0677E3-307C-5CB4-4D5A-456FEC6E3B81}"/>
              </a:ext>
            </a:extLst>
          </p:cNvPr>
          <p:cNvSpPr txBox="1"/>
          <p:nvPr/>
        </p:nvSpPr>
        <p:spPr>
          <a:xfrm>
            <a:off x="1732078" y="308827"/>
            <a:ext cx="312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83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8C895-FDB0-A75C-B8CE-07989A66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09" y="0"/>
            <a:ext cx="3287554" cy="148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231E43-F625-9F92-7F90-46310D33F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5" y="2218793"/>
            <a:ext cx="8372464" cy="1470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D0E921-9A25-F259-B7A9-F44E8B2CC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75" y="121986"/>
            <a:ext cx="7537271" cy="678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16238-9BE1-3F7D-4BB1-54A6E423B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37" y="4070682"/>
            <a:ext cx="7818643" cy="17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83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تعداد بیت کنترل متناسب با طول کلمه در </a:t>
            </a:r>
            <a:r>
              <a:rPr lang="fa-IR" dirty="0" err="1"/>
              <a:t>همینگ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589DF-CBB9-FB32-D87C-B0911C4D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30" y="1164150"/>
            <a:ext cx="6965370" cy="1851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D6C9E3-9F7B-57F4-F94C-A23EF7A06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71" y="1164150"/>
            <a:ext cx="3671727" cy="269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A48757-8E75-A670-53EC-6F3DB8F6A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00" y="3163073"/>
            <a:ext cx="3531594" cy="1174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5E9D5D-F414-DE57-918B-59CF8FD2B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601" y="4710520"/>
            <a:ext cx="7193262" cy="16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تصحیح تک خطا و تشخیص دو خطا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F23C8C-A387-47D3-E6DD-F208DE65E173}"/>
              </a:ext>
            </a:extLst>
          </p:cNvPr>
          <p:cNvGrpSpPr/>
          <p:nvPr/>
        </p:nvGrpSpPr>
        <p:grpSpPr>
          <a:xfrm>
            <a:off x="2578100" y="1147457"/>
            <a:ext cx="9086850" cy="5345417"/>
            <a:chOff x="4318000" y="1147457"/>
            <a:chExt cx="7797800" cy="43271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486A93-83F3-EE2E-831C-8084D1AC0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7850" y="1147457"/>
              <a:ext cx="7727950" cy="71971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7B1F75-F661-CD77-AFC9-EC7481082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000" y="1908292"/>
              <a:ext cx="7727950" cy="3566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7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حافظه فقط خواندنی </a:t>
            </a:r>
            <a:r>
              <a:rPr lang="en-US" dirty="0"/>
              <a:t>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96B69-C1AD-514E-5BF0-2CA50639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3609093"/>
            <a:ext cx="4229113" cy="2008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748EF3-5FC5-5DF0-2257-33269759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81" y="1063905"/>
            <a:ext cx="6103571" cy="4019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9D37F1-A9A0-1EFB-030B-824C875F2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226" y="5070367"/>
            <a:ext cx="3660774" cy="378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88F9D8-F14E-7A44-6380-B4660524C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750" y="5617922"/>
            <a:ext cx="8096250" cy="11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نوشتن در حافظه </a:t>
            </a:r>
            <a:r>
              <a:rPr lang="en-US" dirty="0"/>
              <a:t>ROM</a:t>
            </a:r>
            <a:r>
              <a:rPr lang="fa-IR" dirty="0"/>
              <a:t> با سوزاندن </a:t>
            </a:r>
            <a:r>
              <a:rPr lang="fa-IR" dirty="0" err="1"/>
              <a:t>فیوزها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52045-9A8E-C957-3276-EC72AFDE5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63" y="1507312"/>
            <a:ext cx="7326313" cy="3282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C8CEA4-D31C-4B1A-48B1-1D2B1CE5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423" y="2114550"/>
            <a:ext cx="3423014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نوشتن در حافظه </a:t>
            </a:r>
            <a:r>
              <a:rPr lang="en-US" dirty="0"/>
              <a:t>ROM</a:t>
            </a:r>
            <a:r>
              <a:rPr lang="fa-IR" dirty="0"/>
              <a:t> با سوزاندن </a:t>
            </a:r>
            <a:r>
              <a:rPr lang="fa-IR" dirty="0" err="1"/>
              <a:t>فیوزها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34468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52045-9A8E-C957-3276-EC72AFDE5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" y="1120779"/>
            <a:ext cx="4797314" cy="2149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F028F1-8661-0831-53E0-99F308535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774546"/>
            <a:ext cx="6654800" cy="4309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5E110B-FD7A-39B6-BD9B-3A5046A27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6" y="3389549"/>
            <a:ext cx="5258514" cy="23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حافظه های </a:t>
            </a:r>
            <a:r>
              <a:rPr lang="en-US" dirty="0"/>
              <a:t>ROM</a:t>
            </a:r>
            <a:r>
              <a:rPr lang="fa-IR" dirty="0"/>
              <a:t> و </a:t>
            </a:r>
            <a:r>
              <a:rPr lang="en-US" dirty="0"/>
              <a:t>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40077"/>
            <a:ext cx="11137899" cy="52527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RAM</a:t>
            </a:r>
            <a:r>
              <a:rPr lang="fa-IR" dirty="0"/>
              <a:t>: حافظه با دسترسی تصادفی</a:t>
            </a:r>
          </a:p>
          <a:p>
            <a:r>
              <a:rPr lang="en-US" dirty="0"/>
              <a:t>ROM</a:t>
            </a:r>
            <a:r>
              <a:rPr lang="fa-IR" dirty="0"/>
              <a:t>: حافظه فقط خواندنی</a:t>
            </a:r>
          </a:p>
          <a:p>
            <a:endParaRPr lang="fa-IR" dirty="0"/>
          </a:p>
          <a:p>
            <a:r>
              <a:rPr lang="en-US" dirty="0"/>
              <a:t>Read</a:t>
            </a:r>
            <a:r>
              <a:rPr lang="fa-IR" dirty="0"/>
              <a:t>: عملیات خواندن از حافظه</a:t>
            </a:r>
          </a:p>
          <a:p>
            <a:r>
              <a:rPr lang="en-US" dirty="0"/>
              <a:t>Write</a:t>
            </a:r>
            <a:r>
              <a:rPr lang="fa-IR" dirty="0"/>
              <a:t>: عملیات نوشتن در حافظه</a:t>
            </a:r>
          </a:p>
          <a:p>
            <a:endParaRPr lang="fa-IR" dirty="0"/>
          </a:p>
          <a:p>
            <a:r>
              <a:rPr lang="fa-IR" dirty="0"/>
              <a:t>حافظه فقط خواندنی، یک </a:t>
            </a:r>
            <a:r>
              <a:rPr lang="fa-IR" dirty="0">
                <a:solidFill>
                  <a:srgbClr val="FF0000"/>
                </a:solidFill>
              </a:rPr>
              <a:t>وسیله منطقی برنامه پذیر </a:t>
            </a:r>
            <a:r>
              <a:rPr lang="fa-IR" dirty="0"/>
              <a:t>است.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</a:t>
            </a:r>
            <a:r>
              <a:rPr lang="en-US" dirty="0"/>
              <a:t>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8"/>
            <a:ext cx="11188699" cy="5001972"/>
          </a:xfrm>
        </p:spPr>
        <p:txBody>
          <a:bodyPr>
            <a:normAutofit/>
          </a:bodyPr>
          <a:lstStyle/>
          <a:p>
            <a:r>
              <a:rPr lang="en-US" dirty="0"/>
              <a:t>ROM</a:t>
            </a:r>
            <a:r>
              <a:rPr lang="fa-IR" dirty="0"/>
              <a:t>: با استفاده از برنامه ریزی ماسک میباشد. براساس سفارش انجام گرفته، در کارخانه تولید و طراحی میشود.</a:t>
            </a:r>
          </a:p>
          <a:p>
            <a:r>
              <a:rPr lang="en-US" dirty="0"/>
              <a:t>PROM</a:t>
            </a:r>
            <a:r>
              <a:rPr lang="fa-IR" dirty="0"/>
              <a:t>: اقتصادی تر است. در آغاز تمام ارتباطات برقرار هستند (همه بیتها 1 هستند). سوزاندن </a:t>
            </a:r>
            <a:r>
              <a:rPr lang="fa-IR" dirty="0" err="1"/>
              <a:t>فیوز</a:t>
            </a:r>
            <a:r>
              <a:rPr lang="fa-IR" dirty="0"/>
              <a:t> با اعمال یک سطح ولتاژ بالا، انجام میشود.</a:t>
            </a:r>
          </a:p>
          <a:p>
            <a:r>
              <a:rPr lang="en-US" dirty="0"/>
              <a:t>EPROM</a:t>
            </a:r>
            <a:r>
              <a:rPr lang="fa-IR" dirty="0"/>
              <a:t>: حافظه های </a:t>
            </a:r>
            <a:r>
              <a:rPr lang="en-US" dirty="0"/>
              <a:t>PROM</a:t>
            </a:r>
            <a:r>
              <a:rPr lang="fa-IR" dirty="0"/>
              <a:t>، پاک شونده هستند. با استفاده از اشعه </a:t>
            </a:r>
            <a:r>
              <a:rPr lang="fa-IR" dirty="0" err="1"/>
              <a:t>ماوراء</a:t>
            </a:r>
            <a:r>
              <a:rPr lang="fa-IR" dirty="0"/>
              <a:t> بنفش.</a:t>
            </a:r>
          </a:p>
          <a:p>
            <a:r>
              <a:rPr lang="en-US" dirty="0"/>
              <a:t>EEPROM</a:t>
            </a:r>
            <a:r>
              <a:rPr lang="fa-IR" dirty="0"/>
              <a:t> یا </a:t>
            </a:r>
            <a:r>
              <a:rPr lang="en-US" dirty="0"/>
              <a:t>E2PRM</a:t>
            </a:r>
            <a:r>
              <a:rPr lang="fa-IR" dirty="0"/>
              <a:t>: حافظه های </a:t>
            </a:r>
            <a:r>
              <a:rPr lang="en-US" dirty="0"/>
              <a:t>PROM</a:t>
            </a:r>
            <a:r>
              <a:rPr lang="fa-IR" dirty="0"/>
              <a:t>، پاک شونده با سیگنال الکتریکی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869B45-9C68-4DA6-FA1F-5BBB6401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B5F7F-DD52-2460-0372-B685DC20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660AD-2A62-3680-B275-7897124F7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305462"/>
            <a:ext cx="10539262" cy="64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54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429523-003E-CE94-B13B-0AC62DD2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B8D87-4E15-99E6-5625-7284E1B2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22492-A64F-28F0-8676-ACF9AF8E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49" y="504244"/>
            <a:ext cx="10569841" cy="62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92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5B6986-2355-5E35-F02A-FF7D2E44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SDR and DDR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81346E-6408-ADBD-CF82-93020C03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2379423"/>
          </a:xfrm>
        </p:spPr>
        <p:txBody>
          <a:bodyPr>
            <a:normAutofit fontScale="77500" lnSpcReduction="20000"/>
          </a:bodyPr>
          <a:lstStyle/>
          <a:p>
            <a:r>
              <a:rPr lang="fa-IR" dirty="0"/>
              <a:t>همانطور که پیشتر گفته شد این </a:t>
            </a:r>
            <a:r>
              <a:rPr lang="fa-IR" dirty="0" err="1"/>
              <a:t>حافظه‌ها</a:t>
            </a:r>
            <a:r>
              <a:rPr lang="fa-IR" dirty="0"/>
              <a:t> از یک خازن و یک ترانزیستور برای نگهداری </a:t>
            </a:r>
            <a:r>
              <a:rPr lang="fa-IR" dirty="0" err="1"/>
              <a:t>داده‌ها</a:t>
            </a:r>
            <a:r>
              <a:rPr lang="fa-IR" dirty="0"/>
              <a:t> استفاده </a:t>
            </a:r>
            <a:r>
              <a:rPr lang="fa-IR" dirty="0" err="1"/>
              <a:t>می‌کنند</a:t>
            </a:r>
            <a:r>
              <a:rPr lang="fa-IR" dirty="0"/>
              <a:t>. نسل اول این حافظه ها </a:t>
            </a:r>
            <a:r>
              <a:rPr lang="en-US" dirty="0"/>
              <a:t>SDR </a:t>
            </a:r>
            <a:r>
              <a:rPr lang="fa-IR" dirty="0"/>
              <a:t>ها بودند که مخفف </a:t>
            </a:r>
            <a:r>
              <a:rPr lang="en-US" dirty="0"/>
              <a:t>Single Data Rate </a:t>
            </a:r>
            <a:r>
              <a:rPr lang="fa-IR" dirty="0"/>
              <a:t>بودند. در این </a:t>
            </a:r>
            <a:r>
              <a:rPr lang="fa-IR" dirty="0" err="1"/>
              <a:t>حافظه‌ها</a:t>
            </a:r>
            <a:r>
              <a:rPr lang="fa-IR" dirty="0"/>
              <a:t> در هر کلاک پالس یک بیت انتقال </a:t>
            </a:r>
            <a:r>
              <a:rPr lang="fa-IR" dirty="0" err="1"/>
              <a:t>می‌یافت</a:t>
            </a:r>
            <a:r>
              <a:rPr lang="fa-IR" dirty="0"/>
              <a:t>. در سال ۲۰۰۰ تکنولوژی </a:t>
            </a:r>
            <a:r>
              <a:rPr lang="en-US" dirty="0"/>
              <a:t>DDR </a:t>
            </a:r>
            <a:r>
              <a:rPr lang="fa-IR" dirty="0"/>
              <a:t>معرفی شد که در هر کلاک پالس </a:t>
            </a:r>
            <a:r>
              <a:rPr lang="fa-IR" dirty="0" err="1"/>
              <a:t>می‌توانست</a:t>
            </a:r>
            <a:r>
              <a:rPr lang="fa-IR" dirty="0"/>
              <a:t> دو بیت منتقل کند. در شکل زیر تفاوت این دو تکنولوژی را مشاهده </a:t>
            </a:r>
            <a:r>
              <a:rPr lang="fa-IR" dirty="0" err="1"/>
              <a:t>می‌نمایید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388D3-DE0A-0B92-412E-4931B529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33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CAF45F-1FCB-C4D4-D347-CFDD3501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4098" name="Picture 2" descr="DDR VS SDR">
            <a:extLst>
              <a:ext uri="{FF2B5EF4-FFF2-40B4-BE49-F238E27FC236}">
                <a16:creationId xmlns:a16="http://schemas.microsoft.com/office/drawing/2014/main" id="{2CBA8574-345B-AC20-EF40-A1FCAED4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81" y="3619500"/>
            <a:ext cx="9061638" cy="302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8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CAF45F-1FCB-C4D4-D347-CFDD3501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388D3-DE0A-0B92-412E-4931B529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34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81346E-6408-ADBD-CF82-93020C03A0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29700" y="304800"/>
            <a:ext cx="2959100" cy="49911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Yekan" panose="00000400000000000000" pitchFamily="2" charset="-78"/>
              </a:rPr>
              <a:t>تفاوت نسلهای مختلف حافظه </a:t>
            </a:r>
            <a:r>
              <a:rPr lang="en-US" dirty="0">
                <a:cs typeface="B Yekan" panose="00000400000000000000" pitchFamily="2" charset="-78"/>
              </a:rPr>
              <a:t>DDR</a:t>
            </a:r>
          </a:p>
        </p:txBody>
      </p:sp>
      <p:pic>
        <p:nvPicPr>
          <p:cNvPr id="5122" name="Picture 2" descr="تکنولوژی DDR">
            <a:extLst>
              <a:ext uri="{FF2B5EF4-FFF2-40B4-BE49-F238E27FC236}">
                <a16:creationId xmlns:a16="http://schemas.microsoft.com/office/drawing/2014/main" id="{42D63975-5D63-4124-162B-BF221272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2" y="0"/>
            <a:ext cx="8845988" cy="67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29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9E75F1-BE6E-D25D-53CA-E3AAB930E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Chapter 7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B5D694-1E99-130A-6B68-6897C7751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3E5EA-5411-8DDB-0074-45D47329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D4B20-CA12-8F1D-E1E1-8D87E208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6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حافظه های </a:t>
            </a:r>
            <a:r>
              <a:rPr lang="en-US" dirty="0"/>
              <a:t>ROM</a:t>
            </a:r>
            <a:r>
              <a:rPr lang="fa-IR" dirty="0"/>
              <a:t> و </a:t>
            </a:r>
            <a:r>
              <a:rPr lang="en-US" dirty="0"/>
              <a:t>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40077"/>
            <a:ext cx="11137899" cy="5252797"/>
          </a:xfrm>
        </p:spPr>
        <p:txBody>
          <a:bodyPr>
            <a:normAutofit/>
          </a:bodyPr>
          <a:lstStyle/>
          <a:p>
            <a:r>
              <a:rPr lang="fa-IR" dirty="0"/>
              <a:t>در بعضی از وسایل منطقی برنامه پذیر ممکن است صدها میلیون </a:t>
            </a:r>
            <a:r>
              <a:rPr lang="fa-IR" dirty="0" err="1"/>
              <a:t>گیت</a:t>
            </a:r>
            <a:r>
              <a:rPr lang="fa-IR" dirty="0"/>
              <a:t> مرتبط از طریق صدها هزار مسیر درونی به هم وصل شده باشند.</a:t>
            </a:r>
            <a:endParaRPr lang="en-US" dirty="0"/>
          </a:p>
          <a:p>
            <a:r>
              <a:rPr lang="fa-IR" dirty="0"/>
              <a:t>برای اینکه نمودار منطقی داخلی را به فرم مختصر نشان دهیم، لازم است از یک </a:t>
            </a:r>
            <a:r>
              <a:rPr lang="fa-IR" dirty="0" err="1"/>
              <a:t>سمبول</a:t>
            </a:r>
            <a:r>
              <a:rPr lang="fa-IR" dirty="0"/>
              <a:t> </a:t>
            </a:r>
            <a:r>
              <a:rPr lang="fa-IR" dirty="0" err="1"/>
              <a:t>گیت</a:t>
            </a:r>
            <a:r>
              <a:rPr lang="fa-IR" dirty="0"/>
              <a:t> خاص قابل اعمال در منطق آرایه استفاده کنیم.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DE0A56-5998-8BA6-8E62-571ECF39A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30" y="4421165"/>
            <a:ext cx="9677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حافظه های </a:t>
            </a:r>
            <a:r>
              <a:rPr lang="en-US" dirty="0"/>
              <a:t>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40077"/>
            <a:ext cx="11137899" cy="5252797"/>
          </a:xfrm>
        </p:spPr>
        <p:txBody>
          <a:bodyPr>
            <a:normAutofit fontScale="85000" lnSpcReduction="10000"/>
          </a:bodyPr>
          <a:lstStyle/>
          <a:p>
            <a:r>
              <a:rPr lang="fa-IR" dirty="0"/>
              <a:t>یک واحد حافظه اطلاعات </a:t>
            </a:r>
            <a:r>
              <a:rPr lang="fa-IR" dirty="0" err="1"/>
              <a:t>دودویی</a:t>
            </a:r>
            <a:r>
              <a:rPr lang="fa-IR" dirty="0"/>
              <a:t> را </a:t>
            </a:r>
            <a:r>
              <a:rPr lang="fa-IR" dirty="0" err="1"/>
              <a:t>بصورت</a:t>
            </a:r>
            <a:r>
              <a:rPr lang="fa-IR" dirty="0"/>
              <a:t> گروهی از بیت ها به نام </a:t>
            </a:r>
            <a:r>
              <a:rPr lang="fa-IR" dirty="0">
                <a:solidFill>
                  <a:srgbClr val="FF0000"/>
                </a:solidFill>
              </a:rPr>
              <a:t>کلمه (</a:t>
            </a:r>
            <a:r>
              <a:rPr lang="en-US" dirty="0">
                <a:solidFill>
                  <a:srgbClr val="FF0000"/>
                </a:solidFill>
              </a:rPr>
              <a:t>word</a:t>
            </a:r>
            <a:r>
              <a:rPr lang="fa-IR" dirty="0">
                <a:solidFill>
                  <a:srgbClr val="FF0000"/>
                </a:solidFill>
              </a:rPr>
              <a:t>)</a:t>
            </a:r>
            <a:r>
              <a:rPr lang="fa-IR" dirty="0"/>
              <a:t> ذخیره مینماید.</a:t>
            </a:r>
          </a:p>
          <a:p>
            <a:r>
              <a:rPr lang="fa-IR" dirty="0"/>
              <a:t>کلمه گروهی از </a:t>
            </a:r>
            <a:r>
              <a:rPr lang="fa-IR" dirty="0" err="1"/>
              <a:t>بیتهاست</a:t>
            </a:r>
            <a:r>
              <a:rPr lang="fa-IR" dirty="0"/>
              <a:t> که </a:t>
            </a:r>
            <a:r>
              <a:rPr lang="fa-IR" dirty="0" err="1"/>
              <a:t>بصورت</a:t>
            </a:r>
            <a:r>
              <a:rPr lang="fa-IR" dirty="0"/>
              <a:t> واحد حافظه وارد یا خارج میشود.</a:t>
            </a:r>
          </a:p>
          <a:p>
            <a:r>
              <a:rPr lang="fa-IR" dirty="0"/>
              <a:t>یک گروه هشت بیتی را بیات مینامند.</a:t>
            </a:r>
          </a:p>
          <a:p>
            <a:r>
              <a:rPr lang="fa-IR" dirty="0"/>
              <a:t>بسیاری از کامپیوترها کلماتی را بکار میبرند که </a:t>
            </a:r>
            <a:r>
              <a:rPr lang="fa-IR" dirty="0" err="1"/>
              <a:t>طولشان</a:t>
            </a:r>
            <a:r>
              <a:rPr lang="fa-IR" dirty="0"/>
              <a:t> </a:t>
            </a:r>
            <a:r>
              <a:rPr lang="fa-IR" dirty="0" err="1"/>
              <a:t>مضربی</a:t>
            </a:r>
            <a:r>
              <a:rPr lang="fa-IR" dirty="0"/>
              <a:t> از هشت بیت، یا بایت است.</a:t>
            </a:r>
          </a:p>
          <a:p>
            <a:r>
              <a:rPr lang="fa-IR" dirty="0"/>
              <a:t>کلمه 16 بیتی از دو بایت و کلمه 32 بیتی از چهار بایت ساخته میشود.</a:t>
            </a:r>
          </a:p>
          <a:p>
            <a:r>
              <a:rPr lang="fa-IR" dirty="0"/>
              <a:t>محاوره بین حافظه و محیط از طریق خطوط داده ورودی و خروجی، خطوط انتخاب آدرس و خطوط کنترلی که جهت انتقال را مشخص میکند صورت میگیرد.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حافظه های </a:t>
            </a:r>
            <a:r>
              <a:rPr lang="en-US" dirty="0"/>
              <a:t>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10EB-E5FA-42F1-A835-8236AD325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1240077"/>
                <a:ext cx="6261099" cy="5252797"/>
              </a:xfrm>
            </p:spPr>
            <p:txBody>
              <a:bodyPr>
                <a:normAutofit/>
              </a:bodyPr>
              <a:lstStyle/>
              <a:p>
                <a:r>
                  <a:rPr lang="fa-IR" dirty="0"/>
                  <a:t>واحد حافظه با تعداد کلمات و تعداد بیت ها در هر کلمه مشخص میشود.</a:t>
                </a:r>
              </a:p>
              <a:p>
                <a:r>
                  <a:rPr lang="fa-IR" dirty="0"/>
                  <a:t>خطوط آدرس، یک کلمه خاص را انتخاب میکنند. به هر کلمه در حافظه یک عدد شناسایی به نام آدرس تخصیص می یابد</a:t>
                </a:r>
              </a:p>
              <a:p>
                <a:r>
                  <a:rPr lang="fa-IR" dirty="0"/>
                  <a:t>آدرس از </a:t>
                </a:r>
                <a:r>
                  <a:rPr lang="en-US" dirty="0"/>
                  <a:t>0</a:t>
                </a:r>
                <a:r>
                  <a:rPr lang="fa-IR" dirty="0"/>
                  <a:t> تا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ادامه دارد.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a-IR" dirty="0"/>
                  <a:t> تعداد خطوط آدرس است.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10EB-E5FA-42F1-A835-8236AD325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1240077"/>
                <a:ext cx="6261099" cy="5252797"/>
              </a:xfrm>
              <a:blipFill>
                <a:blip r:embed="rId2"/>
                <a:stretch>
                  <a:fillRect l="-3311" r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4E782-5425-C7D2-E0E4-85E393E89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75"/>
          <a:stretch/>
        </p:blipFill>
        <p:spPr>
          <a:xfrm>
            <a:off x="86423" y="2971602"/>
            <a:ext cx="5272895" cy="38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محتوای یک حافظه 1024×16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300" y="1240077"/>
            <a:ext cx="5968999" cy="525279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A60446-62E4-6154-A86F-051E73A7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12" y="1108403"/>
            <a:ext cx="6172638" cy="56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7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اعمال نوشتن و خواندن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40077"/>
            <a:ext cx="11188699" cy="5252797"/>
          </a:xfrm>
        </p:spPr>
        <p:txBody>
          <a:bodyPr>
            <a:normAutofit fontScale="92500"/>
          </a:bodyPr>
          <a:lstStyle/>
          <a:p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مراحل نوشتن در حافظه:</a:t>
            </a:r>
          </a:p>
          <a:p>
            <a:r>
              <a:rPr lang="fa-IR" dirty="0"/>
              <a:t>1- آدرس </a:t>
            </a:r>
            <a:r>
              <a:rPr lang="fa-IR" dirty="0" err="1"/>
              <a:t>دودویی</a:t>
            </a:r>
            <a:r>
              <a:rPr lang="fa-IR" dirty="0"/>
              <a:t> کلمه مورد نظر به خطوط آدرس اعمال میگردد</a:t>
            </a:r>
          </a:p>
          <a:p>
            <a:r>
              <a:rPr lang="fa-IR" dirty="0"/>
              <a:t>2- بیت های داده ای که باید در حافظه ذخیره شوند به خطوط ورودی داده اعمال میگردند</a:t>
            </a:r>
          </a:p>
          <a:p>
            <a:r>
              <a:rPr lang="fa-IR" dirty="0"/>
              <a:t>3- ورودی نوشتن فعال میشود</a:t>
            </a:r>
          </a:p>
          <a:p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مراحل خواندن یک کلمه از حافظه</a:t>
            </a:r>
          </a:p>
          <a:p>
            <a:r>
              <a:rPr lang="fa-IR" dirty="0"/>
              <a:t>1- آدرس </a:t>
            </a:r>
            <a:r>
              <a:rPr lang="fa-IR" dirty="0" err="1"/>
              <a:t>دودویی</a:t>
            </a:r>
            <a:r>
              <a:rPr lang="fa-IR" dirty="0"/>
              <a:t> کلمه مورد نظر به خطوط آدرس اعمال میگردد</a:t>
            </a:r>
          </a:p>
          <a:p>
            <a:r>
              <a:rPr lang="fa-IR" dirty="0"/>
              <a:t>2- ورودی خواندن فعال میشود.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53251-8D0A-1636-44B6-A836F1A4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243C9-B82F-2FB8-1A9B-0B7E8878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59DE3-D7C5-8294-7AE6-7EF7F18A48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0705" y="168275"/>
            <a:ext cx="7414206" cy="825500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پایه های مربوط به خواندن و نوشتن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63D9A1-A609-BA26-E2BC-203B0DCCC54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63675" y="3069731"/>
            <a:ext cx="9743535" cy="303748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C92AF4-C907-F183-6DE5-11BA8C7A8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52" y="0"/>
            <a:ext cx="3744242" cy="27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85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22508</TotalTime>
  <Words>1149</Words>
  <Application>Microsoft Office PowerPoint</Application>
  <PresentationFormat>Widescreen</PresentationFormat>
  <Paragraphs>154</Paragraphs>
  <Slides>35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Times New Roman</vt:lpstr>
      <vt:lpstr>Calibri Light</vt:lpstr>
      <vt:lpstr>Arial</vt:lpstr>
      <vt:lpstr>Calibri</vt:lpstr>
      <vt:lpstr>Wingdings</vt:lpstr>
      <vt:lpstr>Cambria Math</vt:lpstr>
      <vt:lpstr>Office Theme</vt:lpstr>
      <vt:lpstr>مدارهای منطقی</vt:lpstr>
      <vt:lpstr>مقدمه</vt:lpstr>
      <vt:lpstr>حافظه های ROM و RAM</vt:lpstr>
      <vt:lpstr>حافظه های ROM و RAM</vt:lpstr>
      <vt:lpstr>حافظه های RAM</vt:lpstr>
      <vt:lpstr>حافظه های RAM</vt:lpstr>
      <vt:lpstr>محتوای یک حافظه 1024×16</vt:lpstr>
      <vt:lpstr>اعمال نوشتن و خواندن</vt:lpstr>
      <vt:lpstr>پایه های مربوط به خواندن و نوشتن</vt:lpstr>
      <vt:lpstr>شکل موج و زمان بندی</vt:lpstr>
      <vt:lpstr>شکل موج و زمان بندی</vt:lpstr>
      <vt:lpstr>مثال</vt:lpstr>
      <vt:lpstr>DRAM &amp; SRAM</vt:lpstr>
      <vt:lpstr>دیکد کردن حافظه-آدرس دهی حافظه</vt:lpstr>
      <vt:lpstr>یک حافظه 4×4</vt:lpstr>
      <vt:lpstr>ساخت حافظه های بزرگتر با استفاده از ماژولهای کوچکتر حافظه</vt:lpstr>
      <vt:lpstr>دیکد کردن متقارن</vt:lpstr>
      <vt:lpstr>مالتی پلکس کردن آدرس</vt:lpstr>
      <vt:lpstr>مالتی پلکس کردن آدرس</vt:lpstr>
      <vt:lpstr>تشخیص و تصحیح خطا</vt:lpstr>
      <vt:lpstr>کد همینگ</vt:lpstr>
      <vt:lpstr>کد همینگ</vt:lpstr>
      <vt:lpstr>کد همینگ</vt:lpstr>
      <vt:lpstr>PowerPoint Presentation</vt:lpstr>
      <vt:lpstr>تعداد بیت کنترل متناسب با طول کلمه در همینگ</vt:lpstr>
      <vt:lpstr>تصحیح تک خطا و تشخیص دو خطا</vt:lpstr>
      <vt:lpstr>حافظه فقط خواندنی ROM</vt:lpstr>
      <vt:lpstr>نوشتن در حافظه ROM با سوزاندن فیوزها</vt:lpstr>
      <vt:lpstr>نوشتن در حافظه ROM با سوزاندن فیوزها</vt:lpstr>
      <vt:lpstr>انواع ROM</vt:lpstr>
      <vt:lpstr>PowerPoint Presentation</vt:lpstr>
      <vt:lpstr>PowerPoint Presentation</vt:lpstr>
      <vt:lpstr>SDR and DDR</vt:lpstr>
      <vt:lpstr>PowerPoint Presentation</vt:lpstr>
      <vt:lpstr>End of Chapter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Vahid Haghighatdoost</cp:lastModifiedBy>
  <cp:revision>293</cp:revision>
  <dcterms:created xsi:type="dcterms:W3CDTF">2021-08-11T10:34:58Z</dcterms:created>
  <dcterms:modified xsi:type="dcterms:W3CDTF">2024-01-09T09:11:10Z</dcterms:modified>
</cp:coreProperties>
</file>