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694" r:id="rId3"/>
    <p:sldId id="695" r:id="rId4"/>
    <p:sldId id="696" r:id="rId5"/>
    <p:sldId id="697" r:id="rId6"/>
    <p:sldId id="698" r:id="rId7"/>
    <p:sldId id="699" r:id="rId8"/>
    <p:sldId id="700" r:id="rId9"/>
    <p:sldId id="597" r:id="rId10"/>
    <p:sldId id="598" r:id="rId11"/>
    <p:sldId id="599" r:id="rId12"/>
    <p:sldId id="701" r:id="rId13"/>
    <p:sldId id="702" r:id="rId14"/>
    <p:sldId id="586" r:id="rId15"/>
    <p:sldId id="703" r:id="rId16"/>
    <p:sldId id="580" r:id="rId17"/>
    <p:sldId id="590" r:id="rId18"/>
    <p:sldId id="591" r:id="rId19"/>
    <p:sldId id="592" r:id="rId20"/>
    <p:sldId id="593" r:id="rId21"/>
    <p:sldId id="594" r:id="rId22"/>
    <p:sldId id="629" r:id="rId23"/>
    <p:sldId id="603" r:id="rId24"/>
    <p:sldId id="605" r:id="rId25"/>
    <p:sldId id="606" r:id="rId26"/>
    <p:sldId id="607" r:id="rId27"/>
    <p:sldId id="608" r:id="rId28"/>
    <p:sldId id="609" r:id="rId29"/>
    <p:sldId id="610" r:id="rId30"/>
    <p:sldId id="611" r:id="rId31"/>
    <p:sldId id="612" r:id="rId32"/>
    <p:sldId id="613" r:id="rId33"/>
    <p:sldId id="614" r:id="rId34"/>
    <p:sldId id="615" r:id="rId35"/>
    <p:sldId id="630" r:id="rId36"/>
    <p:sldId id="617" r:id="rId37"/>
    <p:sldId id="704" r:id="rId38"/>
    <p:sldId id="706" r:id="rId39"/>
    <p:sldId id="707" r:id="rId40"/>
    <p:sldId id="705" r:id="rId41"/>
    <p:sldId id="708" r:id="rId42"/>
    <p:sldId id="623" r:id="rId43"/>
    <p:sldId id="627" r:id="rId44"/>
    <p:sldId id="626" r:id="rId45"/>
    <p:sldId id="636" r:id="rId46"/>
    <p:sldId id="637" r:id="rId47"/>
    <p:sldId id="638" r:id="rId48"/>
    <p:sldId id="709" r:id="rId49"/>
    <p:sldId id="648" r:id="rId50"/>
    <p:sldId id="650" r:id="rId51"/>
    <p:sldId id="655" r:id="rId52"/>
    <p:sldId id="660" r:id="rId53"/>
    <p:sldId id="661" r:id="rId54"/>
    <p:sldId id="710" r:id="rId55"/>
    <p:sldId id="711" r:id="rId56"/>
    <p:sldId id="712" r:id="rId57"/>
    <p:sldId id="713" r:id="rId58"/>
    <p:sldId id="715" r:id="rId59"/>
    <p:sldId id="622" r:id="rId60"/>
    <p:sldId id="714" r:id="rId61"/>
    <p:sldId id="656" r:id="rId62"/>
    <p:sldId id="657" r:id="rId63"/>
    <p:sldId id="658" r:id="rId64"/>
    <p:sldId id="716" r:id="rId65"/>
    <p:sldId id="717" r:id="rId66"/>
    <p:sldId id="71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3855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impl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AC5BF1-B178-325B-EDF6-0F2BCF68B56E}"/>
              </a:ext>
            </a:extLst>
          </p:cNvPr>
          <p:cNvCxnSpPr/>
          <p:nvPr userDrawn="1"/>
        </p:nvCxnSpPr>
        <p:spPr>
          <a:xfrm>
            <a:off x="215462" y="1027061"/>
            <a:ext cx="11328838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0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1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.shahed.ac.ir/cv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2.png"/><Relationship Id="rId4" Type="http://schemas.openxmlformats.org/officeDocument/2006/relationships/image" Target="../media/image11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32.png"/><Relationship Id="rId7" Type="http://schemas.openxmlformats.org/officeDocument/2006/relationships/image" Target="../media/image18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10" Type="http://schemas.openxmlformats.org/officeDocument/2006/relationships/image" Target="../media/image33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5.png"/><Relationship Id="rId7" Type="http://schemas.openxmlformats.org/officeDocument/2006/relationships/image" Target="../media/image3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5" Type="http://schemas.openxmlformats.org/officeDocument/2006/relationships/image" Target="../media/image240.png"/><Relationship Id="rId4" Type="http://schemas.openxmlformats.org/officeDocument/2006/relationships/image" Target="../media/image280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3.png"/><Relationship Id="rId7" Type="http://schemas.openxmlformats.org/officeDocument/2006/relationships/image" Target="../media/image430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0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0.png"/><Relationship Id="rId11" Type="http://schemas.openxmlformats.org/officeDocument/2006/relationships/image" Target="../media/image47.png"/><Relationship Id="rId5" Type="http://schemas.openxmlformats.org/officeDocument/2006/relationships/image" Target="../media/image410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46.png"/><Relationship Id="rId1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45.png"/><Relationship Id="rId17" Type="http://schemas.openxmlformats.org/officeDocument/2006/relationships/image" Target="../media/image62.png"/><Relationship Id="rId2" Type="http://schemas.openxmlformats.org/officeDocument/2006/relationships/image" Target="../media/image44.png"/><Relationship Id="rId16" Type="http://schemas.openxmlformats.org/officeDocument/2006/relationships/image" Target="../media/image550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420.png"/><Relationship Id="rId5" Type="http://schemas.openxmlformats.org/officeDocument/2006/relationships/image" Target="../media/image57.png"/><Relationship Id="rId15" Type="http://schemas.openxmlformats.org/officeDocument/2006/relationships/image" Target="../media/image48.png"/><Relationship Id="rId10" Type="http://schemas.openxmlformats.org/officeDocument/2006/relationships/image" Target="../media/image410.png"/><Relationship Id="rId19" Type="http://schemas.openxmlformats.org/officeDocument/2006/relationships/image" Target="../media/image64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3.png"/><Relationship Id="rId7" Type="http://schemas.openxmlformats.org/officeDocument/2006/relationships/image" Target="../media/image11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03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9.png"/><Relationship Id="rId4" Type="http://schemas.openxmlformats.org/officeDocument/2006/relationships/image" Target="../media/image12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03.png"/><Relationship Id="rId9" Type="http://schemas.openxmlformats.org/officeDocument/2006/relationships/image" Target="../media/image13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latin typeface="Times New Roman" pitchFamily="18" charset="0"/>
                <a:cs typeface="B Titr" panose="00000700000000000000" pitchFamily="2" charset="-78"/>
              </a:rPr>
              <a:t>معماری کامپیوتر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https://prof.shahed.ac.ir/cv/haghighatdoost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50914" y="2766685"/>
            <a:ext cx="8459438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اول-مدارهای منطقی دیجیتال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18BB7-2BBF-EC78-9A64-E8B7AA283D00}"/>
              </a:ext>
            </a:extLst>
          </p:cNvPr>
          <p:cNvSpPr txBox="1"/>
          <p:nvPr/>
        </p:nvSpPr>
        <p:spPr>
          <a:xfrm>
            <a:off x="3679502" y="3858691"/>
            <a:ext cx="6730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B Titr" panose="00000700000000000000" pitchFamily="2" charset="-78"/>
              </a:rPr>
              <a:t>Digital Logic Circuits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3A449C-CF53-192D-D5C0-B7BA02A6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Graphic Symbols and Digital logic gates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06802-92F8-54E0-4747-D9DBCCEB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E7CAE8-502A-5D2E-8021-74D36D0E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F1887-81EF-F1F3-85C2-1545B8DA4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38" y="1450983"/>
            <a:ext cx="8716938" cy="4552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7B6328-DCCA-AA87-919C-59AEA3733D67}"/>
              </a:ext>
            </a:extLst>
          </p:cNvPr>
          <p:cNvSpPr txBox="1"/>
          <p:nvPr/>
        </p:nvSpPr>
        <p:spPr>
          <a:xfrm>
            <a:off x="974826" y="158713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2D364-86C9-F09C-428E-9EF1D2C2D248}"/>
              </a:ext>
            </a:extLst>
          </p:cNvPr>
          <p:cNvSpPr txBox="1"/>
          <p:nvPr/>
        </p:nvSpPr>
        <p:spPr>
          <a:xfrm>
            <a:off x="974826" y="306151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26629-486E-0545-F38A-D12B0780B432}"/>
              </a:ext>
            </a:extLst>
          </p:cNvPr>
          <p:cNvSpPr txBox="1"/>
          <p:nvPr/>
        </p:nvSpPr>
        <p:spPr>
          <a:xfrm>
            <a:off x="974826" y="444717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6140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3A449C-CF53-192D-D5C0-B7BA02A6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Graphic Symbols and Digital logic gates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06802-92F8-54E0-4747-D9DBCCEB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E7CAE8-502A-5D2E-8021-74D36D0E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B30EA-2DF5-3262-B6A1-E41C9C48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16" y="1859851"/>
            <a:ext cx="9276037" cy="3698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F3CB13-4B8F-A349-6697-D61526BD0C6C}"/>
              </a:ext>
            </a:extLst>
          </p:cNvPr>
          <p:cNvSpPr txBox="1"/>
          <p:nvPr/>
        </p:nvSpPr>
        <p:spPr>
          <a:xfrm>
            <a:off x="805009" y="254553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8BEC7-3BFC-FF98-E082-C2189EC6F0FC}"/>
              </a:ext>
            </a:extLst>
          </p:cNvPr>
          <p:cNvSpPr txBox="1"/>
          <p:nvPr/>
        </p:nvSpPr>
        <p:spPr>
          <a:xfrm>
            <a:off x="805009" y="393119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92196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E6B8-EC96-CF6F-4671-3F559DAC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1-3- جبر بول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97FA4-31B8-B3B7-4CBD-636C2375C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جبر </a:t>
                </a:r>
                <a:r>
                  <a:rPr lang="fa-IR" dirty="0" err="1"/>
                  <a:t>بولی</a:t>
                </a:r>
                <a:r>
                  <a:rPr lang="fa-IR" dirty="0"/>
                  <a:t>، مانند هر سیستم ریاضی دیگر، ممکن است با مجموعه ای از عناصر، مجموعه ای از </a:t>
                </a:r>
                <a:r>
                  <a:rPr lang="fa-IR" dirty="0" err="1"/>
                  <a:t>عملگرها</a:t>
                </a:r>
                <a:r>
                  <a:rPr lang="fa-IR" dirty="0"/>
                  <a:t> و تعدادی بدیهیات </a:t>
                </a:r>
                <a:r>
                  <a:rPr lang="en-US" dirty="0"/>
                  <a:t>)</a:t>
                </a:r>
                <a:r>
                  <a:rPr lang="fa-IR" dirty="0"/>
                  <a:t>فرضیه های اثبات نشده</a:t>
                </a:r>
                <a:r>
                  <a:rPr lang="en-US" dirty="0"/>
                  <a:t>(</a:t>
                </a:r>
                <a:r>
                  <a:rPr lang="fa-IR" dirty="0"/>
                  <a:t> تعریف شود.</a:t>
                </a:r>
                <a:endParaRPr lang="en-US" dirty="0"/>
              </a:p>
              <a:p>
                <a:r>
                  <a:rPr lang="fa-IR" dirty="0"/>
                  <a:t>اگر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یک مجموعه باشد و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اشیاء معینی هستند، علامت </a:t>
                </a:r>
                <a14:m>
                  <m:oMath xmlns:m="http://schemas.openxmlformats.org/officeDocument/2006/math">
                    <m:r>
                      <a:rPr lang="fa-I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به این معنی است که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عضوی از مجموعه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است و </a:t>
                </a:r>
                <a14:m>
                  <m:oMath xmlns:m="http://schemas.openxmlformats.org/officeDocument/2006/math">
                    <m:r>
                      <a:rPr lang="fa-I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dirty="0"/>
                  <a:t> به این معنی است که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عنصری از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نیست.</a:t>
                </a:r>
              </a:p>
              <a:p>
                <a:r>
                  <a:rPr lang="fa-IR" dirty="0"/>
                  <a:t>یک </a:t>
                </a:r>
                <a:r>
                  <a:rPr lang="fa-IR" dirty="0" err="1"/>
                  <a:t>عملگر</a:t>
                </a:r>
                <a:r>
                  <a:rPr lang="fa-IR" dirty="0"/>
                  <a:t> </a:t>
                </a:r>
                <a:r>
                  <a:rPr lang="fa-IR" dirty="0" err="1"/>
                  <a:t>باینری</a:t>
                </a:r>
                <a:r>
                  <a:rPr lang="fa-IR" dirty="0"/>
                  <a:t> که بر روی </a:t>
                </a:r>
                <a:r>
                  <a:rPr lang="fa-IR" dirty="0" err="1"/>
                  <a:t>مجموعه‌ای</a:t>
                </a:r>
                <a:r>
                  <a:rPr lang="fa-IR" dirty="0"/>
                  <a:t> از عناصر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تعریف </a:t>
                </a:r>
                <a:r>
                  <a:rPr lang="fa-IR" dirty="0" err="1"/>
                  <a:t>می‌شود</a:t>
                </a:r>
                <a:r>
                  <a:rPr lang="fa-IR" dirty="0"/>
                  <a:t>، </a:t>
                </a:r>
                <a:r>
                  <a:rPr lang="fa-IR" dirty="0" err="1"/>
                  <a:t>قاعده‌ای</a:t>
                </a:r>
                <a:r>
                  <a:rPr lang="fa-IR" dirty="0"/>
                  <a:t> است که به هر جفت عنصر از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، </a:t>
                </a:r>
                <a:r>
                  <a:rPr lang="fa-IR" dirty="0"/>
                  <a:t>یک عنصر منحصر به فرد از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اختصاص </a:t>
                </a:r>
                <a:r>
                  <a:rPr lang="fa-IR" dirty="0" err="1"/>
                  <a:t>می‌دهد</a:t>
                </a:r>
                <a:r>
                  <a:rPr lang="fa-IR" dirty="0"/>
                  <a:t>.</a:t>
                </a:r>
              </a:p>
              <a:p>
                <a:r>
                  <a:rPr lang="fa-IR" dirty="0"/>
                  <a:t>به عنوان مثال، رابطه </a:t>
                </a:r>
                <a14:m>
                  <m:oMath xmlns:m="http://schemas.openxmlformats.org/officeDocument/2006/math">
                    <m:r>
                      <a:rPr lang="fa-I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در نظر بگیرید. اگر قاعده ای را برای یافتن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از جفت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 مشخص کند و همچنین اگر </a:t>
                </a:r>
                <a14:m>
                  <m:oMath xmlns:m="http://schemas.openxmlformats.org/officeDocument/2006/math">
                    <m:r>
                      <a:rPr lang="fa-I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،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،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dirty="0"/>
                  <a:t> باشد، می گوییم که </a:t>
                </a:r>
                <a14:m>
                  <m:oMath xmlns:m="http://schemas.openxmlformats.org/officeDocument/2006/math">
                    <m:r>
                      <a:rPr lang="fa-IR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a-IR" dirty="0"/>
                  <a:t> یک </a:t>
                </a:r>
                <a:r>
                  <a:rPr lang="fa-IR" dirty="0" err="1"/>
                  <a:t>عملگر</a:t>
                </a:r>
                <a:r>
                  <a:rPr lang="fa-IR" dirty="0"/>
                  <a:t> </a:t>
                </a:r>
                <a:r>
                  <a:rPr lang="fa-IR" dirty="0" err="1"/>
                  <a:t>باینری</a:t>
                </a:r>
                <a:r>
                  <a:rPr lang="fa-IR" dirty="0"/>
                  <a:t> است.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97FA4-31B8-B3B7-4CBD-636C2375C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1" r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DB253-A980-04AF-51FA-ABFACE6B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D8FF-AA29-FDDE-633A-5BD4EFC4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8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6028F7-4383-C04C-3FAC-A7350A427CAA}"/>
              </a:ext>
            </a:extLst>
          </p:cNvPr>
          <p:cNvSpPr/>
          <p:nvPr/>
        </p:nvSpPr>
        <p:spPr>
          <a:xfrm>
            <a:off x="215462" y="4862411"/>
            <a:ext cx="11678269" cy="115956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8E6B8-EC96-CF6F-4671-3F559DAC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توابع بول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97FA4-31B8-B3B7-4CBD-636C2375C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a-IR" dirty="0"/>
                  <a:t>یک </a:t>
                </a:r>
                <a:r>
                  <a:rPr lang="fa-IR" dirty="0">
                    <a:solidFill>
                      <a:srgbClr val="C00000"/>
                    </a:solidFill>
                  </a:rPr>
                  <a:t>تابع </a:t>
                </a:r>
                <a:r>
                  <a:rPr lang="fa-IR" dirty="0" err="1">
                    <a:solidFill>
                      <a:srgbClr val="C00000"/>
                    </a:solidFill>
                  </a:rPr>
                  <a:t>بولی</a:t>
                </a:r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که با یک </a:t>
                </a:r>
                <a:r>
                  <a:rPr lang="fa-IR" dirty="0">
                    <a:solidFill>
                      <a:srgbClr val="C00000"/>
                    </a:solidFill>
                  </a:rPr>
                  <a:t>عبارت جبری </a:t>
                </a:r>
                <a:r>
                  <a:rPr lang="fa-IR" dirty="0"/>
                  <a:t>توصیف </a:t>
                </a:r>
                <a:r>
                  <a:rPr lang="fa-IR" dirty="0" err="1"/>
                  <a:t>می‌شود</a:t>
                </a:r>
                <a:r>
                  <a:rPr lang="fa-IR" dirty="0"/>
                  <a:t> متشکل از متغیرهای </a:t>
                </a:r>
                <a:r>
                  <a:rPr lang="fa-IR" dirty="0" err="1"/>
                  <a:t>دودویی</a:t>
                </a:r>
                <a:r>
                  <a:rPr lang="fa-IR" dirty="0"/>
                  <a:t>، </a:t>
                </a:r>
                <a:r>
                  <a:rPr lang="fa-IR" dirty="0" err="1"/>
                  <a:t>ثابت‌های</a:t>
                </a:r>
                <a:r>
                  <a:rPr lang="fa-IR" dirty="0"/>
                  <a:t> </a:t>
                </a:r>
                <a:r>
                  <a:rPr lang="en-US" dirty="0"/>
                  <a:t>0</a:t>
                </a:r>
                <a:r>
                  <a:rPr lang="fa-IR" dirty="0"/>
                  <a:t> و </a:t>
                </a:r>
                <a:r>
                  <a:rPr lang="en-US" dirty="0"/>
                  <a:t>1</a:t>
                </a:r>
                <a:r>
                  <a:rPr lang="fa-IR" dirty="0"/>
                  <a:t> و نمادهای عملیات منطقی است.</a:t>
                </a:r>
                <a:endParaRPr lang="en-US" dirty="0"/>
              </a:p>
              <a:p>
                <a:r>
                  <a:rPr lang="fa-IR" dirty="0"/>
                  <a:t>برای مقدار معینی از متغیرهای </a:t>
                </a:r>
                <a:r>
                  <a:rPr lang="fa-IR" dirty="0" err="1"/>
                  <a:t>باینری</a:t>
                </a:r>
                <a:r>
                  <a:rPr lang="fa-IR" dirty="0"/>
                  <a:t>، تابع می تواند برابر با </a:t>
                </a:r>
                <a:r>
                  <a:rPr lang="en-US" dirty="0"/>
                  <a:t>1</a:t>
                </a:r>
                <a:r>
                  <a:rPr lang="fa-IR" dirty="0"/>
                  <a:t> یا </a:t>
                </a:r>
                <a:r>
                  <a:rPr lang="en-US" dirty="0"/>
                  <a:t>0</a:t>
                </a:r>
                <a:r>
                  <a:rPr lang="fa-IR" dirty="0"/>
                  <a:t> باشد.</a:t>
                </a:r>
                <a:endParaRPr lang="en-US" dirty="0"/>
              </a:p>
              <a:p>
                <a:r>
                  <a:rPr lang="fa-IR" dirty="0"/>
                  <a:t>به عنوان مثال، تابع </a:t>
                </a:r>
                <a:r>
                  <a:rPr lang="fa-IR" dirty="0" err="1"/>
                  <a:t>بولی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را در نظر بگیرید. تابع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برابر است با </a:t>
                </a:r>
                <a:r>
                  <a:rPr lang="en-US" dirty="0"/>
                  <a:t>1</a:t>
                </a:r>
                <a:r>
                  <a:rPr lang="fa-IR" dirty="0"/>
                  <a:t> اگر 𝑥 برابر با </a:t>
                </a:r>
                <a:r>
                  <a:rPr lang="en-US" dirty="0"/>
                  <a:t>1</a:t>
                </a:r>
                <a:r>
                  <a:rPr lang="fa-IR" dirty="0"/>
                  <a:t> باشد یا اگر هر دو </a:t>
                </a:r>
                <a14:m>
                  <m:oMath xmlns:m="http://schemas.openxmlformats.org/officeDocument/2006/math">
                    <m:r>
                      <a:rPr lang="fa-I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برابر با </a:t>
                </a:r>
                <a:r>
                  <a:rPr lang="en-US" dirty="0"/>
                  <a:t>1</a:t>
                </a:r>
                <a:r>
                  <a:rPr lang="fa-IR" dirty="0"/>
                  <a:t> باشند. در غیر این صورت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 برابر با </a:t>
                </a:r>
                <a:r>
                  <a:rPr lang="en-US" dirty="0"/>
                  <a:t>0</a:t>
                </a:r>
                <a:r>
                  <a:rPr lang="fa-IR" dirty="0"/>
                  <a:t> است.</a:t>
                </a:r>
              </a:p>
              <a:p>
                <a:r>
                  <a:rPr lang="fa-IR" dirty="0"/>
                  <a:t>یک تابع </a:t>
                </a:r>
                <a:r>
                  <a:rPr lang="fa-IR" dirty="0" err="1"/>
                  <a:t>بولی</a:t>
                </a:r>
                <a:r>
                  <a:rPr lang="fa-IR" dirty="0"/>
                  <a:t> را می توان در </a:t>
                </a:r>
                <a:r>
                  <a:rPr lang="fa-IR" dirty="0">
                    <a:solidFill>
                      <a:srgbClr val="C00000"/>
                    </a:solidFill>
                  </a:rPr>
                  <a:t>جدول درستی </a:t>
                </a:r>
                <a:r>
                  <a:rPr lang="fa-IR" dirty="0"/>
                  <a:t>نشان داد. </a:t>
                </a:r>
              </a:p>
              <a:p>
                <a:r>
                  <a:rPr lang="fa-IR" dirty="0"/>
                  <a:t>یک تابع </a:t>
                </a:r>
                <a:r>
                  <a:rPr lang="fa-IR" dirty="0" err="1"/>
                  <a:t>بولی</a:t>
                </a:r>
                <a:r>
                  <a:rPr lang="fa-IR" dirty="0"/>
                  <a:t> را می توان از یک عبارت جبری به یک نمودار </a:t>
                </a:r>
                <a:r>
                  <a:rPr lang="fa-IR" dirty="0">
                    <a:solidFill>
                      <a:srgbClr val="C00000"/>
                    </a:solidFill>
                  </a:rPr>
                  <a:t>مداری متشکل از </a:t>
                </a:r>
                <a:r>
                  <a:rPr lang="fa-IR" dirty="0" err="1">
                    <a:solidFill>
                      <a:srgbClr val="C00000"/>
                    </a:solidFill>
                  </a:rPr>
                  <a:t>گیت</a:t>
                </a:r>
                <a:r>
                  <a:rPr lang="fa-IR" dirty="0">
                    <a:solidFill>
                      <a:srgbClr val="C00000"/>
                    </a:solidFill>
                  </a:rPr>
                  <a:t> های منطقی </a:t>
                </a:r>
                <a:r>
                  <a:rPr lang="fa-IR" dirty="0"/>
                  <a:t>متصل در یک ساختار خاص تبدیل کرد.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97FA4-31B8-B3B7-4CBD-636C2375C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6" r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DB253-A980-04AF-51FA-ABFACE6B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D8FF-AA29-FDDE-633A-5BD4EFC4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91426-5887-4CB2-2DD8-4707CFDC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626CE-0759-1BE8-D4FA-FE605E7B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6907-3735-E5C3-35A0-A1BD4158F6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8275" y="639195"/>
            <a:ext cx="7740650" cy="2486025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Yekan" panose="00000400000000000000" pitchFamily="2" charset="-78"/>
              </a:rPr>
              <a:t>یک تابع </a:t>
            </a:r>
            <a:r>
              <a:rPr lang="fa-IR" dirty="0" err="1">
                <a:cs typeface="B Yekan" panose="00000400000000000000" pitchFamily="2" charset="-78"/>
              </a:rPr>
              <a:t>بولی</a:t>
            </a:r>
            <a:r>
              <a:rPr lang="fa-IR" dirty="0">
                <a:cs typeface="B Yekan" panose="00000400000000000000" pitchFamily="2" charset="-78"/>
              </a:rPr>
              <a:t> را می توان از یک عبارت جبری به یک نمودار </a:t>
            </a:r>
            <a:r>
              <a:rPr lang="fa-IR" dirty="0">
                <a:solidFill>
                  <a:srgbClr val="C00000"/>
                </a:solidFill>
                <a:cs typeface="B Yekan" panose="00000400000000000000" pitchFamily="2" charset="-78"/>
              </a:rPr>
              <a:t>مداری متشکل از </a:t>
            </a:r>
            <a:r>
              <a:rPr lang="fa-IR" dirty="0" err="1">
                <a:solidFill>
                  <a:srgbClr val="C00000"/>
                </a:solidFill>
                <a:cs typeface="B Yekan" panose="00000400000000000000" pitchFamily="2" charset="-78"/>
              </a:rPr>
              <a:t>گیت</a:t>
            </a:r>
            <a:r>
              <a:rPr lang="fa-IR" dirty="0">
                <a:solidFill>
                  <a:srgbClr val="C00000"/>
                </a:solidFill>
                <a:cs typeface="B Yekan" panose="00000400000000000000" pitchFamily="2" charset="-78"/>
              </a:rPr>
              <a:t> های منطقی </a:t>
            </a:r>
            <a:r>
              <a:rPr lang="fa-IR" dirty="0">
                <a:cs typeface="B Yekan" panose="00000400000000000000" pitchFamily="2" charset="-78"/>
              </a:rPr>
              <a:t>متصل در یک ساختار خاص تبدیل کرد.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090AB5-744C-42A2-DE17-13C703AE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378" y="2126012"/>
            <a:ext cx="3662427" cy="3979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62C93E-AB56-9EEA-4EF9-535C58280A4F}"/>
                  </a:ext>
                </a:extLst>
              </p:cNvPr>
              <p:cNvSpPr txBox="1"/>
              <p:nvPr/>
            </p:nvSpPr>
            <p:spPr>
              <a:xfrm>
                <a:off x="8232710" y="450852"/>
                <a:ext cx="30977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62C93E-AB56-9EEA-4EF9-535C58280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710" y="450852"/>
                <a:ext cx="30977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6A84F6-DA86-46C3-30DD-CE012F449B91}"/>
                  </a:ext>
                </a:extLst>
              </p:cNvPr>
              <p:cNvSpPr txBox="1"/>
              <p:nvPr/>
            </p:nvSpPr>
            <p:spPr>
              <a:xfrm>
                <a:off x="7743550" y="1126600"/>
                <a:ext cx="38628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6A84F6-DA86-46C3-30DD-CE012F44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550" y="1126600"/>
                <a:ext cx="3862874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24F64F1-6DEF-9A89-C6E9-56D091D76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604" y="2126012"/>
            <a:ext cx="6044059" cy="36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39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6028F7-4383-C04C-3FAC-A7350A427CAA}"/>
              </a:ext>
            </a:extLst>
          </p:cNvPr>
          <p:cNvSpPr/>
          <p:nvPr/>
        </p:nvSpPr>
        <p:spPr>
          <a:xfrm>
            <a:off x="215462" y="4862411"/>
            <a:ext cx="11678269" cy="115956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8E6B8-EC96-CF6F-4671-3F559DAC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توابع بول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97FA4-31B8-B3B7-4CBD-636C2375C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a-IR" dirty="0"/>
                  <a:t>یک </a:t>
                </a:r>
                <a:r>
                  <a:rPr lang="fa-IR" dirty="0">
                    <a:solidFill>
                      <a:srgbClr val="C00000"/>
                    </a:solidFill>
                  </a:rPr>
                  <a:t>تابع </a:t>
                </a:r>
                <a:r>
                  <a:rPr lang="fa-IR" dirty="0" err="1">
                    <a:solidFill>
                      <a:srgbClr val="C00000"/>
                    </a:solidFill>
                  </a:rPr>
                  <a:t>بولی</a:t>
                </a:r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که با یک </a:t>
                </a:r>
                <a:r>
                  <a:rPr lang="fa-IR" dirty="0">
                    <a:solidFill>
                      <a:srgbClr val="C00000"/>
                    </a:solidFill>
                  </a:rPr>
                  <a:t>عبارت جبری </a:t>
                </a:r>
                <a:r>
                  <a:rPr lang="fa-IR" dirty="0"/>
                  <a:t>توصیف </a:t>
                </a:r>
                <a:r>
                  <a:rPr lang="fa-IR" dirty="0" err="1"/>
                  <a:t>می‌شود</a:t>
                </a:r>
                <a:r>
                  <a:rPr lang="fa-IR" dirty="0"/>
                  <a:t> متشکل از متغیرهای </a:t>
                </a:r>
                <a:r>
                  <a:rPr lang="fa-IR" dirty="0" err="1"/>
                  <a:t>دودویی</a:t>
                </a:r>
                <a:r>
                  <a:rPr lang="fa-IR" dirty="0"/>
                  <a:t>، </a:t>
                </a:r>
                <a:r>
                  <a:rPr lang="fa-IR" dirty="0" err="1"/>
                  <a:t>ثابت‌های</a:t>
                </a:r>
                <a:r>
                  <a:rPr lang="fa-IR" dirty="0"/>
                  <a:t> </a:t>
                </a:r>
                <a:r>
                  <a:rPr lang="en-US" dirty="0"/>
                  <a:t>0</a:t>
                </a:r>
                <a:r>
                  <a:rPr lang="fa-IR" dirty="0"/>
                  <a:t> و </a:t>
                </a:r>
                <a:r>
                  <a:rPr lang="en-US" dirty="0"/>
                  <a:t>1</a:t>
                </a:r>
                <a:r>
                  <a:rPr lang="fa-IR" dirty="0"/>
                  <a:t> و نمادهای عملیات منطقی است.</a:t>
                </a:r>
                <a:endParaRPr lang="en-US" dirty="0"/>
              </a:p>
              <a:p>
                <a:r>
                  <a:rPr lang="fa-IR" dirty="0"/>
                  <a:t>برای مقدار معینی از متغیرهای </a:t>
                </a:r>
                <a:r>
                  <a:rPr lang="fa-IR" dirty="0" err="1"/>
                  <a:t>باینری</a:t>
                </a:r>
                <a:r>
                  <a:rPr lang="fa-IR" dirty="0"/>
                  <a:t>، تابع می تواند برابر با </a:t>
                </a:r>
                <a:r>
                  <a:rPr lang="en-US" dirty="0"/>
                  <a:t>1</a:t>
                </a:r>
                <a:r>
                  <a:rPr lang="fa-IR" dirty="0"/>
                  <a:t> یا </a:t>
                </a:r>
                <a:r>
                  <a:rPr lang="en-US" dirty="0"/>
                  <a:t>0</a:t>
                </a:r>
                <a:r>
                  <a:rPr lang="fa-IR" dirty="0"/>
                  <a:t> باشد.</a:t>
                </a:r>
                <a:endParaRPr lang="en-US" dirty="0"/>
              </a:p>
              <a:p>
                <a:r>
                  <a:rPr lang="fa-IR" dirty="0"/>
                  <a:t>به عنوان مثال، تابع </a:t>
                </a:r>
                <a:r>
                  <a:rPr lang="fa-IR" dirty="0" err="1"/>
                  <a:t>بولی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را در نظر بگیرید. تابع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برابر است با </a:t>
                </a:r>
                <a:r>
                  <a:rPr lang="en-US" dirty="0"/>
                  <a:t>1</a:t>
                </a:r>
                <a:r>
                  <a:rPr lang="fa-IR" dirty="0"/>
                  <a:t> اگر 𝑥 برابر با </a:t>
                </a:r>
                <a:r>
                  <a:rPr lang="en-US" dirty="0"/>
                  <a:t>1</a:t>
                </a:r>
                <a:r>
                  <a:rPr lang="fa-IR" dirty="0"/>
                  <a:t> باشد یا اگر هر دو </a:t>
                </a:r>
                <a14:m>
                  <m:oMath xmlns:m="http://schemas.openxmlformats.org/officeDocument/2006/math">
                    <m:r>
                      <a:rPr lang="fa-I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برابر با </a:t>
                </a:r>
                <a:r>
                  <a:rPr lang="en-US" dirty="0"/>
                  <a:t>1</a:t>
                </a:r>
                <a:r>
                  <a:rPr lang="fa-IR" dirty="0"/>
                  <a:t> باشند. در غیر این صورت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 برابر با </a:t>
                </a:r>
                <a:r>
                  <a:rPr lang="en-US" dirty="0"/>
                  <a:t>0</a:t>
                </a:r>
                <a:r>
                  <a:rPr lang="fa-IR" dirty="0"/>
                  <a:t> است.</a:t>
                </a:r>
              </a:p>
              <a:p>
                <a:r>
                  <a:rPr lang="fa-IR" dirty="0"/>
                  <a:t>یک تابع </a:t>
                </a:r>
                <a:r>
                  <a:rPr lang="fa-IR" dirty="0" err="1"/>
                  <a:t>بولی</a:t>
                </a:r>
                <a:r>
                  <a:rPr lang="fa-IR" dirty="0"/>
                  <a:t> را می توان در </a:t>
                </a:r>
                <a:r>
                  <a:rPr lang="fa-IR" dirty="0">
                    <a:solidFill>
                      <a:srgbClr val="C00000"/>
                    </a:solidFill>
                  </a:rPr>
                  <a:t>جدول درستی </a:t>
                </a:r>
                <a:r>
                  <a:rPr lang="fa-IR" dirty="0"/>
                  <a:t>نشان داد. </a:t>
                </a:r>
              </a:p>
              <a:p>
                <a:r>
                  <a:rPr lang="fa-IR" dirty="0"/>
                  <a:t>یک تابع </a:t>
                </a:r>
                <a:r>
                  <a:rPr lang="fa-IR" dirty="0" err="1"/>
                  <a:t>بولی</a:t>
                </a:r>
                <a:r>
                  <a:rPr lang="fa-IR" dirty="0"/>
                  <a:t> را می توان از یک عبارت جبری به یک نمودار </a:t>
                </a:r>
                <a:r>
                  <a:rPr lang="fa-IR" dirty="0">
                    <a:solidFill>
                      <a:srgbClr val="C00000"/>
                    </a:solidFill>
                  </a:rPr>
                  <a:t>مداری متشکل از </a:t>
                </a:r>
                <a:r>
                  <a:rPr lang="fa-IR" dirty="0" err="1">
                    <a:solidFill>
                      <a:srgbClr val="C00000"/>
                    </a:solidFill>
                  </a:rPr>
                  <a:t>گیت</a:t>
                </a:r>
                <a:r>
                  <a:rPr lang="fa-IR" dirty="0">
                    <a:solidFill>
                      <a:srgbClr val="C00000"/>
                    </a:solidFill>
                  </a:rPr>
                  <a:t> های منطقی </a:t>
                </a:r>
                <a:r>
                  <a:rPr lang="fa-IR" dirty="0"/>
                  <a:t>متصل در یک ساختار خاص تبدیل کرد.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97FA4-31B8-B3B7-4CBD-636C2375C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6" r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DB253-A980-04AF-51FA-ABFACE6B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D8FF-AA29-FDDE-633A-5BD4EFC4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C5AB-FAD5-DC7F-B3C1-1BBA6626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Postulates and Theorems of Boolean Algebra</a:t>
            </a:r>
            <a:br>
              <a:rPr lang="en-US" sz="3600" dirty="0"/>
            </a:br>
            <a:r>
              <a:rPr lang="fa-IR" sz="3600" dirty="0"/>
              <a:t>اصول و </a:t>
            </a:r>
            <a:r>
              <a:rPr lang="fa-IR" sz="3600" dirty="0" err="1"/>
              <a:t>قضایای</a:t>
            </a:r>
            <a:r>
              <a:rPr lang="fa-IR" sz="3600" dirty="0"/>
              <a:t> جبر بول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7826-51C4-347C-5687-3466B6EE5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3E67B-1633-0D5D-59F3-AF51BE47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238EB-122F-9705-9981-4B60E893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20547-BFC8-5F3F-D78C-CCF9FEC6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4660"/>
            <a:ext cx="12192000" cy="54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2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E719-8037-E782-F39F-18D9A03B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فرمهای متعارف و استاندارد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452F-AE70-931B-0F14-E95DF82D7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Minterms</a:t>
            </a:r>
            <a:r>
              <a:rPr lang="en-US" dirty="0"/>
              <a:t> and Maxterms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E2405-9979-F270-1133-981D432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2604-CBD5-6C35-E2A8-25693791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B6C2-1AEC-C4BF-D435-CC1A1C42F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7" y="1790164"/>
            <a:ext cx="8852346" cy="3883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CC4368-D0F5-C023-FD2E-07506BDFA579}"/>
              </a:ext>
            </a:extLst>
          </p:cNvPr>
          <p:cNvSpPr txBox="1"/>
          <p:nvPr/>
        </p:nvSpPr>
        <p:spPr>
          <a:xfrm>
            <a:off x="3300761" y="5673177"/>
            <a:ext cx="8192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Yekan" panose="00000400000000000000" pitchFamily="2" charset="-78"/>
              </a:rPr>
              <a:t>هر ترکیب ایجاد شده از ضرب </a:t>
            </a:r>
            <a:r>
              <a:rPr lang="fa-IR" dirty="0" err="1">
                <a:cs typeface="B Yekan" panose="00000400000000000000" pitchFamily="2" charset="-78"/>
              </a:rPr>
              <a:t>متغیرها</a:t>
            </a:r>
            <a:r>
              <a:rPr lang="fa-IR" dirty="0">
                <a:cs typeface="B Yekan" panose="00000400000000000000" pitchFamily="2" charset="-78"/>
              </a:rPr>
              <a:t> و یا </a:t>
            </a:r>
            <a:r>
              <a:rPr lang="fa-IR" dirty="0" err="1">
                <a:cs typeface="B Yekan" panose="00000400000000000000" pitchFamily="2" charset="-78"/>
              </a:rPr>
              <a:t>متمم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متغیرها</a:t>
            </a:r>
            <a:r>
              <a:rPr lang="fa-IR" dirty="0">
                <a:cs typeface="B Yekan" panose="00000400000000000000" pitchFamily="2" charset="-78"/>
              </a:rPr>
              <a:t> را یک </a:t>
            </a:r>
            <a:r>
              <a:rPr lang="en-US" dirty="0" err="1">
                <a:cs typeface="B Yekan" panose="00000400000000000000" pitchFamily="2" charset="-78"/>
              </a:rPr>
              <a:t>Minterm</a:t>
            </a:r>
            <a:r>
              <a:rPr lang="fa-IR" dirty="0">
                <a:cs typeface="B Yekan" panose="00000400000000000000" pitchFamily="2" charset="-78"/>
              </a:rPr>
              <a:t> میگوییم</a:t>
            </a:r>
          </a:p>
          <a:p>
            <a:pPr algn="r" rtl="1"/>
            <a:r>
              <a:rPr lang="fa-IR" dirty="0">
                <a:cs typeface="B Yekan" panose="00000400000000000000" pitchFamily="2" charset="-78"/>
              </a:rPr>
              <a:t>هر ترکیب ایجاد شده از جمع </a:t>
            </a:r>
            <a:r>
              <a:rPr lang="fa-IR" dirty="0" err="1">
                <a:cs typeface="B Yekan" panose="00000400000000000000" pitchFamily="2" charset="-78"/>
              </a:rPr>
              <a:t>متغیرها</a:t>
            </a:r>
            <a:r>
              <a:rPr lang="fa-IR" dirty="0">
                <a:cs typeface="B Yekan" panose="00000400000000000000" pitchFamily="2" charset="-78"/>
              </a:rPr>
              <a:t> و یا </a:t>
            </a:r>
            <a:r>
              <a:rPr lang="fa-IR" dirty="0" err="1">
                <a:cs typeface="B Yekan" panose="00000400000000000000" pitchFamily="2" charset="-78"/>
              </a:rPr>
              <a:t>متمم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متغیرها</a:t>
            </a:r>
            <a:r>
              <a:rPr lang="fa-IR" dirty="0">
                <a:cs typeface="B Yekan" panose="00000400000000000000" pitchFamily="2" charset="-78"/>
              </a:rPr>
              <a:t> را یک </a:t>
            </a:r>
            <a:r>
              <a:rPr lang="en-US" dirty="0">
                <a:cs typeface="B Yekan" panose="00000400000000000000" pitchFamily="2" charset="-78"/>
              </a:rPr>
              <a:t>Maxterm</a:t>
            </a:r>
            <a:r>
              <a:rPr lang="fa-IR" dirty="0">
                <a:cs typeface="B Yekan" panose="00000400000000000000" pitchFamily="2" charset="-78"/>
              </a:rPr>
              <a:t> میگوییم</a:t>
            </a:r>
            <a:endParaRPr lang="en-US" dirty="0">
              <a:cs typeface="B Yekan" panose="00000400000000000000" pitchFamily="2" charset="-78"/>
            </a:endParaRPr>
          </a:p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535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D5C306C-CAD9-DBC8-F583-47775537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2" y="1162315"/>
            <a:ext cx="6250717" cy="4533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F3B11-8E01-5F9E-A4B1-DFD7A2B9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and </a:t>
            </a:r>
            <a:r>
              <a:rPr lang="en-US" dirty="0" err="1"/>
              <a:t>Minterms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1340-1F5C-CBEF-2683-D7A9A3EE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9E3AE-9C2D-80D7-364F-94005C86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7EC0-FED5-3697-AA30-61055DA3BB0E}"/>
              </a:ext>
            </a:extLst>
          </p:cNvPr>
          <p:cNvSpPr txBox="1"/>
          <p:nvPr/>
        </p:nvSpPr>
        <p:spPr>
          <a:xfrm>
            <a:off x="5814552" y="2279258"/>
            <a:ext cx="5848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هر تابع بول </a:t>
            </a:r>
            <a:r>
              <a:rPr lang="fa-IR" sz="2400" dirty="0">
                <a:cs typeface="B Nazanin" panose="00000400000000000000" pitchFamily="2" charset="-78"/>
              </a:rPr>
              <a:t>را میتوان </a:t>
            </a:r>
            <a:r>
              <a:rPr lang="fa-IR" sz="2400" dirty="0" err="1">
                <a:cs typeface="B Nazanin" panose="00000400000000000000" pitchFamily="2" charset="-78"/>
              </a:rPr>
              <a:t>بصورت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حاصل جمع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مینترمها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نوشت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C6C24E-850A-782F-E47E-548F5666F77C}"/>
              </a:ext>
            </a:extLst>
          </p:cNvPr>
          <p:cNvSpPr txBox="1"/>
          <p:nvPr/>
        </p:nvSpPr>
        <p:spPr>
          <a:xfrm>
            <a:off x="5879881" y="3286081"/>
            <a:ext cx="5848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هر تابع بول که </a:t>
            </a:r>
            <a:r>
              <a:rPr lang="fa-IR" sz="2400" dirty="0" err="1">
                <a:cs typeface="B Nazanin" panose="00000400000000000000" pitchFamily="2" charset="-78"/>
              </a:rPr>
              <a:t>بصورت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حاصل جمع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مینترمها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و یا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حاصل ضرب </a:t>
            </a:r>
            <a:r>
              <a:rPr lang="fa-IR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ماکسترمها</a:t>
            </a:r>
            <a:r>
              <a:rPr lang="fa-IR" sz="2400" dirty="0">
                <a:cs typeface="B Nazanin" panose="00000400000000000000" pitchFamily="2" charset="-78"/>
              </a:rPr>
              <a:t> نوشته شده باشد را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فرم متعارف </a:t>
            </a:r>
            <a:r>
              <a:rPr lang="fa-IR" sz="2400" dirty="0">
                <a:cs typeface="B Nazanin" panose="00000400000000000000" pitchFamily="2" charset="-78"/>
              </a:rPr>
              <a:t>میگویند.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4337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AFBD-6DDF-B04C-3959-882ACC0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555096-4EBF-97D7-6FBB-1F4943768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" y="1200650"/>
            <a:ext cx="8462640" cy="5165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7E439-568F-5B2D-517B-F06B7397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41CFD-419B-A779-9CF2-13F9410F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A15FF9-01A4-791F-8331-EB3CAB448B9B}"/>
              </a:ext>
            </a:extLst>
          </p:cNvPr>
          <p:cNvGrpSpPr/>
          <p:nvPr/>
        </p:nvGrpSpPr>
        <p:grpSpPr>
          <a:xfrm>
            <a:off x="8490238" y="1543735"/>
            <a:ext cx="3602080" cy="3628355"/>
            <a:chOff x="7942220" y="2153646"/>
            <a:chExt cx="3602080" cy="36283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D6E5FF-D6B7-9043-0FE9-4C06375B3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9961" y="5382118"/>
              <a:ext cx="3131392" cy="3998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9C1A83-D467-26A5-D480-8B3BF176C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220" y="2153646"/>
              <a:ext cx="3602080" cy="3147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2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7D6F41-68B8-67C8-8FFE-45CCA89D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0821BF-5D85-08DD-22E6-4FEADAD3A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76CD8-CEBF-0171-8126-AF69D6A9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DDDA-D514-E2BB-90C9-75FEABBC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3F9DA-BEF8-875F-CF23-CE34AB929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96"/>
          <a:stretch/>
        </p:blipFill>
        <p:spPr>
          <a:xfrm>
            <a:off x="5691673" y="737107"/>
            <a:ext cx="5886543" cy="567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6C90-6931-008C-2585-8EF93D65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Conversion between Canonical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B22E7-6081-D82C-A889-CA968E71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ECC50-7349-AE07-267B-007576C6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F10B22-04DD-4B26-476E-CC596DC5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" y="1215992"/>
            <a:ext cx="3703395" cy="47952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E26F90-401D-9DE6-D829-CB3B3E08E918}"/>
              </a:ext>
            </a:extLst>
          </p:cNvPr>
          <p:cNvGrpSpPr/>
          <p:nvPr/>
        </p:nvGrpSpPr>
        <p:grpSpPr>
          <a:xfrm>
            <a:off x="266119" y="3210013"/>
            <a:ext cx="3441244" cy="3446635"/>
            <a:chOff x="7942220" y="2153646"/>
            <a:chExt cx="3602080" cy="36283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D039E4-2A21-2BB2-C72A-5934F9F3A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9961" y="5382118"/>
              <a:ext cx="3131392" cy="3998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8D8567-ADC6-A504-E3A3-991E4C58B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220" y="2153646"/>
              <a:ext cx="3602080" cy="314733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5065A61-EAD6-047E-8671-384A353D4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35" y="1890421"/>
            <a:ext cx="5545300" cy="3909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0A8926-42FC-F134-4865-B38EDED61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35" y="2369531"/>
            <a:ext cx="9416571" cy="60970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BD9B21C-C1B2-C1B1-1A00-45AA4FC6ADF2}"/>
              </a:ext>
            </a:extLst>
          </p:cNvPr>
          <p:cNvGrpSpPr/>
          <p:nvPr/>
        </p:nvGrpSpPr>
        <p:grpSpPr>
          <a:xfrm>
            <a:off x="5652605" y="3924006"/>
            <a:ext cx="4640424" cy="1223804"/>
            <a:chOff x="5652605" y="3924006"/>
            <a:chExt cx="4640424" cy="122380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300BA6A-3657-A9FD-015F-B9E812B78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5829" y="3924006"/>
              <a:ext cx="1676400" cy="6667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CDC85E-9614-7CAE-0D56-D83F8D13A840}"/>
                    </a:ext>
                  </a:extLst>
                </p:cNvPr>
                <p:cNvSpPr txBox="1"/>
                <p:nvPr/>
              </p:nvSpPr>
              <p:spPr>
                <a:xfrm>
                  <a:off x="5652605" y="4686145"/>
                  <a:ext cx="464042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:r>
                    <a:rPr lang="fa-IR" sz="2400" dirty="0">
                      <a:solidFill>
                        <a:srgbClr val="7030A0"/>
                      </a:solidFill>
                      <a:cs typeface="B Nazanin" panose="00000400000000000000" pitchFamily="2" charset="-78"/>
                    </a:rPr>
                    <a:t>معکوس </a:t>
                  </a:r>
                  <a:r>
                    <a:rPr lang="fa-IR" sz="2400" dirty="0" err="1">
                      <a:solidFill>
                        <a:srgbClr val="7030A0"/>
                      </a:solidFill>
                      <a:cs typeface="B Nazanin" panose="00000400000000000000" pitchFamily="2" charset="-78"/>
                    </a:rPr>
                    <a:t>مینترم</a:t>
                  </a:r>
                  <a:r>
                    <a:rPr lang="fa-IR" sz="2400" dirty="0">
                      <a:solidFill>
                        <a:srgbClr val="7030A0"/>
                      </a:solidFill>
                      <a:cs typeface="B Nazanin" panose="00000400000000000000" pitchFamily="2" charset="-78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𝑗</m:t>
                      </m:r>
                    </m:oMath>
                  </a14:m>
                  <a:r>
                    <a:rPr lang="fa-IR" sz="2400" dirty="0">
                      <a:solidFill>
                        <a:srgbClr val="7030A0"/>
                      </a:solidFill>
                      <a:cs typeface="B Nazanin" panose="00000400000000000000" pitchFamily="2" charset="-78"/>
                    </a:rPr>
                    <a:t> برابر است با </a:t>
                  </a:r>
                  <a:r>
                    <a:rPr lang="fa-IR" sz="2400" dirty="0" err="1">
                      <a:solidFill>
                        <a:srgbClr val="7030A0"/>
                      </a:solidFill>
                      <a:cs typeface="B Nazanin" panose="00000400000000000000" pitchFamily="2" charset="-78"/>
                    </a:rPr>
                    <a:t>ماکسترم</a:t>
                  </a:r>
                  <a:r>
                    <a:rPr lang="fa-IR" sz="2400" dirty="0">
                      <a:solidFill>
                        <a:srgbClr val="7030A0"/>
                      </a:solidFill>
                      <a:cs typeface="B Nazanin" panose="00000400000000000000" pitchFamily="2" charset="-78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𝑗</m:t>
                      </m:r>
                    </m:oMath>
                  </a14:m>
                  <a:endParaRPr lang="en-US" sz="2400" dirty="0">
                    <a:solidFill>
                      <a:srgbClr val="7030A0"/>
                    </a:solidFill>
                    <a:cs typeface="B Nazanin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CDC85E-9614-7CAE-0D56-D83F8D13A8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605" y="4686145"/>
                  <a:ext cx="4640424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6667" r="-2102" b="-34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275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7D4F91-378F-A59E-1A42-10D08FDC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FC9E-1D1E-F62E-761F-5C208086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err="1"/>
              <a:t>باتوجه</a:t>
            </a:r>
            <a:r>
              <a:rPr lang="fa-IR" dirty="0"/>
              <a:t> به مقدمات بیان شده، هر تابع </a:t>
            </a:r>
            <a:r>
              <a:rPr lang="fa-IR" dirty="0" err="1"/>
              <a:t>بولی</a:t>
            </a:r>
            <a:r>
              <a:rPr lang="fa-IR" dirty="0"/>
              <a:t> را میتوان با استفاده از </a:t>
            </a:r>
            <a:r>
              <a:rPr lang="fa-IR" dirty="0" err="1"/>
              <a:t>گیتهای</a:t>
            </a:r>
            <a:r>
              <a:rPr lang="fa-IR" dirty="0"/>
              <a:t> منطقی در دو سطح پیاده سازی کرد:</a:t>
            </a:r>
          </a:p>
          <a:p>
            <a:pPr algn="r" rtl="1"/>
            <a:r>
              <a:rPr lang="fa-IR" dirty="0"/>
              <a:t>قدم اول) تبدیل تابع به فرم نرمال متعارف (معمولاً حاصل جمع </a:t>
            </a:r>
            <a:r>
              <a:rPr lang="fa-IR" dirty="0" err="1"/>
              <a:t>مینترمها</a:t>
            </a:r>
            <a:r>
              <a:rPr lang="fa-IR" dirty="0"/>
              <a:t>)</a:t>
            </a:r>
          </a:p>
          <a:p>
            <a:pPr algn="r" rtl="1"/>
            <a:r>
              <a:rPr lang="fa-IR" dirty="0"/>
              <a:t>قدم دوم) ارائه ورودی ها و ایجاد تمامی </a:t>
            </a:r>
            <a:r>
              <a:rPr lang="fa-IR" dirty="0" err="1"/>
              <a:t>مینترمها</a:t>
            </a:r>
            <a:r>
              <a:rPr lang="fa-IR" dirty="0"/>
              <a:t> (</a:t>
            </a:r>
            <a:r>
              <a:rPr lang="fa-IR" dirty="0" err="1"/>
              <a:t>گیتهای</a:t>
            </a:r>
            <a:r>
              <a:rPr lang="fa-IR" dirty="0"/>
              <a:t> </a:t>
            </a:r>
            <a:r>
              <a:rPr lang="en-US" dirty="0"/>
              <a:t>AND</a:t>
            </a:r>
            <a:r>
              <a:rPr lang="fa-IR" dirty="0"/>
              <a:t> در لایه اول</a:t>
            </a:r>
            <a:r>
              <a:rPr lang="en-US" dirty="0"/>
              <a:t>(</a:t>
            </a:r>
          </a:p>
          <a:p>
            <a:pPr algn="r" rtl="1"/>
            <a:r>
              <a:rPr lang="fa-IR" dirty="0"/>
              <a:t>قدم سوم) اتصال </a:t>
            </a:r>
            <a:r>
              <a:rPr lang="fa-IR" dirty="0" err="1"/>
              <a:t>مینترمهای</a:t>
            </a:r>
            <a:r>
              <a:rPr lang="fa-IR" dirty="0"/>
              <a:t> انتخاب شده به ورودی </a:t>
            </a:r>
            <a:r>
              <a:rPr lang="fa-IR" dirty="0" err="1"/>
              <a:t>گیت</a:t>
            </a:r>
            <a:r>
              <a:rPr lang="fa-IR" dirty="0"/>
              <a:t> </a:t>
            </a:r>
            <a:r>
              <a:rPr lang="en-US" dirty="0"/>
              <a:t>OR</a:t>
            </a:r>
            <a:r>
              <a:rPr lang="fa-IR" dirty="0"/>
              <a:t> خروجی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D6B3B-280D-1B81-2A00-02A210ED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28C8C-E7F3-D85A-2416-90AD6D36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1-4- ساده سازی با نقشه - </a:t>
            </a:r>
            <a:r>
              <a:rPr lang="en-US" dirty="0"/>
              <a:t>Map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پیچیدگی </a:t>
            </a:r>
            <a:r>
              <a:rPr lang="fa-IR" dirty="0" err="1"/>
              <a:t>گیت‌های</a:t>
            </a:r>
            <a:r>
              <a:rPr lang="fa-IR" dirty="0"/>
              <a:t> منطقی دیجیتالی که تابع </a:t>
            </a:r>
            <a:r>
              <a:rPr lang="fa-IR" dirty="0" err="1"/>
              <a:t>بولی</a:t>
            </a:r>
            <a:r>
              <a:rPr lang="fa-IR" dirty="0"/>
              <a:t> را </a:t>
            </a:r>
            <a:r>
              <a:rPr lang="fa-IR" dirty="0" err="1"/>
              <a:t>پیاده‌سازی</a:t>
            </a:r>
            <a:r>
              <a:rPr lang="fa-IR" dirty="0"/>
              <a:t> </a:t>
            </a:r>
            <a:r>
              <a:rPr lang="fa-IR" dirty="0" err="1"/>
              <a:t>می‌کنند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مستقیماً با پیچیدگی عبارت جبری که تابع از آن </a:t>
            </a:r>
            <a:r>
              <a:rPr lang="fa-IR" dirty="0" err="1">
                <a:solidFill>
                  <a:srgbClr val="FF0000"/>
                </a:solidFill>
              </a:rPr>
              <a:t>پیاده‌سازی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می‌شود</a:t>
            </a:r>
            <a:r>
              <a:rPr lang="fa-IR" dirty="0">
                <a:solidFill>
                  <a:srgbClr val="FF0000"/>
                </a:solidFill>
              </a:rPr>
              <a:t>، مرتبط است</a:t>
            </a:r>
            <a:r>
              <a:rPr lang="fa-IR" dirty="0"/>
              <a:t>.</a:t>
            </a:r>
          </a:p>
          <a:p>
            <a:pPr algn="r" rtl="1"/>
            <a:r>
              <a:rPr lang="fa-IR" dirty="0"/>
              <a:t>اگرچه نمایش جدول </a:t>
            </a:r>
            <a:r>
              <a:rPr lang="fa-IR" dirty="0" err="1"/>
              <a:t>درستس</a:t>
            </a:r>
            <a:r>
              <a:rPr lang="fa-IR" dirty="0"/>
              <a:t> یک تابع </a:t>
            </a:r>
            <a:r>
              <a:rPr lang="fa-IR" dirty="0" err="1"/>
              <a:t>منحصربه‌فرد</a:t>
            </a:r>
            <a:r>
              <a:rPr lang="fa-IR" dirty="0"/>
              <a:t> است، اما وقتی به صورت جبری بیان </a:t>
            </a:r>
            <a:r>
              <a:rPr lang="fa-IR" dirty="0" err="1"/>
              <a:t>می‌شود</a:t>
            </a:r>
            <a:r>
              <a:rPr lang="fa-IR" dirty="0"/>
              <a:t>، </a:t>
            </a:r>
            <a:r>
              <a:rPr lang="fa-IR" dirty="0" err="1"/>
              <a:t>می‌تواند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به اشکال مختلف، اما معادل</a:t>
            </a:r>
            <a:r>
              <a:rPr lang="fa-IR" dirty="0"/>
              <a:t>، ظاهر شود.</a:t>
            </a:r>
          </a:p>
          <a:p>
            <a:pPr algn="r" rtl="1"/>
            <a:r>
              <a:rPr lang="fa-IR" dirty="0"/>
              <a:t>عبارات </a:t>
            </a:r>
            <a:r>
              <a:rPr lang="fa-IR" dirty="0" err="1"/>
              <a:t>بولی</a:t>
            </a:r>
            <a:r>
              <a:rPr lang="fa-IR" dirty="0"/>
              <a:t> ممکن است با ابزار جبری </a:t>
            </a:r>
            <a:r>
              <a:rPr lang="fa-IR" dirty="0">
                <a:solidFill>
                  <a:srgbClr val="FF0000"/>
                </a:solidFill>
              </a:rPr>
              <a:t>ساده شوند</a:t>
            </a:r>
            <a:endParaRPr lang="en-US" dirty="0">
              <a:solidFill>
                <a:srgbClr val="FF0000"/>
              </a:solidFill>
            </a:endParaRPr>
          </a:p>
          <a:p>
            <a:pPr algn="r" rtl="1"/>
            <a:r>
              <a:rPr lang="fa-IR" dirty="0"/>
              <a:t>روش نقشه، </a:t>
            </a:r>
            <a:r>
              <a:rPr lang="fa-IR" dirty="0" err="1"/>
              <a:t>روالی</a:t>
            </a:r>
            <a:r>
              <a:rPr lang="fa-IR" dirty="0"/>
              <a:t> ساده ای برای ساده سازی توابع </a:t>
            </a:r>
            <a:r>
              <a:rPr lang="fa-IR" dirty="0" err="1"/>
              <a:t>بولی</a:t>
            </a:r>
            <a:r>
              <a:rPr lang="fa-IR" dirty="0"/>
              <a:t> ارائه میدهد</a:t>
            </a:r>
          </a:p>
          <a:p>
            <a:pPr algn="r" rtl="1"/>
            <a:r>
              <a:rPr lang="fa-IR" dirty="0"/>
              <a:t>روش نقشه را روش جدول </a:t>
            </a:r>
            <a:r>
              <a:rPr lang="fa-IR" dirty="0" err="1"/>
              <a:t>کارنو</a:t>
            </a:r>
            <a:r>
              <a:rPr lang="fa-IR" dirty="0"/>
              <a:t> یا نقشه </a:t>
            </a:r>
            <a:r>
              <a:rPr lang="en-US" dirty="0"/>
              <a:t>K</a:t>
            </a:r>
            <a:r>
              <a:rPr lang="fa-IR" dirty="0"/>
              <a:t> نیز مینامند (</a:t>
            </a:r>
            <a:r>
              <a:rPr lang="en-US" dirty="0"/>
              <a:t>Karnaugh map or K-map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Two-Variable K-Map (</a:t>
            </a:r>
            <a:r>
              <a:rPr lang="fa-IR" dirty="0"/>
              <a:t>نقشه دو </a:t>
            </a:r>
            <a:r>
              <a:rPr lang="fa-IR" dirty="0" err="1"/>
              <a:t>متغیره</a:t>
            </a:r>
            <a:r>
              <a:rPr lang="en-US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There are four </a:t>
            </a:r>
            <a:r>
              <a:rPr lang="en-US" dirty="0" err="1"/>
              <a:t>minterms</a:t>
            </a:r>
            <a:r>
              <a:rPr lang="en-US" dirty="0"/>
              <a:t> for two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3DE75-F5A0-1B7F-F5AF-8639FCD1D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33"/>
          <a:stretch/>
        </p:blipFill>
        <p:spPr>
          <a:xfrm>
            <a:off x="7113347" y="2020098"/>
            <a:ext cx="4539342" cy="43304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F719A6-E10D-B423-476F-DCA37A95D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1" y="2396769"/>
            <a:ext cx="6105534" cy="39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D6E218-A620-DA4F-68CC-CA84374E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35" y="2991691"/>
            <a:ext cx="8712246" cy="350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BE76A-5E35-998B-94AE-24A0B692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Three-Variable K-Map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AA80C-3745-26A4-501A-8501E536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273608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2400" dirty="0"/>
              <a:t>There are </a:t>
            </a:r>
            <a:r>
              <a:rPr lang="en-US" sz="2400" dirty="0">
                <a:solidFill>
                  <a:srgbClr val="FF0000"/>
                </a:solidFill>
              </a:rPr>
              <a:t>eight </a:t>
            </a:r>
            <a:r>
              <a:rPr lang="en-US" sz="2400" dirty="0" err="1">
                <a:solidFill>
                  <a:srgbClr val="FF0000"/>
                </a:solidFill>
              </a:rPr>
              <a:t>minterms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 three binary variables; </a:t>
            </a:r>
          </a:p>
          <a:p>
            <a:pPr algn="l" rtl="0"/>
            <a:r>
              <a:rPr lang="en-US" sz="2400" dirty="0"/>
              <a:t>Note that the </a:t>
            </a:r>
            <a:r>
              <a:rPr lang="en-US" sz="2400" dirty="0" err="1"/>
              <a:t>minterms</a:t>
            </a:r>
            <a:r>
              <a:rPr lang="en-US" sz="2400" dirty="0"/>
              <a:t> are arranged</a:t>
            </a:r>
            <a:r>
              <a:rPr lang="en-US" sz="2400" dirty="0">
                <a:solidFill>
                  <a:srgbClr val="FF0000"/>
                </a:solidFill>
              </a:rPr>
              <a:t>, not in a binary sequence, but in a sequence similar to the Gray code</a:t>
            </a:r>
            <a:r>
              <a:rPr lang="en-US" sz="2400" dirty="0"/>
              <a:t>.</a:t>
            </a:r>
          </a:p>
          <a:p>
            <a:pPr algn="l" rtl="0"/>
            <a:r>
              <a:rPr lang="en-US" sz="2400" dirty="0"/>
              <a:t>The characteristic of this sequence is that </a:t>
            </a:r>
            <a:r>
              <a:rPr lang="en-US" sz="2400" dirty="0">
                <a:solidFill>
                  <a:srgbClr val="FF0000"/>
                </a:solidFill>
              </a:rPr>
              <a:t>only one bit changes </a:t>
            </a:r>
            <a:r>
              <a:rPr lang="en-US" sz="2400" dirty="0"/>
              <a:t>in value from one adjacent column to the next. </a:t>
            </a:r>
          </a:p>
          <a:p>
            <a:pPr algn="l" rtl="0"/>
            <a:r>
              <a:rPr lang="en-US" sz="2400" b="1" i="1" dirty="0">
                <a:solidFill>
                  <a:srgbClr val="7030A0"/>
                </a:solidFill>
              </a:rPr>
              <a:t>Any two adjacent squares in the map differ by only one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48E44-473B-0F5F-E923-562D45FB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7619-4EB1-8991-A916-6B18170B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6F3F34-905F-196F-E835-F2AE31577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80" y="6103936"/>
            <a:ext cx="74104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3.1: Simplify the Boolean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5CEC1-4407-EDFB-41A8-C2CAC1530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C5BF8F-AC70-3BD0-A6D4-535C451FF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40077"/>
            <a:ext cx="4419600" cy="733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377775-1411-5058-C268-2CFC1CD73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744350"/>
            <a:ext cx="4975802" cy="35256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A6A2D84-8486-B09B-79C0-E5C94AC99286}"/>
              </a:ext>
            </a:extLst>
          </p:cNvPr>
          <p:cNvGrpSpPr/>
          <p:nvPr/>
        </p:nvGrpSpPr>
        <p:grpSpPr>
          <a:xfrm>
            <a:off x="1693811" y="3948249"/>
            <a:ext cx="3655429" cy="1514202"/>
            <a:chOff x="1693811" y="3948249"/>
            <a:chExt cx="3655429" cy="151420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F8CFB53-D367-5C9D-8D30-DACD3EAA6D45}"/>
                </a:ext>
              </a:extLst>
            </p:cNvPr>
            <p:cNvSpPr/>
            <p:nvPr/>
          </p:nvSpPr>
          <p:spPr>
            <a:xfrm>
              <a:off x="3624941" y="3948249"/>
              <a:ext cx="1724299" cy="519248"/>
            </a:xfrm>
            <a:prstGeom prst="roundRect">
              <a:avLst/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41A95B-F474-213D-134B-65DCCCD3ABAD}"/>
                </a:ext>
              </a:extLst>
            </p:cNvPr>
            <p:cNvSpPr/>
            <p:nvPr/>
          </p:nvSpPr>
          <p:spPr>
            <a:xfrm>
              <a:off x="1693811" y="4943203"/>
              <a:ext cx="1724299" cy="519248"/>
            </a:xfrm>
            <a:prstGeom prst="roundRect">
              <a:avLst/>
            </a:prstGeom>
            <a:solidFill>
              <a:srgbClr val="5B9BD5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E1E9D6-ADB1-AAA7-01FA-0A9C78B6F0F8}"/>
              </a:ext>
            </a:extLst>
          </p:cNvPr>
          <p:cNvGrpSpPr/>
          <p:nvPr/>
        </p:nvGrpSpPr>
        <p:grpSpPr>
          <a:xfrm>
            <a:off x="1040157" y="3341882"/>
            <a:ext cx="5575603" cy="3202641"/>
            <a:chOff x="1058796" y="3333988"/>
            <a:chExt cx="5575603" cy="320264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E11C75-1D87-D889-661A-CE9E85CABA71}"/>
                </a:ext>
              </a:extLst>
            </p:cNvPr>
            <p:cNvCxnSpPr/>
            <p:nvPr/>
          </p:nvCxnSpPr>
          <p:spPr>
            <a:xfrm flipV="1">
              <a:off x="5205549" y="3735977"/>
              <a:ext cx="1084217" cy="32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12BC3C-A181-827F-216E-7F571C116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7063" y="5413864"/>
              <a:ext cx="539931" cy="74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3075F0-C1DE-8640-0010-1E898C446DEE}"/>
                    </a:ext>
                  </a:extLst>
                </p:cNvPr>
                <p:cNvSpPr txBox="1"/>
                <p:nvPr/>
              </p:nvSpPr>
              <p:spPr>
                <a:xfrm>
                  <a:off x="6115474" y="3333988"/>
                  <a:ext cx="5189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3075F0-C1DE-8640-0010-1E898C446D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474" y="3333988"/>
                  <a:ext cx="51892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059" r="-1411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018FBD-FE6E-60DA-45BC-47C251000615}"/>
                    </a:ext>
                  </a:extLst>
                </p:cNvPr>
                <p:cNvSpPr txBox="1"/>
                <p:nvPr/>
              </p:nvSpPr>
              <p:spPr>
                <a:xfrm>
                  <a:off x="1058796" y="6167297"/>
                  <a:ext cx="4841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018FBD-FE6E-60DA-45BC-47C251000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796" y="6167297"/>
                  <a:ext cx="48410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5190" t="-1639" r="-1772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285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7DEA6-414B-B345-A55B-8129A8ED2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81" y="2634273"/>
            <a:ext cx="5439533" cy="385424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EA435CE-6637-D524-AEAC-8B8D7449BCD2}"/>
              </a:ext>
            </a:extLst>
          </p:cNvPr>
          <p:cNvGrpSpPr/>
          <p:nvPr/>
        </p:nvGrpSpPr>
        <p:grpSpPr>
          <a:xfrm>
            <a:off x="2312126" y="5074216"/>
            <a:ext cx="4328171" cy="527079"/>
            <a:chOff x="6884126" y="4883847"/>
            <a:chExt cx="4328171" cy="52707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41A95B-F474-213D-134B-65DCCCD3ABAD}"/>
                </a:ext>
              </a:extLst>
            </p:cNvPr>
            <p:cNvSpPr/>
            <p:nvPr/>
          </p:nvSpPr>
          <p:spPr>
            <a:xfrm>
              <a:off x="6884126" y="4891678"/>
              <a:ext cx="720054" cy="519248"/>
            </a:xfrm>
            <a:prstGeom prst="roundRect">
              <a:avLst>
                <a:gd name="adj" fmla="val 5346"/>
              </a:avLst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0A61847-D163-5F87-C021-8584E42D54F9}"/>
                </a:ext>
              </a:extLst>
            </p:cNvPr>
            <p:cNvSpPr/>
            <p:nvPr/>
          </p:nvSpPr>
          <p:spPr>
            <a:xfrm>
              <a:off x="10419928" y="4883847"/>
              <a:ext cx="792369" cy="519248"/>
            </a:xfrm>
            <a:prstGeom prst="roundRect">
              <a:avLst>
                <a:gd name="adj" fmla="val 1573"/>
              </a:avLst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EXAMPLE 3.2: Simplify the Boolean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45768-A845-5BD1-F020-A786D3D03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AF50A-2BBC-6D29-5D26-F3C7C8D05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51" y="1218416"/>
            <a:ext cx="5695615" cy="82528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B4A6ADD-619E-C22B-B647-8987B7A23A9A}"/>
              </a:ext>
            </a:extLst>
          </p:cNvPr>
          <p:cNvGrpSpPr/>
          <p:nvPr/>
        </p:nvGrpSpPr>
        <p:grpSpPr>
          <a:xfrm>
            <a:off x="2568258" y="3985063"/>
            <a:ext cx="3722953" cy="1647133"/>
            <a:chOff x="7062569" y="3774625"/>
            <a:chExt cx="3722953" cy="1647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74DB66-9D2F-0757-3761-CA1B01760732}"/>
                    </a:ext>
                  </a:extLst>
                </p:cNvPr>
                <p:cNvSpPr txBox="1"/>
                <p:nvPr/>
              </p:nvSpPr>
              <p:spPr>
                <a:xfrm>
                  <a:off x="9345784" y="3774625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74DB66-9D2F-0757-3761-CA1B01760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5784" y="3774625"/>
                  <a:ext cx="359073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6039D-263F-A517-04A7-A6FA2CE0552B}"/>
                    </a:ext>
                  </a:extLst>
                </p:cNvPr>
                <p:cNvSpPr txBox="1"/>
                <p:nvPr/>
              </p:nvSpPr>
              <p:spPr>
                <a:xfrm>
                  <a:off x="9345783" y="4867760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6039D-263F-A517-04A7-A6FA2CE05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5783" y="4867760"/>
                  <a:ext cx="359073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C6379F-BC66-A9CB-1C3B-B0CEB6E4465C}"/>
                    </a:ext>
                  </a:extLst>
                </p:cNvPr>
                <p:cNvSpPr txBox="1"/>
                <p:nvPr/>
              </p:nvSpPr>
              <p:spPr>
                <a:xfrm>
                  <a:off x="10426449" y="4867760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C6379F-BC66-A9CB-1C3B-B0CEB6E44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6449" y="4867760"/>
                  <a:ext cx="359073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28573F-8060-F5BE-2926-A016B7FAA310}"/>
                    </a:ext>
                  </a:extLst>
                </p:cNvPr>
                <p:cNvSpPr txBox="1"/>
                <p:nvPr/>
              </p:nvSpPr>
              <p:spPr>
                <a:xfrm>
                  <a:off x="7062569" y="4829028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28573F-8060-F5BE-2926-A016B7FAA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569" y="4829028"/>
                  <a:ext cx="359073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8CFB53-D367-5C9D-8D30-DACD3EAA6D45}"/>
              </a:ext>
            </a:extLst>
          </p:cNvPr>
          <p:cNvSpPr/>
          <p:nvPr/>
        </p:nvSpPr>
        <p:spPr>
          <a:xfrm>
            <a:off x="4643683" y="3922119"/>
            <a:ext cx="605256" cy="1781053"/>
          </a:xfrm>
          <a:prstGeom prst="roundRect">
            <a:avLst/>
          </a:prstGeom>
          <a:solidFill>
            <a:srgbClr val="5B9BD5">
              <a:alpha val="27059"/>
            </a:srgb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87761AC-BD8C-46F9-E941-183DCF855B3A}"/>
              </a:ext>
            </a:extLst>
          </p:cNvPr>
          <p:cNvGrpSpPr/>
          <p:nvPr/>
        </p:nvGrpSpPr>
        <p:grpSpPr>
          <a:xfrm>
            <a:off x="3031226" y="3173314"/>
            <a:ext cx="7003001" cy="2963098"/>
            <a:chOff x="3031226" y="3173314"/>
            <a:chExt cx="7003001" cy="29630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3075F0-C1DE-8640-0010-1E898C446DEE}"/>
                    </a:ext>
                  </a:extLst>
                </p:cNvPr>
                <p:cNvSpPr txBox="1"/>
                <p:nvPr/>
              </p:nvSpPr>
              <p:spPr>
                <a:xfrm>
                  <a:off x="7737829" y="3173314"/>
                  <a:ext cx="51892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3075F0-C1DE-8640-0010-1E898C446D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829" y="3173314"/>
                  <a:ext cx="51892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353" r="-117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018FBD-FE6E-60DA-45BC-47C251000615}"/>
                    </a:ext>
                  </a:extLst>
                </p:cNvPr>
                <p:cNvSpPr txBox="1"/>
                <p:nvPr/>
              </p:nvSpPr>
              <p:spPr>
                <a:xfrm>
                  <a:off x="7495775" y="5767080"/>
                  <a:ext cx="253845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018FBD-FE6E-60DA-45BC-47C251000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775" y="5767080"/>
                  <a:ext cx="253845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202" t="-1639" r="-288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E11C75-1D87-D889-661A-CE9E85CABA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6994" y="3529756"/>
              <a:ext cx="2434777" cy="688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12BC3C-A181-827F-216E-7F571C116C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1226" y="5593464"/>
              <a:ext cx="4453791" cy="408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756A1A0-DD78-BE38-2459-3BC1F10448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4491" y="5463225"/>
              <a:ext cx="886122" cy="5391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38573D23-6D64-7463-CCE8-FAB54494B7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6331" y="1724297"/>
            <a:ext cx="2850605" cy="9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7DEA6-414B-B345-A55B-8129A8ED2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66" y="2815229"/>
            <a:ext cx="5439533" cy="385424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EA435CE-6637-D524-AEAC-8B8D7449BCD2}"/>
              </a:ext>
            </a:extLst>
          </p:cNvPr>
          <p:cNvGrpSpPr/>
          <p:nvPr/>
        </p:nvGrpSpPr>
        <p:grpSpPr>
          <a:xfrm>
            <a:off x="1525586" y="4043201"/>
            <a:ext cx="4328171" cy="1713543"/>
            <a:chOff x="6884126" y="4883847"/>
            <a:chExt cx="4328171" cy="52707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41A95B-F474-213D-134B-65DCCCD3ABAD}"/>
                </a:ext>
              </a:extLst>
            </p:cNvPr>
            <p:cNvSpPr/>
            <p:nvPr/>
          </p:nvSpPr>
          <p:spPr>
            <a:xfrm>
              <a:off x="6884126" y="4891678"/>
              <a:ext cx="720054" cy="519248"/>
            </a:xfrm>
            <a:prstGeom prst="roundRect">
              <a:avLst>
                <a:gd name="adj" fmla="val 5346"/>
              </a:avLst>
            </a:prstGeom>
            <a:solidFill>
              <a:srgbClr val="5B9BD5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0A61847-D163-5F87-C021-8584E42D54F9}"/>
                </a:ext>
              </a:extLst>
            </p:cNvPr>
            <p:cNvSpPr/>
            <p:nvPr/>
          </p:nvSpPr>
          <p:spPr>
            <a:xfrm>
              <a:off x="10419928" y="4883847"/>
              <a:ext cx="792369" cy="519248"/>
            </a:xfrm>
            <a:prstGeom prst="roundRect">
              <a:avLst>
                <a:gd name="adj" fmla="val 1573"/>
              </a:avLst>
            </a:prstGeom>
            <a:solidFill>
              <a:srgbClr val="5B9BD5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3.2(B): Simplify the Boolean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12F8A-9016-A49F-EE57-17F888D76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4CD1B-102F-B3DF-221F-73746C85C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86" y="1091099"/>
            <a:ext cx="7506517" cy="132600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B4A6ADD-619E-C22B-B647-8987B7A23A9A}"/>
              </a:ext>
            </a:extLst>
          </p:cNvPr>
          <p:cNvGrpSpPr/>
          <p:nvPr/>
        </p:nvGrpSpPr>
        <p:grpSpPr>
          <a:xfrm>
            <a:off x="1781836" y="4050873"/>
            <a:ext cx="3731265" cy="1721047"/>
            <a:chOff x="7062569" y="3700711"/>
            <a:chExt cx="3731265" cy="1721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74DB66-9D2F-0757-3761-CA1B01760732}"/>
                    </a:ext>
                  </a:extLst>
                </p:cNvPr>
                <p:cNvSpPr txBox="1"/>
                <p:nvPr/>
              </p:nvSpPr>
              <p:spPr>
                <a:xfrm>
                  <a:off x="7078133" y="3700711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74DB66-9D2F-0757-3761-CA1B01760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8133" y="3700711"/>
                  <a:ext cx="359073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6039D-263F-A517-04A7-A6FA2CE0552B}"/>
                    </a:ext>
                  </a:extLst>
                </p:cNvPr>
                <p:cNvSpPr txBox="1"/>
                <p:nvPr/>
              </p:nvSpPr>
              <p:spPr>
                <a:xfrm>
                  <a:off x="10434761" y="3769161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6039D-263F-A517-04A7-A6FA2CE05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4761" y="3769161"/>
                  <a:ext cx="359073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C6379F-BC66-A9CB-1C3B-B0CEB6E4465C}"/>
                    </a:ext>
                  </a:extLst>
                </p:cNvPr>
                <p:cNvSpPr txBox="1"/>
                <p:nvPr/>
              </p:nvSpPr>
              <p:spPr>
                <a:xfrm>
                  <a:off x="10426449" y="4867760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C6379F-BC66-A9CB-1C3B-B0CEB6E44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6449" y="4867760"/>
                  <a:ext cx="359073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28573F-8060-F5BE-2926-A016B7FAA310}"/>
                    </a:ext>
                  </a:extLst>
                </p:cNvPr>
                <p:cNvSpPr txBox="1"/>
                <p:nvPr/>
              </p:nvSpPr>
              <p:spPr>
                <a:xfrm>
                  <a:off x="7062569" y="4829028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28573F-8060-F5BE-2926-A016B7FAA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569" y="4829028"/>
                  <a:ext cx="359073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857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7DEA6-414B-B345-A55B-8129A8ED2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66" y="2815229"/>
            <a:ext cx="5439533" cy="385424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EA435CE-6637-D524-AEAC-8B8D7449BCD2}"/>
              </a:ext>
            </a:extLst>
          </p:cNvPr>
          <p:cNvGrpSpPr/>
          <p:nvPr/>
        </p:nvGrpSpPr>
        <p:grpSpPr>
          <a:xfrm>
            <a:off x="1551710" y="4090767"/>
            <a:ext cx="4328171" cy="1713543"/>
            <a:chOff x="6884126" y="4883847"/>
            <a:chExt cx="4328171" cy="52707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41A95B-F474-213D-134B-65DCCCD3ABAD}"/>
                </a:ext>
              </a:extLst>
            </p:cNvPr>
            <p:cNvSpPr/>
            <p:nvPr/>
          </p:nvSpPr>
          <p:spPr>
            <a:xfrm>
              <a:off x="6884126" y="4891678"/>
              <a:ext cx="720054" cy="519248"/>
            </a:xfrm>
            <a:prstGeom prst="roundRect">
              <a:avLst>
                <a:gd name="adj" fmla="val 5346"/>
              </a:avLst>
            </a:prstGeom>
            <a:solidFill>
              <a:srgbClr val="5B9BD5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0A61847-D163-5F87-C021-8584E42D54F9}"/>
                </a:ext>
              </a:extLst>
            </p:cNvPr>
            <p:cNvSpPr/>
            <p:nvPr/>
          </p:nvSpPr>
          <p:spPr>
            <a:xfrm>
              <a:off x="10419928" y="4883847"/>
              <a:ext cx="792369" cy="519248"/>
            </a:xfrm>
            <a:prstGeom prst="roundRect">
              <a:avLst>
                <a:gd name="adj" fmla="val 1573"/>
              </a:avLst>
            </a:prstGeom>
            <a:solidFill>
              <a:srgbClr val="5B9BD5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EXAMPLE 3.3: Simplify the Boolean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5CA63-0063-6C4F-99BC-3BB50FA1E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859C2-B00C-256A-B3D1-D4B64C61F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66" y="1240795"/>
            <a:ext cx="4648200" cy="5905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A68A451-9690-C512-41DD-8DEEAD3C13C7}"/>
              </a:ext>
            </a:extLst>
          </p:cNvPr>
          <p:cNvGrpSpPr/>
          <p:nvPr/>
        </p:nvGrpSpPr>
        <p:grpSpPr>
          <a:xfrm>
            <a:off x="1805349" y="4050873"/>
            <a:ext cx="3722953" cy="1721047"/>
            <a:chOff x="1805349" y="4050873"/>
            <a:chExt cx="3722953" cy="1721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74DB66-9D2F-0757-3761-CA1B01760732}"/>
                    </a:ext>
                  </a:extLst>
                </p:cNvPr>
                <p:cNvSpPr txBox="1"/>
                <p:nvPr/>
              </p:nvSpPr>
              <p:spPr>
                <a:xfrm>
                  <a:off x="1820913" y="4050873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74DB66-9D2F-0757-3761-CA1B01760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913" y="4050873"/>
                  <a:ext cx="359073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6039D-263F-A517-04A7-A6FA2CE0552B}"/>
                    </a:ext>
                  </a:extLst>
                </p:cNvPr>
                <p:cNvSpPr txBox="1"/>
                <p:nvPr/>
              </p:nvSpPr>
              <p:spPr>
                <a:xfrm>
                  <a:off x="5154028" y="4119323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6039D-263F-A517-04A7-A6FA2CE05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4028" y="4119323"/>
                  <a:ext cx="359073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C6379F-BC66-A9CB-1C3B-B0CEB6E4465C}"/>
                    </a:ext>
                  </a:extLst>
                </p:cNvPr>
                <p:cNvSpPr txBox="1"/>
                <p:nvPr/>
              </p:nvSpPr>
              <p:spPr>
                <a:xfrm>
                  <a:off x="5169229" y="5217922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C6379F-BC66-A9CB-1C3B-B0CEB6E44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9229" y="5217922"/>
                  <a:ext cx="359073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28573F-8060-F5BE-2926-A016B7FAA310}"/>
                    </a:ext>
                  </a:extLst>
                </p:cNvPr>
                <p:cNvSpPr txBox="1"/>
                <p:nvPr/>
              </p:nvSpPr>
              <p:spPr>
                <a:xfrm>
                  <a:off x="1805349" y="5179190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28573F-8060-F5BE-2926-A016B7FAA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349" y="5179190"/>
                  <a:ext cx="359073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4512736-8A53-6871-2466-75DB6FF6EE04}"/>
                    </a:ext>
                  </a:extLst>
                </p:cNvPr>
                <p:cNvSpPr txBox="1"/>
                <p:nvPr/>
              </p:nvSpPr>
              <p:spPr>
                <a:xfrm>
                  <a:off x="2894537" y="5177287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4512736-8A53-6871-2466-75DB6FF6EE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537" y="5177287"/>
                  <a:ext cx="359073" cy="553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1AC325-8E0D-1597-CE34-D8DA10EB1C1C}"/>
              </a:ext>
            </a:extLst>
          </p:cNvPr>
          <p:cNvSpPr/>
          <p:nvPr/>
        </p:nvSpPr>
        <p:spPr>
          <a:xfrm>
            <a:off x="1668455" y="5204013"/>
            <a:ext cx="1829391" cy="634295"/>
          </a:xfrm>
          <a:prstGeom prst="roundRect">
            <a:avLst>
              <a:gd name="adj" fmla="val 5346"/>
            </a:avLst>
          </a:prstGeom>
          <a:solidFill>
            <a:srgbClr val="FF0000">
              <a:alpha val="27059"/>
            </a:srgb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E2114C-24F8-2486-3FE9-62B250DED8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2389" y="2947713"/>
            <a:ext cx="3715272" cy="11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EXAMPLE 3.4: Simplify the Boolean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B88F6-C096-1724-00D7-902AD4D75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06D64-CAD7-DB57-5120-F35C44CB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1155070"/>
            <a:ext cx="5772150" cy="76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812E6C-E606-68BF-D88B-3F73A89E8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1" y="1917919"/>
            <a:ext cx="4933950" cy="619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032C7C-647A-6E20-E658-16F2D90CA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935" y="2771775"/>
            <a:ext cx="6191250" cy="4086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D2B47F-B0F6-5C5F-24AB-B002F6298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276" y="2028825"/>
            <a:ext cx="27336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9B405-7D3A-B242-A91F-889E9B98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کامپیوترهای دیجیتال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7339-D25F-F850-CD30-265132143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کامپیوتر دیجیتال سیستمی رقمی است که انواع کارهای </a:t>
            </a:r>
            <a:r>
              <a:rPr lang="fa-IR" dirty="0" err="1"/>
              <a:t>محاسباتی</a:t>
            </a:r>
            <a:r>
              <a:rPr lang="fa-IR" dirty="0"/>
              <a:t> را انجام میدهد.</a:t>
            </a:r>
          </a:p>
          <a:p>
            <a:r>
              <a:rPr lang="fa-IR" dirty="0"/>
              <a:t>کلمه دیجیتال بدان معنی است که اطلاعات در کامپیوتر توسط متغیرهایی که تعداد محدودی از مقادیر گسسته را بخود اختصاص میدهند نمایش داده میشوند.</a:t>
            </a:r>
          </a:p>
          <a:p>
            <a:r>
              <a:rPr lang="fa-IR" dirty="0"/>
              <a:t>در عمل کامپیوترهای دیجیتال از دو حالت برای نگهداری یک بیت استفاده میکنند</a:t>
            </a:r>
          </a:p>
          <a:p>
            <a:r>
              <a:rPr lang="fa-IR" dirty="0"/>
              <a:t>کامپیوترهای دیجیتال از سیستم اعداد </a:t>
            </a:r>
            <a:r>
              <a:rPr lang="fa-IR" dirty="0" err="1"/>
              <a:t>دودویی</a:t>
            </a:r>
            <a:r>
              <a:rPr lang="fa-IR" dirty="0"/>
              <a:t> (</a:t>
            </a:r>
            <a:r>
              <a:rPr lang="en-US" dirty="0"/>
              <a:t>Binary Number System</a:t>
            </a:r>
            <a:r>
              <a:rPr lang="fa-IR" dirty="0"/>
              <a:t>) استفاده میکنند که دو رقم بیشتر ندارد: </a:t>
            </a:r>
            <a:r>
              <a:rPr lang="en-US" dirty="0"/>
              <a:t>0 </a:t>
            </a:r>
            <a:r>
              <a:rPr lang="fa-IR" dirty="0"/>
              <a:t> و </a:t>
            </a:r>
            <a:r>
              <a:rPr lang="en-US" dirty="0"/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C644C-62D1-188F-95BB-9419FCF9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67083-F2BE-8CF9-9D50-2C661858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8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E23E4A-8E71-FA74-EC06-DEF156CA5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3" y="1457056"/>
            <a:ext cx="9274627" cy="5400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BE76A-5E35-998B-94AE-24A0B692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Four-Variable K-Map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AA80C-3745-26A4-501A-8501E5364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There are </a:t>
            </a:r>
            <a:r>
              <a:rPr lang="en-US" sz="2400" dirty="0">
                <a:solidFill>
                  <a:srgbClr val="FF0000"/>
                </a:solidFill>
              </a:rPr>
              <a:t>sixteen </a:t>
            </a:r>
            <a:r>
              <a:rPr lang="en-US" sz="2400" dirty="0" err="1">
                <a:solidFill>
                  <a:srgbClr val="FF0000"/>
                </a:solidFill>
              </a:rPr>
              <a:t>minterms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 three binary variables;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48E44-473B-0F5F-E923-562D45FB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7619-4EB1-8991-A916-6B18170B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EXAMPLE 3.5: Simplify the Boolean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EDBEA-2642-9ED8-21C1-B7F849483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3075F0-C1DE-8640-0010-1E898C446DEE}"/>
                  </a:ext>
                </a:extLst>
              </p:cNvPr>
              <p:cNvSpPr txBox="1"/>
              <p:nvPr/>
            </p:nvSpPr>
            <p:spPr>
              <a:xfrm>
                <a:off x="7046261" y="2187159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3075F0-C1DE-8640-0010-1E898C446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261" y="2187159"/>
                <a:ext cx="320601" cy="369332"/>
              </a:xfrm>
              <a:prstGeom prst="rect">
                <a:avLst/>
              </a:prstGeom>
              <a:blipFill>
                <a:blip r:embed="rId2"/>
                <a:stretch>
                  <a:fillRect l="-23077" t="-1667" r="-2692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A573068-4A39-7B79-6F85-021267B1F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184616"/>
            <a:ext cx="79629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EF3FB2-3000-A294-4DDF-53BE3E8BA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2240831"/>
            <a:ext cx="4498041" cy="439359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A67C402-DD3D-CB4C-B33E-E67D9E59E01B}"/>
              </a:ext>
            </a:extLst>
          </p:cNvPr>
          <p:cNvGrpSpPr/>
          <p:nvPr/>
        </p:nvGrpSpPr>
        <p:grpSpPr>
          <a:xfrm>
            <a:off x="1719313" y="3069937"/>
            <a:ext cx="2797137" cy="2902456"/>
            <a:chOff x="1719313" y="3069937"/>
            <a:chExt cx="2797137" cy="290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EC2A61D-1004-83E2-C51D-06D43F20BB8B}"/>
                    </a:ext>
                  </a:extLst>
                </p:cNvPr>
                <p:cNvSpPr txBox="1"/>
                <p:nvPr/>
              </p:nvSpPr>
              <p:spPr>
                <a:xfrm>
                  <a:off x="1719313" y="3069937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EC2A61D-1004-83E2-C51D-06D43F20B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313" y="3069937"/>
                  <a:ext cx="280526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4E6947-452B-6F5E-9311-24F39DBFA864}"/>
                    </a:ext>
                  </a:extLst>
                </p:cNvPr>
                <p:cNvSpPr txBox="1"/>
                <p:nvPr/>
              </p:nvSpPr>
              <p:spPr>
                <a:xfrm>
                  <a:off x="2625474" y="3080982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4E6947-452B-6F5E-9311-24F39DBFA8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474" y="3080982"/>
                  <a:ext cx="280526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AD335A-2E47-2E3A-6718-434445E5200D}"/>
                    </a:ext>
                  </a:extLst>
                </p:cNvPr>
                <p:cNvSpPr txBox="1"/>
                <p:nvPr/>
              </p:nvSpPr>
              <p:spPr>
                <a:xfrm>
                  <a:off x="1719313" y="3912918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AD335A-2E47-2E3A-6718-434445E520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313" y="3912918"/>
                  <a:ext cx="280526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238DC4-B772-9D54-6AF1-E63FDEFA11C2}"/>
                    </a:ext>
                  </a:extLst>
                </p:cNvPr>
                <p:cNvSpPr txBox="1"/>
                <p:nvPr/>
              </p:nvSpPr>
              <p:spPr>
                <a:xfrm>
                  <a:off x="2625474" y="3912918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238DC4-B772-9D54-6AF1-E63FDEFA1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474" y="3912918"/>
                  <a:ext cx="280526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A55DFD-580A-0364-65AF-F5381A80135A}"/>
                    </a:ext>
                  </a:extLst>
                </p:cNvPr>
                <p:cNvSpPr txBox="1"/>
                <p:nvPr/>
              </p:nvSpPr>
              <p:spPr>
                <a:xfrm>
                  <a:off x="4228027" y="3080981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A55DFD-580A-0364-65AF-F5381A801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027" y="3080981"/>
                  <a:ext cx="280526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19E4CE-3819-0E5C-1C5F-01B9E68CA325}"/>
                    </a:ext>
                  </a:extLst>
                </p:cNvPr>
                <p:cNvSpPr txBox="1"/>
                <p:nvPr/>
              </p:nvSpPr>
              <p:spPr>
                <a:xfrm>
                  <a:off x="4217584" y="3912918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19E4CE-3819-0E5C-1C5F-01B9E68CA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584" y="3912918"/>
                  <a:ext cx="280526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54237ED-1327-32A6-67C8-E2EC350C4B32}"/>
                    </a:ext>
                  </a:extLst>
                </p:cNvPr>
                <p:cNvSpPr txBox="1"/>
                <p:nvPr/>
              </p:nvSpPr>
              <p:spPr>
                <a:xfrm>
                  <a:off x="1719313" y="5541506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54237ED-1327-32A6-67C8-E2EC350C4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313" y="5541506"/>
                  <a:ext cx="280526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1BDDB1E-240E-FC16-52E0-3B15AA0F56C8}"/>
                    </a:ext>
                  </a:extLst>
                </p:cNvPr>
                <p:cNvSpPr txBox="1"/>
                <p:nvPr/>
              </p:nvSpPr>
              <p:spPr>
                <a:xfrm>
                  <a:off x="2564984" y="5541506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1BDDB1E-240E-FC16-52E0-3B15AA0F5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984" y="5541506"/>
                  <a:ext cx="280526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46EBB28-21E8-F3AB-78C7-FD639A42C40C}"/>
                    </a:ext>
                  </a:extLst>
                </p:cNvPr>
                <p:cNvSpPr txBox="1"/>
                <p:nvPr/>
              </p:nvSpPr>
              <p:spPr>
                <a:xfrm>
                  <a:off x="1741351" y="4713080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46EBB28-21E8-F3AB-78C7-FD639A42C4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351" y="4713080"/>
                  <a:ext cx="280526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AC4004-C1A7-27B7-8B9A-8365779ECD84}"/>
                    </a:ext>
                  </a:extLst>
                </p:cNvPr>
                <p:cNvSpPr txBox="1"/>
                <p:nvPr/>
              </p:nvSpPr>
              <p:spPr>
                <a:xfrm>
                  <a:off x="2643814" y="4744854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AC4004-C1A7-27B7-8B9A-8365779EC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814" y="4744854"/>
                  <a:ext cx="280526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5B08BD1-B317-1966-AA43-C33C189FC20D}"/>
                    </a:ext>
                  </a:extLst>
                </p:cNvPr>
                <p:cNvSpPr txBox="1"/>
                <p:nvPr/>
              </p:nvSpPr>
              <p:spPr>
                <a:xfrm>
                  <a:off x="4235924" y="4713080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5B08BD1-B317-1966-AA43-C33C189FC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924" y="4713080"/>
                  <a:ext cx="280526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41A95B-F474-213D-134B-65DCCCD3ABAD}"/>
              </a:ext>
            </a:extLst>
          </p:cNvPr>
          <p:cNvSpPr/>
          <p:nvPr/>
        </p:nvSpPr>
        <p:spPr>
          <a:xfrm>
            <a:off x="1576463" y="3080981"/>
            <a:ext cx="1347878" cy="2947528"/>
          </a:xfrm>
          <a:prstGeom prst="roundRect">
            <a:avLst>
              <a:gd name="adj" fmla="val 7862"/>
            </a:avLst>
          </a:prstGeom>
          <a:solidFill>
            <a:srgbClr val="5B9BD5">
              <a:alpha val="27059"/>
            </a:srgb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9CF728-1275-1AC7-7467-70AFEB957ACF}"/>
              </a:ext>
            </a:extLst>
          </p:cNvPr>
          <p:cNvGrpSpPr/>
          <p:nvPr/>
        </p:nvGrpSpPr>
        <p:grpSpPr>
          <a:xfrm>
            <a:off x="1479691" y="3036799"/>
            <a:ext cx="3281720" cy="1410291"/>
            <a:chOff x="1479691" y="3036799"/>
            <a:chExt cx="3281720" cy="141029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F8CFB53-D367-5C9D-8D30-DACD3EAA6D45}"/>
                </a:ext>
              </a:extLst>
            </p:cNvPr>
            <p:cNvSpPr/>
            <p:nvPr/>
          </p:nvSpPr>
          <p:spPr>
            <a:xfrm>
              <a:off x="4080010" y="3036799"/>
              <a:ext cx="681401" cy="1358852"/>
            </a:xfrm>
            <a:prstGeom prst="roundRect">
              <a:avLst>
                <a:gd name="adj" fmla="val 851"/>
              </a:avLst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56CDF99-D1C7-8E0E-214C-E1835DFD84A7}"/>
                </a:ext>
              </a:extLst>
            </p:cNvPr>
            <p:cNvSpPr/>
            <p:nvPr/>
          </p:nvSpPr>
          <p:spPr>
            <a:xfrm>
              <a:off x="1479691" y="3088238"/>
              <a:ext cx="681401" cy="1358852"/>
            </a:xfrm>
            <a:prstGeom prst="roundRect">
              <a:avLst>
                <a:gd name="adj" fmla="val 851"/>
              </a:avLst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0253F9-B3F5-3497-FEB7-08883ADD5F5E}"/>
                  </a:ext>
                </a:extLst>
              </p:cNvPr>
              <p:cNvSpPr txBox="1"/>
              <p:nvPr/>
            </p:nvSpPr>
            <p:spPr>
              <a:xfrm>
                <a:off x="7851804" y="2199695"/>
                <a:ext cx="605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0253F9-B3F5-3497-FEB7-08883ADD5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04" y="2199695"/>
                <a:ext cx="605935" cy="369332"/>
              </a:xfrm>
              <a:prstGeom prst="rect">
                <a:avLst/>
              </a:prstGeom>
              <a:blipFill>
                <a:blip r:embed="rId16"/>
                <a:stretch>
                  <a:fillRect l="-6061" t="-1667" r="-141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7266F3D4-8891-C291-7FC4-D976EFE8A0AA}"/>
              </a:ext>
            </a:extLst>
          </p:cNvPr>
          <p:cNvGrpSpPr/>
          <p:nvPr/>
        </p:nvGrpSpPr>
        <p:grpSpPr>
          <a:xfrm>
            <a:off x="1479691" y="3814729"/>
            <a:ext cx="3281720" cy="1410291"/>
            <a:chOff x="1479691" y="3036799"/>
            <a:chExt cx="3281720" cy="141029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BDEB30B-CF28-0184-AC42-0449C82C249E}"/>
                </a:ext>
              </a:extLst>
            </p:cNvPr>
            <p:cNvSpPr/>
            <p:nvPr/>
          </p:nvSpPr>
          <p:spPr>
            <a:xfrm>
              <a:off x="4080010" y="3036799"/>
              <a:ext cx="681401" cy="1358852"/>
            </a:xfrm>
            <a:prstGeom prst="roundRect">
              <a:avLst>
                <a:gd name="adj" fmla="val 851"/>
              </a:avLst>
            </a:prstGeom>
            <a:solidFill>
              <a:schemeClr val="accent6">
                <a:lumMod val="50000"/>
                <a:alpha val="27059"/>
              </a:scheme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42FFC17-85D5-1EC0-410A-845A070818F0}"/>
                </a:ext>
              </a:extLst>
            </p:cNvPr>
            <p:cNvSpPr/>
            <p:nvPr/>
          </p:nvSpPr>
          <p:spPr>
            <a:xfrm>
              <a:off x="1479691" y="3088238"/>
              <a:ext cx="681401" cy="1358852"/>
            </a:xfrm>
            <a:prstGeom prst="roundRect">
              <a:avLst>
                <a:gd name="adj" fmla="val 851"/>
              </a:avLst>
            </a:prstGeom>
            <a:solidFill>
              <a:schemeClr val="accent6">
                <a:lumMod val="50000"/>
                <a:alpha val="27059"/>
              </a:scheme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6C9EC7-FA1C-A565-F2B0-1E26574695B8}"/>
                  </a:ext>
                </a:extLst>
              </p:cNvPr>
              <p:cNvSpPr txBox="1"/>
              <p:nvPr/>
            </p:nvSpPr>
            <p:spPr>
              <a:xfrm>
                <a:off x="8964414" y="2169904"/>
                <a:ext cx="461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6C9EC7-FA1C-A565-F2B0-1E2657469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414" y="2169904"/>
                <a:ext cx="461665" cy="369332"/>
              </a:xfrm>
              <a:prstGeom prst="rect">
                <a:avLst/>
              </a:prstGeom>
              <a:blipFill>
                <a:blip r:embed="rId17"/>
                <a:stretch>
                  <a:fillRect l="-9333" t="-1639" r="-18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E598D1-AA2B-923D-F28C-C800D8D1DF6B}"/>
                  </a:ext>
                </a:extLst>
              </p:cNvPr>
              <p:cNvSpPr txBox="1"/>
              <p:nvPr/>
            </p:nvSpPr>
            <p:spPr>
              <a:xfrm>
                <a:off x="6289162" y="3620111"/>
                <a:ext cx="53505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E598D1-AA2B-923D-F28C-C800D8D1D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62" y="3620111"/>
                <a:ext cx="5350504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4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34" grpId="0"/>
      <p:bldP spid="38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1E13908-765D-BCC7-670B-8895A2904785}"/>
              </a:ext>
            </a:extLst>
          </p:cNvPr>
          <p:cNvGrpSpPr/>
          <p:nvPr/>
        </p:nvGrpSpPr>
        <p:grpSpPr>
          <a:xfrm>
            <a:off x="645576" y="2122007"/>
            <a:ext cx="4641781" cy="4585042"/>
            <a:chOff x="647700" y="2125532"/>
            <a:chExt cx="4641781" cy="45850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EF3FB2-3000-A294-4DDF-53BE3E8BA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700" y="2240831"/>
              <a:ext cx="4498041" cy="43935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E4F7788-4A81-69EB-19C1-969C4888CB03}"/>
                    </a:ext>
                  </a:extLst>
                </p:cNvPr>
                <p:cNvSpPr txBox="1"/>
                <p:nvPr/>
              </p:nvSpPr>
              <p:spPr>
                <a:xfrm>
                  <a:off x="759941" y="2569027"/>
                  <a:ext cx="39478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E4F7788-4A81-69EB-19C1-969C4888C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941" y="2569027"/>
                  <a:ext cx="39478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3846" r="-15385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1494BD-022A-1A9C-C106-DAF4E4E0F6C8}"/>
                    </a:ext>
                  </a:extLst>
                </p:cNvPr>
                <p:cNvSpPr txBox="1"/>
                <p:nvPr/>
              </p:nvSpPr>
              <p:spPr>
                <a:xfrm>
                  <a:off x="1280767" y="2340976"/>
                  <a:ext cx="39542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1494BD-022A-1A9C-C106-DAF4E4E0F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0767" y="2340976"/>
                  <a:ext cx="395429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5385" r="-12308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F47CD1E-D3CA-59BA-2816-AA739A12E89B}"/>
                    </a:ext>
                  </a:extLst>
                </p:cNvPr>
                <p:cNvSpPr txBox="1"/>
                <p:nvPr/>
              </p:nvSpPr>
              <p:spPr>
                <a:xfrm>
                  <a:off x="4928014" y="4327316"/>
                  <a:ext cx="361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F47CD1E-D3CA-59BA-2816-AA739A12E8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014" y="4327316"/>
                  <a:ext cx="3614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9F1C7C9-78BC-BD06-79CF-67F50DA9A82C}"/>
                    </a:ext>
                  </a:extLst>
                </p:cNvPr>
                <p:cNvSpPr txBox="1"/>
                <p:nvPr/>
              </p:nvSpPr>
              <p:spPr>
                <a:xfrm>
                  <a:off x="685291" y="5107358"/>
                  <a:ext cx="361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9F1C7C9-78BC-BD06-79CF-67F50DA9A8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291" y="5107358"/>
                  <a:ext cx="3614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60F3486-4EA3-4891-3EF0-07BE1D6FBBD1}"/>
                    </a:ext>
                  </a:extLst>
                </p:cNvPr>
                <p:cNvSpPr txBox="1"/>
                <p:nvPr/>
              </p:nvSpPr>
              <p:spPr>
                <a:xfrm>
                  <a:off x="3771624" y="2125532"/>
                  <a:ext cx="361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60F3486-4EA3-4891-3EF0-07BE1D6FBB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624" y="2125532"/>
                  <a:ext cx="3614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DA10752-F0A1-74BB-805E-40B065AF59E3}"/>
                    </a:ext>
                  </a:extLst>
                </p:cNvPr>
                <p:cNvSpPr txBox="1"/>
                <p:nvPr/>
              </p:nvSpPr>
              <p:spPr>
                <a:xfrm>
                  <a:off x="2958556" y="6341242"/>
                  <a:ext cx="361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DA10752-F0A1-74BB-805E-40B065AF5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8556" y="6341242"/>
                  <a:ext cx="3614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EXAMPLE 3.6: Simplify the Boolean function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FFED976-9EBA-444C-934F-ACF5D34A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3075F0-C1DE-8640-0010-1E898C446DEE}"/>
                  </a:ext>
                </a:extLst>
              </p:cNvPr>
              <p:cNvSpPr txBox="1"/>
              <p:nvPr/>
            </p:nvSpPr>
            <p:spPr>
              <a:xfrm>
                <a:off x="7851497" y="2169904"/>
                <a:ext cx="8320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3075F0-C1DE-8640-0010-1E898C446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497" y="2169904"/>
                <a:ext cx="832087" cy="369332"/>
              </a:xfrm>
              <a:prstGeom prst="rect">
                <a:avLst/>
              </a:prstGeom>
              <a:blipFill>
                <a:blip r:embed="rId9"/>
                <a:stretch>
                  <a:fillRect l="-8824" t="-1639" r="-1029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67C402-DD3D-CB4C-B33E-E67D9E59E01B}"/>
              </a:ext>
            </a:extLst>
          </p:cNvPr>
          <p:cNvGrpSpPr/>
          <p:nvPr/>
        </p:nvGrpSpPr>
        <p:grpSpPr>
          <a:xfrm>
            <a:off x="1719313" y="3069937"/>
            <a:ext cx="2789240" cy="2938093"/>
            <a:chOff x="1719313" y="3069937"/>
            <a:chExt cx="2789240" cy="2938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EC2A61D-1004-83E2-C51D-06D43F20BB8B}"/>
                    </a:ext>
                  </a:extLst>
                </p:cNvPr>
                <p:cNvSpPr txBox="1"/>
                <p:nvPr/>
              </p:nvSpPr>
              <p:spPr>
                <a:xfrm>
                  <a:off x="1719313" y="3069937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EC2A61D-1004-83E2-C51D-06D43F20B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313" y="3069937"/>
                  <a:ext cx="280526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4E6947-452B-6F5E-9311-24F39DBFA864}"/>
                    </a:ext>
                  </a:extLst>
                </p:cNvPr>
                <p:cNvSpPr txBox="1"/>
                <p:nvPr/>
              </p:nvSpPr>
              <p:spPr>
                <a:xfrm>
                  <a:off x="2625474" y="3080982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4E6947-452B-6F5E-9311-24F39DBFA8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474" y="3080982"/>
                  <a:ext cx="280526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A55DFD-580A-0364-65AF-F5381A80135A}"/>
                    </a:ext>
                  </a:extLst>
                </p:cNvPr>
                <p:cNvSpPr txBox="1"/>
                <p:nvPr/>
              </p:nvSpPr>
              <p:spPr>
                <a:xfrm>
                  <a:off x="4228027" y="3080981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A55DFD-580A-0364-65AF-F5381A801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027" y="3080981"/>
                  <a:ext cx="280526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19E4CE-3819-0E5C-1C5F-01B9E68CA325}"/>
                    </a:ext>
                  </a:extLst>
                </p:cNvPr>
                <p:cNvSpPr txBox="1"/>
                <p:nvPr/>
              </p:nvSpPr>
              <p:spPr>
                <a:xfrm>
                  <a:off x="4217584" y="3912918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19E4CE-3819-0E5C-1C5F-01B9E68CA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584" y="3912918"/>
                  <a:ext cx="280526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54237ED-1327-32A6-67C8-E2EC350C4B32}"/>
                    </a:ext>
                  </a:extLst>
                </p:cNvPr>
                <p:cNvSpPr txBox="1"/>
                <p:nvPr/>
              </p:nvSpPr>
              <p:spPr>
                <a:xfrm>
                  <a:off x="1719313" y="5541506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54237ED-1327-32A6-67C8-E2EC350C4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313" y="5541506"/>
                  <a:ext cx="280526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1BDDB1E-240E-FC16-52E0-3B15AA0F56C8}"/>
                    </a:ext>
                  </a:extLst>
                </p:cNvPr>
                <p:cNvSpPr txBox="1"/>
                <p:nvPr/>
              </p:nvSpPr>
              <p:spPr>
                <a:xfrm>
                  <a:off x="2564984" y="5541506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1BDDB1E-240E-FC16-52E0-3B15AA0F5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984" y="5541506"/>
                  <a:ext cx="280526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AC4004-C1A7-27B7-8B9A-8365779ECD84}"/>
                    </a:ext>
                  </a:extLst>
                </p:cNvPr>
                <p:cNvSpPr txBox="1"/>
                <p:nvPr/>
              </p:nvSpPr>
              <p:spPr>
                <a:xfrm>
                  <a:off x="4196578" y="5577143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AC4004-C1A7-27B7-8B9A-8365779EC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578" y="5577143"/>
                  <a:ext cx="280526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41A95B-F474-213D-134B-65DCCCD3ABAD}"/>
              </a:ext>
            </a:extLst>
          </p:cNvPr>
          <p:cNvSpPr/>
          <p:nvPr/>
        </p:nvSpPr>
        <p:spPr>
          <a:xfrm>
            <a:off x="4049421" y="3032853"/>
            <a:ext cx="570391" cy="1310952"/>
          </a:xfrm>
          <a:prstGeom prst="roundRect">
            <a:avLst>
              <a:gd name="adj" fmla="val 527"/>
            </a:avLst>
          </a:prstGeom>
          <a:solidFill>
            <a:srgbClr val="5B9BD5">
              <a:alpha val="27059"/>
            </a:srgb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9CF728-1275-1AC7-7467-70AFEB957ACF}"/>
              </a:ext>
            </a:extLst>
          </p:cNvPr>
          <p:cNvGrpSpPr/>
          <p:nvPr/>
        </p:nvGrpSpPr>
        <p:grpSpPr>
          <a:xfrm>
            <a:off x="1579268" y="2892611"/>
            <a:ext cx="1505338" cy="3257454"/>
            <a:chOff x="1558410" y="3796172"/>
            <a:chExt cx="1505338" cy="325745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F8CFB53-D367-5C9D-8D30-DACD3EAA6D45}"/>
                </a:ext>
              </a:extLst>
            </p:cNvPr>
            <p:cNvSpPr/>
            <p:nvPr/>
          </p:nvSpPr>
          <p:spPr>
            <a:xfrm>
              <a:off x="1558410" y="6402709"/>
              <a:ext cx="1494865" cy="650917"/>
            </a:xfrm>
            <a:prstGeom prst="roundRect">
              <a:avLst>
                <a:gd name="adj" fmla="val 851"/>
              </a:avLst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56CDF99-D1C7-8E0E-214C-E1835DFD84A7}"/>
                </a:ext>
              </a:extLst>
            </p:cNvPr>
            <p:cNvSpPr/>
            <p:nvPr/>
          </p:nvSpPr>
          <p:spPr>
            <a:xfrm>
              <a:off x="1568883" y="3796172"/>
              <a:ext cx="1494865" cy="650917"/>
            </a:xfrm>
            <a:prstGeom prst="roundRect">
              <a:avLst>
                <a:gd name="adj" fmla="val 851"/>
              </a:avLst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0253F9-B3F5-3497-FEB7-08883ADD5F5E}"/>
                  </a:ext>
                </a:extLst>
              </p:cNvPr>
              <p:cNvSpPr txBox="1"/>
              <p:nvPr/>
            </p:nvSpPr>
            <p:spPr>
              <a:xfrm>
                <a:off x="6775101" y="2196170"/>
                <a:ext cx="6365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0253F9-B3F5-3497-FEB7-08883ADD5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101" y="2196170"/>
                <a:ext cx="636585" cy="369332"/>
              </a:xfrm>
              <a:prstGeom prst="rect">
                <a:avLst/>
              </a:prstGeom>
              <a:blipFill>
                <a:blip r:embed="rId17"/>
                <a:stretch>
                  <a:fillRect l="-10476" t="-1639" r="-1238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6C9EC7-FA1C-A565-F2B0-1E26574695B8}"/>
                  </a:ext>
                </a:extLst>
              </p:cNvPr>
              <p:cNvSpPr txBox="1"/>
              <p:nvPr/>
            </p:nvSpPr>
            <p:spPr>
              <a:xfrm>
                <a:off x="5682556" y="2185894"/>
                <a:ext cx="6654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6C9EC7-FA1C-A565-F2B0-1E2657469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556" y="2185894"/>
                <a:ext cx="665439" cy="369332"/>
              </a:xfrm>
              <a:prstGeom prst="rect">
                <a:avLst/>
              </a:prstGeom>
              <a:blipFill>
                <a:blip r:embed="rId18"/>
                <a:stretch>
                  <a:fillRect l="-10092" t="-1667" r="-1284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E598D1-AA2B-923D-F28C-C800D8D1DF6B}"/>
                  </a:ext>
                </a:extLst>
              </p:cNvPr>
              <p:cNvSpPr txBox="1"/>
              <p:nvPr/>
            </p:nvSpPr>
            <p:spPr>
              <a:xfrm>
                <a:off x="5879881" y="3500824"/>
                <a:ext cx="56225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E598D1-AA2B-923D-F28C-C800D8D1D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81" y="3500824"/>
                <a:ext cx="5622565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047672A-B970-0A1A-F5AE-4458F4CB4F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2115" y="1109660"/>
            <a:ext cx="7772400" cy="7334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09951FA-F80E-346E-3D1C-3F94618DF603}"/>
              </a:ext>
            </a:extLst>
          </p:cNvPr>
          <p:cNvGrpSpPr/>
          <p:nvPr/>
        </p:nvGrpSpPr>
        <p:grpSpPr>
          <a:xfrm>
            <a:off x="1478482" y="2889957"/>
            <a:ext cx="3277691" cy="3260108"/>
            <a:chOff x="1598011" y="3079927"/>
            <a:chExt cx="3277691" cy="326010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BDEB30B-CF28-0184-AC42-0449C82C249E}"/>
                </a:ext>
              </a:extLst>
            </p:cNvPr>
            <p:cNvSpPr/>
            <p:nvPr/>
          </p:nvSpPr>
          <p:spPr>
            <a:xfrm>
              <a:off x="4305310" y="3079927"/>
              <a:ext cx="570391" cy="650917"/>
            </a:xfrm>
            <a:prstGeom prst="roundRect">
              <a:avLst>
                <a:gd name="adj" fmla="val 851"/>
              </a:avLst>
            </a:prstGeom>
            <a:solidFill>
              <a:schemeClr val="accent6">
                <a:lumMod val="50000"/>
                <a:alpha val="27059"/>
              </a:scheme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42FFC17-85D5-1EC0-410A-845A070818F0}"/>
                </a:ext>
              </a:extLst>
            </p:cNvPr>
            <p:cNvSpPr/>
            <p:nvPr/>
          </p:nvSpPr>
          <p:spPr>
            <a:xfrm>
              <a:off x="4305310" y="5762009"/>
              <a:ext cx="570392" cy="578026"/>
            </a:xfrm>
            <a:prstGeom prst="roundRect">
              <a:avLst>
                <a:gd name="adj" fmla="val 851"/>
              </a:avLst>
            </a:prstGeom>
            <a:solidFill>
              <a:schemeClr val="accent6">
                <a:lumMod val="50000"/>
                <a:alpha val="27059"/>
              </a:scheme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846D5B9-6184-79BD-DFA5-9EAF9C641BC6}"/>
                </a:ext>
              </a:extLst>
            </p:cNvPr>
            <p:cNvSpPr/>
            <p:nvPr/>
          </p:nvSpPr>
          <p:spPr>
            <a:xfrm>
              <a:off x="1598011" y="3084478"/>
              <a:ext cx="670419" cy="649020"/>
            </a:xfrm>
            <a:prstGeom prst="roundRect">
              <a:avLst>
                <a:gd name="adj" fmla="val 851"/>
              </a:avLst>
            </a:prstGeom>
            <a:solidFill>
              <a:schemeClr val="accent6">
                <a:lumMod val="50000"/>
                <a:alpha val="27059"/>
              </a:scheme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7CEAB46-3E9C-D9BA-5F42-61CA3088A07D}"/>
                </a:ext>
              </a:extLst>
            </p:cNvPr>
            <p:cNvSpPr/>
            <p:nvPr/>
          </p:nvSpPr>
          <p:spPr>
            <a:xfrm>
              <a:off x="1610044" y="5762009"/>
              <a:ext cx="572729" cy="578026"/>
            </a:xfrm>
            <a:prstGeom prst="roundRect">
              <a:avLst>
                <a:gd name="adj" fmla="val 851"/>
              </a:avLst>
            </a:prstGeom>
            <a:solidFill>
              <a:schemeClr val="accent6">
                <a:lumMod val="50000"/>
                <a:alpha val="27059"/>
              </a:scheme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9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34" grpId="0"/>
      <p:bldP spid="38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E76A-5E35-998B-94AE-24A0B692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Five-Variable K-Map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AA80C-3745-26A4-501A-8501E5364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There are </a:t>
            </a:r>
            <a:r>
              <a:rPr lang="en-US" sz="2400" dirty="0">
                <a:solidFill>
                  <a:srgbClr val="FF0000"/>
                </a:solidFill>
              </a:rPr>
              <a:t>32 </a:t>
            </a:r>
            <a:r>
              <a:rPr lang="en-US" sz="2400" dirty="0" err="1">
                <a:solidFill>
                  <a:srgbClr val="FF0000"/>
                </a:solidFill>
              </a:rPr>
              <a:t>minterms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 three binary variables;</a:t>
            </a:r>
          </a:p>
          <a:p>
            <a:pPr algn="r"/>
            <a:r>
              <a:rPr lang="fa-IR" sz="2400" dirty="0"/>
              <a:t>نقشه </a:t>
            </a:r>
            <a:r>
              <a:rPr lang="fa-IR" sz="2400" dirty="0" err="1"/>
              <a:t>هایی</a:t>
            </a:r>
            <a:r>
              <a:rPr lang="fa-IR" sz="2400" dirty="0"/>
              <a:t> که بیش از 4 متغیر دارند، پیچیده میشوند. یافتن </a:t>
            </a:r>
            <a:r>
              <a:rPr lang="fa-IR" sz="2400" dirty="0" err="1"/>
              <a:t>مربعات</a:t>
            </a:r>
            <a:r>
              <a:rPr lang="fa-IR" sz="2400" dirty="0"/>
              <a:t> همجوار به شکل هندسی وابسته است.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48E44-473B-0F5F-E923-562D45FB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7619-4EB1-8991-A916-6B18170B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A92667-5B52-B250-77BE-CD564FDEC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4" y="2710541"/>
            <a:ext cx="8106052" cy="40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578B824-3C90-AE7E-1CCB-08CF3C2D1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2" y="2047845"/>
            <a:ext cx="8813986" cy="4382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EXAMPLE 3.7: Simplify the Boolean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15FF-61E7-1221-6545-4EDD80AE3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AC39BA-344E-35B5-7D26-20005F5D4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2" y="1147664"/>
            <a:ext cx="8382544" cy="7142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6FBE68-E702-B7ED-7BB3-106D1C549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1" y="2047845"/>
            <a:ext cx="8812677" cy="44803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3F43842-0AAF-14BF-B95D-EFBEEA973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844" y="1760455"/>
            <a:ext cx="4248694" cy="5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4878-8F4E-8EAC-BF3A-B9A6D41D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Don’t Care Condition (</a:t>
            </a:r>
            <a:r>
              <a:rPr lang="fa-IR" dirty="0"/>
              <a:t>حالات بی اهمیت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0105B-5EAD-804F-CCEF-D0288484D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dirty="0"/>
              <a:t>مجموع منطقی </a:t>
            </a:r>
            <a:r>
              <a:rPr lang="fa-IR" dirty="0" err="1"/>
              <a:t>مینترم</a:t>
            </a:r>
            <a:r>
              <a:rPr lang="fa-IR" dirty="0"/>
              <a:t> های مرتبط با یک تابع </a:t>
            </a:r>
            <a:r>
              <a:rPr lang="fa-IR" dirty="0" err="1"/>
              <a:t>بولی</a:t>
            </a:r>
            <a:r>
              <a:rPr lang="fa-IR" dirty="0"/>
              <a:t>، شرایطی را مشخص می کند که در آن تابع برابر با 1 است.</a:t>
            </a:r>
          </a:p>
          <a:p>
            <a:pPr lvl="1" algn="r" rtl="1"/>
            <a:r>
              <a:rPr lang="fa-IR" dirty="0"/>
              <a:t>این تابع برای بقیه </a:t>
            </a:r>
            <a:r>
              <a:rPr lang="fa-IR" dirty="0" err="1"/>
              <a:t>مینترم</a:t>
            </a:r>
            <a:r>
              <a:rPr lang="fa-IR" dirty="0"/>
              <a:t> ها برابر با 0 است.</a:t>
            </a:r>
          </a:p>
          <a:p>
            <a:pPr algn="r" rtl="1"/>
            <a:r>
              <a:rPr lang="fa-IR" dirty="0"/>
              <a:t>در عمل، در برخی از برنامه ها، تابع برای ترکیبات خاصی از </a:t>
            </a:r>
            <a:r>
              <a:rPr lang="fa-IR" dirty="0" err="1"/>
              <a:t>متغیرها</a:t>
            </a:r>
            <a:r>
              <a:rPr lang="fa-IR" dirty="0"/>
              <a:t> مشخص نشده است.</a:t>
            </a:r>
          </a:p>
          <a:p>
            <a:pPr algn="r" rtl="1"/>
            <a:r>
              <a:rPr lang="fa-IR" dirty="0" err="1"/>
              <a:t>توابعی</a:t>
            </a:r>
            <a:r>
              <a:rPr lang="fa-IR" dirty="0"/>
              <a:t> که خروجی های </a:t>
            </a:r>
            <a:r>
              <a:rPr lang="fa-IR" dirty="0" err="1"/>
              <a:t>نامشخصی</a:t>
            </a:r>
            <a:r>
              <a:rPr lang="fa-IR" dirty="0"/>
              <a:t> برای برخی ترکیب های ورودی دارند، توابع ناقص مشخص نامیده (</a:t>
            </a:r>
            <a:r>
              <a:rPr lang="en-US" i="1" dirty="0">
                <a:solidFill>
                  <a:srgbClr val="FF0000"/>
                </a:solidFill>
              </a:rPr>
              <a:t>incompletely specified functions</a:t>
            </a:r>
            <a:r>
              <a:rPr lang="fa-IR" dirty="0"/>
              <a:t>) می شوند.</a:t>
            </a:r>
          </a:p>
          <a:p>
            <a:pPr algn="r" rtl="1"/>
            <a:r>
              <a:rPr lang="fa-IR" dirty="0"/>
              <a:t>به همین دلیل، مرسوم است که </a:t>
            </a:r>
            <a:r>
              <a:rPr lang="fa-IR" dirty="0" err="1"/>
              <a:t>مینترم</a:t>
            </a:r>
            <a:r>
              <a:rPr lang="fa-IR" dirty="0"/>
              <a:t> های نامشخص یک تابع را شرایط بی تفاوت (</a:t>
            </a:r>
            <a:r>
              <a:rPr lang="en-US" i="1" dirty="0">
                <a:solidFill>
                  <a:srgbClr val="FF0000"/>
                </a:solidFill>
              </a:rPr>
              <a:t>don’t-care conditions</a:t>
            </a:r>
            <a:r>
              <a:rPr lang="fa-IR" dirty="0"/>
              <a:t>) نامیده می شود.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8232E-EBFC-B2C7-17F9-8D0242DC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C943A-2A9E-8EAD-057D-7DA48732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82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E972-D088-72AA-F9B6-AAF97387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EXAMPLE 3.8: Simplify the Boolean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CF838-6B40-1C2B-93FB-CCF995C5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265C-08D8-AE7C-672A-31E7B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7E98F-CA01-1697-D9D8-A1EA729F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3E559-03E4-FA02-743A-362435F2A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15" y="1187222"/>
            <a:ext cx="7267575" cy="695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840513-E48C-5600-B041-7988F9DF7737}"/>
              </a:ext>
            </a:extLst>
          </p:cNvPr>
          <p:cNvSpPr txBox="1"/>
          <p:nvPr/>
        </p:nvSpPr>
        <p:spPr>
          <a:xfrm>
            <a:off x="509315" y="1987033"/>
            <a:ext cx="6116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which has the don’t-care conditions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E91844-2D57-29BE-4F63-EBC8C688E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419" y="1882547"/>
            <a:ext cx="4207873" cy="571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C2FD16-24AC-617F-E945-EEEEB6DB8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283"/>
          <a:stretch/>
        </p:blipFill>
        <p:spPr>
          <a:xfrm>
            <a:off x="127137" y="2494219"/>
            <a:ext cx="4483280" cy="42273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0AC1A2-6D75-4888-E7FD-F822A113B7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76"/>
          <a:stretch/>
        </p:blipFill>
        <p:spPr>
          <a:xfrm>
            <a:off x="4366253" y="2448698"/>
            <a:ext cx="4207873" cy="42273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C5574A-FB2D-273F-9603-8DD25F403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759" y="3020573"/>
            <a:ext cx="3783370" cy="5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1-5- مدارهای ترکیبی - </a:t>
            </a:r>
            <a:r>
              <a:rPr lang="en-US" dirty="0"/>
              <a:t>combinational circuits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2993787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خروجی مدارهای ترکیبی به مقادیر سیگنال ها در ورودی خود واکنش نشان می دهند و مقدار سیگنال خروجی را تولید می کنند و اطلاعات </a:t>
            </a:r>
            <a:r>
              <a:rPr lang="fa-IR" dirty="0" err="1"/>
              <a:t>باینری</a:t>
            </a:r>
            <a:r>
              <a:rPr lang="fa-IR" dirty="0"/>
              <a:t> را از داده های ورودی داده شده به داده های خروجی مورد نیاز تبدیل می کنند.</a:t>
            </a:r>
          </a:p>
          <a:p>
            <a:r>
              <a:rPr lang="fa-IR" dirty="0"/>
              <a:t>این مدارها </a:t>
            </a:r>
            <a:r>
              <a:rPr lang="fa-IR" dirty="0" err="1"/>
              <a:t>بعنوان</a:t>
            </a:r>
            <a:r>
              <a:rPr lang="fa-IR" dirty="0"/>
              <a:t> </a:t>
            </a:r>
            <a:r>
              <a:rPr lang="fa-IR" dirty="0" err="1"/>
              <a:t>بلاک</a:t>
            </a:r>
            <a:r>
              <a:rPr lang="fa-IR" dirty="0"/>
              <a:t> های ساختمانی پایه در ساخت مدارهای حسابی پیچیده تر به کار میروند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5A6F2-3013-5661-B607-C6232FE4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928" y="4233864"/>
            <a:ext cx="7843639" cy="195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74FD-9FB2-848A-BAB8-3DDBA073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و طراحی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5A85C-3EE2-4A7A-0F29-CE24F179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برای تسلط بر مدارهای ترکیبی دو توانمندی لازم است:</a:t>
            </a:r>
          </a:p>
          <a:p>
            <a:pPr lvl="1"/>
            <a:r>
              <a:rPr lang="fa-IR" dirty="0"/>
              <a:t>توانمندی اول: تحلیل مدار ترکیبی</a:t>
            </a:r>
          </a:p>
          <a:p>
            <a:pPr lvl="1"/>
            <a:r>
              <a:rPr lang="fa-IR" dirty="0"/>
              <a:t>توانمندی دوم: طراحی مدار ترکیبی</a:t>
            </a:r>
          </a:p>
          <a:p>
            <a:r>
              <a:rPr lang="fa-IR" dirty="0"/>
              <a:t>تحلیل یک مدار ترکیبی با </a:t>
            </a:r>
            <a:r>
              <a:rPr lang="fa-IR" dirty="0" err="1"/>
              <a:t>دیاگرام</a:t>
            </a:r>
            <a:r>
              <a:rPr lang="fa-IR" dirty="0"/>
              <a:t> مدار منطقی شروع و با مجموعه ای از توابع </a:t>
            </a:r>
            <a:r>
              <a:rPr lang="fa-IR" dirty="0" err="1"/>
              <a:t>بولی</a:t>
            </a:r>
            <a:r>
              <a:rPr lang="fa-IR" dirty="0"/>
              <a:t> یا جدول درستی ختم میشود.</a:t>
            </a:r>
          </a:p>
          <a:p>
            <a:r>
              <a:rPr lang="fa-IR" dirty="0"/>
              <a:t>طراحی مدارهای ترکیبی از تشریح کلامی مسئله آغاز میشود و به یک </a:t>
            </a:r>
            <a:r>
              <a:rPr lang="fa-IR" dirty="0" err="1"/>
              <a:t>دیاگرام</a:t>
            </a:r>
            <a:r>
              <a:rPr lang="fa-IR" dirty="0"/>
              <a:t> مدار منطقی ختم میشود.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90C74-91DA-1EC0-8C76-83C7DAB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96723-83CE-E01A-1FA9-E7A550D5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38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74FD-9FB2-848A-BAB8-3DDBA073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رویه طراحی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5A85C-3EE2-4A7A-0F29-CE24F179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1- بیان مسئله</a:t>
            </a:r>
          </a:p>
          <a:p>
            <a:r>
              <a:rPr lang="fa-IR" dirty="0"/>
              <a:t>2- اختصاص </a:t>
            </a:r>
            <a:r>
              <a:rPr lang="fa-IR" dirty="0" err="1"/>
              <a:t>سمبلهای</a:t>
            </a:r>
            <a:r>
              <a:rPr lang="fa-IR" dirty="0"/>
              <a:t> حرفی به متغیرهای ورودی و خروجی</a:t>
            </a:r>
          </a:p>
          <a:p>
            <a:r>
              <a:rPr lang="fa-IR" dirty="0"/>
              <a:t>3- بدست آوردن جدول درستی که رابطه بین ورودی ها و خروجی ها را تعریف میکند</a:t>
            </a:r>
          </a:p>
          <a:p>
            <a:r>
              <a:rPr lang="fa-IR" dirty="0"/>
              <a:t>4- بدست آوردن توابع </a:t>
            </a:r>
            <a:r>
              <a:rPr lang="fa-IR" dirty="0" err="1"/>
              <a:t>بولی</a:t>
            </a:r>
            <a:r>
              <a:rPr lang="fa-IR" dirty="0"/>
              <a:t> برای هر یک از خروجی ها</a:t>
            </a:r>
          </a:p>
          <a:p>
            <a:r>
              <a:rPr lang="fa-IR" dirty="0"/>
              <a:t>5- رسم </a:t>
            </a:r>
            <a:r>
              <a:rPr lang="fa-IR" dirty="0" err="1"/>
              <a:t>دیاگرام</a:t>
            </a:r>
            <a:r>
              <a:rPr lang="fa-IR" dirty="0"/>
              <a:t> منطقی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90C74-91DA-1EC0-8C76-83C7DAB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96723-83CE-E01A-1FA9-E7A550D5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ED06-1FF1-2788-7FF3-4E1F9FD8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نرم افزار-سخت افزار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64B58-541A-992A-F4E2-55DFC7723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گاهی اوقات، یک سیستم کامپیوتر به دو بخش عملیاتی با ماهیت نرم افزاری و سخت افزاری تقسیم میگردد.</a:t>
            </a:r>
          </a:p>
          <a:p>
            <a:r>
              <a:rPr lang="fa-IR" dirty="0"/>
              <a:t> سخت افزار شامل تمام قطعات الکترونیک و </a:t>
            </a:r>
            <a:r>
              <a:rPr lang="fa-IR" dirty="0" err="1"/>
              <a:t>الکترومکانیک</a:t>
            </a:r>
            <a:r>
              <a:rPr lang="fa-IR" dirty="0"/>
              <a:t> تشکیل دهنده ماهیت فیزیکی آن است.</a:t>
            </a:r>
          </a:p>
          <a:p>
            <a:r>
              <a:rPr lang="fa-IR" dirty="0"/>
              <a:t>نرم افزار کامپیوتر از دستور </a:t>
            </a:r>
            <a:r>
              <a:rPr lang="fa-IR" dirty="0" err="1"/>
              <a:t>العمل</a:t>
            </a:r>
            <a:r>
              <a:rPr lang="fa-IR" dirty="0"/>
              <a:t> ها </a:t>
            </a:r>
            <a:r>
              <a:rPr lang="fa-IR" dirty="0" err="1"/>
              <a:t>وداده</a:t>
            </a:r>
            <a:r>
              <a:rPr lang="fa-IR" dirty="0"/>
              <a:t> </a:t>
            </a:r>
            <a:r>
              <a:rPr lang="fa-IR" dirty="0" err="1"/>
              <a:t>هایی</a:t>
            </a:r>
            <a:r>
              <a:rPr lang="fa-IR" dirty="0"/>
              <a:t> تشکیل شده که کامپیوتر برای انجام کارهای مختلف داده پردازی از آنها استفاده می نماید.</a:t>
            </a:r>
          </a:p>
          <a:p>
            <a:r>
              <a:rPr lang="fa-IR" dirty="0"/>
              <a:t>رشته ای از دستورات، بدنبال هم، برنامه خوانده میشود.</a:t>
            </a:r>
          </a:p>
          <a:p>
            <a:r>
              <a:rPr lang="fa-IR" dirty="0"/>
              <a:t>داده </a:t>
            </a:r>
            <a:r>
              <a:rPr lang="fa-IR" dirty="0" err="1"/>
              <a:t>هایی</a:t>
            </a:r>
            <a:r>
              <a:rPr lang="fa-IR" dirty="0"/>
              <a:t> که برنامه با آنها کار میکند، پایگاه داده ها را تشکیل میدهد.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C4E71-43D1-987C-0224-3A843B7E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933A-3B42-71C6-11A3-9C77C640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بدست آوردن توابع </a:t>
            </a:r>
            <a:r>
              <a:rPr lang="fa-IR" dirty="0" err="1"/>
              <a:t>بولی</a:t>
            </a:r>
            <a:r>
              <a:rPr lang="fa-IR" dirty="0"/>
              <a:t> خروجی را از نمودار منطقی: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1. یک توابع </a:t>
            </a:r>
            <a:r>
              <a:rPr lang="fa-IR" dirty="0" err="1"/>
              <a:t>بولی</a:t>
            </a:r>
            <a:r>
              <a:rPr lang="fa-IR" dirty="0"/>
              <a:t>، برای هر خروجی </a:t>
            </a:r>
            <a:r>
              <a:rPr lang="fa-IR" dirty="0" err="1"/>
              <a:t>گیت</a:t>
            </a:r>
            <a:r>
              <a:rPr lang="fa-IR" dirty="0"/>
              <a:t> تعیین کنید.</a:t>
            </a:r>
          </a:p>
          <a:p>
            <a:r>
              <a:rPr lang="fa-IR" dirty="0"/>
              <a:t>2. توابع </a:t>
            </a:r>
            <a:r>
              <a:rPr lang="fa-IR" dirty="0" err="1"/>
              <a:t>بولی</a:t>
            </a:r>
            <a:r>
              <a:rPr lang="fa-IR" dirty="0"/>
              <a:t> را برای این </a:t>
            </a:r>
            <a:r>
              <a:rPr lang="fa-IR" dirty="0" err="1"/>
              <a:t>گیت</a:t>
            </a:r>
            <a:r>
              <a:rPr lang="fa-IR" dirty="0"/>
              <a:t> ها پیدا کنید.</a:t>
            </a:r>
          </a:p>
          <a:p>
            <a:r>
              <a:rPr lang="fa-IR" dirty="0"/>
              <a:t>3. فرآیند ذکر شده در مرحله 2 را تکرار کنید تا خروجی های مدار بدست آید.</a:t>
            </a:r>
          </a:p>
          <a:p>
            <a:r>
              <a:rPr lang="fa-IR" dirty="0"/>
              <a:t>4. با جایگزینی مکرر توابع تعریف شده قبلی، توابع </a:t>
            </a:r>
            <a:r>
              <a:rPr lang="fa-IR" dirty="0" err="1"/>
              <a:t>بولی</a:t>
            </a:r>
            <a:r>
              <a:rPr lang="fa-IR" dirty="0"/>
              <a:t> خروجی را بر حسب متغیرهای ورودی بدست آورید.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4395-84E7-B77D-E8CC-1A51BDB6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مدار ترکیبی جمع کننده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2F34C-B843-C66A-EEAA-FDC5C1E6F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اساسی ترین مدار </a:t>
            </a:r>
            <a:r>
              <a:rPr lang="fa-IR" dirty="0" err="1"/>
              <a:t>محاسباتی</a:t>
            </a:r>
            <a:r>
              <a:rPr lang="fa-IR" dirty="0"/>
              <a:t> دیجیتال، مدار جمع کننده دو رقم </a:t>
            </a:r>
            <a:r>
              <a:rPr lang="fa-IR" dirty="0" err="1"/>
              <a:t>دودویی</a:t>
            </a:r>
            <a:r>
              <a:rPr lang="fa-IR" dirty="0"/>
              <a:t> است.</a:t>
            </a:r>
          </a:p>
          <a:p>
            <a:r>
              <a:rPr lang="fa-IR" dirty="0"/>
              <a:t>مدار ترکیبی که جمع حسابی دو بیت را انجام میدهد </a:t>
            </a:r>
            <a:r>
              <a:rPr lang="fa-IR" dirty="0">
                <a:solidFill>
                  <a:srgbClr val="FF0000"/>
                </a:solidFill>
              </a:rPr>
              <a:t>نیم جمع کننده (</a:t>
            </a:r>
            <a:r>
              <a:rPr lang="en-US" dirty="0">
                <a:solidFill>
                  <a:srgbClr val="FF0000"/>
                </a:solidFill>
              </a:rPr>
              <a:t>Half Adder</a:t>
            </a:r>
            <a:r>
              <a:rPr lang="fa-IR" dirty="0">
                <a:solidFill>
                  <a:srgbClr val="FF0000"/>
                </a:solidFill>
              </a:rPr>
              <a:t>)</a:t>
            </a:r>
            <a:r>
              <a:rPr lang="fa-IR" dirty="0"/>
              <a:t> نامیده میشود.</a:t>
            </a:r>
          </a:p>
          <a:p>
            <a:r>
              <a:rPr lang="fa-IR" dirty="0"/>
              <a:t>مداری که جمع سه بیت را انجام میدهد (جمع دو بیت و یک بیت </a:t>
            </a:r>
            <a:r>
              <a:rPr lang="fa-IR" dirty="0" err="1"/>
              <a:t>نقلی</a:t>
            </a:r>
            <a:r>
              <a:rPr lang="fa-IR" dirty="0"/>
              <a:t> قبلی)، </a:t>
            </a:r>
            <a:r>
              <a:rPr lang="fa-IR" dirty="0">
                <a:solidFill>
                  <a:srgbClr val="FF0000"/>
                </a:solidFill>
              </a:rPr>
              <a:t>تمام جمع کننده (</a:t>
            </a:r>
            <a:r>
              <a:rPr lang="en-US" dirty="0">
                <a:solidFill>
                  <a:srgbClr val="FF0000"/>
                </a:solidFill>
              </a:rPr>
              <a:t>Full Adder</a:t>
            </a:r>
            <a:r>
              <a:rPr lang="fa-IR" dirty="0">
                <a:solidFill>
                  <a:srgbClr val="FF0000"/>
                </a:solidFill>
              </a:rPr>
              <a:t>)</a:t>
            </a:r>
            <a:r>
              <a:rPr lang="fa-IR" dirty="0"/>
              <a:t> خوانده میشود.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7F211-99A4-6256-2E0E-BF8EDEB2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D7260-CA06-1586-77F2-F41EFF27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E4AEBB-7E13-8FE7-A8A5-0F75F0CA009C}"/>
              </a:ext>
            </a:extLst>
          </p:cNvPr>
          <p:cNvGrpSpPr/>
          <p:nvPr/>
        </p:nvGrpSpPr>
        <p:grpSpPr>
          <a:xfrm>
            <a:off x="1161841" y="4953576"/>
            <a:ext cx="3826587" cy="1452643"/>
            <a:chOff x="3408653" y="4384521"/>
            <a:chExt cx="3826587" cy="14526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E25735-EC0F-9B63-9BA1-75356B29F920}"/>
                </a:ext>
              </a:extLst>
            </p:cNvPr>
            <p:cNvSpPr/>
            <p:nvPr/>
          </p:nvSpPr>
          <p:spPr>
            <a:xfrm>
              <a:off x="4519577" y="4550925"/>
              <a:ext cx="1345475" cy="12213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FA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AD31703-D60D-907D-9053-504FFC46E637}"/>
                </a:ext>
              </a:extLst>
            </p:cNvPr>
            <p:cNvCxnSpPr>
              <a:cxnSpLocks/>
            </p:cNvCxnSpPr>
            <p:nvPr/>
          </p:nvCxnSpPr>
          <p:spPr>
            <a:xfrm>
              <a:off x="3735977" y="4653642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9507BF6-1D87-7CE5-B98B-FCBEB1837B23}"/>
                </a:ext>
              </a:extLst>
            </p:cNvPr>
            <p:cNvCxnSpPr>
              <a:cxnSpLocks/>
            </p:cNvCxnSpPr>
            <p:nvPr/>
          </p:nvCxnSpPr>
          <p:spPr>
            <a:xfrm>
              <a:off x="3735977" y="5034642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7B2DA8-5D63-88C7-EA4D-616660733C25}"/>
                </a:ext>
              </a:extLst>
            </p:cNvPr>
            <p:cNvCxnSpPr>
              <a:cxnSpLocks/>
            </p:cNvCxnSpPr>
            <p:nvPr/>
          </p:nvCxnSpPr>
          <p:spPr>
            <a:xfrm>
              <a:off x="3735977" y="5531030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707D2A-2C2D-0A5D-E681-DC38D2B5C4CF}"/>
                </a:ext>
              </a:extLst>
            </p:cNvPr>
            <p:cNvCxnSpPr>
              <a:cxnSpLocks/>
            </p:cNvCxnSpPr>
            <p:nvPr/>
          </p:nvCxnSpPr>
          <p:spPr>
            <a:xfrm>
              <a:off x="5815361" y="4779916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0C1457-863C-DC6D-427B-2AC9D77B6240}"/>
                </a:ext>
              </a:extLst>
            </p:cNvPr>
            <p:cNvCxnSpPr>
              <a:cxnSpLocks/>
            </p:cNvCxnSpPr>
            <p:nvPr/>
          </p:nvCxnSpPr>
          <p:spPr>
            <a:xfrm>
              <a:off x="5815361" y="5356859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6FB5259-39B1-F86D-7A7D-CCF218C12DAD}"/>
                    </a:ext>
                  </a:extLst>
                </p:cNvPr>
                <p:cNvSpPr txBox="1"/>
                <p:nvPr/>
              </p:nvSpPr>
              <p:spPr>
                <a:xfrm>
                  <a:off x="3418261" y="4384521"/>
                  <a:ext cx="385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9FB906-6BE4-DD1C-5195-7FD449F60A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261" y="4384521"/>
                  <a:ext cx="38568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320D99A-84F0-9DE5-35A0-AC50676A3A79}"/>
                    </a:ext>
                  </a:extLst>
                </p:cNvPr>
                <p:cNvSpPr txBox="1"/>
                <p:nvPr/>
              </p:nvSpPr>
              <p:spPr>
                <a:xfrm>
                  <a:off x="3414961" y="4792282"/>
                  <a:ext cx="3960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D6ACEE3-922D-1951-D1D0-53BA8F51BD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4961" y="4792282"/>
                  <a:ext cx="39607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87731FD-4C6A-A62F-5DD5-C2F8EC7AD858}"/>
                    </a:ext>
                  </a:extLst>
                </p:cNvPr>
                <p:cNvSpPr txBox="1"/>
                <p:nvPr/>
              </p:nvSpPr>
              <p:spPr>
                <a:xfrm>
                  <a:off x="6577175" y="5181928"/>
                  <a:ext cx="6580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73D1DD2-3B97-1CBA-966D-9B070C9DB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7175" y="5181928"/>
                  <a:ext cx="6580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CA19C77-98A7-868D-57E2-B922A1A3DEDF}"/>
                    </a:ext>
                  </a:extLst>
                </p:cNvPr>
                <p:cNvSpPr txBox="1"/>
                <p:nvPr/>
              </p:nvSpPr>
              <p:spPr>
                <a:xfrm>
                  <a:off x="6666558" y="4555669"/>
                  <a:ext cx="3638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BDF865-A7BE-70E4-628F-D784FCD38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558" y="4555669"/>
                  <a:ext cx="36388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7A9C694-875A-57D2-EF82-0C445EEE9592}"/>
                    </a:ext>
                  </a:extLst>
                </p:cNvPr>
                <p:cNvSpPr txBox="1"/>
                <p:nvPr/>
              </p:nvSpPr>
              <p:spPr>
                <a:xfrm>
                  <a:off x="3408653" y="5467832"/>
                  <a:ext cx="5426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3275A8-E6C6-8834-B76F-17A70FF12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653" y="5467832"/>
                  <a:ext cx="54264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88371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8BA67-A85E-F39F-A0A5-CD9BFA90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Half Adder(</a:t>
            </a:r>
            <a:r>
              <a:rPr lang="fa-IR" sz="4000" dirty="0"/>
              <a:t>نیم جمع کننده</a:t>
            </a:r>
            <a:r>
              <a:rPr lang="en-US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2A73F1-3CA6-E6E5-B0A8-DD406444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 logic diagram of the half adder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CC32-933E-1B70-8229-FAC53C6A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42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8E966E-5173-9C5D-0600-8FEC6772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BAB23-492C-5E05-4A84-FB56CE970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179" y="3309146"/>
            <a:ext cx="1939895" cy="846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0C778-598A-4477-D492-A921303AC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996" y="1240077"/>
            <a:ext cx="2370263" cy="206906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5679488-518E-13B4-1A32-3EE5CD0D1873}"/>
              </a:ext>
            </a:extLst>
          </p:cNvPr>
          <p:cNvGrpSpPr/>
          <p:nvPr/>
        </p:nvGrpSpPr>
        <p:grpSpPr>
          <a:xfrm>
            <a:off x="323851" y="2664130"/>
            <a:ext cx="7359786" cy="3742089"/>
            <a:chOff x="323851" y="2664130"/>
            <a:chExt cx="7359786" cy="37420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C885A2-9C49-F918-1395-7F1861062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851" y="2664130"/>
              <a:ext cx="3750001" cy="374208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11A3F6-8177-A684-E45C-E61A4B85E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8946" y="2936960"/>
              <a:ext cx="2704691" cy="224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9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8E966E-5173-9C5D-0600-8FEC6772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dirty="0" err="1"/>
              <a:t>Engeneering</a:t>
            </a:r>
            <a:r>
              <a:rPr lang="en-US" dirty="0"/>
              <a:t> </a:t>
            </a:r>
            <a:r>
              <a:rPr lang="en-US" dirty="0" err="1"/>
              <a:t>Department,Shahed</a:t>
            </a:r>
            <a:r>
              <a:rPr lang="en-US" dirty="0"/>
              <a:t> University, Iran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1806419-64CA-D8C7-BB6E-199B9DA8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959" y="3625372"/>
            <a:ext cx="4449618" cy="32326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CC32-933E-1B70-8229-FAC53C6A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43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68BA67-A85E-F39F-A0A5-CD9BFA908D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11328400" cy="825500"/>
          </a:xfrm>
        </p:spPr>
        <p:txBody>
          <a:bodyPr>
            <a:normAutofit/>
          </a:bodyPr>
          <a:lstStyle/>
          <a:p>
            <a:r>
              <a:rPr lang="en-US" dirty="0">
                <a:cs typeface="B Yekan" panose="00000400000000000000" pitchFamily="2" charset="-78"/>
              </a:rPr>
              <a:t>Full adder (</a:t>
            </a:r>
            <a:r>
              <a:rPr lang="fa-IR" sz="4000" dirty="0">
                <a:cs typeface="B Yekan" panose="00000400000000000000" pitchFamily="2" charset="-78"/>
              </a:rPr>
              <a:t>تمام جمع کننده</a:t>
            </a:r>
            <a:r>
              <a:rPr lang="en-US" dirty="0">
                <a:cs typeface="B Yekan" panose="00000400000000000000" pitchFamily="2" charset="-78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5083B4-6F77-0489-6D64-0ADADA4D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1" y="961751"/>
            <a:ext cx="3491164" cy="36645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B3065E-DCC8-064D-6A72-E04544581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043" y="961751"/>
            <a:ext cx="7137491" cy="27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428B-3CB0-D2F2-C5E1-63F2726B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/>
              <a:t>پیاده سازی یک تمام جمع کننده با استفاده از دو نیم جمع کننده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62651-F3CD-E2D7-674E-DF101FFB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1E5EB-9C3C-A83E-15BD-06A107FB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025A94E3-8BC0-4831-7E9F-5926C829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300520"/>
            <a:ext cx="9277349" cy="47035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1C6C60A-6B7E-799D-C6A8-950969078770}"/>
              </a:ext>
            </a:extLst>
          </p:cNvPr>
          <p:cNvGrpSpPr/>
          <p:nvPr/>
        </p:nvGrpSpPr>
        <p:grpSpPr>
          <a:xfrm>
            <a:off x="933994" y="1482634"/>
            <a:ext cx="5244738" cy="2521132"/>
            <a:chOff x="933994" y="1482634"/>
            <a:chExt cx="5244738" cy="25211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71346F-563B-649B-939E-D94B24DB9294}"/>
                </a:ext>
              </a:extLst>
            </p:cNvPr>
            <p:cNvSpPr/>
            <p:nvPr/>
          </p:nvSpPr>
          <p:spPr>
            <a:xfrm>
              <a:off x="933994" y="1482634"/>
              <a:ext cx="2514600" cy="2521132"/>
            </a:xfrm>
            <a:prstGeom prst="rect">
              <a:avLst/>
            </a:prstGeom>
            <a:solidFill>
              <a:srgbClr val="7030A0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7D69DB-EF87-B63B-7977-DB0C99A232CD}"/>
                </a:ext>
              </a:extLst>
            </p:cNvPr>
            <p:cNvSpPr/>
            <p:nvPr/>
          </p:nvSpPr>
          <p:spPr>
            <a:xfrm>
              <a:off x="3738832" y="1482634"/>
              <a:ext cx="2439900" cy="2521132"/>
            </a:xfrm>
            <a:prstGeom prst="rect">
              <a:avLst/>
            </a:prstGeom>
            <a:solidFill>
              <a:srgbClr val="7030A0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41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E30588-D1C7-AE29-93DB-6F94C6B3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Binary Subtractor (</a:t>
            </a:r>
            <a:r>
              <a:rPr lang="fa-IR" dirty="0"/>
              <a:t>تفریق کننده دو </a:t>
            </a:r>
            <a:r>
              <a:rPr lang="fa-IR" dirty="0" err="1"/>
              <a:t>دویی</a:t>
            </a:r>
            <a:r>
              <a:rPr lang="en-US" dirty="0"/>
              <a:t>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B1BD7BB-1BAE-A698-ED98-E3833ADEA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1" y="909319"/>
            <a:ext cx="9597389" cy="56753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4B98-CE13-184A-2F3E-F04754F2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E20E-42BD-21F3-89E0-6F753598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6D9D7-90C3-680F-EBE0-E8D9FF8207AB}"/>
              </a:ext>
            </a:extLst>
          </p:cNvPr>
          <p:cNvSpPr txBox="1"/>
          <p:nvPr/>
        </p:nvSpPr>
        <p:spPr>
          <a:xfrm>
            <a:off x="7423928" y="5625515"/>
            <a:ext cx="3691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exclusive-OR with output V is for detecting an overflow.</a:t>
            </a:r>
          </a:p>
        </p:txBody>
      </p:sp>
    </p:spTree>
    <p:extLst>
      <p:ext uri="{BB962C8B-B14F-4D97-AF65-F5344CB8AC3E}">
        <p14:creationId xmlns:p14="http://schemas.microsoft.com/office/powerpoint/2010/main" val="2180889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E30588-D1C7-AE29-93DB-6F94C6B3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Overflow (</a:t>
            </a:r>
            <a:r>
              <a:rPr lang="fa-IR" dirty="0"/>
              <a:t>سرریز</a:t>
            </a:r>
            <a:r>
              <a:rPr lang="en-US" dirty="0"/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7D73D0-8CB3-68F7-455B-06208F01D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3200399"/>
            <a:ext cx="11328838" cy="3205819"/>
          </a:xfrm>
        </p:spPr>
        <p:txBody>
          <a:bodyPr>
            <a:normAutofit/>
          </a:bodyPr>
          <a:lstStyle/>
          <a:p>
            <a:r>
              <a:rPr lang="fa-IR" dirty="0"/>
              <a:t>هر گاه دو عدد </a:t>
            </a:r>
            <a:r>
              <a:rPr lang="en-US" dirty="0"/>
              <a:t>n</a:t>
            </a:r>
            <a:r>
              <a:rPr lang="fa-IR" dirty="0"/>
              <a:t> رقمی با هم جمع شوند و حاصل جمع </a:t>
            </a:r>
            <a:r>
              <a:rPr lang="en-US" dirty="0"/>
              <a:t>n+1</a:t>
            </a:r>
            <a:r>
              <a:rPr lang="fa-IR" dirty="0"/>
              <a:t> رقم را اشغال کند، گوییم سرریز رخ داده است.</a:t>
            </a:r>
          </a:p>
          <a:p>
            <a:r>
              <a:rPr lang="fa-IR" dirty="0"/>
              <a:t>سرریز در کامپیوتر مشکلاتی را ایجاد میکند. اغلب یک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را یک میکند تا توسط کاربر چک شود.</a:t>
            </a:r>
          </a:p>
          <a:p>
            <a:pPr marL="0" indent="0">
              <a:buNone/>
            </a:pPr>
            <a:endParaRPr lang="fa-I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4B98-CE13-184A-2F3E-F04754F2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E20E-42BD-21F3-89E0-6F753598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13553D3-2C83-CC54-140F-DC0C026CA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52"/>
          <a:stretch/>
        </p:blipFill>
        <p:spPr>
          <a:xfrm>
            <a:off x="4959284" y="-1"/>
            <a:ext cx="6664557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03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E30588-D1C7-AE29-93DB-6F94C6B3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مثال سرریز در جمع دو عدد 8 بیتی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4B98-CE13-184A-2F3E-F04754F2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E20E-42BD-21F3-89E0-6F753598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13553D3-2C83-CC54-140F-DC0C026CA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952"/>
          <a:stretch/>
        </p:blipFill>
        <p:spPr>
          <a:xfrm>
            <a:off x="86128" y="843911"/>
            <a:ext cx="7859072" cy="3774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33184A-B22A-100C-9099-D5F48756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68" y="4622560"/>
            <a:ext cx="10029825" cy="199072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4D047B7-599D-3E6E-D218-E96AF26C88B6}"/>
              </a:ext>
            </a:extLst>
          </p:cNvPr>
          <p:cNvGrpSpPr/>
          <p:nvPr/>
        </p:nvGrpSpPr>
        <p:grpSpPr>
          <a:xfrm>
            <a:off x="1097280" y="4650377"/>
            <a:ext cx="9714412" cy="449339"/>
            <a:chOff x="1097280" y="4650377"/>
            <a:chExt cx="9714412" cy="4493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8F873F-01F1-85B3-12EC-090FC47FB585}"/>
                </a:ext>
              </a:extLst>
            </p:cNvPr>
            <p:cNvCxnSpPr/>
            <p:nvPr/>
          </p:nvCxnSpPr>
          <p:spPr>
            <a:xfrm>
              <a:off x="1097280" y="5087983"/>
              <a:ext cx="426502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EF33C1-8AE3-A28C-1352-D4E3CA3D6855}"/>
                </a:ext>
              </a:extLst>
            </p:cNvPr>
            <p:cNvCxnSpPr/>
            <p:nvPr/>
          </p:nvCxnSpPr>
          <p:spPr>
            <a:xfrm>
              <a:off x="6546669" y="5087983"/>
              <a:ext cx="426502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5D7B5B8-AB2E-BC07-85A7-1EE6888235AB}"/>
                </a:ext>
              </a:extLst>
            </p:cNvPr>
            <p:cNvSpPr/>
            <p:nvPr/>
          </p:nvSpPr>
          <p:spPr>
            <a:xfrm>
              <a:off x="3370217" y="4650377"/>
              <a:ext cx="411480" cy="437598"/>
            </a:xfrm>
            <a:prstGeom prst="roundRect">
              <a:avLst/>
            </a:prstGeom>
            <a:solidFill>
              <a:srgbClr val="5B9BD5">
                <a:alpha val="45098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E248A8-D86F-3C54-C338-FB3A8302E1AD}"/>
                </a:ext>
              </a:extLst>
            </p:cNvPr>
            <p:cNvSpPr/>
            <p:nvPr/>
          </p:nvSpPr>
          <p:spPr>
            <a:xfrm>
              <a:off x="3809924" y="4650377"/>
              <a:ext cx="411480" cy="437598"/>
            </a:xfrm>
            <a:prstGeom prst="roundRect">
              <a:avLst/>
            </a:prstGeom>
            <a:solidFill>
              <a:srgbClr val="5B9BD5">
                <a:alpha val="45098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914F9AE-EB4B-700F-6EAA-CECB35ADD458}"/>
                </a:ext>
              </a:extLst>
            </p:cNvPr>
            <p:cNvSpPr/>
            <p:nvPr/>
          </p:nvSpPr>
          <p:spPr>
            <a:xfrm>
              <a:off x="8813074" y="4662118"/>
              <a:ext cx="411480" cy="437598"/>
            </a:xfrm>
            <a:prstGeom prst="roundRect">
              <a:avLst/>
            </a:prstGeom>
            <a:solidFill>
              <a:srgbClr val="5B9BD5">
                <a:alpha val="45098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7CA914A-A536-423A-7067-55AA72D52332}"/>
                </a:ext>
              </a:extLst>
            </p:cNvPr>
            <p:cNvSpPr/>
            <p:nvPr/>
          </p:nvSpPr>
          <p:spPr>
            <a:xfrm>
              <a:off x="9252781" y="4662118"/>
              <a:ext cx="411480" cy="437598"/>
            </a:xfrm>
            <a:prstGeom prst="roundRect">
              <a:avLst/>
            </a:prstGeom>
            <a:solidFill>
              <a:srgbClr val="5B9BD5">
                <a:alpha val="45098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0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B45C-8C57-7B78-B145-9D464E76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یادآوری چند مدار ترکیبی پر کاربرد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C1199-1E40-9CE3-7A81-7BD2C2D73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a-IR" dirty="0"/>
                  <a:t>دیکدرها</a:t>
                </a:r>
              </a:p>
              <a:p>
                <a:pPr lvl="1"/>
                <a:r>
                  <a:rPr lang="fa-IR" dirty="0"/>
                  <a:t>براساس ترکیب </a:t>
                </a:r>
                <a:r>
                  <a:rPr lang="fa-IR" dirty="0" err="1"/>
                  <a:t>ورودیها</a:t>
                </a:r>
                <a:r>
                  <a:rPr lang="fa-IR" dirty="0"/>
                  <a:t> (</a:t>
                </a:r>
                <a:r>
                  <a:rPr lang="en-US" dirty="0"/>
                  <a:t>n</a:t>
                </a:r>
                <a:r>
                  <a:rPr lang="fa-IR" dirty="0"/>
                  <a:t> ورودی)، تنها یک خروجی (یکی از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خروجی) فعال میشود.</a:t>
                </a:r>
              </a:p>
              <a:p>
                <a:r>
                  <a:rPr lang="fa-IR" dirty="0" err="1"/>
                  <a:t>انکدر</a:t>
                </a:r>
                <a:endParaRPr lang="fa-IR" dirty="0"/>
              </a:p>
              <a:p>
                <a:pPr lvl="1"/>
                <a:r>
                  <a:rPr lang="fa-IR" dirty="0"/>
                  <a:t>برعکس </a:t>
                </a:r>
                <a:r>
                  <a:rPr lang="fa-IR" dirty="0" err="1"/>
                  <a:t>دیکدر</a:t>
                </a:r>
                <a:r>
                  <a:rPr lang="fa-IR" dirty="0"/>
                  <a:t> عمل میکند یعنی به </a:t>
                </a:r>
                <a:r>
                  <a:rPr lang="fa-IR" dirty="0" err="1"/>
                  <a:t>ازای</a:t>
                </a:r>
                <a:r>
                  <a:rPr lang="fa-IR" dirty="0"/>
                  <a:t> دریافت یک خط فعال از بین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ورودی، ترکیب </a:t>
                </a:r>
                <a:r>
                  <a:rPr lang="en-US" dirty="0"/>
                  <a:t>n</a:t>
                </a:r>
                <a:r>
                  <a:rPr lang="fa-IR" dirty="0"/>
                  <a:t>بیتی خروجی را نشان میدهد.</a:t>
                </a:r>
              </a:p>
              <a:p>
                <a:r>
                  <a:rPr lang="fa-IR" dirty="0"/>
                  <a:t>مالتی </a:t>
                </a:r>
                <a:r>
                  <a:rPr lang="fa-IR" dirty="0" err="1"/>
                  <a:t>پلکسرها</a:t>
                </a:r>
                <a:endParaRPr lang="fa-IR" dirty="0"/>
              </a:p>
              <a:p>
                <a:pPr lvl="1"/>
                <a:r>
                  <a:rPr lang="fa-IR" dirty="0"/>
                  <a:t>با استفاده از </a:t>
                </a:r>
                <a:r>
                  <a:rPr lang="en-US" dirty="0"/>
                  <a:t>n</a:t>
                </a:r>
                <a:r>
                  <a:rPr lang="fa-IR" dirty="0"/>
                  <a:t> خط انتخاب میتوان یکی از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خط ورودی را به خروجی انتقال داد.</a:t>
                </a:r>
              </a:p>
              <a:p>
                <a:pPr lvl="1"/>
                <a:endParaRPr lang="fa-IR" dirty="0"/>
              </a:p>
              <a:p>
                <a:r>
                  <a:rPr lang="fa-IR" dirty="0"/>
                  <a:t>از </a:t>
                </a:r>
                <a:r>
                  <a:rPr lang="fa-IR" dirty="0" err="1"/>
                  <a:t>دیکدرها</a:t>
                </a:r>
                <a:r>
                  <a:rPr lang="fa-IR" dirty="0"/>
                  <a:t> و مالتی </a:t>
                </a:r>
                <a:r>
                  <a:rPr lang="fa-IR" dirty="0" err="1"/>
                  <a:t>پلکسرها</a:t>
                </a:r>
                <a:r>
                  <a:rPr lang="fa-IR" dirty="0"/>
                  <a:t> برای ساخت مدارهای ترکیبی نیز استفاده میشود.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C1199-1E40-9CE3-7A81-7BD2C2D73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4" r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12D5B-F6C3-3FB0-06B4-CC487A55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83DDD-6E62-7F0B-ADDF-BA6E94CD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09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BC986-8858-4DD5-D122-30C7819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دیکدر</a:t>
            </a:r>
            <a:r>
              <a:rPr lang="fa-IR" dirty="0"/>
              <a:t> ها (</a:t>
            </a:r>
            <a:r>
              <a:rPr lang="en-US" dirty="0"/>
              <a:t>Decoder</a:t>
            </a:r>
            <a:r>
              <a:rPr lang="fa-I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22ACE5-05A5-676B-8C52-6DD8E3572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9016" y="1240077"/>
                <a:ext cx="6345283" cy="24109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سه </a:t>
                </a:r>
                <a:r>
                  <a:rPr lang="fa-IR" dirty="0" err="1"/>
                  <a:t>ورودي</a:t>
                </a:r>
                <a:r>
                  <a:rPr lang="fa-IR" dirty="0"/>
                  <a:t> داده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fa-IR" dirty="0"/>
                  <a:t> به هشت </a:t>
                </a:r>
                <a:r>
                  <a:rPr lang="fa-IR" dirty="0" err="1"/>
                  <a:t>خروجي</a:t>
                </a:r>
                <a:r>
                  <a:rPr lang="fa-IR" dirty="0"/>
                  <a:t> داده </a:t>
                </a:r>
                <a:r>
                  <a:rPr lang="fa-IR" dirty="0" err="1"/>
                  <a:t>تبديل</a:t>
                </a:r>
                <a:r>
                  <a:rPr lang="fa-IR" dirty="0"/>
                  <a:t> شده </a:t>
                </a:r>
                <a:r>
                  <a:rPr lang="fa-IR" dirty="0" err="1"/>
                  <a:t>اند</a:t>
                </a:r>
                <a:r>
                  <a:rPr lang="fa-IR" dirty="0"/>
                  <a:t> </a:t>
                </a:r>
                <a:r>
                  <a:rPr lang="fa-IR" dirty="0" err="1"/>
                  <a:t>كه</a:t>
                </a:r>
                <a:r>
                  <a:rPr lang="fa-IR" dirty="0"/>
                  <a:t> هر </a:t>
                </a:r>
                <a:r>
                  <a:rPr lang="fa-IR" dirty="0" err="1"/>
                  <a:t>خروجي</a:t>
                </a:r>
                <a:r>
                  <a:rPr lang="fa-IR" dirty="0"/>
                  <a:t> </a:t>
                </a:r>
                <a:r>
                  <a:rPr lang="fa-IR" dirty="0" err="1"/>
                  <a:t>يكي</a:t>
                </a:r>
                <a:r>
                  <a:rPr lang="fa-IR" dirty="0"/>
                  <a:t> از </a:t>
                </a:r>
                <a:r>
                  <a:rPr lang="fa-IR" dirty="0" err="1"/>
                  <a:t>تركيبات</a:t>
                </a:r>
                <a:r>
                  <a:rPr lang="fa-IR" dirty="0"/>
                  <a:t> سه </a:t>
                </a:r>
                <a:r>
                  <a:rPr lang="fa-IR" dirty="0" err="1"/>
                  <a:t>متغير</a:t>
                </a:r>
                <a:r>
                  <a:rPr lang="fa-IR" dirty="0"/>
                  <a:t> </a:t>
                </a:r>
                <a:r>
                  <a:rPr lang="fa-IR" dirty="0" err="1"/>
                  <a:t>ورودي</a:t>
                </a:r>
                <a:r>
                  <a:rPr lang="fa-IR" dirty="0"/>
                  <a:t> </a:t>
                </a:r>
                <a:r>
                  <a:rPr lang="fa-IR" dirty="0" err="1"/>
                  <a:t>دودويي</a:t>
                </a:r>
                <a:r>
                  <a:rPr lang="fa-IR" dirty="0"/>
                  <a:t> را نشان </a:t>
                </a:r>
                <a:r>
                  <a:rPr lang="fa-IR" dirty="0" err="1"/>
                  <a:t>مي‌دهد</a:t>
                </a:r>
                <a:r>
                  <a:rPr lang="fa-IR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22ACE5-05A5-676B-8C52-6DD8E3572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9016" y="1240077"/>
                <a:ext cx="6345283" cy="2410992"/>
              </a:xfrm>
              <a:blipFill>
                <a:blip r:embed="rId2"/>
                <a:stretch>
                  <a:fillRect r="-672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7C64E-5DAF-B906-3D00-B3A59316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49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C8B235-4C02-30AA-E821-2D4BB64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1C55A-808F-0258-8B74-D43E966A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2" y="454559"/>
            <a:ext cx="4709160" cy="542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4C7C9-B329-DB19-AEFD-908029A0E1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10"/>
          <a:stretch/>
        </p:blipFill>
        <p:spPr>
          <a:xfrm>
            <a:off x="5075706" y="3879669"/>
            <a:ext cx="6992271" cy="26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6F11-D25B-A694-E67D-ADAB5261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سیستم عامل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AA4A6-58D8-4062-0424-3B7B936EB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برنامه </a:t>
            </a:r>
            <a:r>
              <a:rPr lang="fa-IR" dirty="0" err="1"/>
              <a:t>هایی</a:t>
            </a:r>
            <a:r>
              <a:rPr lang="fa-IR" dirty="0"/>
              <a:t> که </a:t>
            </a:r>
            <a:r>
              <a:rPr lang="fa-IR" dirty="0" err="1"/>
              <a:t>بصورت</a:t>
            </a:r>
            <a:r>
              <a:rPr lang="fa-IR" dirty="0"/>
              <a:t> یک بسته نرم افزاری سیستم درآمده </a:t>
            </a:r>
            <a:r>
              <a:rPr lang="fa-IR" dirty="0" err="1"/>
              <a:t>اند</a:t>
            </a:r>
            <a:r>
              <a:rPr lang="fa-IR" dirty="0"/>
              <a:t>، سیستم عامل خوانده میشوند.</a:t>
            </a:r>
          </a:p>
          <a:p>
            <a:r>
              <a:rPr lang="fa-IR" dirty="0"/>
              <a:t>این برنامه ها از برنامه </a:t>
            </a:r>
            <a:r>
              <a:rPr lang="fa-IR" dirty="0" err="1"/>
              <a:t>هایی</a:t>
            </a:r>
            <a:r>
              <a:rPr lang="fa-IR" dirty="0"/>
              <a:t> که کاربر برای حل مسائل خاصی مینویسد، متمایز است.</a:t>
            </a:r>
          </a:p>
          <a:p>
            <a:r>
              <a:rPr lang="fa-IR" dirty="0"/>
              <a:t>سیستم عامل بخش لاینفک یک سیستم کامپیوتر است</a:t>
            </a:r>
          </a:p>
          <a:p>
            <a:r>
              <a:rPr lang="fa-IR" dirty="0"/>
              <a:t>نقش سیستم عامل، جبران اختلافات موجود بین نیازهای کاربر و توانایی سخت افزار است.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30C1C-4948-BC80-6DC5-1663121D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0CF5-7F49-9CE2-87DF-8183491F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5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BC986-8858-4DD5-D122-30C7819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اتصال </a:t>
            </a:r>
            <a:r>
              <a:rPr lang="fa-IR" dirty="0" err="1"/>
              <a:t>دیکدرها</a:t>
            </a:r>
            <a:r>
              <a:rPr lang="fa-IR" dirty="0"/>
              <a:t> با ورودی </a:t>
            </a:r>
            <a:r>
              <a:rPr lang="fa-IR" dirty="0" err="1"/>
              <a:t>فعالساز</a:t>
            </a:r>
            <a:r>
              <a:rPr lang="fa-IR" dirty="0"/>
              <a:t> (ساخت </a:t>
            </a:r>
            <a:r>
              <a:rPr lang="fa-IR" dirty="0" err="1"/>
              <a:t>دیکدر</a:t>
            </a:r>
            <a:r>
              <a:rPr lang="fa-IR" dirty="0"/>
              <a:t> بزرگتر)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2ACE5-05A5-676B-8C52-6DD8E3572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 * 16 decoder constructed with two 3 * 8 decoders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7C64E-5DAF-B906-3D00-B3A59316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50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C8B235-4C02-30AA-E821-2D4BB64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88AB6A-EB2A-304F-1D6E-58E4F47BD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67" y="1959032"/>
            <a:ext cx="75723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BC986-8858-4DD5-D122-30C7819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Encoder </a:t>
            </a:r>
            <a:r>
              <a:rPr lang="fa-IR" dirty="0"/>
              <a:t>(</a:t>
            </a:r>
            <a:r>
              <a:rPr lang="fa-IR" dirty="0" err="1"/>
              <a:t>انکدرها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29AB7-9A3D-8108-E8B1-4D86993E6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7C64E-5DAF-B906-3D00-B3A59316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51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C8B235-4C02-30AA-E821-2D4BB64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1356F-F8EE-006C-327F-10DF8D7F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" y="1153421"/>
            <a:ext cx="8601891" cy="4051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5D959A-93EC-C544-51D0-071EDB7AC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51" y="5205094"/>
            <a:ext cx="3733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59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C361F0-A9AB-6A68-A6F0-0FA259C8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مالتی </a:t>
            </a:r>
            <a:r>
              <a:rPr lang="fa-IR" dirty="0" err="1"/>
              <a:t>پلکسرها</a:t>
            </a:r>
            <a:r>
              <a:rPr lang="fa-IR" dirty="0"/>
              <a:t> (</a:t>
            </a:r>
            <a:r>
              <a:rPr lang="en-US" dirty="0"/>
              <a:t>multiplexers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1486C-CB07-3528-6985-19820940C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یک مالتی </a:t>
            </a:r>
            <a:r>
              <a:rPr lang="fa-IR" dirty="0" err="1"/>
              <a:t>پلکسر</a:t>
            </a:r>
            <a:r>
              <a:rPr lang="fa-IR" dirty="0"/>
              <a:t> مداری ترکیبی است که اطلاعات را از </a:t>
            </a:r>
            <a:r>
              <a:rPr lang="fa-IR" dirty="0">
                <a:solidFill>
                  <a:srgbClr val="FF0000"/>
                </a:solidFill>
              </a:rPr>
              <a:t>تعدادی خط ورودی </a:t>
            </a:r>
            <a:r>
              <a:rPr lang="fa-IR" dirty="0"/>
              <a:t>دریافت کرده و آنها را به </a:t>
            </a:r>
            <a:r>
              <a:rPr lang="fa-IR" dirty="0">
                <a:solidFill>
                  <a:srgbClr val="FF0000"/>
                </a:solidFill>
              </a:rPr>
              <a:t>یک خط خروجی </a:t>
            </a:r>
            <a:r>
              <a:rPr lang="fa-IR" dirty="0"/>
              <a:t>هدایت مینماید.</a:t>
            </a:r>
          </a:p>
          <a:p>
            <a:r>
              <a:rPr lang="fa-IR" dirty="0"/>
              <a:t>انتخاب یک ورودی خاص بوسیله مجموعه ای از </a:t>
            </a:r>
            <a:r>
              <a:rPr lang="fa-IR" dirty="0">
                <a:solidFill>
                  <a:srgbClr val="FF0000"/>
                </a:solidFill>
              </a:rPr>
              <a:t>خطوط انتخاب</a:t>
            </a:r>
            <a:r>
              <a:rPr lang="fa-IR" dirty="0"/>
              <a:t>، انجام میشود.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63EE2A-D2BD-D8C2-749F-BB8E0992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52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E01139-733C-80DF-D8A2-68B4B4D5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D01AAA-2867-0C55-35FC-358CA7794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21" y="3429000"/>
            <a:ext cx="10160758" cy="33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877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C361F0-A9AB-6A68-A6F0-0FA259C8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مالتی </a:t>
            </a:r>
            <a:r>
              <a:rPr lang="fa-IR" dirty="0" err="1"/>
              <a:t>پلکسر</a:t>
            </a:r>
            <a:r>
              <a:rPr lang="fa-IR" dirty="0"/>
              <a:t> چهار به یک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1486C-CB07-3528-6985-19820940C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8771"/>
            <a:ext cx="11328838" cy="51574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63EE2A-D2BD-D8C2-749F-BB8E0992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53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E01139-733C-80DF-D8A2-68B4B4D5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37AE50-8DF1-9B43-B960-CA5ECA60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97" y="1048405"/>
            <a:ext cx="5291213" cy="5734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B3B404-CECF-77D6-6A65-BBEA9315A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484" y="1536581"/>
            <a:ext cx="20002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25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1-6- مدارهای ترتیبی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/>
              <a:t>تا کنون مدارهای بررسی شده دیجیتال از نوع ترکیبی بودند که در آنها خروجی ها در هر لحظه به ورودی های همان لحظه بستگی داشتند.</a:t>
            </a:r>
          </a:p>
          <a:p>
            <a:r>
              <a:rPr lang="fa-IR" dirty="0"/>
              <a:t>هر چند هر سیستم دیجیتال یک بخش مدار ترکیبی دارد اما اغلب سیستم </a:t>
            </a:r>
            <a:r>
              <a:rPr lang="fa-IR" dirty="0" err="1"/>
              <a:t>هایی</a:t>
            </a:r>
            <a:r>
              <a:rPr lang="fa-IR" dirty="0"/>
              <a:t> که در عمل با آنها مواجه هستیم </a:t>
            </a:r>
            <a:r>
              <a:rPr lang="fa-IR" dirty="0">
                <a:solidFill>
                  <a:srgbClr val="FF0000"/>
                </a:solidFill>
              </a:rPr>
              <a:t>دارای عناصر حافظه </a:t>
            </a:r>
            <a:r>
              <a:rPr lang="fa-IR" dirty="0"/>
              <a:t>نیز هستند.</a:t>
            </a:r>
          </a:p>
          <a:p>
            <a:r>
              <a:rPr lang="fa-IR" dirty="0"/>
              <a:t>لذا سیستم باید در چارچوب </a:t>
            </a:r>
            <a:r>
              <a:rPr lang="fa-IR" dirty="0">
                <a:solidFill>
                  <a:srgbClr val="FF0000"/>
                </a:solidFill>
              </a:rPr>
              <a:t>مدارهای ترتیبی </a:t>
            </a:r>
            <a:r>
              <a:rPr lang="fa-IR" dirty="0"/>
              <a:t>قرار گیرد</a:t>
            </a:r>
          </a:p>
          <a:p>
            <a:r>
              <a:rPr lang="fa-IR" dirty="0"/>
              <a:t>متداول ترین نوع </a:t>
            </a:r>
            <a:r>
              <a:rPr lang="fa-IR" dirty="0">
                <a:solidFill>
                  <a:srgbClr val="FF0000"/>
                </a:solidFill>
              </a:rPr>
              <a:t>مدار ترتیبی نوع همگام (همزمان یا </a:t>
            </a:r>
            <a:r>
              <a:rPr lang="fa-IR" dirty="0" err="1">
                <a:solidFill>
                  <a:srgbClr val="FF0000"/>
                </a:solidFill>
              </a:rPr>
              <a:t>سنکرون</a:t>
            </a:r>
            <a:r>
              <a:rPr lang="fa-IR" dirty="0">
                <a:solidFill>
                  <a:srgbClr val="FF0000"/>
                </a:solidFill>
              </a:rPr>
              <a:t>) </a:t>
            </a:r>
            <a:r>
              <a:rPr lang="fa-IR" dirty="0"/>
              <a:t>میباشد.</a:t>
            </a:r>
          </a:p>
          <a:p>
            <a:r>
              <a:rPr lang="fa-IR" dirty="0" err="1"/>
              <a:t>مدراهای</a:t>
            </a:r>
            <a:r>
              <a:rPr lang="fa-IR" dirty="0"/>
              <a:t> ترتیبی همگام، در لحظه های گسسته و معینی از زمان بر عناصر حافظه اثر میگذارند.</a:t>
            </a:r>
          </a:p>
          <a:p>
            <a:r>
              <a:rPr lang="fa-IR" dirty="0"/>
              <a:t>عناصر حافظه در مدارهای ترتیبی </a:t>
            </a:r>
            <a:r>
              <a:rPr lang="fa-IR" dirty="0" err="1">
                <a:solidFill>
                  <a:srgbClr val="FF0000"/>
                </a:solidFill>
              </a:rPr>
              <a:t>فلیپ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فلاپ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خوانده میشوند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5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1-6-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فلاپها</a:t>
            </a:r>
            <a:r>
              <a:rPr lang="fa-IR" dirty="0"/>
              <a:t> و مدارهای ترتیبی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2019106"/>
          </a:xfrm>
        </p:spPr>
        <p:txBody>
          <a:bodyPr>
            <a:normAutofit fontScale="77500" lnSpcReduction="20000"/>
          </a:bodyPr>
          <a:lstStyle/>
          <a:p>
            <a:r>
              <a:rPr lang="fa-IR" dirty="0"/>
              <a:t>عناصر ذخیره سازی در مدارهای ترتیبی ساعت دار را </a:t>
            </a:r>
            <a:r>
              <a:rPr lang="fa-IR" dirty="0" err="1">
                <a:solidFill>
                  <a:srgbClr val="FF0000"/>
                </a:solidFill>
              </a:rPr>
              <a:t>فلیپ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فلاپ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میگویند.</a:t>
            </a:r>
            <a:endParaRPr lang="en-US" dirty="0"/>
          </a:p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یک </a:t>
            </a:r>
            <a:r>
              <a:rPr lang="fa-IR" dirty="0">
                <a:solidFill>
                  <a:srgbClr val="FF0000"/>
                </a:solidFill>
              </a:rPr>
              <a:t>وسیله ذخیره ساز </a:t>
            </a:r>
            <a:r>
              <a:rPr lang="fa-IR" dirty="0" err="1">
                <a:solidFill>
                  <a:srgbClr val="FF0000"/>
                </a:solidFill>
              </a:rPr>
              <a:t>دودویی</a:t>
            </a:r>
            <a:r>
              <a:rPr lang="fa-IR" dirty="0"/>
              <a:t> بوده و قادر است </a:t>
            </a:r>
            <a:r>
              <a:rPr lang="fa-IR" dirty="0">
                <a:solidFill>
                  <a:srgbClr val="FF0000"/>
                </a:solidFill>
              </a:rPr>
              <a:t>یک بیت اطلاعات </a:t>
            </a:r>
            <a:r>
              <a:rPr lang="fa-IR" dirty="0"/>
              <a:t>را در خود ذخیره نماید.</a:t>
            </a:r>
          </a:p>
          <a:p>
            <a:r>
              <a:rPr lang="fa-IR" dirty="0"/>
              <a:t>حالت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فلاپها</a:t>
            </a:r>
            <a:r>
              <a:rPr lang="fa-IR" dirty="0"/>
              <a:t> تنها هنگامی تغییر پیدا میکند که یک پالس ساعت عوض شود.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64E878-FE5F-05B4-9C98-CC7ACDA7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3" y="3097198"/>
            <a:ext cx="6596607" cy="37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SR</a:t>
            </a:r>
            <a:r>
              <a:rPr lang="fa-IR" dirty="0"/>
              <a:t> (</a:t>
            </a:r>
            <a:r>
              <a:rPr lang="en-US" dirty="0"/>
              <a:t>SR Flip Flop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/>
              <a:t>این مدار دو ورودی دارد که با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fa-IR" dirty="0"/>
              <a:t> به معنی نشاندن (</a:t>
            </a:r>
            <a:r>
              <a:rPr lang="en-US" dirty="0"/>
              <a:t>Set</a:t>
            </a:r>
            <a:r>
              <a:rPr lang="fa-IR" dirty="0"/>
              <a:t>) و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fa-IR" dirty="0"/>
              <a:t> برای </a:t>
            </a:r>
            <a:r>
              <a:rPr lang="fa-IR" dirty="0" err="1"/>
              <a:t>بازنشانی</a:t>
            </a:r>
            <a:r>
              <a:rPr lang="fa-IR" dirty="0"/>
              <a:t> (</a:t>
            </a:r>
            <a:r>
              <a:rPr lang="en-US" dirty="0"/>
              <a:t>Reset</a:t>
            </a:r>
            <a:r>
              <a:rPr lang="fa-IR" dirty="0"/>
              <a:t>) نام گذاری شده </a:t>
            </a:r>
            <a:r>
              <a:rPr lang="fa-IR" dirty="0" err="1"/>
              <a:t>اند</a:t>
            </a:r>
            <a:r>
              <a:rPr lang="fa-IR" dirty="0"/>
              <a:t>.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98884-57AA-33A8-271A-68CFC955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067" y="2796245"/>
            <a:ext cx="3777343" cy="2650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E0256-985B-CE70-44DA-06EEC4B69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33" t="12586" r="40728" b="30514"/>
          <a:stretch/>
        </p:blipFill>
        <p:spPr>
          <a:xfrm>
            <a:off x="91099" y="2826273"/>
            <a:ext cx="3034821" cy="162962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7B12BC-5650-AE0A-E481-41A2B46EC0A8}"/>
              </a:ext>
            </a:extLst>
          </p:cNvPr>
          <p:cNvGrpSpPr/>
          <p:nvPr/>
        </p:nvGrpSpPr>
        <p:grpSpPr>
          <a:xfrm>
            <a:off x="8725989" y="3025405"/>
            <a:ext cx="2806756" cy="2199736"/>
            <a:chOff x="2828109" y="4029185"/>
            <a:chExt cx="1521086" cy="13287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7C44A7-F755-F558-6A5C-A18396A3ABC0}"/>
                </a:ext>
              </a:extLst>
            </p:cNvPr>
            <p:cNvSpPr/>
            <p:nvPr/>
          </p:nvSpPr>
          <p:spPr>
            <a:xfrm>
              <a:off x="3098742" y="4066944"/>
              <a:ext cx="836023" cy="12909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C3056C-E35F-4177-D744-25E930AE84C4}"/>
                </a:ext>
              </a:extLst>
            </p:cNvPr>
            <p:cNvCxnSpPr/>
            <p:nvPr/>
          </p:nvCxnSpPr>
          <p:spPr>
            <a:xfrm>
              <a:off x="2828109" y="4258490"/>
              <a:ext cx="26392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769B04-BBE6-0743-B01C-29974D709F8C}"/>
                </a:ext>
              </a:extLst>
            </p:cNvPr>
            <p:cNvCxnSpPr/>
            <p:nvPr/>
          </p:nvCxnSpPr>
          <p:spPr>
            <a:xfrm>
              <a:off x="2849883" y="5135880"/>
              <a:ext cx="26392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86946A-EAB8-04F0-8512-D319901A5C94}"/>
                </a:ext>
              </a:extLst>
            </p:cNvPr>
            <p:cNvSpPr/>
            <p:nvPr/>
          </p:nvSpPr>
          <p:spPr>
            <a:xfrm rot="5400000">
              <a:off x="3062971" y="4607920"/>
              <a:ext cx="236438" cy="161980"/>
            </a:xfrm>
            <a:prstGeom prst="triangl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02B150-4F1C-E9FC-E369-9C7FD2B0B9EB}"/>
                </a:ext>
              </a:extLst>
            </p:cNvPr>
            <p:cNvCxnSpPr/>
            <p:nvPr/>
          </p:nvCxnSpPr>
          <p:spPr>
            <a:xfrm>
              <a:off x="2841998" y="4680854"/>
              <a:ext cx="26392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7FEC079-DCD5-5C1E-748B-959B9065ACDD}"/>
                </a:ext>
              </a:extLst>
            </p:cNvPr>
            <p:cNvCxnSpPr/>
            <p:nvPr/>
          </p:nvCxnSpPr>
          <p:spPr>
            <a:xfrm>
              <a:off x="3934765" y="4325981"/>
              <a:ext cx="26392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E9AECAD-546A-9382-AD33-CDA4A1B178CF}"/>
                </a:ext>
              </a:extLst>
            </p:cNvPr>
            <p:cNvCxnSpPr/>
            <p:nvPr/>
          </p:nvCxnSpPr>
          <p:spPr>
            <a:xfrm>
              <a:off x="3934765" y="5072741"/>
              <a:ext cx="26392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F01635-16B6-C059-BE33-6D18451ADD0A}"/>
                </a:ext>
              </a:extLst>
            </p:cNvPr>
            <p:cNvSpPr/>
            <p:nvPr/>
          </p:nvSpPr>
          <p:spPr>
            <a:xfrm>
              <a:off x="3938445" y="5042251"/>
              <a:ext cx="64008" cy="635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A9103D7-A80B-B169-5D46-A757A5E8E300}"/>
                    </a:ext>
                  </a:extLst>
                </p:cNvPr>
                <p:cNvSpPr txBox="1"/>
                <p:nvPr/>
              </p:nvSpPr>
              <p:spPr>
                <a:xfrm>
                  <a:off x="3915979" y="4029185"/>
                  <a:ext cx="433216" cy="2788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A9103D7-A80B-B169-5D46-A757A5E8E3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5979" y="4029185"/>
                  <a:ext cx="433216" cy="278862"/>
                </a:xfrm>
                <a:prstGeom prst="rect">
                  <a:avLst/>
                </a:prstGeom>
                <a:blipFill>
                  <a:blip r:embed="rId4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3CB709B-0C05-34F2-B146-5772F80E41F4}"/>
                    </a:ext>
                  </a:extLst>
                </p:cNvPr>
                <p:cNvSpPr txBox="1"/>
                <p:nvPr/>
              </p:nvSpPr>
              <p:spPr>
                <a:xfrm>
                  <a:off x="3912848" y="4766548"/>
                  <a:ext cx="433216" cy="2788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3CB709B-0C05-34F2-B146-5772F80E4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2848" y="4766548"/>
                  <a:ext cx="433216" cy="27886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A101033-3B66-7E4A-52C4-384F0ED21D98}"/>
                    </a:ext>
                  </a:extLst>
                </p:cNvPr>
                <p:cNvSpPr txBox="1"/>
                <p:nvPr/>
              </p:nvSpPr>
              <p:spPr>
                <a:xfrm>
                  <a:off x="3217385" y="4496188"/>
                  <a:ext cx="43321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𝐶𝑙𝑘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A101033-3B66-7E4A-52C4-384F0ED21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385" y="4496188"/>
                  <a:ext cx="43321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109B33-3984-CC40-5CD3-F24B0F91FEBC}"/>
                  </a:ext>
                </a:extLst>
              </p:cNvPr>
              <p:cNvSpPr txBox="1"/>
              <p:nvPr/>
            </p:nvSpPr>
            <p:spPr>
              <a:xfrm>
                <a:off x="8193230" y="3100292"/>
                <a:ext cx="7993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109B33-3984-CC40-5CD3-F24B0F91F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230" y="3100292"/>
                <a:ext cx="79938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0304CA-58CC-29A7-3047-3B7A379DABAA}"/>
                  </a:ext>
                </a:extLst>
              </p:cNvPr>
              <p:cNvSpPr txBox="1"/>
              <p:nvPr/>
            </p:nvSpPr>
            <p:spPr>
              <a:xfrm>
                <a:off x="8219460" y="4552838"/>
                <a:ext cx="7993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0304CA-58CC-29A7-3047-3B7A379DA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460" y="4552838"/>
                <a:ext cx="79938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1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83DD-DE24-0396-F313-9A4E7DB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9D62-1BC8-43B4-3678-FF48FD89D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یکی از راه های حذف حالت نامطلوب یعنی حالت </a:t>
            </a:r>
            <a:r>
              <a:rPr lang="fa-IR" dirty="0" err="1"/>
              <a:t>نامعین</a:t>
            </a:r>
            <a:r>
              <a:rPr lang="fa-IR" dirty="0"/>
              <a:t> یا غیر مجاز در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SR</a:t>
            </a:r>
            <a:r>
              <a:rPr lang="fa-IR" dirty="0"/>
              <a:t> این است که مطمئن شویم </a:t>
            </a:r>
            <a:r>
              <a:rPr lang="en-US" dirty="0"/>
              <a:t>S</a:t>
            </a:r>
            <a:r>
              <a:rPr lang="fa-IR" dirty="0"/>
              <a:t> و </a:t>
            </a:r>
            <a:r>
              <a:rPr lang="en-US" dirty="0"/>
              <a:t>R</a:t>
            </a:r>
            <a:r>
              <a:rPr lang="fa-IR" dirty="0"/>
              <a:t> هرگز بطور همزمان به </a:t>
            </a:r>
            <a:r>
              <a:rPr lang="en-US" dirty="0"/>
              <a:t>1</a:t>
            </a:r>
            <a:r>
              <a:rPr lang="fa-IR" dirty="0"/>
              <a:t> </a:t>
            </a:r>
            <a:r>
              <a:rPr lang="fa-IR" dirty="0" err="1"/>
              <a:t>نمیروند</a:t>
            </a:r>
            <a:endParaRPr lang="fa-IR" dirty="0"/>
          </a:p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D</a:t>
            </a:r>
            <a:r>
              <a:rPr lang="fa-IR" dirty="0"/>
              <a:t> تنها یک ورودی دارد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8796-FF30-A21E-A127-39DE088E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A456-FD02-9262-FD4A-6379999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D30BA-237D-E7C9-1AF2-33DFF5D88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8" t="67145" r="52080" b="4250"/>
          <a:stretch/>
        </p:blipFill>
        <p:spPr>
          <a:xfrm>
            <a:off x="8374116" y="3716011"/>
            <a:ext cx="2845190" cy="173667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358FDE0-9DDE-FE01-6469-46675D804BAF}"/>
              </a:ext>
            </a:extLst>
          </p:cNvPr>
          <p:cNvGrpSpPr/>
          <p:nvPr/>
        </p:nvGrpSpPr>
        <p:grpSpPr>
          <a:xfrm>
            <a:off x="200737" y="3638035"/>
            <a:ext cx="4190102" cy="2259844"/>
            <a:chOff x="6449" y="3592315"/>
            <a:chExt cx="4190102" cy="225984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CDF5A2E-1172-A194-5E04-E0E32AB4D237}"/>
                </a:ext>
              </a:extLst>
            </p:cNvPr>
            <p:cNvGrpSpPr/>
            <p:nvPr/>
          </p:nvGrpSpPr>
          <p:grpSpPr>
            <a:xfrm>
              <a:off x="941709" y="3652423"/>
              <a:ext cx="3254842" cy="2199736"/>
              <a:chOff x="2585274" y="4029185"/>
              <a:chExt cx="1763921" cy="132872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A89F5F2-9C9A-6D57-98FE-5EBB586D6169}"/>
                  </a:ext>
                </a:extLst>
              </p:cNvPr>
              <p:cNvSpPr/>
              <p:nvPr/>
            </p:nvSpPr>
            <p:spPr>
              <a:xfrm>
                <a:off x="3098742" y="4066944"/>
                <a:ext cx="836023" cy="12909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687D0B2-8941-29A1-51F8-5F67764D8C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5274" y="5124372"/>
                <a:ext cx="517914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DE08F7E7-247A-D1A4-D9B7-FDC2DAF80B42}"/>
                  </a:ext>
                </a:extLst>
              </p:cNvPr>
              <p:cNvSpPr/>
              <p:nvPr/>
            </p:nvSpPr>
            <p:spPr>
              <a:xfrm rot="5400000">
                <a:off x="3062971" y="4607920"/>
                <a:ext cx="236438" cy="161980"/>
              </a:xfrm>
              <a:prstGeom prst="triangl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459148C-4E4D-13E1-F01F-F2934E67A1F2}"/>
                  </a:ext>
                </a:extLst>
              </p:cNvPr>
              <p:cNvCxnSpPr/>
              <p:nvPr/>
            </p:nvCxnSpPr>
            <p:spPr>
              <a:xfrm>
                <a:off x="2841998" y="4680854"/>
                <a:ext cx="26392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146595A-9EF7-2445-F0FE-E4F4779D8ECA}"/>
                  </a:ext>
                </a:extLst>
              </p:cNvPr>
              <p:cNvCxnSpPr/>
              <p:nvPr/>
            </p:nvCxnSpPr>
            <p:spPr>
              <a:xfrm>
                <a:off x="3934765" y="4325981"/>
                <a:ext cx="26392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F425BC5-25F7-5E17-B4C1-4A0C7BAF2B47}"/>
                  </a:ext>
                </a:extLst>
              </p:cNvPr>
              <p:cNvCxnSpPr/>
              <p:nvPr/>
            </p:nvCxnSpPr>
            <p:spPr>
              <a:xfrm>
                <a:off x="3934765" y="5072741"/>
                <a:ext cx="26392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956172B-9695-0E73-EE6D-28615F7B6029}"/>
                  </a:ext>
                </a:extLst>
              </p:cNvPr>
              <p:cNvSpPr/>
              <p:nvPr/>
            </p:nvSpPr>
            <p:spPr>
              <a:xfrm>
                <a:off x="3938445" y="5042251"/>
                <a:ext cx="64008" cy="635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075712A8-48B9-3CB3-20E7-3B2F8AAB75B4}"/>
                      </a:ext>
                    </a:extLst>
                  </p:cNvPr>
                  <p:cNvSpPr txBox="1"/>
                  <p:nvPr/>
                </p:nvSpPr>
                <p:spPr>
                  <a:xfrm>
                    <a:off x="3915979" y="4029185"/>
                    <a:ext cx="433216" cy="27886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075712A8-48B9-3CB3-20E7-3B2F8AAB75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5979" y="4029185"/>
                    <a:ext cx="433216" cy="27886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0C43DB4-1E10-FB90-A8DD-A7093C5AA775}"/>
                      </a:ext>
                    </a:extLst>
                  </p:cNvPr>
                  <p:cNvSpPr txBox="1"/>
                  <p:nvPr/>
                </p:nvSpPr>
                <p:spPr>
                  <a:xfrm>
                    <a:off x="3912848" y="4766548"/>
                    <a:ext cx="433216" cy="27886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0C43DB4-1E10-FB90-A8DD-A7093C5AA7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2848" y="4766548"/>
                    <a:ext cx="433216" cy="2788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18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C429271-FC91-26F8-4690-8084F337D903}"/>
                      </a:ext>
                    </a:extLst>
                  </p:cNvPr>
                  <p:cNvSpPr txBox="1"/>
                  <p:nvPr/>
                </p:nvSpPr>
                <p:spPr>
                  <a:xfrm>
                    <a:off x="3217385" y="4496188"/>
                    <a:ext cx="43321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𝐶𝑙𝑘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C429271-FC91-26F8-4690-8084F337D9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7385" y="4496188"/>
                    <a:ext cx="43321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46E85FC-C7FA-C7A3-28C1-2DAF4A8E0C83}"/>
                    </a:ext>
                  </a:extLst>
                </p:cNvPr>
                <p:cNvSpPr txBox="1"/>
                <p:nvPr/>
              </p:nvSpPr>
              <p:spPr>
                <a:xfrm>
                  <a:off x="1252608" y="4090481"/>
                  <a:ext cx="79938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46E85FC-C7FA-C7A3-28C1-2DAF4A8E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608" y="4090481"/>
                  <a:ext cx="799384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CC10463-04B0-6FC1-42A5-346B1A62FAE0}"/>
                    </a:ext>
                  </a:extLst>
                </p:cNvPr>
                <p:cNvSpPr txBox="1"/>
                <p:nvPr/>
              </p:nvSpPr>
              <p:spPr>
                <a:xfrm>
                  <a:off x="1269548" y="5038060"/>
                  <a:ext cx="79938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CC10463-04B0-6FC1-42A5-346B1A62FA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9548" y="5038060"/>
                  <a:ext cx="79938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10063EF-02EC-5691-2883-BEB211048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638186" y="4581057"/>
              <a:ext cx="646232" cy="365792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68E3470-6BBD-7BCF-7ECE-8A195F5D283D}"/>
                </a:ext>
              </a:extLst>
            </p:cNvPr>
            <p:cNvCxnSpPr>
              <a:cxnSpLocks/>
            </p:cNvCxnSpPr>
            <p:nvPr/>
          </p:nvCxnSpPr>
          <p:spPr>
            <a:xfrm>
              <a:off x="239161" y="4023311"/>
              <a:ext cx="165821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27BE1F6-DD41-9108-2924-6E6558141701}"/>
                    </a:ext>
                  </a:extLst>
                </p:cNvPr>
                <p:cNvSpPr txBox="1"/>
                <p:nvPr/>
              </p:nvSpPr>
              <p:spPr>
                <a:xfrm>
                  <a:off x="6449" y="3592315"/>
                  <a:ext cx="79938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27BE1F6-DD41-9108-2924-6E65581417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" y="3592315"/>
                  <a:ext cx="799384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895E31-6F2D-7C8F-BB25-7C0B48312DC0}"/>
                </a:ext>
              </a:extLst>
            </p:cNvPr>
            <p:cNvCxnSpPr>
              <a:cxnSpLocks/>
            </p:cNvCxnSpPr>
            <p:nvPr/>
          </p:nvCxnSpPr>
          <p:spPr>
            <a:xfrm>
              <a:off x="932087" y="4023310"/>
              <a:ext cx="11733" cy="55262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B2D0F9-3887-0CE6-1332-8B76209D1170}"/>
                </a:ext>
              </a:extLst>
            </p:cNvPr>
            <p:cNvCxnSpPr>
              <a:cxnSpLocks/>
            </p:cNvCxnSpPr>
            <p:nvPr/>
          </p:nvCxnSpPr>
          <p:spPr>
            <a:xfrm>
              <a:off x="931500" y="4917702"/>
              <a:ext cx="6453" cy="5486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FA1A056-B8FD-D1EE-5430-A9D2BEC9CB00}"/>
              </a:ext>
            </a:extLst>
          </p:cNvPr>
          <p:cNvGrpSpPr/>
          <p:nvPr/>
        </p:nvGrpSpPr>
        <p:grpSpPr>
          <a:xfrm>
            <a:off x="4708605" y="3698143"/>
            <a:ext cx="2950358" cy="2199736"/>
            <a:chOff x="1246192" y="3652423"/>
            <a:chExt cx="2950358" cy="21997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1166A96-6A55-B372-D4D3-2670B17E24F6}"/>
                </a:ext>
              </a:extLst>
            </p:cNvPr>
            <p:cNvGrpSpPr/>
            <p:nvPr/>
          </p:nvGrpSpPr>
          <p:grpSpPr>
            <a:xfrm>
              <a:off x="1389795" y="3652423"/>
              <a:ext cx="2806755" cy="2199736"/>
              <a:chOff x="2828109" y="4029185"/>
              <a:chExt cx="1521086" cy="132872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E8B166B-D9D3-5F58-4D4B-4F8762BBCEF1}"/>
                  </a:ext>
                </a:extLst>
              </p:cNvPr>
              <p:cNvSpPr/>
              <p:nvPr/>
            </p:nvSpPr>
            <p:spPr>
              <a:xfrm>
                <a:off x="3098742" y="4066944"/>
                <a:ext cx="836023" cy="12909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B755594-77BA-9777-C928-A93D3843D685}"/>
                  </a:ext>
                </a:extLst>
              </p:cNvPr>
              <p:cNvCxnSpPr/>
              <p:nvPr/>
            </p:nvCxnSpPr>
            <p:spPr>
              <a:xfrm>
                <a:off x="2828109" y="4258490"/>
                <a:ext cx="26392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id="{2DD6DC83-0FD7-3123-5A7B-9DD5F69850C1}"/>
                  </a:ext>
                </a:extLst>
              </p:cNvPr>
              <p:cNvSpPr/>
              <p:nvPr/>
            </p:nvSpPr>
            <p:spPr>
              <a:xfrm rot="5400000">
                <a:off x="3062971" y="4891974"/>
                <a:ext cx="236438" cy="161980"/>
              </a:xfrm>
              <a:prstGeom prst="triangl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83ED6EE-B0F9-F628-073F-FCAB3042BBF1}"/>
                  </a:ext>
                </a:extLst>
              </p:cNvPr>
              <p:cNvCxnSpPr/>
              <p:nvPr/>
            </p:nvCxnSpPr>
            <p:spPr>
              <a:xfrm>
                <a:off x="2841998" y="4964909"/>
                <a:ext cx="26392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EDE18C5-E744-3C9B-BF97-74B7DE55D12D}"/>
                  </a:ext>
                </a:extLst>
              </p:cNvPr>
              <p:cNvCxnSpPr/>
              <p:nvPr/>
            </p:nvCxnSpPr>
            <p:spPr>
              <a:xfrm>
                <a:off x="3934765" y="4325981"/>
                <a:ext cx="26392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D977342-CA9F-B077-E68D-1A15303C75F8}"/>
                  </a:ext>
                </a:extLst>
              </p:cNvPr>
              <p:cNvCxnSpPr/>
              <p:nvPr/>
            </p:nvCxnSpPr>
            <p:spPr>
              <a:xfrm>
                <a:off x="3934765" y="5072741"/>
                <a:ext cx="26392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A04A66C-898E-ED1C-93E4-CD1689945EF6}"/>
                  </a:ext>
                </a:extLst>
              </p:cNvPr>
              <p:cNvSpPr/>
              <p:nvPr/>
            </p:nvSpPr>
            <p:spPr>
              <a:xfrm>
                <a:off x="3938445" y="5042251"/>
                <a:ext cx="64008" cy="635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310CDC6-D8E1-7EDA-1C7C-BC548D985E72}"/>
                      </a:ext>
                    </a:extLst>
                  </p:cNvPr>
                  <p:cNvSpPr txBox="1"/>
                  <p:nvPr/>
                </p:nvSpPr>
                <p:spPr>
                  <a:xfrm>
                    <a:off x="3915979" y="4029185"/>
                    <a:ext cx="433216" cy="27886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310CDC6-D8E1-7EDA-1C7C-BC548D985E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5979" y="4029185"/>
                    <a:ext cx="433216" cy="27886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0F301EA8-F08E-4B58-93F2-CE242EEC8F4F}"/>
                      </a:ext>
                    </a:extLst>
                  </p:cNvPr>
                  <p:cNvSpPr txBox="1"/>
                  <p:nvPr/>
                </p:nvSpPr>
                <p:spPr>
                  <a:xfrm>
                    <a:off x="3912848" y="4766548"/>
                    <a:ext cx="433216" cy="27886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0F301EA8-F08E-4B58-93F2-CE242EEC8F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2848" y="4766548"/>
                    <a:ext cx="433216" cy="2788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18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69452D10-CAB9-03CD-75EF-4E3A42895828}"/>
                      </a:ext>
                    </a:extLst>
                  </p:cNvPr>
                  <p:cNvSpPr txBox="1"/>
                  <p:nvPr/>
                </p:nvSpPr>
                <p:spPr>
                  <a:xfrm>
                    <a:off x="3199688" y="4847310"/>
                    <a:ext cx="433216" cy="24168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𝐶𝑙𝑘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69452D10-CAB9-03CD-75EF-4E3A428958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9688" y="4847310"/>
                    <a:ext cx="433216" cy="24168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5165861-07C7-3CD1-AA2E-F415317A2113}"/>
                    </a:ext>
                  </a:extLst>
                </p:cNvPr>
                <p:cNvSpPr txBox="1"/>
                <p:nvPr/>
              </p:nvSpPr>
              <p:spPr>
                <a:xfrm>
                  <a:off x="1246192" y="3968452"/>
                  <a:ext cx="79938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5165861-07C7-3CD1-AA2E-F415317A2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6192" y="3968452"/>
                  <a:ext cx="799384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873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8F0A-CDBD-D3AB-A063-BCAD1CDF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تحریک شونده با لبه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3359-2F69-0F12-933F-84179A3D8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4EA33-7F60-F264-5BAA-C702C662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CF4F-C97E-0EF3-D42B-CDADE3F6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66AB8-E4F9-FB65-EC7D-EC55684A99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66" t="5324" r="10939" b="57470"/>
          <a:stretch/>
        </p:blipFill>
        <p:spPr>
          <a:xfrm>
            <a:off x="1852398" y="1247786"/>
            <a:ext cx="7753688" cy="53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283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DB66EE-1BE1-EA58-666E-CBDAEC479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16" b="17344"/>
          <a:stretch/>
        </p:blipFill>
        <p:spPr>
          <a:xfrm>
            <a:off x="87100" y="129937"/>
            <a:ext cx="5237389" cy="2926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BC799-74C5-CB40-93BE-598F3AA4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BC97-EFE0-104D-500E-38B000A55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این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میتواند:</a:t>
            </a:r>
          </a:p>
          <a:p>
            <a:pPr lvl="1"/>
            <a:r>
              <a:rPr lang="fa-IR" dirty="0"/>
              <a:t>خروجی را 1 نماید، خروجی را 0 نماید</a:t>
            </a:r>
          </a:p>
          <a:p>
            <a:pPr lvl="1"/>
            <a:r>
              <a:rPr lang="fa-IR" dirty="0"/>
              <a:t>وضعیت قبلی را حفظ کند، وضعیت قبلی را معکوس کند.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04C83-7B3F-B787-F177-D8E02E5E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AE86D-CF8E-E419-A6B7-5C652617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5B9C30-F7A6-1909-A87B-5F562F7E13A5}"/>
              </a:ext>
            </a:extLst>
          </p:cNvPr>
          <p:cNvGrpSpPr/>
          <p:nvPr/>
        </p:nvGrpSpPr>
        <p:grpSpPr>
          <a:xfrm>
            <a:off x="1428989" y="3600767"/>
            <a:ext cx="9491561" cy="2892107"/>
            <a:chOff x="1422458" y="3344698"/>
            <a:chExt cx="9491561" cy="28921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B2A2AC-6AAD-94B7-0E88-9EBF4D935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072" t="7488" r="17443" b="44186"/>
            <a:stretch/>
          </p:blipFill>
          <p:spPr>
            <a:xfrm>
              <a:off x="6298853" y="3344698"/>
              <a:ext cx="4615166" cy="289210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9473BB1-72BE-2EB2-2233-18AE07AA2564}"/>
                </a:ext>
              </a:extLst>
            </p:cNvPr>
            <p:cNvGrpSpPr/>
            <p:nvPr/>
          </p:nvGrpSpPr>
          <p:grpSpPr>
            <a:xfrm>
              <a:off x="1422458" y="3730799"/>
              <a:ext cx="3339515" cy="2199736"/>
              <a:chOff x="1422458" y="3730799"/>
              <a:chExt cx="3339515" cy="219973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5970E75-D572-6AC4-F194-82065FA2E5C0}"/>
                  </a:ext>
                </a:extLst>
              </p:cNvPr>
              <p:cNvGrpSpPr/>
              <p:nvPr/>
            </p:nvGrpSpPr>
            <p:grpSpPr>
              <a:xfrm>
                <a:off x="1955217" y="3730799"/>
                <a:ext cx="2806756" cy="2199736"/>
                <a:chOff x="2828109" y="4029185"/>
                <a:chExt cx="1521086" cy="132872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67E80EC-DCBE-188E-A65A-9F81D2D9A7E8}"/>
                    </a:ext>
                  </a:extLst>
                </p:cNvPr>
                <p:cNvSpPr/>
                <p:nvPr/>
              </p:nvSpPr>
              <p:spPr>
                <a:xfrm>
                  <a:off x="3098742" y="4066944"/>
                  <a:ext cx="836023" cy="129096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D079593-68BA-6D45-4136-69D725B5E697}"/>
                    </a:ext>
                  </a:extLst>
                </p:cNvPr>
                <p:cNvCxnSpPr/>
                <p:nvPr/>
              </p:nvCxnSpPr>
              <p:spPr>
                <a:xfrm>
                  <a:off x="2828109" y="4258490"/>
                  <a:ext cx="26392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40A0D14F-7343-1CFF-5A87-09DFE5F26416}"/>
                    </a:ext>
                  </a:extLst>
                </p:cNvPr>
                <p:cNvCxnSpPr/>
                <p:nvPr/>
              </p:nvCxnSpPr>
              <p:spPr>
                <a:xfrm>
                  <a:off x="2849883" y="5135880"/>
                  <a:ext cx="26392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D9BC91D2-91A2-2572-EF66-FF6DA4C12362}"/>
                    </a:ext>
                  </a:extLst>
                </p:cNvPr>
                <p:cNvSpPr/>
                <p:nvPr/>
              </p:nvSpPr>
              <p:spPr>
                <a:xfrm rot="5400000">
                  <a:off x="3062971" y="4607920"/>
                  <a:ext cx="236438" cy="161980"/>
                </a:xfrm>
                <a:prstGeom prst="triangl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74DF55D-AD6B-1353-70B1-5A08BEF7BDB3}"/>
                    </a:ext>
                  </a:extLst>
                </p:cNvPr>
                <p:cNvCxnSpPr/>
                <p:nvPr/>
              </p:nvCxnSpPr>
              <p:spPr>
                <a:xfrm>
                  <a:off x="2841998" y="4680854"/>
                  <a:ext cx="26392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2F3E71C-8935-67A8-697D-9889047FD7B0}"/>
                    </a:ext>
                  </a:extLst>
                </p:cNvPr>
                <p:cNvCxnSpPr/>
                <p:nvPr/>
              </p:nvCxnSpPr>
              <p:spPr>
                <a:xfrm>
                  <a:off x="3934765" y="4325981"/>
                  <a:ext cx="26392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6135EC3-1595-4722-4445-BF2DFA9F93E3}"/>
                    </a:ext>
                  </a:extLst>
                </p:cNvPr>
                <p:cNvCxnSpPr/>
                <p:nvPr/>
              </p:nvCxnSpPr>
              <p:spPr>
                <a:xfrm>
                  <a:off x="3934765" y="5072741"/>
                  <a:ext cx="26392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AFC3916-7AAF-2F6D-90F7-94343D3EE69A}"/>
                    </a:ext>
                  </a:extLst>
                </p:cNvPr>
                <p:cNvSpPr/>
                <p:nvPr/>
              </p:nvSpPr>
              <p:spPr>
                <a:xfrm>
                  <a:off x="3938445" y="5042251"/>
                  <a:ext cx="64008" cy="635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978C88DD-348F-D195-5267-893278ABFC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5979" y="4029185"/>
                      <a:ext cx="433216" cy="2788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978C88DD-348F-D195-5267-893278ABFCB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5979" y="4029185"/>
                      <a:ext cx="433216" cy="27886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31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6FDA2E94-426E-5CD5-2F9E-73A6C76453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2848" y="4766548"/>
                      <a:ext cx="433216" cy="2788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6FDA2E94-426E-5CD5-2F9E-73A6C76453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2848" y="4766548"/>
                      <a:ext cx="433216" cy="27886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31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7EA26059-5E0E-D6B3-59B1-1F400A91B3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17385" y="4496188"/>
                      <a:ext cx="43321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𝐶𝑙𝑘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7EA26059-5E0E-D6B3-59B1-1F400A91B38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17385" y="4496188"/>
                      <a:ext cx="433216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94A2182-9C47-5D7B-04D6-3C58C5BB232F}"/>
                      </a:ext>
                    </a:extLst>
                  </p:cNvPr>
                  <p:cNvSpPr txBox="1"/>
                  <p:nvPr/>
                </p:nvSpPr>
                <p:spPr>
                  <a:xfrm>
                    <a:off x="1422458" y="3805686"/>
                    <a:ext cx="799384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94A2182-9C47-5D7B-04D6-3C58C5BB23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2458" y="3805686"/>
                    <a:ext cx="799384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70A7199-2485-8D8A-D14C-579445BBE736}"/>
                      </a:ext>
                    </a:extLst>
                  </p:cNvPr>
                  <p:cNvSpPr txBox="1"/>
                  <p:nvPr/>
                </p:nvSpPr>
                <p:spPr>
                  <a:xfrm>
                    <a:off x="1448688" y="5258232"/>
                    <a:ext cx="799384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70A7199-2485-8D8A-D14C-579445BBE7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8688" y="5258232"/>
                    <a:ext cx="799384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747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13B0BD-EE34-AE03-0C70-4EF65CBD7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2508925"/>
            <a:ext cx="7850777" cy="40887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AA4A6-58D8-4062-0424-3B7B936E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1" y="260363"/>
            <a:ext cx="11328838" cy="5166142"/>
          </a:xfrm>
        </p:spPr>
        <p:txBody>
          <a:bodyPr/>
          <a:lstStyle/>
          <a:p>
            <a:r>
              <a:rPr lang="fa-IR" dirty="0"/>
              <a:t>سخت افزار کامپیوتر معمولاً به سه بخش عمده تقسیم میشود:</a:t>
            </a:r>
          </a:p>
          <a:p>
            <a:r>
              <a:rPr lang="fa-IR" dirty="0"/>
              <a:t>واحد پردازش مرکزی (</a:t>
            </a:r>
            <a:r>
              <a:rPr lang="en-US" dirty="0"/>
              <a:t>CPU</a:t>
            </a:r>
            <a:r>
              <a:rPr lang="fa-IR" dirty="0"/>
              <a:t>)</a:t>
            </a:r>
          </a:p>
          <a:p>
            <a:pPr lvl="1"/>
            <a:r>
              <a:rPr lang="fa-IR" dirty="0"/>
              <a:t>واحد حساب و منطق (</a:t>
            </a:r>
            <a:r>
              <a:rPr lang="en-US" dirty="0"/>
              <a:t>ALU</a:t>
            </a:r>
            <a:r>
              <a:rPr lang="fa-IR" dirty="0"/>
              <a:t>)، </a:t>
            </a:r>
            <a:r>
              <a:rPr lang="fa-IR" dirty="0" err="1"/>
              <a:t>ثباتها</a:t>
            </a:r>
            <a:r>
              <a:rPr lang="fa-IR" dirty="0"/>
              <a:t> (</a:t>
            </a:r>
            <a:r>
              <a:rPr lang="en-US" dirty="0"/>
              <a:t>Registers</a:t>
            </a:r>
            <a:r>
              <a:rPr lang="fa-IR" dirty="0"/>
              <a:t>)، واحد های کنترل (</a:t>
            </a:r>
            <a:r>
              <a:rPr lang="en-US" dirty="0"/>
              <a:t>Control Unit</a:t>
            </a:r>
            <a:r>
              <a:rPr lang="fa-IR" dirty="0"/>
              <a:t>)</a:t>
            </a:r>
          </a:p>
          <a:p>
            <a:r>
              <a:rPr lang="fa-IR" dirty="0"/>
              <a:t>حافظه با دستیابی تصادفی</a:t>
            </a:r>
          </a:p>
          <a:p>
            <a:r>
              <a:rPr lang="fa-IR" dirty="0"/>
              <a:t>پردازنده ورودی و خروجی (</a:t>
            </a:r>
            <a:r>
              <a:rPr lang="en-US" dirty="0"/>
              <a:t>IOP</a:t>
            </a:r>
            <a:r>
              <a:rPr lang="fa-IR" dirty="0"/>
              <a:t>)</a:t>
            </a:r>
          </a:p>
          <a:p>
            <a:pPr lvl="1"/>
            <a:r>
              <a:rPr lang="fa-IR" dirty="0"/>
              <a:t>اتصال صفحه کلید، چاپگر، نمایشگر</a:t>
            </a: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30C1C-4948-BC80-6DC5-1663121D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0CF5-7F49-9CE2-87DF-8183491F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9FC1BC-5626-E033-16EF-05B70A9A0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84"/>
          <a:stretch/>
        </p:blipFill>
        <p:spPr>
          <a:xfrm>
            <a:off x="389165" y="837091"/>
            <a:ext cx="10329425" cy="2931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BC799-74C5-CB40-93BE-598F3AA4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en-US" dirty="0"/>
              <a:t>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BC97-EFE0-104D-500E-38B000A55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3767141"/>
            <a:ext cx="11328838" cy="2639077"/>
          </a:xfrm>
        </p:spPr>
        <p:txBody>
          <a:bodyPr/>
          <a:lstStyle/>
          <a:p>
            <a:r>
              <a:rPr lang="fa-IR" dirty="0"/>
              <a:t>در این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</a:t>
            </a:r>
            <a:r>
              <a:rPr lang="fa-IR" dirty="0" err="1"/>
              <a:t>باتوجه</a:t>
            </a:r>
            <a:r>
              <a:rPr lang="fa-IR" dirty="0"/>
              <a:t> به سیگنال ورودی </a:t>
            </a:r>
            <a:r>
              <a:rPr lang="en-US" dirty="0"/>
              <a:t>T</a:t>
            </a:r>
            <a:r>
              <a:rPr lang="fa-IR" dirty="0"/>
              <a:t>، یا خروجی فعلی حفظ میشود و یا </a:t>
            </a:r>
            <a:r>
              <a:rPr lang="en-US" dirty="0"/>
              <a:t>NOT</a:t>
            </a:r>
            <a:r>
              <a:rPr lang="fa-IR" dirty="0"/>
              <a:t> میشود.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04C83-7B3F-B787-F177-D8E02E5E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AE86D-CF8E-E419-A6B7-5C652617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A3C6D-A61F-B8D5-F994-A9F226980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75" t="66993" b="3480"/>
          <a:stretch/>
        </p:blipFill>
        <p:spPr>
          <a:xfrm>
            <a:off x="4071823" y="4784343"/>
            <a:ext cx="4048354" cy="17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A750-C18B-8304-0F41-F39923FC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مثال: طراحی نمودار و مدار حالت برای آشکار ساز رشته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5566-1DE4-A37E-D811-DCF02DF9E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میخواهیم مداری طراحی کنیم که وجود سه بیت متوالی 1 در ورودی را تشخیص دهد.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B144-AFD9-9DCA-B3C9-52183401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E9F9-8AD6-025E-B7D7-07FAFFF2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F53E3-AEBA-BA6E-A579-E9A3D3B0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0" y="2029738"/>
            <a:ext cx="3797300" cy="4702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384ABF-6718-3430-BAE6-0C0243B93971}"/>
              </a:ext>
            </a:extLst>
          </p:cNvPr>
          <p:cNvSpPr txBox="1"/>
          <p:nvPr/>
        </p:nvSpPr>
        <p:spPr>
          <a:xfrm>
            <a:off x="260350" y="2422009"/>
            <a:ext cx="6684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cs typeface="B Yekan" panose="00000400000000000000" pitchFamily="2" charset="-78"/>
              </a:rPr>
              <a:t>Ex: 0011010101100         (</a:t>
            </a:r>
            <a:r>
              <a:rPr lang="fa-IR" sz="2400" dirty="0">
                <a:cs typeface="B Yekan" panose="00000400000000000000" pitchFamily="2" charset="-78"/>
              </a:rPr>
              <a:t>عدم وجود سه بیت 1 متوالی</a:t>
            </a:r>
            <a:r>
              <a:rPr lang="en-US" sz="2400" dirty="0">
                <a:cs typeface="B Yekan" panose="00000400000000000000" pitchFamily="2" charset="-78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C339B-E58A-B296-A401-632A12BFF903}"/>
              </a:ext>
            </a:extLst>
          </p:cNvPr>
          <p:cNvSpPr txBox="1"/>
          <p:nvPr/>
        </p:nvSpPr>
        <p:spPr>
          <a:xfrm>
            <a:off x="215462" y="3342759"/>
            <a:ext cx="70425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cs typeface="B Yekan" panose="00000400000000000000" pitchFamily="2" charset="-78"/>
              </a:rPr>
              <a:t>Ex: 00111010101111   (</a:t>
            </a:r>
            <a:r>
              <a:rPr lang="fa-IR" sz="2400" dirty="0">
                <a:cs typeface="B Yekan" panose="00000400000000000000" pitchFamily="2" charset="-78"/>
              </a:rPr>
              <a:t>وجود سه بیت 1 متوالی-سه مرتبه</a:t>
            </a:r>
            <a:r>
              <a:rPr lang="en-US" sz="2400" dirty="0">
                <a:cs typeface="B Yekan" panose="00000400000000000000" pitchFamily="2" charset="-78"/>
              </a:rPr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37519B-59A0-ABFD-9546-A53F631AAFB8}"/>
              </a:ext>
            </a:extLst>
          </p:cNvPr>
          <p:cNvGrpSpPr/>
          <p:nvPr/>
        </p:nvGrpSpPr>
        <p:grpSpPr>
          <a:xfrm>
            <a:off x="1435100" y="3708400"/>
            <a:ext cx="1397000" cy="285750"/>
            <a:chOff x="1435100" y="3708400"/>
            <a:chExt cx="1397000" cy="28575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A79B7FA-4C82-B2E4-CCB0-85FEE962D281}"/>
                </a:ext>
              </a:extLst>
            </p:cNvPr>
            <p:cNvCxnSpPr/>
            <p:nvPr/>
          </p:nvCxnSpPr>
          <p:spPr>
            <a:xfrm flipV="1">
              <a:off x="1435100" y="3708400"/>
              <a:ext cx="0" cy="28575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1AC40C-A159-547A-E014-6D9CA318580D}"/>
                </a:ext>
              </a:extLst>
            </p:cNvPr>
            <p:cNvCxnSpPr/>
            <p:nvPr/>
          </p:nvCxnSpPr>
          <p:spPr>
            <a:xfrm flipV="1">
              <a:off x="2660650" y="3708400"/>
              <a:ext cx="0" cy="28575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4D38F33-4A93-33F5-37CC-E89EB9E6E742}"/>
                </a:ext>
              </a:extLst>
            </p:cNvPr>
            <p:cNvCxnSpPr/>
            <p:nvPr/>
          </p:nvCxnSpPr>
          <p:spPr>
            <a:xfrm flipV="1">
              <a:off x="2832100" y="3708400"/>
              <a:ext cx="0" cy="28575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74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A750-C18B-8304-0F41-F39923FC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مثال نمودار حالت برای آشکار ساز رشته</a:t>
            </a:r>
            <a:br>
              <a:rPr lang="fa-IR" dirty="0"/>
            </a:br>
            <a:r>
              <a:rPr lang="fa-IR" sz="3600" dirty="0">
                <a:solidFill>
                  <a:srgbClr val="FF0000"/>
                </a:solidFill>
              </a:rPr>
              <a:t>سنتز با </a:t>
            </a:r>
            <a:r>
              <a:rPr lang="en-US" sz="3600" dirty="0">
                <a:solidFill>
                  <a:srgbClr val="FF0000"/>
                </a:solidFill>
              </a:rPr>
              <a:t>D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فلیپ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فلاپ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B424FC-A0CE-026F-8695-10695127F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B144-AFD9-9DCA-B3C9-52183401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E9F9-8AD6-025E-B7D7-07FAFFF2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F53E3-AEBA-BA6E-A579-E9A3D3B0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" y="1698470"/>
            <a:ext cx="2571750" cy="3184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BC929-C91C-63FB-82F5-95664A354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169" y="1369348"/>
            <a:ext cx="4259482" cy="31344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CC4F15-5DD5-024A-CDFC-E9C861D72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62" y="4685666"/>
            <a:ext cx="2661014" cy="2127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DBB111-FE57-1D3C-914B-735D34202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237" y="4685666"/>
            <a:ext cx="2655083" cy="2127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374DCF-8F53-B33E-427E-11B18AA9A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519" y="4685666"/>
            <a:ext cx="2468815" cy="21272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2305EB-3E97-C902-1FC2-C242B8274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5575" y="1598991"/>
            <a:ext cx="3829050" cy="1200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E5E8F2-1B62-2504-8E6E-2AA753AB5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2725" y="3187757"/>
            <a:ext cx="2016125" cy="1230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B3D37-5080-6077-7CF2-4F20A56C93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1771" y="830802"/>
            <a:ext cx="1731455" cy="464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78260-DB2E-90EB-175F-4A7E6B740C7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418" t="67145" r="52080" b="4250"/>
          <a:stretch/>
        </p:blipFill>
        <p:spPr>
          <a:xfrm>
            <a:off x="46500" y="69718"/>
            <a:ext cx="2055271" cy="12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E23666-15DA-1997-A548-276A6DCA8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53" y="1282700"/>
            <a:ext cx="6893698" cy="5264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8A750-C18B-8304-0F41-F39923FC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مثال نمودار حالت برای آشکار ساز رشته</a:t>
            </a:r>
            <a:br>
              <a:rPr lang="fa-IR" dirty="0"/>
            </a:br>
            <a:r>
              <a:rPr lang="fa-IR" sz="3600" dirty="0">
                <a:solidFill>
                  <a:srgbClr val="FF0000"/>
                </a:solidFill>
              </a:rPr>
              <a:t>سنتز با </a:t>
            </a:r>
            <a:r>
              <a:rPr lang="en-US" sz="3600" dirty="0">
                <a:solidFill>
                  <a:srgbClr val="FF0000"/>
                </a:solidFill>
              </a:rPr>
              <a:t>D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فلیپ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فلاپ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AE35B-D383-17DD-6B83-DC3AE786A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B144-AFD9-9DCA-B3C9-52183401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E9F9-8AD6-025E-B7D7-07FAFFF2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F53E3-AEBA-BA6E-A579-E9A3D3B0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" y="321529"/>
            <a:ext cx="2571750" cy="3184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BC929-C91C-63FB-82F5-95664A354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8" y="3723518"/>
            <a:ext cx="4259482" cy="31344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E5E8F2-1B62-2504-8E6E-2AA753AB5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196" y="1373270"/>
            <a:ext cx="2016125" cy="12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02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A750-C18B-8304-0F41-F39923FC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مثال نمودار حالت برای آشکار ساز رشته</a:t>
            </a:r>
            <a:br>
              <a:rPr lang="fa-IR" dirty="0"/>
            </a:br>
            <a:r>
              <a:rPr lang="fa-IR" sz="3600" dirty="0">
                <a:solidFill>
                  <a:srgbClr val="FF0000"/>
                </a:solidFill>
              </a:rPr>
              <a:t>سنتز با </a:t>
            </a:r>
            <a:r>
              <a:rPr lang="en-US" sz="3600" dirty="0">
                <a:solidFill>
                  <a:srgbClr val="FF0000"/>
                </a:solidFill>
              </a:rPr>
              <a:t>JK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فلیپ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فلاپ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7E8F-20B9-A7B5-CF54-81F226A1F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B144-AFD9-9DCA-B3C9-52183401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E9F9-8AD6-025E-B7D7-07FAFFF2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F53E3-AEBA-BA6E-A579-E9A3D3B0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0" y="1808724"/>
            <a:ext cx="2243533" cy="2778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C3D5B-1D8D-4133-871F-637650B13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272" y="599022"/>
            <a:ext cx="2707579" cy="639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1D2736-07B2-649A-E9DE-530BED2D2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65" t="13789" r="21960" b="45266"/>
          <a:stretch/>
        </p:blipFill>
        <p:spPr>
          <a:xfrm>
            <a:off x="0" y="0"/>
            <a:ext cx="2979272" cy="18087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29CFDF-47BF-983A-CAD0-D917EF3F4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74" y="4619873"/>
            <a:ext cx="2832640" cy="21930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AC2A1E-60E7-D1FC-E0AE-3ADC19301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463" y="4680657"/>
            <a:ext cx="2560638" cy="20714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BE85A5-BAD5-9759-4466-4C39F6654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2264" y="4595828"/>
            <a:ext cx="2643110" cy="22170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AB9249-2B67-398E-8AFF-B622AAF3E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0787" y="4528022"/>
            <a:ext cx="2589560" cy="21935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80899-1DF5-37DB-1BAC-F83374B40D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544" y="1098219"/>
            <a:ext cx="5746450" cy="35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602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A750-C18B-8304-0F41-F39923FC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مثال نمودار حالت برای آشکار ساز رشته</a:t>
            </a:r>
            <a:br>
              <a:rPr lang="fa-IR" dirty="0"/>
            </a:br>
            <a:r>
              <a:rPr lang="fa-IR" sz="3600" dirty="0">
                <a:solidFill>
                  <a:srgbClr val="FF0000"/>
                </a:solidFill>
              </a:rPr>
              <a:t>سنتز با </a:t>
            </a:r>
            <a:r>
              <a:rPr lang="en-US" sz="3600" dirty="0">
                <a:solidFill>
                  <a:srgbClr val="FF0000"/>
                </a:solidFill>
              </a:rPr>
              <a:t>JK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فلیپ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فلاپ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3735-B189-C8CA-980D-3BA250B75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B144-AFD9-9DCA-B3C9-52183401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E9F9-8AD6-025E-B7D7-07FAFFF2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29CFDF-47BF-983A-CAD0-D917EF3F4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9" y="3408226"/>
            <a:ext cx="2205155" cy="16041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AC2A1E-60E7-D1FC-E0AE-3ADC19301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587" y="3446801"/>
            <a:ext cx="2118339" cy="16101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BE85A5-BAD5-9759-4466-4C39F6654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3" y="5236286"/>
            <a:ext cx="2057610" cy="16217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AB9249-2B67-398E-8AFF-B622AAF3E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965" y="5158185"/>
            <a:ext cx="2135693" cy="1699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80899-1DF5-37DB-1BAC-F83374B40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81" y="549109"/>
            <a:ext cx="4590969" cy="2862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93804F-2EF2-B4CF-A4DB-EC36D3CB7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498" y="1557337"/>
            <a:ext cx="66389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716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2F46C7-58E7-85B4-1E08-31CE64442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/>
              <a:t>پایان فصل اول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68BE583-993F-8A77-2D52-7F5F144BEE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392E-7EBB-7D29-F162-A3D93853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10466-B7B1-46A6-4B8B-D21FDE89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E6B8-EC96-CF6F-4671-3F559DAC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1-2- </a:t>
            </a:r>
            <a:r>
              <a:rPr lang="fa-IR" dirty="0" err="1"/>
              <a:t>گیتهای</a:t>
            </a:r>
            <a:r>
              <a:rPr lang="fa-IR" dirty="0"/>
              <a:t> منطقی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97FA4-31B8-B3B7-4CBD-636C2375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اطلاعات </a:t>
            </a:r>
            <a:r>
              <a:rPr lang="fa-IR" dirty="0" err="1"/>
              <a:t>دودویی</a:t>
            </a:r>
            <a:r>
              <a:rPr lang="fa-IR" dirty="0"/>
              <a:t> در کامپیوترهای دیجیتال با کمیت </a:t>
            </a:r>
            <a:r>
              <a:rPr lang="fa-IR" dirty="0" err="1"/>
              <a:t>هایی</a:t>
            </a:r>
            <a:r>
              <a:rPr lang="fa-IR" dirty="0"/>
              <a:t> فیزیکی که سیگنال نامیده میشوند، نمایش داده میشوند.</a:t>
            </a:r>
          </a:p>
          <a:p>
            <a:r>
              <a:rPr lang="fa-IR" dirty="0"/>
              <a:t>سیگنالهای الکتریکی همچون </a:t>
            </a:r>
            <a:r>
              <a:rPr lang="fa-IR" dirty="0" err="1"/>
              <a:t>ولتاژهای</a:t>
            </a:r>
            <a:r>
              <a:rPr lang="fa-IR" dirty="0"/>
              <a:t> موجود در سرتاسر کامپیوتر در یکی از دو حالت قابل تشخیص از هم قرار دارند.</a:t>
            </a:r>
          </a:p>
          <a:p>
            <a:r>
              <a:rPr lang="fa-IR" dirty="0"/>
              <a:t>این دو حالت نماینده یک متغیر </a:t>
            </a:r>
            <a:r>
              <a:rPr lang="fa-IR" dirty="0" err="1"/>
              <a:t>دودویی</a:t>
            </a:r>
            <a:r>
              <a:rPr lang="fa-IR" dirty="0"/>
              <a:t> هستند که میتواند برابر </a:t>
            </a:r>
            <a:r>
              <a:rPr lang="en-US" dirty="0"/>
              <a:t>1</a:t>
            </a:r>
            <a:r>
              <a:rPr lang="fa-IR" dirty="0"/>
              <a:t> یا </a:t>
            </a:r>
            <a:r>
              <a:rPr lang="en-US" dirty="0"/>
              <a:t>0</a:t>
            </a:r>
            <a:r>
              <a:rPr lang="fa-IR" dirty="0"/>
              <a:t> تصور شود.</a:t>
            </a:r>
          </a:p>
          <a:p>
            <a:r>
              <a:rPr lang="fa-IR" dirty="0"/>
              <a:t>در یک کامپیوتر ممکن است ولتاژ 3 ولت نمایش </a:t>
            </a:r>
            <a:r>
              <a:rPr lang="en-US" dirty="0"/>
              <a:t>1</a:t>
            </a:r>
            <a:r>
              <a:rPr lang="fa-IR" dirty="0"/>
              <a:t> </a:t>
            </a:r>
            <a:r>
              <a:rPr lang="fa-IR" dirty="0" err="1"/>
              <a:t>دودویی</a:t>
            </a:r>
            <a:r>
              <a:rPr lang="fa-IR" dirty="0"/>
              <a:t> و </a:t>
            </a:r>
            <a:r>
              <a:rPr lang="en-US" dirty="0"/>
              <a:t>0.5</a:t>
            </a:r>
            <a:r>
              <a:rPr lang="fa-IR" dirty="0"/>
              <a:t> ولت برای نمایش </a:t>
            </a:r>
            <a:r>
              <a:rPr lang="en-US" dirty="0"/>
              <a:t>0</a:t>
            </a:r>
            <a:r>
              <a:rPr lang="fa-IR" dirty="0"/>
              <a:t> استفاده نماید.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DB253-A980-04AF-51FA-ABFACE6B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D8FF-AA29-FDDE-633A-5BD4EFC4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E6B8-EC96-CF6F-4671-3F559DAC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گیتهای</a:t>
            </a:r>
            <a:r>
              <a:rPr lang="fa-IR" dirty="0"/>
              <a:t> منطقی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97FA4-31B8-B3B7-4CBD-636C2375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</a:rPr>
              <a:t>دستکاری اطلاعات </a:t>
            </a:r>
            <a:r>
              <a:rPr lang="fa-IR" dirty="0" err="1"/>
              <a:t>دودویی</a:t>
            </a:r>
            <a:r>
              <a:rPr lang="fa-IR" dirty="0"/>
              <a:t> توسط مدارهای منطقی به نام </a:t>
            </a:r>
            <a:r>
              <a:rPr lang="fa-IR" dirty="0" err="1"/>
              <a:t>گیت</a:t>
            </a:r>
            <a:r>
              <a:rPr lang="fa-IR" dirty="0"/>
              <a:t> انجام میشود.</a:t>
            </a:r>
          </a:p>
          <a:p>
            <a:r>
              <a:rPr lang="fa-IR" dirty="0" err="1"/>
              <a:t>گیت</a:t>
            </a:r>
            <a:r>
              <a:rPr lang="fa-IR" dirty="0"/>
              <a:t> ها </a:t>
            </a:r>
            <a:r>
              <a:rPr lang="fa-IR" dirty="0" err="1"/>
              <a:t>بلاک</a:t>
            </a:r>
            <a:r>
              <a:rPr lang="fa-IR" dirty="0"/>
              <a:t> های سخت افزاری هستند که سیگنال های </a:t>
            </a:r>
            <a:r>
              <a:rPr lang="fa-IR" dirty="0" err="1"/>
              <a:t>دودویی</a:t>
            </a:r>
            <a:r>
              <a:rPr lang="fa-IR" dirty="0"/>
              <a:t> </a:t>
            </a:r>
            <a:r>
              <a:rPr lang="en-US" dirty="0"/>
              <a:t>1</a:t>
            </a:r>
            <a:r>
              <a:rPr lang="fa-IR" dirty="0"/>
              <a:t> یا </a:t>
            </a:r>
            <a:r>
              <a:rPr lang="en-US" dirty="0"/>
              <a:t>0</a:t>
            </a:r>
            <a:r>
              <a:rPr lang="fa-IR" dirty="0"/>
              <a:t> را در خروجی، </a:t>
            </a:r>
            <a:r>
              <a:rPr lang="fa-IR" dirty="0">
                <a:solidFill>
                  <a:srgbClr val="FF0000"/>
                </a:solidFill>
              </a:rPr>
              <a:t>بسته به شرایط ورودی </a:t>
            </a:r>
            <a:r>
              <a:rPr lang="fa-IR" dirty="0" err="1"/>
              <a:t>هایشان</a:t>
            </a:r>
            <a:r>
              <a:rPr lang="fa-IR" dirty="0"/>
              <a:t> تولید میکنند.</a:t>
            </a:r>
          </a:p>
          <a:p>
            <a:r>
              <a:rPr lang="fa-IR" dirty="0"/>
              <a:t>هر </a:t>
            </a:r>
            <a:r>
              <a:rPr lang="fa-IR" dirty="0" err="1"/>
              <a:t>گیت</a:t>
            </a:r>
            <a:r>
              <a:rPr lang="fa-IR" dirty="0"/>
              <a:t> </a:t>
            </a:r>
            <a:r>
              <a:rPr lang="fa-IR" dirty="0" err="1">
                <a:solidFill>
                  <a:srgbClr val="FF0000"/>
                </a:solidFill>
              </a:rPr>
              <a:t>سمبول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گرافیکی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خاص خود را داشته و </a:t>
            </a:r>
            <a:r>
              <a:rPr lang="fa-IR" dirty="0" err="1"/>
              <a:t>عملکردش</a:t>
            </a:r>
            <a:r>
              <a:rPr lang="fa-IR" dirty="0"/>
              <a:t> توسط یک عبارت جبری نمایش داده میشود.</a:t>
            </a:r>
          </a:p>
          <a:p>
            <a:r>
              <a:rPr lang="fa-IR" dirty="0"/>
              <a:t>رابطه ورودی و خروجی برای متغیرهای </a:t>
            </a:r>
            <a:r>
              <a:rPr lang="fa-IR" dirty="0" err="1"/>
              <a:t>دودویی</a:t>
            </a:r>
            <a:r>
              <a:rPr lang="fa-IR" dirty="0"/>
              <a:t> برای هر </a:t>
            </a:r>
            <a:r>
              <a:rPr lang="fa-IR" dirty="0" err="1"/>
              <a:t>گیت</a:t>
            </a:r>
            <a:r>
              <a:rPr lang="fa-IR" dirty="0"/>
              <a:t> را میتوان توسط یک جدول بنام </a:t>
            </a:r>
            <a:r>
              <a:rPr lang="fa-IR" dirty="0">
                <a:solidFill>
                  <a:srgbClr val="FF0000"/>
                </a:solidFill>
              </a:rPr>
              <a:t>جدول درستی </a:t>
            </a:r>
            <a:r>
              <a:rPr lang="fa-IR" dirty="0"/>
              <a:t>نشان داد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DB253-A980-04AF-51FA-ABFACE6B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D8FF-AA29-FDDE-633A-5BD4EFC4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3A449C-CF53-192D-D5C0-B7BA02A6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Graphic Symbols and Digital logic gates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06802-92F8-54E0-4747-D9DBCCEB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E7CAE8-502A-5D2E-8021-74D36D0E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2C5EB-8834-2D8D-BB7D-534E67739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74" y="1234484"/>
            <a:ext cx="7611974" cy="4985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865C65-9918-3942-C2E5-FA444A2283B1}"/>
              </a:ext>
            </a:extLst>
          </p:cNvPr>
          <p:cNvSpPr txBox="1"/>
          <p:nvPr/>
        </p:nvSpPr>
        <p:spPr>
          <a:xfrm>
            <a:off x="863792" y="246234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FD8D6-FD03-16FC-38F9-60ED1A31AB06}"/>
              </a:ext>
            </a:extLst>
          </p:cNvPr>
          <p:cNvSpPr txBox="1"/>
          <p:nvPr/>
        </p:nvSpPr>
        <p:spPr>
          <a:xfrm>
            <a:off x="863792" y="393673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83B1A-DAB9-EA71-7D44-C5307C7F2979}"/>
              </a:ext>
            </a:extLst>
          </p:cNvPr>
          <p:cNvSpPr txBox="1"/>
          <p:nvPr/>
        </p:nvSpPr>
        <p:spPr>
          <a:xfrm>
            <a:off x="863792" y="532238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2333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26993</TotalTime>
  <Words>3292</Words>
  <Application>Microsoft Office PowerPoint</Application>
  <PresentationFormat>Widescreen</PresentationFormat>
  <Paragraphs>413</Paragraphs>
  <Slides>66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B Nazanin</vt:lpstr>
      <vt:lpstr>B Yekan</vt:lpstr>
      <vt:lpstr>Calibri</vt:lpstr>
      <vt:lpstr>Calibri Light</vt:lpstr>
      <vt:lpstr>Cambria Math</vt:lpstr>
      <vt:lpstr>Times New Roman</vt:lpstr>
      <vt:lpstr>Wingdings</vt:lpstr>
      <vt:lpstr>Office Theme</vt:lpstr>
      <vt:lpstr>معماری کامپیوتر</vt:lpstr>
      <vt:lpstr>PowerPoint Presentation</vt:lpstr>
      <vt:lpstr>کامپیوترهای دیجیتال</vt:lpstr>
      <vt:lpstr>نرم افزار-سخت افزار</vt:lpstr>
      <vt:lpstr>سیستم عامل</vt:lpstr>
      <vt:lpstr>PowerPoint Presentation</vt:lpstr>
      <vt:lpstr>1-2- گیتهای منطقی</vt:lpstr>
      <vt:lpstr>گیتهای منطقی</vt:lpstr>
      <vt:lpstr>Graphic Symbols and Digital logic gates</vt:lpstr>
      <vt:lpstr>Graphic Symbols and Digital logic gates</vt:lpstr>
      <vt:lpstr>Graphic Symbols and Digital logic gates</vt:lpstr>
      <vt:lpstr>1-3- جبر بول</vt:lpstr>
      <vt:lpstr>توابع بول</vt:lpstr>
      <vt:lpstr>PowerPoint Presentation</vt:lpstr>
      <vt:lpstr>توابع بول</vt:lpstr>
      <vt:lpstr>Postulates and Theorems of Boolean Algebra اصول و قضایای جبر بول</vt:lpstr>
      <vt:lpstr>فرمهای متعارف و استاندارد</vt:lpstr>
      <vt:lpstr>Functions and Minterms</vt:lpstr>
      <vt:lpstr>Example</vt:lpstr>
      <vt:lpstr>Conversion between Canonical Forms</vt:lpstr>
      <vt:lpstr>PowerPoint Presentation</vt:lpstr>
      <vt:lpstr>1-4- ساده سازی با نقشه - Map Method</vt:lpstr>
      <vt:lpstr>Two-Variable K-Map (نقشه دو متغیره)</vt:lpstr>
      <vt:lpstr>Three-Variable K-Map</vt:lpstr>
      <vt:lpstr>EXAMPLE 3.1: Simplify the Boolean function</vt:lpstr>
      <vt:lpstr>EXAMPLE 3.2: Simplify the Boolean function</vt:lpstr>
      <vt:lpstr>EXAMPLE 3.2(B): Simplify the Boolean function</vt:lpstr>
      <vt:lpstr>EXAMPLE 3.3: Simplify the Boolean function</vt:lpstr>
      <vt:lpstr>EXAMPLE 3.4: Simplify the Boolean function</vt:lpstr>
      <vt:lpstr>Four-Variable K-Map</vt:lpstr>
      <vt:lpstr>EXAMPLE 3.5: Simplify the Boolean function</vt:lpstr>
      <vt:lpstr>EXAMPLE 3.6: Simplify the Boolean function</vt:lpstr>
      <vt:lpstr>Five-Variable K-Map</vt:lpstr>
      <vt:lpstr>EXAMPLE 3.7: Simplify the Boolean function</vt:lpstr>
      <vt:lpstr>Don’t Care Condition (حالات بی اهمیت)</vt:lpstr>
      <vt:lpstr>EXAMPLE 3.8: Simplify the Boolean function</vt:lpstr>
      <vt:lpstr>1-5- مدارهای ترکیبی - combinational circuits</vt:lpstr>
      <vt:lpstr>تحلیل و طراحی</vt:lpstr>
      <vt:lpstr>رویه طراحی</vt:lpstr>
      <vt:lpstr>بدست آوردن توابع بولی خروجی را از نمودار منطقی:</vt:lpstr>
      <vt:lpstr>مدار ترکیبی جمع کننده</vt:lpstr>
      <vt:lpstr>Half Adder(نیم جمع کننده)</vt:lpstr>
      <vt:lpstr>Full adder (تمام جمع کننده)</vt:lpstr>
      <vt:lpstr>پیاده سازی یک تمام جمع کننده با استفاده از دو نیم جمع کننده</vt:lpstr>
      <vt:lpstr>Binary Subtractor (تفریق کننده دو دویی)</vt:lpstr>
      <vt:lpstr>Overflow (سرریز)</vt:lpstr>
      <vt:lpstr>مثال سرریز در جمع دو عدد 8 بیتی</vt:lpstr>
      <vt:lpstr>یادآوری چند مدار ترکیبی پر کاربرد</vt:lpstr>
      <vt:lpstr>دیکدر ها (Decoder)</vt:lpstr>
      <vt:lpstr>اتصال دیکدرها با ورودی فعالساز (ساخت دیکدر بزرگتر)</vt:lpstr>
      <vt:lpstr>Encoder (انکدرها)</vt:lpstr>
      <vt:lpstr>مالتی پلکسرها (multiplexers)</vt:lpstr>
      <vt:lpstr>مالتی پلکسر چهار به یک</vt:lpstr>
      <vt:lpstr>1-6- مدارهای ترتیبی</vt:lpstr>
      <vt:lpstr>1-6- فلیپ فلاپها و مدارهای ترتیبی</vt:lpstr>
      <vt:lpstr>فلیپ فلاپ SR (SR Flip Flop)</vt:lpstr>
      <vt:lpstr>فلیپ فلاپ D</vt:lpstr>
      <vt:lpstr>فلیپ فلاپ تحریک شونده با لبه</vt:lpstr>
      <vt:lpstr>فلیپ فلاپ JK</vt:lpstr>
      <vt:lpstr>فلیپ فلاپ T</vt:lpstr>
      <vt:lpstr>مثال: طراحی نمودار و مدار حالت برای آشکار ساز رشته</vt:lpstr>
      <vt:lpstr>مثال نمودار حالت برای آشکار ساز رشته سنتز با D فلیپ فلاپ</vt:lpstr>
      <vt:lpstr>مثال نمودار حالت برای آشکار ساز رشته سنتز با D فلیپ فلاپ</vt:lpstr>
      <vt:lpstr>مثال نمودار حالت برای آشکار ساز رشته سنتز با JK فلیپ فلاپ</vt:lpstr>
      <vt:lpstr>مثال نمودار حالت برای آشکار ساز رشته سنتز با JK فلیپ فلاپ</vt:lpstr>
      <vt:lpstr>پایان فصل اول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274</cp:revision>
  <dcterms:created xsi:type="dcterms:W3CDTF">2021-08-11T10:34:58Z</dcterms:created>
  <dcterms:modified xsi:type="dcterms:W3CDTF">2024-09-30T15:51:04Z</dcterms:modified>
</cp:coreProperties>
</file>