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694" r:id="rId3"/>
    <p:sldId id="472" r:id="rId4"/>
    <p:sldId id="562" r:id="rId5"/>
    <p:sldId id="308" r:id="rId6"/>
    <p:sldId id="309" r:id="rId7"/>
    <p:sldId id="307" r:id="rId8"/>
    <p:sldId id="310" r:id="rId9"/>
    <p:sldId id="311" r:id="rId10"/>
    <p:sldId id="313" r:id="rId11"/>
    <p:sldId id="563" r:id="rId12"/>
    <p:sldId id="565" r:id="rId13"/>
    <p:sldId id="314" r:id="rId14"/>
    <p:sldId id="315" r:id="rId15"/>
    <p:sldId id="316" r:id="rId16"/>
    <p:sldId id="318" r:id="rId17"/>
    <p:sldId id="317" r:id="rId18"/>
    <p:sldId id="567" r:id="rId19"/>
    <p:sldId id="321" r:id="rId20"/>
    <p:sldId id="320" r:id="rId21"/>
    <p:sldId id="719" r:id="rId22"/>
    <p:sldId id="319" r:id="rId23"/>
    <p:sldId id="322" r:id="rId24"/>
    <p:sldId id="720" r:id="rId25"/>
    <p:sldId id="721" r:id="rId26"/>
    <p:sldId id="722" r:id="rId27"/>
    <p:sldId id="723" r:id="rId28"/>
    <p:sldId id="71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B9BD5"/>
    <a:srgbClr val="FFFFCC"/>
    <a:srgbClr val="ED78F0"/>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12" autoAdjust="0"/>
  </p:normalViewPr>
  <p:slideViewPr>
    <p:cSldViewPr snapToGrid="0">
      <p:cViewPr varScale="1">
        <p:scale>
          <a:sx n="82" d="100"/>
          <a:sy n="82" d="100"/>
        </p:scale>
        <p:origin x="252" y="39"/>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10/22/2024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10/22/2024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CFB9C84B-D18F-25A1-F8B3-5CC71D7956B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cs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cs typeface="Arial" panose="020B0604020202020204" pitchFamily="34" charset="0"/>
              </a:defRPr>
            </a:lvl2pPr>
            <a:lvl3pPr marL="1143000" indent="-228600">
              <a:spcBef>
                <a:spcPct val="30000"/>
              </a:spcBef>
              <a:defRPr sz="1200">
                <a:solidFill>
                  <a:schemeClr val="tx1"/>
                </a:solidFill>
                <a:latin typeface="Times New Roman" panose="02020603050405020304" pitchFamily="18" charset="0"/>
                <a:cs typeface="Arial" panose="020B0604020202020204" pitchFamily="34" charset="0"/>
              </a:defRPr>
            </a:lvl3pPr>
            <a:lvl4pPr marL="1600200" indent="-228600">
              <a:spcBef>
                <a:spcPct val="30000"/>
              </a:spcBef>
              <a:defRPr sz="1200">
                <a:solidFill>
                  <a:schemeClr val="tx1"/>
                </a:solidFill>
                <a:latin typeface="Times New Roman" panose="02020603050405020304" pitchFamily="18" charset="0"/>
                <a:cs typeface="Arial" panose="020B0604020202020204" pitchFamily="34" charset="0"/>
              </a:defRPr>
            </a:lvl4pPr>
            <a:lvl5pPr marL="2057400" indent="-228600">
              <a:spcBef>
                <a:spcPct val="30000"/>
              </a:spcBef>
              <a:defRPr sz="12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9pPr>
          </a:lstStyle>
          <a:p>
            <a:pPr>
              <a:spcBef>
                <a:spcPct val="0"/>
              </a:spcBef>
            </a:pPr>
            <a:fld id="{B0FF1E48-63E8-4A77-8BDF-C5633CA6BC08}" type="slidenum">
              <a:rPr lang="en-US" altLang="en-US"/>
              <a:pPr>
                <a:spcBef>
                  <a:spcPct val="0"/>
                </a:spcBef>
              </a:pPr>
              <a:t>3</a:t>
            </a:fld>
            <a:endParaRPr lang="en-US" altLang="en-US"/>
          </a:p>
        </p:txBody>
      </p:sp>
      <p:sp>
        <p:nvSpPr>
          <p:cNvPr id="9219" name="Rectangle 2">
            <a:extLst>
              <a:ext uri="{FF2B5EF4-FFF2-40B4-BE49-F238E27FC236}">
                <a16:creationId xmlns:a16="http://schemas.microsoft.com/office/drawing/2014/main" id="{43DB2D47-7E6B-120A-379A-D5A4646C315D}"/>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CC596F9E-0109-9789-627E-D2E2B69137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57120E41-3B5C-17E6-C782-F87CF8860E0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cs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cs typeface="Arial" panose="020B0604020202020204" pitchFamily="34" charset="0"/>
              </a:defRPr>
            </a:lvl2pPr>
            <a:lvl3pPr marL="1143000" indent="-228600">
              <a:spcBef>
                <a:spcPct val="30000"/>
              </a:spcBef>
              <a:defRPr sz="1200">
                <a:solidFill>
                  <a:schemeClr val="tx1"/>
                </a:solidFill>
                <a:latin typeface="Times New Roman" panose="02020603050405020304" pitchFamily="18" charset="0"/>
                <a:cs typeface="Arial" panose="020B0604020202020204" pitchFamily="34" charset="0"/>
              </a:defRPr>
            </a:lvl3pPr>
            <a:lvl4pPr marL="1600200" indent="-228600">
              <a:spcBef>
                <a:spcPct val="30000"/>
              </a:spcBef>
              <a:defRPr sz="1200">
                <a:solidFill>
                  <a:schemeClr val="tx1"/>
                </a:solidFill>
                <a:latin typeface="Times New Roman" panose="02020603050405020304" pitchFamily="18" charset="0"/>
                <a:cs typeface="Arial" panose="020B0604020202020204" pitchFamily="34" charset="0"/>
              </a:defRPr>
            </a:lvl4pPr>
            <a:lvl5pPr marL="2057400" indent="-228600">
              <a:spcBef>
                <a:spcPct val="30000"/>
              </a:spcBef>
              <a:defRPr sz="12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9pPr>
          </a:lstStyle>
          <a:p>
            <a:pPr>
              <a:spcBef>
                <a:spcPct val="0"/>
              </a:spcBef>
            </a:pPr>
            <a:fld id="{CF2D50B8-A0C6-477E-BE7C-DD614D672112}" type="slidenum">
              <a:rPr lang="en-US" altLang="en-US"/>
              <a:pPr>
                <a:spcBef>
                  <a:spcPct val="0"/>
                </a:spcBef>
              </a:pPr>
              <a:t>4</a:t>
            </a:fld>
            <a:endParaRPr lang="en-US" altLang="en-US"/>
          </a:p>
        </p:txBody>
      </p:sp>
      <p:sp>
        <p:nvSpPr>
          <p:cNvPr id="23555" name="Rectangle 2">
            <a:extLst>
              <a:ext uri="{FF2B5EF4-FFF2-40B4-BE49-F238E27FC236}">
                <a16:creationId xmlns:a16="http://schemas.microsoft.com/office/drawing/2014/main" id="{03032A96-B125-277D-36A6-DF58227AC625}"/>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98A81C29-74FB-F47A-53A0-247DB80D9C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b="1">
                <a:solidFill>
                  <a:srgbClr val="C00000"/>
                </a:solidFill>
                <a:cs typeface="B Yekan" panose="00000400000000000000" pitchFamily="2" charset="-78"/>
              </a:defRPr>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Computer Engeneering Department,Shahed University, Iran</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Computer Engeneering Department,Shahed University, Iran</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Computer Engeneering Department,Shahed University, Iran</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Computer Engeneering Department,Shahed University, Iran</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Computer Engeneering Department,Shahed University, Iran</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Computer Engeneering Department,Shahed University, Iran</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Computer Engeneering Department,Shahed University, Iran</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cs typeface="B Yekan" panose="00000400000000000000" pitchFamily="2" charset="-78"/>
              </a:defRPr>
            </a:lvl1pPr>
          </a:lstStyle>
          <a:p>
            <a:r>
              <a:rPr lang="en-US"/>
              <a:t>Computer Engeneering Department,Shahed University, Iran</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No border">
    <p:spTree>
      <p:nvGrpSpPr>
        <p:cNvPr id="1" name=""/>
        <p:cNvGrpSpPr/>
        <p:nvPr/>
      </p:nvGrpSpPr>
      <p:grpSpPr>
        <a:xfrm>
          <a:off x="0" y="0"/>
          <a:ext cx="0" cy="0"/>
          <a:chOff x="0" y="0"/>
          <a:chExt cx="0" cy="0"/>
        </a:xfrm>
      </p:grpSpPr>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cs typeface="B Yekan" panose="00000400000000000000" pitchFamily="2" charset="-78"/>
              </a:defRPr>
            </a:lvl1pPr>
          </a:lstStyle>
          <a:p>
            <a:r>
              <a:rPr lang="en-US"/>
              <a:t>Computer Engeneering Department,Shahed University, Iran</a:t>
            </a:r>
            <a:endParaRPr lang="en-US" dirty="0"/>
          </a:p>
        </p:txBody>
      </p:sp>
    </p:spTree>
    <p:extLst>
      <p:ext uri="{BB962C8B-B14F-4D97-AF65-F5344CB8AC3E}">
        <p14:creationId xmlns:p14="http://schemas.microsoft.com/office/powerpoint/2010/main" val="1396874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Simple border">
    <p:spTree>
      <p:nvGrpSpPr>
        <p:cNvPr id="1" name=""/>
        <p:cNvGrpSpPr/>
        <p:nvPr/>
      </p:nvGrpSpPr>
      <p:grpSpPr>
        <a:xfrm>
          <a:off x="0" y="0"/>
          <a:ext cx="0" cy="0"/>
          <a:chOff x="0" y="0"/>
          <a:chExt cx="0" cy="0"/>
        </a:xfrm>
      </p:grpSpPr>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cs typeface="B Yekan" panose="00000400000000000000" pitchFamily="2" charset="-78"/>
              </a:defRPr>
            </a:lvl1pPr>
          </a:lstStyle>
          <a:p>
            <a:r>
              <a:rPr lang="en-US"/>
              <a:t>Computer Engeneering Department,Shahed University, Iran</a:t>
            </a:r>
            <a:endParaRPr lang="en-US" dirty="0"/>
          </a:p>
        </p:txBody>
      </p:sp>
      <p:cxnSp>
        <p:nvCxnSpPr>
          <p:cNvPr id="5" name="Straight Connector 4">
            <a:extLst>
              <a:ext uri="{FF2B5EF4-FFF2-40B4-BE49-F238E27FC236}">
                <a16:creationId xmlns:a16="http://schemas.microsoft.com/office/drawing/2014/main" id="{13AC5BF1-B178-325B-EDF6-0F2BCF68B56E}"/>
              </a:ext>
            </a:extLst>
          </p:cNvPr>
          <p:cNvCxnSpPr/>
          <p:nvPr userDrawn="1"/>
        </p:nvCxnSpPr>
        <p:spPr>
          <a:xfrm>
            <a:off x="215462" y="1027061"/>
            <a:ext cx="11328838" cy="0"/>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2200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EN">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l" rtl="0">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Computer Engeneering Department,Shahed University, Iran</a:t>
            </a:r>
            <a:endParaRPr lang="en-US" dirty="0"/>
          </a:p>
        </p:txBody>
      </p:sp>
    </p:spTree>
    <p:extLst>
      <p:ext uri="{BB962C8B-B14F-4D97-AF65-F5344CB8AC3E}">
        <p14:creationId xmlns:p14="http://schemas.microsoft.com/office/powerpoint/2010/main" val="3362927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Computer Engeneering Department,Shahed University, Iran</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Computer Engeneering Department,Shahed University, Iran</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Computer Engeneering Department,Shahed University, Iran</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Computer Engeneering Department,Shahed University, Iran</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Computer Engeneering Department,Shahed University, Iran</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 id="2147483664" r:id="rId4"/>
    <p:sldLayoutId id="2147483662"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1" r:id="rId15"/>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of.shahed.ac.ir/cv/haghighatdoost" TargetMode="External"/><Relationship Id="rId2" Type="http://schemas.openxmlformats.org/officeDocument/2006/relationships/hyperlink" Target="mailto:haghighatdoost@shahed.ac.ir"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17.png"/><Relationship Id="rId1" Type="http://schemas.openxmlformats.org/officeDocument/2006/relationships/slideLayout" Target="../slideLayouts/slideLayout4.xml"/><Relationship Id="rId5" Type="http://schemas.openxmlformats.org/officeDocument/2006/relationships/image" Target="../media/image34.png"/><Relationship Id="rId4" Type="http://schemas.openxmlformats.org/officeDocument/2006/relationships/image" Target="../media/image3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www.geeksforgeeks.org/ieee-standard-754-floating-point-numbers/" TargetMode="External"/><Relationship Id="rId2" Type="http://schemas.openxmlformats.org/officeDocument/2006/relationships/image" Target="../media/image14.jpg"/><Relationship Id="rId1" Type="http://schemas.openxmlformats.org/officeDocument/2006/relationships/slideLayout" Target="../slideLayouts/slideLayout4.xml"/><Relationship Id="rId4" Type="http://schemas.openxmlformats.org/officeDocument/2006/relationships/image" Target="../media/image15.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80.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latin typeface="Times New Roman" pitchFamily="18" charset="0"/>
                <a:cs typeface="B Titr" panose="00000700000000000000" pitchFamily="2" charset="-78"/>
              </a:rPr>
              <a:t>معماری کامپیوتر</a:t>
            </a:r>
            <a:endParaRPr lang="en-US" dirty="0"/>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2"/>
              </a:rPr>
              <a:t>haghighatdoost@shahed.ac.ir</a:t>
            </a:r>
            <a:r>
              <a:rPr lang="en-US" dirty="0">
                <a:cs typeface="B Yekan" panose="00000400000000000000" pitchFamily="2" charset="-78"/>
              </a:rPr>
              <a:t> </a:t>
            </a:r>
          </a:p>
          <a:p>
            <a:pPr algn="r"/>
            <a:r>
              <a:rPr lang="en-US" dirty="0">
                <a:cs typeface="B Yekan" panose="00000400000000000000" pitchFamily="2" charset="-78"/>
                <a:hlinkClick r:id="rId3"/>
              </a:rPr>
              <a:t>https://prof.shahed.ac.ir/cv/haghighatdoost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5" name="Picture 4"/>
          <p:cNvPicPr>
            <a:picLocks noChangeAspect="1"/>
          </p:cNvPicPr>
          <p:nvPr/>
        </p:nvPicPr>
        <p:blipFill>
          <a:blip r:embed="rId4"/>
          <a:stretch>
            <a:fillRect/>
          </a:stretch>
        </p:blipFill>
        <p:spPr>
          <a:xfrm>
            <a:off x="5418294" y="89994"/>
            <a:ext cx="1184454" cy="1221971"/>
          </a:xfrm>
          <a:prstGeom prst="rect">
            <a:avLst/>
          </a:prstGeom>
        </p:spPr>
      </p:pic>
      <p:sp>
        <p:nvSpPr>
          <p:cNvPr id="6" name="Title 1"/>
          <p:cNvSpPr txBox="1">
            <a:spLocks/>
          </p:cNvSpPr>
          <p:nvPr/>
        </p:nvSpPr>
        <p:spPr>
          <a:xfrm>
            <a:off x="1950914" y="2766685"/>
            <a:ext cx="8459438" cy="890915"/>
          </a:xfrm>
          <a:prstGeom prst="rect">
            <a:avLst/>
          </a:prstGeom>
        </p:spPr>
        <p:txBody>
          <a:bodyPr vert="horz" lIns="91440" tIns="45720" rIns="91440" bIns="45720" rtlCol="0" anchor="b">
            <a:normAutofit/>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سوم- نمایش داده ها</a:t>
            </a:r>
          </a:p>
        </p:txBody>
      </p:sp>
      <p:sp>
        <p:nvSpPr>
          <p:cNvPr id="7" name="Footer Placeholder 6"/>
          <p:cNvSpPr>
            <a:spLocks noGrp="1"/>
          </p:cNvSpPr>
          <p:nvPr>
            <p:ph type="ftr" sz="quarter" idx="11"/>
          </p:nvPr>
        </p:nvSpPr>
        <p:spPr/>
        <p:txBody>
          <a:bodyPr/>
          <a:lstStyle/>
          <a:p>
            <a:r>
              <a:rPr lang="en-US"/>
              <a:t>Computer Engeneering Department,Shahed University, Iran</a:t>
            </a:r>
          </a:p>
        </p:txBody>
      </p:sp>
      <p:sp>
        <p:nvSpPr>
          <p:cNvPr id="8" name="Slide Number Placeholder 7"/>
          <p:cNvSpPr>
            <a:spLocks noGrp="1"/>
          </p:cNvSpPr>
          <p:nvPr>
            <p:ph type="sldNum" sz="quarter" idx="12"/>
          </p:nvPr>
        </p:nvSpPr>
        <p:spPr/>
        <p:txBody>
          <a:bodyPr/>
          <a:lstStyle/>
          <a:p>
            <a:fld id="{7A24F918-E48B-4CD6-88B4-F48A81EB5FB6}" type="slidenum">
              <a:rPr lang="en-US" smtClean="0"/>
              <a:t>1</a:t>
            </a:fld>
            <a:endParaRPr lang="en-US"/>
          </a:p>
        </p:txBody>
      </p:sp>
      <p:pic>
        <p:nvPicPr>
          <p:cNvPr id="4" name="Picture 3">
            <a:extLst>
              <a:ext uri="{FF2B5EF4-FFF2-40B4-BE49-F238E27FC236}">
                <a16:creationId xmlns:a16="http://schemas.microsoft.com/office/drawing/2014/main" id="{FFCA2687-2B61-C307-AABA-52FCC91274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79926" y="206735"/>
            <a:ext cx="744176" cy="917326"/>
          </a:xfrm>
          <a:prstGeom prst="rect">
            <a:avLst/>
          </a:prstGeom>
        </p:spPr>
      </p:pic>
      <p:sp>
        <p:nvSpPr>
          <p:cNvPr id="11" name="TextBox 10">
            <a:extLst>
              <a:ext uri="{FF2B5EF4-FFF2-40B4-BE49-F238E27FC236}">
                <a16:creationId xmlns:a16="http://schemas.microsoft.com/office/drawing/2014/main" id="{91718BB7-2BBF-EC78-9A64-E8B7AA283D00}"/>
              </a:ext>
            </a:extLst>
          </p:cNvPr>
          <p:cNvSpPr txBox="1"/>
          <p:nvPr/>
        </p:nvSpPr>
        <p:spPr>
          <a:xfrm>
            <a:off x="3679502" y="3858691"/>
            <a:ext cx="6730850" cy="461665"/>
          </a:xfrm>
          <a:prstGeom prst="rect">
            <a:avLst/>
          </a:prstGeom>
          <a:noFill/>
        </p:spPr>
        <p:txBody>
          <a:bodyPr wrap="square">
            <a:spAutoFit/>
          </a:bodyPr>
          <a:lstStyle/>
          <a:p>
            <a:pPr algn="r"/>
            <a:r>
              <a:rPr lang="en-US" sz="2400" dirty="0">
                <a:solidFill>
                  <a:srgbClr val="7030A0"/>
                </a:solidFill>
                <a:latin typeface="Times New Roman" pitchFamily="18" charset="0"/>
                <a:cs typeface="B Titr" panose="00000700000000000000" pitchFamily="2" charset="-78"/>
              </a:rPr>
              <a:t>Data Representation</a:t>
            </a:r>
            <a:endParaRPr lang="en-US" sz="2400" dirty="0">
              <a:solidFill>
                <a:srgbClr val="7030A0"/>
              </a:solidFill>
            </a:endParaRPr>
          </a:p>
        </p:txBody>
      </p:sp>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ارزش مکانی ارقام در یک عدد</a:t>
            </a:r>
            <a:endParaRPr lang="en-US" dirty="0"/>
          </a:p>
        </p:txBody>
      </p:sp>
      <p:sp>
        <p:nvSpPr>
          <p:cNvPr id="3" name="Content Placeholder 2"/>
          <p:cNvSpPr>
            <a:spLocks noGrp="1"/>
          </p:cNvSpPr>
          <p:nvPr>
            <p:ph idx="1"/>
          </p:nvPr>
        </p:nvSpPr>
        <p:spPr/>
        <p:txBody>
          <a:bodyPr/>
          <a:lstStyle/>
          <a:p>
            <a:r>
              <a:rPr lang="fa-IR" dirty="0"/>
              <a:t>اگر به ارزش مکانی ارقام دقت کنید، می توانید تبدیل مبنا ها را سریع تر و دقیق تر انجام دهید.</a:t>
            </a:r>
          </a:p>
          <a:p>
            <a:endParaRPr lang="fa-IR" dirty="0"/>
          </a:p>
          <a:p>
            <a:r>
              <a:rPr lang="fa-IR" dirty="0"/>
              <a:t>حالا اگر بخواهیم عدد 41.75 را با توجه به ارزش های مکانی در سیستم دودویی بنویسیم،یا به عبارت بهتر به اعداد باینری تبدیل کنیم.</a:t>
            </a:r>
          </a:p>
          <a:p>
            <a:endParaRPr lang="fa-IR" dirty="0"/>
          </a:p>
          <a:p>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10</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1" y="2051462"/>
            <a:ext cx="4762500" cy="1552575"/>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6970" y="4948894"/>
            <a:ext cx="7315200" cy="1457325"/>
          </a:xfrm>
          <a:prstGeom prst="rect">
            <a:avLst/>
          </a:prstGeom>
        </p:spPr>
      </p:pic>
    </p:spTree>
    <p:extLst>
      <p:ext uri="{BB962C8B-B14F-4D97-AF65-F5344CB8AC3E}">
        <p14:creationId xmlns:p14="http://schemas.microsoft.com/office/powerpoint/2010/main" val="4236081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FE151-0858-F681-3AF4-D0E968FDADDF}"/>
              </a:ext>
            </a:extLst>
          </p:cNvPr>
          <p:cNvSpPr>
            <a:spLocks noGrp="1"/>
          </p:cNvSpPr>
          <p:nvPr>
            <p:ph type="title"/>
          </p:nvPr>
        </p:nvSpPr>
        <p:spPr/>
        <p:txBody>
          <a:bodyPr/>
          <a:lstStyle/>
          <a:p>
            <a:r>
              <a:rPr lang="fa-IR" dirty="0"/>
              <a:t>تبدیل از مبنای 8 و16 به مبنای 2</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4C12FA6-9C9D-78E6-55F3-BE331CCC50F3}"/>
                  </a:ext>
                </a:extLst>
              </p:cNvPr>
              <p:cNvSpPr>
                <a:spLocks noGrp="1"/>
              </p:cNvSpPr>
              <p:nvPr>
                <p:ph idx="1"/>
              </p:nvPr>
            </p:nvSpPr>
            <p:spPr/>
            <p:txBody>
              <a:bodyPr>
                <a:normAutofit fontScale="70000" lnSpcReduction="20000"/>
              </a:bodyPr>
              <a:lstStyle/>
              <a:p>
                <a:r>
                  <a:rPr lang="fa-IR" dirty="0"/>
                  <a:t>تبدیل </a:t>
                </a:r>
                <a:r>
                  <a:rPr lang="fa-IR" dirty="0" err="1"/>
                  <a:t>مبناها</a:t>
                </a:r>
                <a:r>
                  <a:rPr lang="fa-IR" dirty="0"/>
                  <a:t> بین 2 و 8 و 16 بسیار ساده است. و در محاسبات کامپیوتری بسیار </a:t>
                </a:r>
                <a:r>
                  <a:rPr lang="fa-IR" dirty="0" err="1"/>
                  <a:t>پرکاربرد</a:t>
                </a:r>
                <a:r>
                  <a:rPr lang="fa-IR" dirty="0"/>
                  <a:t> است</a:t>
                </a:r>
              </a:p>
              <a:p>
                <a:pPr lvl="1"/>
                <a:r>
                  <a:rPr lang="fa-IR" dirty="0"/>
                  <a:t> چرا که </a:t>
                </a:r>
                <a14:m>
                  <m:oMath xmlns:m="http://schemas.openxmlformats.org/officeDocument/2006/math">
                    <m:sSup>
                      <m:sSupPr>
                        <m:ctrlPr>
                          <a:rPr lang="fa-IR" i="1" dirty="0">
                            <a:latin typeface="Cambria Math" panose="02040503050406030204" pitchFamily="18" charset="0"/>
                          </a:rPr>
                        </m:ctrlPr>
                      </m:sSupPr>
                      <m:e>
                        <m:r>
                          <a:rPr lang="fa-IR" i="1" dirty="0">
                            <a:latin typeface="Cambria Math" panose="02040503050406030204" pitchFamily="18" charset="0"/>
                          </a:rPr>
                          <m:t>2</m:t>
                        </m:r>
                      </m:e>
                      <m:sup>
                        <m:r>
                          <a:rPr lang="fa-IR" i="1" dirty="0">
                            <a:latin typeface="Cambria Math" panose="02040503050406030204" pitchFamily="18" charset="0"/>
                          </a:rPr>
                          <m:t>3</m:t>
                        </m:r>
                      </m:sup>
                    </m:sSup>
                    <m:r>
                      <a:rPr lang="fa-IR" i="1" dirty="0">
                        <a:latin typeface="Cambria Math" panose="02040503050406030204" pitchFamily="18" charset="0"/>
                      </a:rPr>
                      <m:t>=</m:t>
                    </m:r>
                    <m:r>
                      <a:rPr lang="fa-IR" i="1" dirty="0">
                        <a:latin typeface="Cambria Math" panose="02040503050406030204" pitchFamily="18" charset="0"/>
                      </a:rPr>
                      <m:t>8</m:t>
                    </m:r>
                  </m:oMath>
                </a14:m>
                <a:r>
                  <a:rPr lang="fa-IR" dirty="0"/>
                  <a:t>   و  </a:t>
                </a:r>
                <a14:m>
                  <m:oMath xmlns:m="http://schemas.openxmlformats.org/officeDocument/2006/math">
                    <m:sSup>
                      <m:sSupPr>
                        <m:ctrlPr>
                          <a:rPr lang="fa-IR" i="1" dirty="0">
                            <a:latin typeface="Cambria Math" panose="02040503050406030204" pitchFamily="18" charset="0"/>
                          </a:rPr>
                        </m:ctrlPr>
                      </m:sSupPr>
                      <m:e>
                        <m:r>
                          <a:rPr lang="fa-IR" i="1" dirty="0">
                            <a:latin typeface="Cambria Math" panose="02040503050406030204" pitchFamily="18" charset="0"/>
                          </a:rPr>
                          <m:t>2</m:t>
                        </m:r>
                      </m:e>
                      <m:sup>
                        <m:r>
                          <a:rPr lang="fa-IR" b="0" i="1" dirty="0" smtClean="0">
                            <a:latin typeface="Cambria Math" panose="02040503050406030204" pitchFamily="18" charset="0"/>
                          </a:rPr>
                          <m:t>4</m:t>
                        </m:r>
                      </m:sup>
                    </m:sSup>
                    <m:r>
                      <a:rPr lang="fa-IR" i="1" dirty="0">
                        <a:latin typeface="Cambria Math" panose="02040503050406030204" pitchFamily="18" charset="0"/>
                      </a:rPr>
                      <m:t>=</m:t>
                    </m:r>
                    <m:r>
                      <a:rPr lang="fa-IR" b="0" i="1" dirty="0" smtClean="0">
                        <a:latin typeface="Cambria Math" panose="02040503050406030204" pitchFamily="18" charset="0"/>
                      </a:rPr>
                      <m:t>16</m:t>
                    </m:r>
                  </m:oMath>
                </a14:m>
                <a:endParaRPr lang="fa-IR" dirty="0"/>
              </a:p>
              <a:p>
                <a:r>
                  <a:rPr lang="fa-IR" dirty="0"/>
                  <a:t>هر رقم در مبنای 8 را میتوان با سه رقم در مبنای 2 نشان داد.</a:t>
                </a:r>
              </a:p>
              <a:p>
                <a:pPr lvl="1"/>
                <a14:m>
                  <m:oMath xmlns:m="http://schemas.openxmlformats.org/officeDocument/2006/math">
                    <m:sSub>
                      <m:sSubPr>
                        <m:ctrlPr>
                          <a:rPr lang="en-US" b="0" i="1" dirty="0" smtClean="0">
                            <a:latin typeface="Cambria Math" panose="02040503050406030204" pitchFamily="18" charset="0"/>
                          </a:rPr>
                        </m:ctrlPr>
                      </m:sSubPr>
                      <m:e>
                        <m:d>
                          <m:dPr>
                            <m:ctrlPr>
                              <a:rPr lang="en-US" i="1" dirty="0" smtClean="0">
                                <a:latin typeface="Cambria Math" panose="02040503050406030204" pitchFamily="18" charset="0"/>
                              </a:rPr>
                            </m:ctrlPr>
                          </m:dPr>
                          <m:e>
                            <m:r>
                              <a:rPr lang="en-US" i="1" dirty="0" smtClean="0">
                                <a:latin typeface="Cambria Math" panose="02040503050406030204" pitchFamily="18" charset="0"/>
                              </a:rPr>
                              <m:t>345</m:t>
                            </m:r>
                          </m:e>
                        </m:d>
                      </m:e>
                      <m:sub>
                        <m:r>
                          <a:rPr lang="en-US" b="0" i="1" dirty="0" smtClean="0">
                            <a:latin typeface="Cambria Math" panose="02040503050406030204" pitchFamily="18" charset="0"/>
                          </a:rPr>
                          <m:t>8</m:t>
                        </m:r>
                      </m:sub>
                    </m:sSub>
                    <m:r>
                      <a:rPr lang="en-US" b="0" i="1" dirty="0" smtClean="0">
                        <a:latin typeface="Cambria Math" panose="02040503050406030204" pitchFamily="18" charset="0"/>
                      </a:rPr>
                      <m:t>=</m:t>
                    </m:r>
                    <m:sSub>
                      <m:sSubPr>
                        <m:ctrlPr>
                          <a:rPr lang="en-US" b="0" i="1" dirty="0" smtClean="0">
                            <a:latin typeface="Cambria Math" panose="02040503050406030204" pitchFamily="18" charset="0"/>
                          </a:rPr>
                        </m:ctrlPr>
                      </m:sSubPr>
                      <m:e>
                        <m:d>
                          <m:dPr>
                            <m:ctrlPr>
                              <a:rPr lang="en-US" b="0" i="1" dirty="0" smtClean="0">
                                <a:latin typeface="Cambria Math" panose="02040503050406030204" pitchFamily="18" charset="0"/>
                              </a:rPr>
                            </m:ctrlPr>
                          </m:dPr>
                          <m:e>
                            <m:r>
                              <a:rPr lang="en-US" b="0" i="1" dirty="0" smtClean="0">
                                <a:latin typeface="Cambria Math" panose="02040503050406030204" pitchFamily="18" charset="0"/>
                              </a:rPr>
                              <m:t>?</m:t>
                            </m:r>
                          </m:e>
                        </m:d>
                      </m:e>
                      <m:sub>
                        <m:r>
                          <a:rPr lang="en-US" b="0" i="1" dirty="0" smtClean="0">
                            <a:latin typeface="Cambria Math" panose="02040503050406030204" pitchFamily="18" charset="0"/>
                          </a:rPr>
                          <m:t>2</m:t>
                        </m:r>
                      </m:sub>
                    </m:sSub>
                  </m:oMath>
                </a14:m>
                <a:endParaRPr lang="en-US" dirty="0"/>
              </a:p>
              <a:p>
                <a:pPr lvl="1"/>
                <a14:m>
                  <m:oMath xmlns:m="http://schemas.openxmlformats.org/officeDocument/2006/math">
                    <m:sSub>
                      <m:sSubPr>
                        <m:ctrlPr>
                          <a:rPr lang="en-US" b="0" i="1" dirty="0" smtClean="0">
                            <a:latin typeface="Cambria Math" panose="02040503050406030204" pitchFamily="18" charset="0"/>
                          </a:rPr>
                        </m:ctrlPr>
                      </m:sSubPr>
                      <m:e>
                        <m:d>
                          <m:dPr>
                            <m:ctrlPr>
                              <a:rPr lang="en-US" i="1" dirty="0" smtClean="0">
                                <a:latin typeface="Cambria Math" panose="02040503050406030204" pitchFamily="18" charset="0"/>
                              </a:rPr>
                            </m:ctrlPr>
                          </m:dPr>
                          <m:e>
                            <m:r>
                              <a:rPr lang="en-US" b="0" i="1" dirty="0" smtClean="0">
                                <a:latin typeface="Cambria Math" panose="02040503050406030204" pitchFamily="18" charset="0"/>
                              </a:rPr>
                              <m:t>1101001</m:t>
                            </m:r>
                          </m:e>
                        </m:d>
                      </m:e>
                      <m:sub>
                        <m:r>
                          <a:rPr lang="en-US" b="0" i="1" dirty="0" smtClean="0">
                            <a:latin typeface="Cambria Math" panose="02040503050406030204" pitchFamily="18" charset="0"/>
                          </a:rPr>
                          <m:t>2</m:t>
                        </m:r>
                      </m:sub>
                    </m:sSub>
                    <m:r>
                      <a:rPr lang="en-US" b="0" i="1" dirty="0" smtClean="0">
                        <a:latin typeface="Cambria Math" panose="02040503050406030204" pitchFamily="18" charset="0"/>
                      </a:rPr>
                      <m:t>=</m:t>
                    </m:r>
                    <m:sSub>
                      <m:sSubPr>
                        <m:ctrlPr>
                          <a:rPr lang="en-US" b="0" i="1" dirty="0" smtClean="0">
                            <a:latin typeface="Cambria Math" panose="02040503050406030204" pitchFamily="18" charset="0"/>
                          </a:rPr>
                        </m:ctrlPr>
                      </m:sSubPr>
                      <m:e>
                        <m:d>
                          <m:dPr>
                            <m:ctrlPr>
                              <a:rPr lang="en-US" b="0" i="1" dirty="0" smtClean="0">
                                <a:latin typeface="Cambria Math" panose="02040503050406030204" pitchFamily="18" charset="0"/>
                              </a:rPr>
                            </m:ctrlPr>
                          </m:dPr>
                          <m:e>
                            <m:r>
                              <a:rPr lang="en-US" b="0" i="1" dirty="0" smtClean="0">
                                <a:latin typeface="Cambria Math" panose="02040503050406030204" pitchFamily="18" charset="0"/>
                              </a:rPr>
                              <m:t>?</m:t>
                            </m:r>
                          </m:e>
                        </m:d>
                      </m:e>
                      <m:sub>
                        <m:r>
                          <a:rPr lang="en-US" b="0" i="1" dirty="0" smtClean="0">
                            <a:latin typeface="Cambria Math" panose="02040503050406030204" pitchFamily="18" charset="0"/>
                          </a:rPr>
                          <m:t>8</m:t>
                        </m:r>
                      </m:sub>
                    </m:sSub>
                  </m:oMath>
                </a14:m>
                <a:endParaRPr lang="en-US" dirty="0"/>
              </a:p>
              <a:p>
                <a:r>
                  <a:rPr lang="fa-IR" dirty="0"/>
                  <a:t>بطور مشابه هر رقم در مبنای 16 را میتوان با چهار رقم در مبنای 2 نشان داد.</a:t>
                </a:r>
              </a:p>
              <a:p>
                <a:pPr lvl="1"/>
                <a14:m>
                  <m:oMath xmlns:m="http://schemas.openxmlformats.org/officeDocument/2006/math">
                    <m:sSub>
                      <m:sSubPr>
                        <m:ctrlPr>
                          <a:rPr lang="en-US" b="0" i="1" dirty="0" smtClean="0">
                            <a:latin typeface="Cambria Math" panose="02040503050406030204" pitchFamily="18" charset="0"/>
                          </a:rPr>
                        </m:ctrlPr>
                      </m:sSubPr>
                      <m:e>
                        <m:d>
                          <m:dPr>
                            <m:ctrlPr>
                              <a:rPr lang="en-US" i="1" dirty="0" smtClean="0">
                                <a:latin typeface="Cambria Math" panose="02040503050406030204" pitchFamily="18" charset="0"/>
                              </a:rPr>
                            </m:ctrlPr>
                          </m:dPr>
                          <m:e>
                            <m:r>
                              <a:rPr lang="en-US" i="1" dirty="0" smtClean="0">
                                <a:latin typeface="Cambria Math" panose="02040503050406030204" pitchFamily="18" charset="0"/>
                              </a:rPr>
                              <m:t>345</m:t>
                            </m:r>
                          </m:e>
                        </m:d>
                      </m:e>
                      <m:sub>
                        <m:r>
                          <a:rPr lang="fa-IR" b="0" i="1" dirty="0" smtClean="0">
                            <a:latin typeface="Cambria Math" panose="02040503050406030204" pitchFamily="18" charset="0"/>
                          </a:rPr>
                          <m:t>16</m:t>
                        </m:r>
                      </m:sub>
                    </m:sSub>
                    <m:r>
                      <a:rPr lang="en-US" b="0" i="1" dirty="0" smtClean="0">
                        <a:latin typeface="Cambria Math" panose="02040503050406030204" pitchFamily="18" charset="0"/>
                      </a:rPr>
                      <m:t>=</m:t>
                    </m:r>
                    <m:sSub>
                      <m:sSubPr>
                        <m:ctrlPr>
                          <a:rPr lang="en-US" b="0" i="1" dirty="0" smtClean="0">
                            <a:latin typeface="Cambria Math" panose="02040503050406030204" pitchFamily="18" charset="0"/>
                          </a:rPr>
                        </m:ctrlPr>
                      </m:sSubPr>
                      <m:e>
                        <m:d>
                          <m:dPr>
                            <m:ctrlPr>
                              <a:rPr lang="en-US" b="0" i="1" dirty="0" smtClean="0">
                                <a:latin typeface="Cambria Math" panose="02040503050406030204" pitchFamily="18" charset="0"/>
                              </a:rPr>
                            </m:ctrlPr>
                          </m:dPr>
                          <m:e>
                            <m:r>
                              <a:rPr lang="en-US" b="0" i="1" dirty="0" smtClean="0">
                                <a:latin typeface="Cambria Math" panose="02040503050406030204" pitchFamily="18" charset="0"/>
                              </a:rPr>
                              <m:t>?</m:t>
                            </m:r>
                          </m:e>
                        </m:d>
                      </m:e>
                      <m:sub>
                        <m:r>
                          <a:rPr lang="en-US" b="0" i="1" dirty="0" smtClean="0">
                            <a:latin typeface="Cambria Math" panose="02040503050406030204" pitchFamily="18" charset="0"/>
                          </a:rPr>
                          <m:t>2</m:t>
                        </m:r>
                      </m:sub>
                    </m:sSub>
                  </m:oMath>
                </a14:m>
                <a:endParaRPr lang="en-US" dirty="0"/>
              </a:p>
              <a:p>
                <a:pPr lvl="1"/>
                <a14:m>
                  <m:oMath xmlns:m="http://schemas.openxmlformats.org/officeDocument/2006/math">
                    <m:sSub>
                      <m:sSubPr>
                        <m:ctrlPr>
                          <a:rPr lang="en-US" b="0" i="1" dirty="0" smtClean="0">
                            <a:latin typeface="Cambria Math" panose="02040503050406030204" pitchFamily="18" charset="0"/>
                          </a:rPr>
                        </m:ctrlPr>
                      </m:sSubPr>
                      <m:e>
                        <m:d>
                          <m:dPr>
                            <m:ctrlPr>
                              <a:rPr lang="en-US" i="1" dirty="0" smtClean="0">
                                <a:latin typeface="Cambria Math" panose="02040503050406030204" pitchFamily="18" charset="0"/>
                              </a:rPr>
                            </m:ctrlPr>
                          </m:dPr>
                          <m:e>
                            <m:r>
                              <a:rPr lang="en-US" b="0" i="1" dirty="0" smtClean="0">
                                <a:latin typeface="Cambria Math" panose="02040503050406030204" pitchFamily="18" charset="0"/>
                              </a:rPr>
                              <m:t>1101001</m:t>
                            </m:r>
                          </m:e>
                        </m:d>
                      </m:e>
                      <m:sub>
                        <m:r>
                          <a:rPr lang="en-US" b="0" i="1" dirty="0" smtClean="0">
                            <a:latin typeface="Cambria Math" panose="02040503050406030204" pitchFamily="18" charset="0"/>
                          </a:rPr>
                          <m:t>2</m:t>
                        </m:r>
                      </m:sub>
                    </m:sSub>
                    <m:r>
                      <a:rPr lang="en-US" b="0" i="1" dirty="0" smtClean="0">
                        <a:latin typeface="Cambria Math" panose="02040503050406030204" pitchFamily="18" charset="0"/>
                      </a:rPr>
                      <m:t>=</m:t>
                    </m:r>
                    <m:sSub>
                      <m:sSubPr>
                        <m:ctrlPr>
                          <a:rPr lang="en-US" b="0" i="1" dirty="0" smtClean="0">
                            <a:latin typeface="Cambria Math" panose="02040503050406030204" pitchFamily="18" charset="0"/>
                          </a:rPr>
                        </m:ctrlPr>
                      </m:sSubPr>
                      <m:e>
                        <m:d>
                          <m:dPr>
                            <m:ctrlPr>
                              <a:rPr lang="en-US" b="0" i="1" dirty="0" smtClean="0">
                                <a:latin typeface="Cambria Math" panose="02040503050406030204" pitchFamily="18" charset="0"/>
                              </a:rPr>
                            </m:ctrlPr>
                          </m:dPr>
                          <m:e>
                            <m:r>
                              <a:rPr lang="en-US" b="0" i="1" dirty="0" smtClean="0">
                                <a:latin typeface="Cambria Math" panose="02040503050406030204" pitchFamily="18" charset="0"/>
                              </a:rPr>
                              <m:t>?</m:t>
                            </m:r>
                          </m:e>
                        </m:d>
                      </m:e>
                      <m:sub>
                        <m:r>
                          <a:rPr lang="fa-IR" b="0" i="1" dirty="0" smtClean="0">
                            <a:latin typeface="Cambria Math" panose="02040503050406030204" pitchFamily="18" charset="0"/>
                          </a:rPr>
                          <m:t>16</m:t>
                        </m:r>
                      </m:sub>
                    </m:sSub>
                  </m:oMath>
                </a14:m>
                <a:endParaRPr lang="en-US" dirty="0"/>
              </a:p>
              <a:p>
                <a:r>
                  <a:rPr lang="fa-IR" dirty="0"/>
                  <a:t>در برنامه </a:t>
                </a:r>
                <a:r>
                  <a:rPr lang="fa-IR" dirty="0" err="1"/>
                  <a:t>نویسی</a:t>
                </a:r>
                <a:r>
                  <a:rPr lang="fa-IR" dirty="0"/>
                  <a:t> از نمایش مبنای 16 بسیار زیاد استفاده میشود:</a:t>
                </a:r>
                <a:endParaRPr lang="en-US" dirty="0"/>
              </a:p>
              <a:p>
                <a:r>
                  <a:rPr lang="fa-IR" dirty="0"/>
                  <a:t> </a:t>
                </a:r>
                <a:r>
                  <a:rPr lang="en-US" dirty="0"/>
                  <a:t>int a=0xA2; </a:t>
                </a:r>
                <a:r>
                  <a:rPr lang="fa-IR" dirty="0"/>
                  <a:t>  معادل است با </a:t>
                </a:r>
                <a:r>
                  <a:rPr lang="en-US" dirty="0"/>
                  <a:t>int a=162; </a:t>
                </a:r>
              </a:p>
              <a:p>
                <a:endParaRPr lang="en-US" dirty="0"/>
              </a:p>
            </p:txBody>
          </p:sp>
        </mc:Choice>
        <mc:Fallback xmlns="">
          <p:sp>
            <p:nvSpPr>
              <p:cNvPr id="3" name="Content Placeholder 2">
                <a:extLst>
                  <a:ext uri="{FF2B5EF4-FFF2-40B4-BE49-F238E27FC236}">
                    <a16:creationId xmlns:a16="http://schemas.microsoft.com/office/drawing/2014/main" id="{E4C12FA6-9C9D-78E6-55F3-BE331CCC50F3}"/>
                  </a:ext>
                </a:extLst>
              </p:cNvPr>
              <p:cNvSpPr>
                <a:spLocks noGrp="1" noRot="1" noChangeAspect="1" noMove="1" noResize="1" noEditPoints="1" noAdjustHandles="1" noChangeArrowheads="1" noChangeShapeType="1" noTextEdit="1"/>
              </p:cNvSpPr>
              <p:nvPr>
                <p:ph idx="1"/>
              </p:nvPr>
            </p:nvSpPr>
            <p:spPr>
              <a:blipFill>
                <a:blip r:embed="rId2"/>
                <a:stretch>
                  <a:fillRect r="-10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88F64E5-67A2-BDC4-24AC-E7B53C4A9EA8}"/>
              </a:ext>
            </a:extLst>
          </p:cNvPr>
          <p:cNvSpPr>
            <a:spLocks noGrp="1"/>
          </p:cNvSpPr>
          <p:nvPr>
            <p:ph type="sldNum" sz="quarter" idx="12"/>
          </p:nvPr>
        </p:nvSpPr>
        <p:spPr/>
        <p:txBody>
          <a:bodyPr/>
          <a:lstStyle/>
          <a:p>
            <a:fld id="{7A24F918-E48B-4CD6-88B4-F48A81EB5FB6}" type="slidenum">
              <a:rPr lang="en-US" smtClean="0"/>
              <a:pPr/>
              <a:t>11</a:t>
            </a:fld>
            <a:endParaRPr lang="en-US"/>
          </a:p>
        </p:txBody>
      </p:sp>
      <p:sp>
        <p:nvSpPr>
          <p:cNvPr id="5" name="Footer Placeholder 4">
            <a:extLst>
              <a:ext uri="{FF2B5EF4-FFF2-40B4-BE49-F238E27FC236}">
                <a16:creationId xmlns:a16="http://schemas.microsoft.com/office/drawing/2014/main" id="{89A5A9B5-23F8-A65E-648F-DEBAF49446E3}"/>
              </a:ext>
            </a:extLst>
          </p:cNvPr>
          <p:cNvSpPr>
            <a:spLocks noGrp="1"/>
          </p:cNvSpPr>
          <p:nvPr>
            <p:ph type="ftr" sz="quarter" idx="11"/>
          </p:nvPr>
        </p:nvSpPr>
        <p:spPr/>
        <p:txBody>
          <a:bodyPr/>
          <a:lstStyle/>
          <a:p>
            <a:r>
              <a:rPr lang="fa-IR"/>
              <a:t>دانشکده فنی و مهندسی، دانشگاه شاهد</a:t>
            </a:r>
            <a:endParaRPr lang="en-US" dirty="0"/>
          </a:p>
        </p:txBody>
      </p:sp>
    </p:spTree>
    <p:extLst>
      <p:ext uri="{BB962C8B-B14F-4D97-AF65-F5344CB8AC3E}">
        <p14:creationId xmlns:p14="http://schemas.microsoft.com/office/powerpoint/2010/main" val="12108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FE151-0858-F681-3AF4-D0E968FDADDF}"/>
              </a:ext>
            </a:extLst>
          </p:cNvPr>
          <p:cNvSpPr>
            <a:spLocks noGrp="1"/>
          </p:cNvSpPr>
          <p:nvPr>
            <p:ph type="title"/>
          </p:nvPr>
        </p:nvSpPr>
        <p:spPr/>
        <p:txBody>
          <a:bodyPr/>
          <a:lstStyle/>
          <a:p>
            <a:r>
              <a:rPr lang="fa-IR" dirty="0"/>
              <a:t>تبدیل از مبنای 8 و16 به مبنای 2</a:t>
            </a:r>
            <a:endParaRPr lang="en-US" dirty="0"/>
          </a:p>
        </p:txBody>
      </p:sp>
      <p:pic>
        <p:nvPicPr>
          <p:cNvPr id="9" name="Content Placeholder 8">
            <a:extLst>
              <a:ext uri="{FF2B5EF4-FFF2-40B4-BE49-F238E27FC236}">
                <a16:creationId xmlns:a16="http://schemas.microsoft.com/office/drawing/2014/main" id="{BE0CF4F5-EC36-C7B6-F945-66BAEE04E977}"/>
              </a:ext>
            </a:extLst>
          </p:cNvPr>
          <p:cNvPicPr>
            <a:picLocks noGrp="1" noChangeAspect="1"/>
          </p:cNvPicPr>
          <p:nvPr>
            <p:ph idx="1"/>
          </p:nvPr>
        </p:nvPicPr>
        <p:blipFill>
          <a:blip r:embed="rId2"/>
          <a:stretch>
            <a:fillRect/>
          </a:stretch>
        </p:blipFill>
        <p:spPr>
          <a:xfrm>
            <a:off x="215900" y="1605498"/>
            <a:ext cx="11328400" cy="4434405"/>
          </a:xfrm>
        </p:spPr>
      </p:pic>
      <p:sp>
        <p:nvSpPr>
          <p:cNvPr id="4" name="Slide Number Placeholder 3">
            <a:extLst>
              <a:ext uri="{FF2B5EF4-FFF2-40B4-BE49-F238E27FC236}">
                <a16:creationId xmlns:a16="http://schemas.microsoft.com/office/drawing/2014/main" id="{688F64E5-67A2-BDC4-24AC-E7B53C4A9EA8}"/>
              </a:ext>
            </a:extLst>
          </p:cNvPr>
          <p:cNvSpPr>
            <a:spLocks noGrp="1"/>
          </p:cNvSpPr>
          <p:nvPr>
            <p:ph type="sldNum" sz="quarter" idx="12"/>
          </p:nvPr>
        </p:nvSpPr>
        <p:spPr/>
        <p:txBody>
          <a:bodyPr/>
          <a:lstStyle/>
          <a:p>
            <a:fld id="{7A24F918-E48B-4CD6-88B4-F48A81EB5FB6}" type="slidenum">
              <a:rPr lang="en-US" smtClean="0"/>
              <a:pPr/>
              <a:t>12</a:t>
            </a:fld>
            <a:endParaRPr lang="en-US"/>
          </a:p>
        </p:txBody>
      </p:sp>
      <p:sp>
        <p:nvSpPr>
          <p:cNvPr id="5" name="Footer Placeholder 4">
            <a:extLst>
              <a:ext uri="{FF2B5EF4-FFF2-40B4-BE49-F238E27FC236}">
                <a16:creationId xmlns:a16="http://schemas.microsoft.com/office/drawing/2014/main" id="{89A5A9B5-23F8-A65E-648F-DEBAF49446E3}"/>
              </a:ext>
            </a:extLst>
          </p:cNvPr>
          <p:cNvSpPr>
            <a:spLocks noGrp="1"/>
          </p:cNvSpPr>
          <p:nvPr>
            <p:ph type="ftr" sz="quarter" idx="11"/>
          </p:nvPr>
        </p:nvSpPr>
        <p:spPr/>
        <p:txBody>
          <a:bodyPr/>
          <a:lstStyle/>
          <a:p>
            <a:r>
              <a:rPr lang="fa-IR"/>
              <a:t>دانشکده فنی و مهندسی، دانشگاه شاهد</a:t>
            </a:r>
            <a:endParaRPr lang="en-US" dirty="0"/>
          </a:p>
        </p:txBody>
      </p:sp>
    </p:spTree>
    <p:extLst>
      <p:ext uri="{BB962C8B-B14F-4D97-AF65-F5344CB8AC3E}">
        <p14:creationId xmlns:p14="http://schemas.microsoft.com/office/powerpoint/2010/main" val="3947716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جمع اعداد باینری</a:t>
            </a:r>
            <a:endParaRPr lang="en-US" dirty="0"/>
          </a:p>
        </p:txBody>
      </p:sp>
      <p:sp>
        <p:nvSpPr>
          <p:cNvPr id="3" name="Content Placeholder 2"/>
          <p:cNvSpPr>
            <a:spLocks noGrp="1"/>
          </p:cNvSpPr>
          <p:nvPr>
            <p:ph idx="1"/>
          </p:nvPr>
        </p:nvSpPr>
        <p:spPr/>
        <p:txBody>
          <a:bodyPr/>
          <a:lstStyle/>
          <a:p>
            <a:r>
              <a:rPr lang="fa-IR" dirty="0"/>
              <a:t>جمع اعداد باینری بسیار ساده و مشابه جمع اعداد در مبنای دهدهی است.</a:t>
            </a:r>
          </a:p>
          <a:p>
            <a:r>
              <a:rPr lang="fa-IR" dirty="0"/>
              <a:t>از سمت راست دو رقم، دو رقم با هم جمع کرده و رقم نقلی (</a:t>
            </a:r>
            <a:r>
              <a:rPr lang="en-US" dirty="0"/>
              <a:t>Carry</a:t>
            </a:r>
            <a:r>
              <a:rPr lang="fa-IR" dirty="0"/>
              <a:t>)اضافه را به رقم بعدی منتقل میکنیم و سپس با انها جمع میکنیم.</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13</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1" y="3593179"/>
            <a:ext cx="5761998" cy="2669726"/>
          </a:xfrm>
          <a:prstGeom prst="rect">
            <a:avLst/>
          </a:prstGeom>
        </p:spPr>
      </p:pic>
    </p:spTree>
    <p:extLst>
      <p:ext uri="{BB962C8B-B14F-4D97-AF65-F5344CB8AC3E}">
        <p14:creationId xmlns:p14="http://schemas.microsoft.com/office/powerpoint/2010/main" val="3918425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تفریق اعداد باینری</a:t>
            </a:r>
            <a:endParaRPr lang="en-US" dirty="0"/>
          </a:p>
        </p:txBody>
      </p:sp>
      <p:sp>
        <p:nvSpPr>
          <p:cNvPr id="3" name="Content Placeholder 2"/>
          <p:cNvSpPr>
            <a:spLocks noGrp="1"/>
          </p:cNvSpPr>
          <p:nvPr>
            <p:ph idx="1"/>
          </p:nvPr>
        </p:nvSpPr>
        <p:spPr/>
        <p:txBody>
          <a:bodyPr>
            <a:normAutofit fontScale="92500" lnSpcReduction="20000"/>
          </a:bodyPr>
          <a:lstStyle/>
          <a:p>
            <a:r>
              <a:rPr lang="fa-IR" dirty="0"/>
              <a:t>برای تفریق دو عدد باینری کافی است، </a:t>
            </a:r>
            <a:r>
              <a:rPr lang="fa-IR" dirty="0">
                <a:solidFill>
                  <a:srgbClr val="C00000"/>
                </a:solidFill>
              </a:rPr>
              <a:t>مکمل دو </a:t>
            </a:r>
            <a:r>
              <a:rPr lang="fa-IR" dirty="0"/>
              <a:t>عدد دوم را محاسبه کنیم و</a:t>
            </a:r>
            <a:br>
              <a:rPr lang="fa-IR" dirty="0"/>
            </a:br>
            <a:r>
              <a:rPr lang="fa-IR" dirty="0"/>
              <a:t>با عدد اول جمع کنیم.</a:t>
            </a:r>
          </a:p>
          <a:p>
            <a:r>
              <a:rPr lang="fa-IR" dirty="0">
                <a:solidFill>
                  <a:srgbClr val="0070C0"/>
                </a:solidFill>
              </a:rPr>
              <a:t>مکمل دو عدد باینری: </a:t>
            </a:r>
            <a:r>
              <a:rPr lang="fa-IR" dirty="0"/>
              <a:t>برای محاسبه مکمل دو یک عدد باینری، لازم است </a:t>
            </a:r>
            <a:r>
              <a:rPr lang="fa-IR" dirty="0">
                <a:solidFill>
                  <a:srgbClr val="C00000"/>
                </a:solidFill>
              </a:rPr>
              <a:t>مکمل اول </a:t>
            </a:r>
            <a:r>
              <a:rPr lang="fa-IR" dirty="0"/>
              <a:t>عدد را محاسبه کنیم و با </a:t>
            </a:r>
            <a:r>
              <a:rPr lang="fa-IR" dirty="0">
                <a:solidFill>
                  <a:srgbClr val="C00000"/>
                </a:solidFill>
              </a:rPr>
              <a:t>یک</a:t>
            </a:r>
            <a:r>
              <a:rPr lang="fa-IR" dirty="0"/>
              <a:t> جمع کنیم.</a:t>
            </a:r>
          </a:p>
          <a:p>
            <a:r>
              <a:rPr lang="fa-IR" dirty="0">
                <a:solidFill>
                  <a:srgbClr val="0070C0"/>
                </a:solidFill>
              </a:rPr>
              <a:t>مکمل اول عدد باینری: </a:t>
            </a:r>
            <a:r>
              <a:rPr lang="fa-IR" dirty="0"/>
              <a:t>مکمل اول یک عدد باینری به این صورت محاسبه می شود که</a:t>
            </a:r>
            <a:br>
              <a:rPr lang="fa-IR" dirty="0"/>
            </a:br>
            <a:r>
              <a:rPr lang="fa-IR" dirty="0"/>
              <a:t>هر عدد 0 را به 1 و هر عدد 1 را به صفر تبدیل میکنیم.</a:t>
            </a:r>
          </a:p>
          <a:p>
            <a:r>
              <a:rPr lang="fa-IR" dirty="0"/>
              <a:t>نکته ای که بصورت ضمنی در این تعاریف وجود دارد، این است که باید دقیقاً بدانیم که عدد ما در چند بیت ذخیره شده است چرا که در این تبدیلات، صفرهای پشت با ارزشترین رقم معنا دارند!!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14</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233809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نگاهی به مکمل 2</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fa-IR" dirty="0"/>
                  <a:t>دلیل تعریف مکمل 2 از آنجا نشات میگیرد که در مدل ذخیره اعداد باینری اگر ما یک عدد را در </a:t>
                </a:r>
                <a:r>
                  <a:rPr lang="en-US" dirty="0"/>
                  <a:t>n</a:t>
                </a:r>
                <a:r>
                  <a:rPr lang="fa-IR" dirty="0"/>
                  <a:t> بیت ذخیره کنیم. با ارزش ترین بیت ارزش </a:t>
                </a:r>
                <a14:m>
                  <m:oMath xmlns:m="http://schemas.openxmlformats.org/officeDocument/2006/math">
                    <m:sSup>
                      <m:sSupPr>
                        <m:ctrlPr>
                          <a:rPr lang="en-US" i="1" dirty="0">
                            <a:latin typeface="Cambria Math" panose="02040503050406030204" pitchFamily="18" charset="0"/>
                          </a:rPr>
                        </m:ctrlPr>
                      </m:sSupPr>
                      <m:e>
                        <m:r>
                          <a:rPr lang="fa-IR" b="0" i="1" dirty="0" smtClean="0">
                            <a:latin typeface="Cambria Math" panose="02040503050406030204" pitchFamily="18" charset="0"/>
                          </a:rPr>
                          <m:t>−</m:t>
                        </m:r>
                        <m:r>
                          <a:rPr lang="fa-IR" b="0" i="1" dirty="0" smtClean="0">
                            <a:latin typeface="Cambria Math" panose="02040503050406030204" pitchFamily="18" charset="0"/>
                          </a:rPr>
                          <m:t>2</m:t>
                        </m:r>
                      </m:e>
                      <m:sup>
                        <m:r>
                          <m:rPr>
                            <m:sty m:val="p"/>
                          </m:rPr>
                          <a:rPr lang="en-US" dirty="0">
                            <a:latin typeface="Cambria Math" panose="02040503050406030204" pitchFamily="18" charset="0"/>
                          </a:rPr>
                          <m:t>n</m:t>
                        </m:r>
                        <m:r>
                          <a:rPr lang="en-US" dirty="0">
                            <a:latin typeface="Cambria Math" panose="02040503050406030204" pitchFamily="18" charset="0"/>
                          </a:rPr>
                          <m:t>−</m:t>
                        </m:r>
                        <m:r>
                          <a:rPr lang="en-US" dirty="0">
                            <a:latin typeface="Cambria Math" panose="02040503050406030204" pitchFamily="18" charset="0"/>
                          </a:rPr>
                          <m:t>1</m:t>
                        </m:r>
                      </m:sup>
                    </m:sSup>
                  </m:oMath>
                </a14:m>
                <a:r>
                  <a:rPr lang="fa-IR" dirty="0"/>
                  <a:t> خواهد داشت:</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r="-484"/>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7A24F918-E48B-4CD6-88B4-F48A81EB5FB6}" type="slidenum">
              <a:rPr lang="en-US" smtClean="0"/>
              <a:pPr/>
              <a:t>15</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mc:AlternateContent xmlns:mc="http://schemas.openxmlformats.org/markup-compatibility/2006" xmlns:a14="http://schemas.microsoft.com/office/drawing/2010/main">
        <mc:Choice Requires="a14">
          <p:sp>
            <p:nvSpPr>
              <p:cNvPr id="6" name="Rectangle 5"/>
              <p:cNvSpPr/>
              <p:nvPr/>
            </p:nvSpPr>
            <p:spPr>
              <a:xfrm>
                <a:off x="893199" y="3056444"/>
                <a:ext cx="8363443"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d>
                            <m:dPr>
                              <m:ctrlPr>
                                <a:rPr lang="en-US" sz="2400" i="1" dirty="0" smtClean="0">
                                  <a:latin typeface="Cambria Math" panose="02040503050406030204" pitchFamily="18" charset="0"/>
                                </a:rPr>
                              </m:ctrlPr>
                            </m:dPr>
                            <m:e>
                              <m:r>
                                <a:rPr lang="en-US" sz="2400" i="1" dirty="0" smtClean="0">
                                  <a:latin typeface="Cambria Math" panose="02040503050406030204" pitchFamily="18" charset="0"/>
                                </a:rPr>
                                <m:t>0101</m:t>
                              </m:r>
                            </m:e>
                          </m:d>
                        </m:e>
                        <m:sub>
                          <m:r>
                            <a:rPr lang="en-US" sz="2400" b="0" i="1" dirty="0" smtClean="0">
                              <a:latin typeface="Cambria Math" panose="02040503050406030204" pitchFamily="18" charset="0"/>
                            </a:rPr>
                            <m:t>2</m:t>
                          </m:r>
                        </m:sub>
                      </m:sSub>
                      <m:r>
                        <a:rPr lang="en-US" sz="2400" i="1" dirty="0" smtClean="0">
                          <a:latin typeface="Cambria Math" panose="02040503050406030204" pitchFamily="18" charset="0"/>
                        </a:rPr>
                        <m:t> </m:t>
                      </m:r>
                      <m:r>
                        <a:rPr lang="en-US" sz="2400" b="0" i="1" dirty="0" smtClean="0">
                          <a:solidFill>
                            <a:srgbClr val="C00000"/>
                          </a:solidFill>
                          <a:latin typeface="Cambria Math" panose="02040503050406030204" pitchFamily="18" charset="0"/>
                        </a:rPr>
                        <m:t>→</m:t>
                      </m:r>
                      <m:r>
                        <a:rPr lang="en-US" sz="2400" i="1" dirty="0">
                          <a:latin typeface="Cambria Math" panose="02040503050406030204" pitchFamily="18" charset="0"/>
                        </a:rPr>
                        <m:t>1</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i="1" dirty="0">
                                  <a:latin typeface="Cambria Math" panose="02040503050406030204" pitchFamily="18" charset="0"/>
                                </a:rPr>
                                <m:t>0</m:t>
                              </m:r>
                            </m:sup>
                          </m:sSup>
                        </m:e>
                      </m:d>
                      <m:r>
                        <a:rPr lang="en-US" sz="2400" i="1" dirty="0">
                          <a:latin typeface="Cambria Math" panose="02040503050406030204" pitchFamily="18" charset="0"/>
                        </a:rPr>
                        <m:t>+</m:t>
                      </m:r>
                      <m:r>
                        <a:rPr lang="en-US" sz="2400" i="1" dirty="0">
                          <a:latin typeface="Cambria Math" panose="02040503050406030204" pitchFamily="18" charset="0"/>
                        </a:rPr>
                        <m:t>0</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i="1" dirty="0">
                                  <a:latin typeface="Cambria Math" panose="02040503050406030204" pitchFamily="18" charset="0"/>
                                </a:rPr>
                                <m:t>1</m:t>
                              </m:r>
                            </m:sup>
                          </m:sSup>
                        </m:e>
                      </m:d>
                      <m:r>
                        <a:rPr lang="en-US" sz="2400" i="1" dirty="0">
                          <a:latin typeface="Cambria Math" panose="02040503050406030204" pitchFamily="18" charset="0"/>
                        </a:rPr>
                        <m:t>+</m:t>
                      </m:r>
                      <m:r>
                        <a:rPr lang="en-US" sz="2400" i="1" dirty="0">
                          <a:latin typeface="Cambria Math" panose="02040503050406030204" pitchFamily="18" charset="0"/>
                        </a:rPr>
                        <m:t>1</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i="1" dirty="0">
                                  <a:latin typeface="Cambria Math" panose="02040503050406030204" pitchFamily="18" charset="0"/>
                                </a:rPr>
                                <m:t>2</m:t>
                              </m:r>
                            </m:sup>
                          </m:sSup>
                        </m:e>
                      </m:d>
                      <m:r>
                        <a:rPr lang="en-US" sz="2400" i="1" dirty="0">
                          <a:latin typeface="Cambria Math" panose="02040503050406030204" pitchFamily="18" charset="0"/>
                        </a:rPr>
                        <m:t>+</m:t>
                      </m:r>
                      <m:r>
                        <a:rPr lang="en-US" sz="2400" b="0" i="1" dirty="0" smtClean="0">
                          <a:latin typeface="Cambria Math" panose="02040503050406030204" pitchFamily="18" charset="0"/>
                        </a:rPr>
                        <m:t>0</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b="0" i="1" dirty="0" smtClean="0">
                                  <a:latin typeface="Cambria Math" panose="02040503050406030204" pitchFamily="18" charset="0"/>
                                </a:rPr>
                                <m:t>−</m:t>
                              </m:r>
                              <m:r>
                                <a:rPr lang="en-US" sz="2400" i="1" dirty="0">
                                  <a:latin typeface="Cambria Math" panose="02040503050406030204" pitchFamily="18" charset="0"/>
                                </a:rPr>
                                <m:t>2</m:t>
                              </m:r>
                            </m:e>
                            <m:sup>
                              <m:r>
                                <a:rPr lang="en-US" sz="2400" b="0" i="1" dirty="0" smtClean="0">
                                  <a:latin typeface="Cambria Math" panose="02040503050406030204" pitchFamily="18" charset="0"/>
                                </a:rPr>
                                <m:t>3</m:t>
                              </m:r>
                            </m:sup>
                          </m:sSup>
                        </m:e>
                      </m:d>
                      <m:r>
                        <a:rPr lang="en-US" sz="2400" b="0" i="1" dirty="0" smtClean="0">
                          <a:solidFill>
                            <a:srgbClr val="C00000"/>
                          </a:solidFill>
                          <a:latin typeface="Cambria Math" panose="02040503050406030204" pitchFamily="18" charset="0"/>
                        </a:rPr>
                        <m:t>→</m:t>
                      </m:r>
                      <m:sSub>
                        <m:sSubPr>
                          <m:ctrlPr>
                            <a:rPr lang="en-US" sz="2400" b="0" i="1" dirty="0" smtClean="0">
                              <a:latin typeface="Cambria Math" panose="02040503050406030204" pitchFamily="18" charset="0"/>
                            </a:rPr>
                          </m:ctrlPr>
                        </m:sSubPr>
                        <m:e>
                          <m:d>
                            <m:dPr>
                              <m:ctrlPr>
                                <a:rPr lang="en-US" sz="2400" b="0" i="1" dirty="0" smtClean="0">
                                  <a:latin typeface="Cambria Math" panose="02040503050406030204" pitchFamily="18" charset="0"/>
                                </a:rPr>
                              </m:ctrlPr>
                            </m:dPr>
                            <m:e>
                              <m:r>
                                <a:rPr lang="en-US" sz="2400" b="0" i="1" dirty="0" smtClean="0">
                                  <a:latin typeface="Cambria Math" panose="02040503050406030204" pitchFamily="18" charset="0"/>
                                </a:rPr>
                                <m:t>5</m:t>
                              </m:r>
                            </m:e>
                          </m:d>
                        </m:e>
                        <m:sub>
                          <m:r>
                            <a:rPr lang="en-US" sz="2400" b="0" i="1" dirty="0" smtClean="0">
                              <a:latin typeface="Cambria Math" panose="02040503050406030204" pitchFamily="18" charset="0"/>
                            </a:rPr>
                            <m:t>10</m:t>
                          </m:r>
                        </m:sub>
                      </m:sSub>
                    </m:oMath>
                  </m:oMathPara>
                </a14:m>
                <a:endParaRPr lang="en-US" sz="2400" dirty="0"/>
              </a:p>
            </p:txBody>
          </p:sp>
        </mc:Choice>
        <mc:Fallback xmlns="">
          <p:sp>
            <p:nvSpPr>
              <p:cNvPr id="6" name="Rectangle 5"/>
              <p:cNvSpPr>
                <a:spLocks noRot="1" noChangeAspect="1" noMove="1" noResize="1" noEditPoints="1" noAdjustHandles="1" noChangeArrowheads="1" noChangeShapeType="1" noTextEdit="1"/>
              </p:cNvSpPr>
              <p:nvPr/>
            </p:nvSpPr>
            <p:spPr>
              <a:xfrm>
                <a:off x="893199" y="3056444"/>
                <a:ext cx="8363443" cy="461665"/>
              </a:xfrm>
              <a:prstGeom prst="rect">
                <a:avLst/>
              </a:prstGeom>
              <a:blipFill rotWithShape="0">
                <a:blip r:embed="rId3"/>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p:cNvSpPr/>
              <p:nvPr/>
            </p:nvSpPr>
            <p:spPr>
              <a:xfrm>
                <a:off x="893199" y="3799780"/>
                <a:ext cx="8592673"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d>
                            <m:dPr>
                              <m:ctrlPr>
                                <a:rPr lang="en-US" sz="2400" i="1" dirty="0" smtClean="0">
                                  <a:latin typeface="Cambria Math" panose="02040503050406030204" pitchFamily="18" charset="0"/>
                                </a:rPr>
                              </m:ctrlPr>
                            </m:dPr>
                            <m:e>
                              <m:r>
                                <a:rPr lang="en-US" sz="2400" b="0" i="1" dirty="0" smtClean="0">
                                  <a:latin typeface="Cambria Math" panose="02040503050406030204" pitchFamily="18" charset="0"/>
                                </a:rPr>
                                <m:t>1</m:t>
                              </m:r>
                              <m:r>
                                <a:rPr lang="en-US" sz="2400" i="1" dirty="0" smtClean="0">
                                  <a:latin typeface="Cambria Math" panose="02040503050406030204" pitchFamily="18" charset="0"/>
                                </a:rPr>
                                <m:t>101</m:t>
                              </m:r>
                            </m:e>
                          </m:d>
                        </m:e>
                        <m:sub>
                          <m:r>
                            <a:rPr lang="en-US" sz="2400" b="0" i="1" dirty="0" smtClean="0">
                              <a:latin typeface="Cambria Math" panose="02040503050406030204" pitchFamily="18" charset="0"/>
                            </a:rPr>
                            <m:t>2</m:t>
                          </m:r>
                        </m:sub>
                      </m:sSub>
                      <m:r>
                        <a:rPr lang="en-US" sz="2400" i="1" dirty="0" smtClean="0">
                          <a:latin typeface="Cambria Math" panose="02040503050406030204" pitchFamily="18" charset="0"/>
                        </a:rPr>
                        <m:t> </m:t>
                      </m:r>
                      <m:r>
                        <a:rPr lang="en-US" sz="2400" b="0" i="1" dirty="0" smtClean="0">
                          <a:solidFill>
                            <a:srgbClr val="C00000"/>
                          </a:solidFill>
                          <a:latin typeface="Cambria Math" panose="02040503050406030204" pitchFamily="18" charset="0"/>
                        </a:rPr>
                        <m:t>→</m:t>
                      </m:r>
                      <m:r>
                        <a:rPr lang="en-US" sz="2400" i="1" dirty="0">
                          <a:latin typeface="Cambria Math" panose="02040503050406030204" pitchFamily="18" charset="0"/>
                        </a:rPr>
                        <m:t>1</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i="1" dirty="0">
                                  <a:latin typeface="Cambria Math" panose="02040503050406030204" pitchFamily="18" charset="0"/>
                                </a:rPr>
                                <m:t>0</m:t>
                              </m:r>
                            </m:sup>
                          </m:sSup>
                        </m:e>
                      </m:d>
                      <m:r>
                        <a:rPr lang="en-US" sz="2400" i="1" dirty="0">
                          <a:latin typeface="Cambria Math" panose="02040503050406030204" pitchFamily="18" charset="0"/>
                        </a:rPr>
                        <m:t>+</m:t>
                      </m:r>
                      <m:r>
                        <a:rPr lang="en-US" sz="2400" i="1" dirty="0">
                          <a:latin typeface="Cambria Math" panose="02040503050406030204" pitchFamily="18" charset="0"/>
                        </a:rPr>
                        <m:t>0</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i="1" dirty="0">
                                  <a:latin typeface="Cambria Math" panose="02040503050406030204" pitchFamily="18" charset="0"/>
                                </a:rPr>
                                <m:t>1</m:t>
                              </m:r>
                            </m:sup>
                          </m:sSup>
                        </m:e>
                      </m:d>
                      <m:r>
                        <a:rPr lang="en-US" sz="2400" i="1" dirty="0">
                          <a:latin typeface="Cambria Math" panose="02040503050406030204" pitchFamily="18" charset="0"/>
                        </a:rPr>
                        <m:t>+</m:t>
                      </m:r>
                      <m:r>
                        <a:rPr lang="en-US" sz="2400" i="1" dirty="0">
                          <a:latin typeface="Cambria Math" panose="02040503050406030204" pitchFamily="18" charset="0"/>
                        </a:rPr>
                        <m:t>1</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i="1" dirty="0">
                                  <a:latin typeface="Cambria Math" panose="02040503050406030204" pitchFamily="18" charset="0"/>
                                </a:rPr>
                                <m:t>2</m:t>
                              </m:r>
                            </m:sup>
                          </m:sSup>
                        </m:e>
                      </m:d>
                      <m:r>
                        <a:rPr lang="en-US" sz="2400" i="1" dirty="0">
                          <a:latin typeface="Cambria Math" panose="02040503050406030204" pitchFamily="18" charset="0"/>
                        </a:rPr>
                        <m:t>+</m:t>
                      </m:r>
                      <m:r>
                        <a:rPr lang="en-US" sz="2400" i="1" dirty="0">
                          <a:latin typeface="Cambria Math" panose="02040503050406030204" pitchFamily="18" charset="0"/>
                        </a:rPr>
                        <m:t>1</m:t>
                      </m:r>
                      <m:r>
                        <a:rPr lang="en-US" sz="2400" i="1" dirty="0">
                          <a:latin typeface="Cambria Math" panose="02040503050406030204" pitchFamily="18" charset="0"/>
                        </a:rPr>
                        <m:t>∗</m:t>
                      </m:r>
                      <m:d>
                        <m:dPr>
                          <m:ctrlPr>
                            <a:rPr lang="en-US" sz="2400" i="1" dirty="0">
                              <a:latin typeface="Cambria Math" panose="02040503050406030204" pitchFamily="18" charset="0"/>
                            </a:rPr>
                          </m:ctrlPr>
                        </m:dPr>
                        <m:e>
                          <m:r>
                            <a:rPr lang="en-US" sz="2400" b="0" i="1" dirty="0" smtClean="0">
                              <a:latin typeface="Cambria Math" panose="02040503050406030204" pitchFamily="18" charset="0"/>
                            </a:rPr>
                            <m:t>−</m:t>
                          </m:r>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b="0" i="1" dirty="0" smtClean="0">
                                  <a:latin typeface="Cambria Math" panose="02040503050406030204" pitchFamily="18" charset="0"/>
                                </a:rPr>
                                <m:t>3</m:t>
                              </m:r>
                            </m:sup>
                          </m:sSup>
                        </m:e>
                      </m:d>
                      <m:r>
                        <a:rPr lang="en-US" sz="2400" b="0" i="1" dirty="0" smtClean="0">
                          <a:solidFill>
                            <a:srgbClr val="C00000"/>
                          </a:solidFill>
                          <a:latin typeface="Cambria Math" panose="02040503050406030204" pitchFamily="18" charset="0"/>
                        </a:rPr>
                        <m:t>→</m:t>
                      </m:r>
                      <m:sSub>
                        <m:sSubPr>
                          <m:ctrlPr>
                            <a:rPr lang="en-US" sz="2400" b="0" i="1" dirty="0" smtClean="0">
                              <a:latin typeface="Cambria Math" panose="02040503050406030204" pitchFamily="18" charset="0"/>
                            </a:rPr>
                          </m:ctrlPr>
                        </m:sSubPr>
                        <m:e>
                          <m:d>
                            <m:dPr>
                              <m:ctrlPr>
                                <a:rPr lang="en-US" sz="2400" b="0" i="1" dirty="0" smtClean="0">
                                  <a:latin typeface="Cambria Math" panose="02040503050406030204" pitchFamily="18" charset="0"/>
                                </a:rPr>
                              </m:ctrlPr>
                            </m:dPr>
                            <m:e>
                              <m:r>
                                <a:rPr lang="en-US" sz="2400" b="0" i="1" dirty="0" smtClean="0">
                                  <a:latin typeface="Cambria Math" panose="02040503050406030204" pitchFamily="18" charset="0"/>
                                </a:rPr>
                                <m:t>−</m:t>
                              </m:r>
                              <m:r>
                                <a:rPr lang="en-US" sz="2400" b="0" i="1" dirty="0" smtClean="0">
                                  <a:latin typeface="Cambria Math" panose="02040503050406030204" pitchFamily="18" charset="0"/>
                                </a:rPr>
                                <m:t>3</m:t>
                              </m:r>
                            </m:e>
                          </m:d>
                        </m:e>
                        <m:sub>
                          <m:r>
                            <a:rPr lang="en-US" sz="2400" b="0" i="1" dirty="0" smtClean="0">
                              <a:latin typeface="Cambria Math" panose="02040503050406030204" pitchFamily="18" charset="0"/>
                            </a:rPr>
                            <m:t>10</m:t>
                          </m:r>
                        </m:sub>
                      </m:sSub>
                    </m:oMath>
                  </m:oMathPara>
                </a14:m>
                <a:endParaRPr lang="en-US" sz="2400" dirty="0"/>
              </a:p>
            </p:txBody>
          </p:sp>
        </mc:Choice>
        <mc:Fallback xmlns="">
          <p:sp>
            <p:nvSpPr>
              <p:cNvPr id="7" name="Rectangle 6"/>
              <p:cNvSpPr>
                <a:spLocks noRot="1" noChangeAspect="1" noMove="1" noResize="1" noEditPoints="1" noAdjustHandles="1" noChangeArrowheads="1" noChangeShapeType="1" noTextEdit="1"/>
              </p:cNvSpPr>
              <p:nvPr/>
            </p:nvSpPr>
            <p:spPr>
              <a:xfrm>
                <a:off x="893199" y="3799780"/>
                <a:ext cx="8592673" cy="461665"/>
              </a:xfrm>
              <a:prstGeom prst="rect">
                <a:avLst/>
              </a:prstGeom>
              <a:blipFill rotWithShape="0">
                <a:blip r:embed="rId4"/>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893199" y="4457881"/>
                <a:ext cx="8592673"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d>
                            <m:dPr>
                              <m:ctrlPr>
                                <a:rPr lang="en-US" sz="2400" i="1" dirty="0" smtClean="0">
                                  <a:latin typeface="Cambria Math" panose="02040503050406030204" pitchFamily="18" charset="0"/>
                                </a:rPr>
                              </m:ctrlPr>
                            </m:dPr>
                            <m:e>
                              <m:r>
                                <a:rPr lang="en-US" sz="2400" b="0" i="1" dirty="0" smtClean="0">
                                  <a:latin typeface="Cambria Math" panose="02040503050406030204" pitchFamily="18" charset="0"/>
                                </a:rPr>
                                <m:t>101</m:t>
                              </m:r>
                              <m:r>
                                <a:rPr lang="en-US" sz="2400" i="1" dirty="0" smtClean="0">
                                  <a:latin typeface="Cambria Math" panose="02040503050406030204" pitchFamily="18" charset="0"/>
                                </a:rPr>
                                <m:t>1</m:t>
                              </m:r>
                            </m:e>
                          </m:d>
                        </m:e>
                        <m:sub>
                          <m:r>
                            <a:rPr lang="en-US" sz="2400" b="0" i="1" dirty="0" smtClean="0">
                              <a:latin typeface="Cambria Math" panose="02040503050406030204" pitchFamily="18" charset="0"/>
                            </a:rPr>
                            <m:t>2</m:t>
                          </m:r>
                        </m:sub>
                      </m:sSub>
                      <m:r>
                        <a:rPr lang="en-US" sz="2400" i="1" dirty="0" smtClean="0">
                          <a:latin typeface="Cambria Math" panose="02040503050406030204" pitchFamily="18" charset="0"/>
                        </a:rPr>
                        <m:t> </m:t>
                      </m:r>
                      <m:r>
                        <a:rPr lang="en-US" sz="2400" b="0" i="1" dirty="0" smtClean="0">
                          <a:solidFill>
                            <a:srgbClr val="C00000"/>
                          </a:solidFill>
                          <a:latin typeface="Cambria Math" panose="02040503050406030204" pitchFamily="18" charset="0"/>
                        </a:rPr>
                        <m:t>→</m:t>
                      </m:r>
                      <m:r>
                        <a:rPr lang="en-US" sz="2400" i="1" dirty="0">
                          <a:latin typeface="Cambria Math" panose="02040503050406030204" pitchFamily="18" charset="0"/>
                        </a:rPr>
                        <m:t>1</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i="1" dirty="0">
                                  <a:latin typeface="Cambria Math" panose="02040503050406030204" pitchFamily="18" charset="0"/>
                                </a:rPr>
                                <m:t>0</m:t>
                              </m:r>
                            </m:sup>
                          </m:sSup>
                        </m:e>
                      </m:d>
                      <m:r>
                        <a:rPr lang="en-US" sz="2400" i="1" dirty="0">
                          <a:latin typeface="Cambria Math" panose="02040503050406030204" pitchFamily="18" charset="0"/>
                        </a:rPr>
                        <m:t>+</m:t>
                      </m:r>
                      <m:r>
                        <a:rPr lang="en-US" sz="2400" b="0" i="1" dirty="0" smtClean="0">
                          <a:latin typeface="Cambria Math" panose="02040503050406030204" pitchFamily="18" charset="0"/>
                        </a:rPr>
                        <m:t>1</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i="1" dirty="0">
                                  <a:latin typeface="Cambria Math" panose="02040503050406030204" pitchFamily="18" charset="0"/>
                                </a:rPr>
                                <m:t>1</m:t>
                              </m:r>
                            </m:sup>
                          </m:sSup>
                        </m:e>
                      </m:d>
                      <m:r>
                        <a:rPr lang="en-US" sz="2400" i="1" dirty="0">
                          <a:latin typeface="Cambria Math" panose="02040503050406030204" pitchFamily="18" charset="0"/>
                        </a:rPr>
                        <m:t>+</m:t>
                      </m:r>
                      <m:r>
                        <a:rPr lang="en-US" sz="2400" b="0" i="1" dirty="0" smtClean="0">
                          <a:latin typeface="Cambria Math" panose="02040503050406030204" pitchFamily="18" charset="0"/>
                        </a:rPr>
                        <m:t>0</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i="1" dirty="0">
                                  <a:latin typeface="Cambria Math" panose="02040503050406030204" pitchFamily="18" charset="0"/>
                                </a:rPr>
                                <m:t>2</m:t>
                              </m:r>
                            </m:e>
                            <m:sup>
                              <m:r>
                                <a:rPr lang="en-US" sz="2400" i="1" dirty="0">
                                  <a:latin typeface="Cambria Math" panose="02040503050406030204" pitchFamily="18" charset="0"/>
                                </a:rPr>
                                <m:t>2</m:t>
                              </m:r>
                            </m:sup>
                          </m:sSup>
                        </m:e>
                      </m:d>
                      <m:r>
                        <a:rPr lang="en-US" sz="2400" i="1" dirty="0">
                          <a:latin typeface="Cambria Math" panose="02040503050406030204" pitchFamily="18" charset="0"/>
                        </a:rPr>
                        <m:t>+</m:t>
                      </m:r>
                      <m:r>
                        <a:rPr lang="en-US" sz="2400" b="0" i="1" dirty="0" smtClean="0">
                          <a:latin typeface="Cambria Math" panose="02040503050406030204" pitchFamily="18" charset="0"/>
                        </a:rPr>
                        <m:t>1</m:t>
                      </m:r>
                      <m:r>
                        <a:rPr lang="en-US" sz="2400" i="1" dirty="0">
                          <a:latin typeface="Cambria Math" panose="02040503050406030204" pitchFamily="18" charset="0"/>
                        </a:rPr>
                        <m:t>∗</m:t>
                      </m:r>
                      <m:d>
                        <m:dPr>
                          <m:ctrlPr>
                            <a:rPr lang="en-US" sz="2400" i="1" dirty="0">
                              <a:latin typeface="Cambria Math" panose="02040503050406030204" pitchFamily="18" charset="0"/>
                            </a:rPr>
                          </m:ctrlPr>
                        </m:dPr>
                        <m:e>
                          <m:sSup>
                            <m:sSupPr>
                              <m:ctrlPr>
                                <a:rPr lang="en-US" sz="2400" i="1" dirty="0">
                                  <a:latin typeface="Cambria Math" panose="02040503050406030204" pitchFamily="18" charset="0"/>
                                </a:rPr>
                              </m:ctrlPr>
                            </m:sSupPr>
                            <m:e>
                              <m:r>
                                <a:rPr lang="en-US" sz="2400" b="0" i="1" dirty="0" smtClean="0">
                                  <a:latin typeface="Cambria Math" panose="02040503050406030204" pitchFamily="18" charset="0"/>
                                </a:rPr>
                                <m:t>−</m:t>
                              </m:r>
                              <m:r>
                                <a:rPr lang="en-US" sz="2400" i="1" dirty="0">
                                  <a:latin typeface="Cambria Math" panose="02040503050406030204" pitchFamily="18" charset="0"/>
                                </a:rPr>
                                <m:t>2</m:t>
                              </m:r>
                            </m:e>
                            <m:sup>
                              <m:r>
                                <a:rPr lang="en-US" sz="2400" b="0" i="1" dirty="0" smtClean="0">
                                  <a:latin typeface="Cambria Math" panose="02040503050406030204" pitchFamily="18" charset="0"/>
                                </a:rPr>
                                <m:t>3</m:t>
                              </m:r>
                            </m:sup>
                          </m:sSup>
                        </m:e>
                      </m:d>
                      <m:r>
                        <a:rPr lang="en-US" sz="2400" b="0" i="1" dirty="0" smtClean="0">
                          <a:solidFill>
                            <a:srgbClr val="C00000"/>
                          </a:solidFill>
                          <a:latin typeface="Cambria Math" panose="02040503050406030204" pitchFamily="18" charset="0"/>
                        </a:rPr>
                        <m:t>→</m:t>
                      </m:r>
                      <m:sSub>
                        <m:sSubPr>
                          <m:ctrlPr>
                            <a:rPr lang="en-US" sz="2400" b="0" i="1" dirty="0" smtClean="0">
                              <a:latin typeface="Cambria Math" panose="02040503050406030204" pitchFamily="18" charset="0"/>
                            </a:rPr>
                          </m:ctrlPr>
                        </m:sSubPr>
                        <m:e>
                          <m:d>
                            <m:dPr>
                              <m:ctrlPr>
                                <a:rPr lang="en-US" sz="2400" b="0" i="1" dirty="0" smtClean="0">
                                  <a:latin typeface="Cambria Math" panose="02040503050406030204" pitchFamily="18" charset="0"/>
                                </a:rPr>
                              </m:ctrlPr>
                            </m:dPr>
                            <m:e>
                              <m:r>
                                <a:rPr lang="en-US" sz="2400" b="0" i="1" dirty="0" smtClean="0">
                                  <a:latin typeface="Cambria Math" panose="02040503050406030204" pitchFamily="18" charset="0"/>
                                </a:rPr>
                                <m:t>−</m:t>
                              </m:r>
                              <m:r>
                                <a:rPr lang="en-US" sz="2400" b="0" i="1" dirty="0" smtClean="0">
                                  <a:latin typeface="Cambria Math" panose="02040503050406030204" pitchFamily="18" charset="0"/>
                                </a:rPr>
                                <m:t>5</m:t>
                              </m:r>
                            </m:e>
                          </m:d>
                        </m:e>
                        <m:sub>
                          <m:r>
                            <a:rPr lang="en-US" sz="2400" b="0" i="1" dirty="0" smtClean="0">
                              <a:latin typeface="Cambria Math" panose="02040503050406030204" pitchFamily="18" charset="0"/>
                            </a:rPr>
                            <m:t>10</m:t>
                          </m:r>
                        </m:sub>
                      </m:sSub>
                    </m:oMath>
                  </m:oMathPara>
                </a14:m>
                <a:endParaRPr lang="en-US" sz="2400" dirty="0"/>
              </a:p>
            </p:txBody>
          </p:sp>
        </mc:Choice>
        <mc:Fallback xmlns="">
          <p:sp>
            <p:nvSpPr>
              <p:cNvPr id="8" name="Rectangle 7"/>
              <p:cNvSpPr>
                <a:spLocks noRot="1" noChangeAspect="1" noMove="1" noResize="1" noEditPoints="1" noAdjustHandles="1" noChangeArrowheads="1" noChangeShapeType="1" noTextEdit="1"/>
              </p:cNvSpPr>
              <p:nvPr/>
            </p:nvSpPr>
            <p:spPr>
              <a:xfrm>
                <a:off x="893199" y="4457881"/>
                <a:ext cx="8592673" cy="461665"/>
              </a:xfrm>
              <a:prstGeom prst="rect">
                <a:avLst/>
              </a:prstGeom>
              <a:blipFill rotWithShape="0">
                <a:blip r:embed="rId5"/>
                <a:stretch>
                  <a:fillRect b="-1316"/>
                </a:stretch>
              </a:blipFill>
            </p:spPr>
            <p:txBody>
              <a:bodyPr/>
              <a:lstStyle/>
              <a:p>
                <a:r>
                  <a:rPr lang="en-US">
                    <a:noFill/>
                  </a:rPr>
                  <a:t> </a:t>
                </a:r>
              </a:p>
            </p:txBody>
          </p:sp>
        </mc:Fallback>
      </mc:AlternateContent>
    </p:spTree>
    <p:extLst>
      <p:ext uri="{BB962C8B-B14F-4D97-AF65-F5344CB8AC3E}">
        <p14:creationId xmlns:p14="http://schemas.microsoft.com/office/powerpoint/2010/main" val="3702630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مثالی از عملیات جمع و تفریق دودویی در 5 بیت</a:t>
            </a:r>
            <a:endParaRPr lang="en-US" dirty="0"/>
          </a:p>
        </p:txBody>
      </p:sp>
      <p:sp>
        <p:nvSpPr>
          <p:cNvPr id="3" name="Content Placeholder 2"/>
          <p:cNvSpPr>
            <a:spLocks noGrp="1"/>
          </p:cNvSpPr>
          <p:nvPr>
            <p:ph idx="1"/>
          </p:nvPr>
        </p:nvSpPr>
        <p:spPr/>
        <p:txBody>
          <a:bodyPr/>
          <a:lstStyle/>
          <a:p>
            <a:r>
              <a:rPr lang="en-US" dirty="0"/>
              <a:t>8+3</a:t>
            </a:r>
          </a:p>
          <a:p>
            <a:r>
              <a:rPr lang="en-US" dirty="0"/>
              <a:t>8-3</a:t>
            </a:r>
          </a:p>
          <a:p>
            <a:r>
              <a:rPr lang="en-US" dirty="0"/>
              <a:t>3-8</a:t>
            </a:r>
          </a:p>
          <a:p>
            <a:endParaRPr lang="en-US" dirty="0"/>
          </a:p>
          <a:p>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16</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287883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a:t>فرم استاندارد اعداد اعشاری</a:t>
            </a:r>
            <a:br>
              <a:rPr lang="en-US" dirty="0"/>
            </a:br>
            <a:r>
              <a:rPr lang="en-US" dirty="0"/>
              <a:t>IEEE Standard 754 Floating Point Numbers</a:t>
            </a:r>
          </a:p>
        </p:txBody>
      </p:sp>
      <p:sp>
        <p:nvSpPr>
          <p:cNvPr id="3" name="Subtitle 2">
            <a:extLst>
              <a:ext uri="{FF2B5EF4-FFF2-40B4-BE49-F238E27FC236}">
                <a16:creationId xmlns:a16="http://schemas.microsoft.com/office/drawing/2014/main" id="{FC486A0A-7C82-4B2E-8107-B53D8EB38731}"/>
              </a:ext>
            </a:extLst>
          </p:cNvPr>
          <p:cNvSpPr>
            <a:spLocks noGrp="1"/>
          </p:cNvSpPr>
          <p:nvPr>
            <p:ph idx="1"/>
          </p:nvPr>
        </p:nvSpPr>
        <p:spPr/>
        <p:txBody>
          <a:bodyPr>
            <a:normAutofit/>
          </a:bodyPr>
          <a:lstStyle/>
          <a:p>
            <a:r>
              <a:rPr lang="fa-IR" dirty="0"/>
              <a:t>برای مطالعه</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17</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733880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a:t>فرم استاندارد اعداد اعشاری</a:t>
            </a:r>
            <a:br>
              <a:rPr lang="en-US" dirty="0"/>
            </a:br>
            <a:r>
              <a:rPr lang="en-US" dirty="0"/>
              <a:t>IEEE Standard 754 Floating Point Numbers</a:t>
            </a:r>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8225" y="2374900"/>
            <a:ext cx="7143750" cy="2895600"/>
          </a:xfrm>
        </p:spPr>
      </p:pic>
      <p:sp>
        <p:nvSpPr>
          <p:cNvPr id="4" name="Slide Number Placeholder 3"/>
          <p:cNvSpPr>
            <a:spLocks noGrp="1"/>
          </p:cNvSpPr>
          <p:nvPr>
            <p:ph type="sldNum" sz="quarter" idx="12"/>
          </p:nvPr>
        </p:nvSpPr>
        <p:spPr/>
        <p:txBody>
          <a:bodyPr/>
          <a:lstStyle/>
          <a:p>
            <a:fld id="{7A24F918-E48B-4CD6-88B4-F48A81EB5FB6}" type="slidenum">
              <a:rPr lang="en-US" smtClean="0"/>
              <a:pPr/>
              <a:t>18</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215462" y="6315213"/>
            <a:ext cx="9592417" cy="369332"/>
          </a:xfrm>
          <a:prstGeom prst="rect">
            <a:avLst/>
          </a:prstGeom>
        </p:spPr>
        <p:txBody>
          <a:bodyPr wrap="square">
            <a:spAutoFit/>
          </a:bodyPr>
          <a:lstStyle/>
          <a:p>
            <a:r>
              <a:rPr lang="en-US" dirty="0">
                <a:hlinkClick r:id="rId3"/>
              </a:rPr>
              <a:t>https://www.geeksforgeeks.org/ieee-standard-754-floating-point-numbers/</a:t>
            </a:r>
            <a:endParaRPr lang="en-US" dirty="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279" y="3781563"/>
            <a:ext cx="9753600" cy="2533650"/>
          </a:xfrm>
          <a:prstGeom prst="rect">
            <a:avLst/>
          </a:prstGeom>
        </p:spPr>
      </p:pic>
    </p:spTree>
    <p:extLst>
      <p:ext uri="{BB962C8B-B14F-4D97-AF65-F5344CB8AC3E}">
        <p14:creationId xmlns:p14="http://schemas.microsoft.com/office/powerpoint/2010/main" val="2969964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39A0-F61B-240C-3D88-9049B46A0285}"/>
              </a:ext>
            </a:extLst>
          </p:cNvPr>
          <p:cNvSpPr>
            <a:spLocks noGrp="1"/>
          </p:cNvSpPr>
          <p:nvPr>
            <p:ph type="title"/>
          </p:nvPr>
        </p:nvSpPr>
        <p:spPr/>
        <p:txBody>
          <a:bodyPr/>
          <a:lstStyle/>
          <a:p>
            <a:r>
              <a:rPr lang="en-US" dirty="0"/>
              <a:t>IEEE 754 has 3 basic components</a:t>
            </a:r>
          </a:p>
        </p:txBody>
      </p:sp>
      <p:sp>
        <p:nvSpPr>
          <p:cNvPr id="6" name="Content Placeholder 5">
            <a:extLst>
              <a:ext uri="{FF2B5EF4-FFF2-40B4-BE49-F238E27FC236}">
                <a16:creationId xmlns:a16="http://schemas.microsoft.com/office/drawing/2014/main" id="{46DC76D3-1577-3EA7-A28C-4ADEF741A621}"/>
              </a:ext>
            </a:extLst>
          </p:cNvPr>
          <p:cNvSpPr>
            <a:spLocks noGrp="1"/>
          </p:cNvSpPr>
          <p:nvPr>
            <p:ph idx="1"/>
          </p:nvPr>
        </p:nvSpPr>
        <p:spPr/>
        <p:txBody>
          <a:bodyPr>
            <a:normAutofit fontScale="62500" lnSpcReduction="20000"/>
          </a:bodyPr>
          <a:lstStyle/>
          <a:p>
            <a:r>
              <a:rPr lang="en-US" dirty="0"/>
              <a:t>The IEEE Standard for Floating-Point Arithmetic (IEEE 754) is a technical standard for floating-point computation which was established in 1985 by the Institute of Electrical and Electronics Engineers (IEEE). </a:t>
            </a:r>
            <a:endParaRPr lang="fa-IR" dirty="0"/>
          </a:p>
          <a:p>
            <a:r>
              <a:rPr lang="en-US" dirty="0"/>
              <a:t>IEEE Standard 754 floating point is the most common representation today for real numbers on computers, including Intel-based PC’s, Macs, and most Unix platforms.</a:t>
            </a:r>
            <a:endParaRPr lang="fa-IR" dirty="0"/>
          </a:p>
          <a:p>
            <a:pPr algn="l" fontAlgn="base">
              <a:buFont typeface="+mj-lt"/>
              <a:buAutoNum type="arabicPeriod"/>
            </a:pPr>
            <a:r>
              <a:rPr lang="en-US" b="1" i="0" dirty="0">
                <a:solidFill>
                  <a:srgbClr val="273239"/>
                </a:solidFill>
                <a:effectLst/>
                <a:latin typeface="urw-din"/>
              </a:rPr>
              <a:t>The Sign of Mantissa –</a:t>
            </a:r>
            <a:br>
              <a:rPr lang="en-US" b="0" i="0" dirty="0">
                <a:solidFill>
                  <a:srgbClr val="273239"/>
                </a:solidFill>
                <a:effectLst/>
                <a:latin typeface="urw-din"/>
              </a:rPr>
            </a:br>
            <a:r>
              <a:rPr lang="en-US" b="0" i="0" dirty="0">
                <a:solidFill>
                  <a:srgbClr val="273239"/>
                </a:solidFill>
                <a:effectLst/>
                <a:latin typeface="urw-din"/>
              </a:rPr>
              <a:t>This is as simple as the name. </a:t>
            </a:r>
            <a:r>
              <a:rPr lang="en-US" b="0" i="0" dirty="0">
                <a:solidFill>
                  <a:srgbClr val="C00000"/>
                </a:solidFill>
                <a:effectLst/>
                <a:latin typeface="urw-din"/>
              </a:rPr>
              <a:t>0 represents a positive number </a:t>
            </a:r>
            <a:r>
              <a:rPr lang="en-US" b="0" i="0" dirty="0">
                <a:solidFill>
                  <a:srgbClr val="273239"/>
                </a:solidFill>
                <a:effectLst/>
                <a:latin typeface="urw-din"/>
              </a:rPr>
              <a:t>while </a:t>
            </a:r>
            <a:r>
              <a:rPr lang="en-US" b="0" i="0" dirty="0">
                <a:solidFill>
                  <a:srgbClr val="C00000"/>
                </a:solidFill>
                <a:effectLst/>
                <a:latin typeface="urw-din"/>
              </a:rPr>
              <a:t>1 represents a negative number</a:t>
            </a:r>
            <a:r>
              <a:rPr lang="en-US" b="0" i="0" dirty="0">
                <a:solidFill>
                  <a:srgbClr val="273239"/>
                </a:solidFill>
                <a:effectLst/>
                <a:latin typeface="urw-din"/>
              </a:rPr>
              <a:t>.</a:t>
            </a:r>
          </a:p>
          <a:p>
            <a:pPr algn="l" fontAlgn="base">
              <a:buFont typeface="+mj-lt"/>
              <a:buAutoNum type="arabicPeriod"/>
            </a:pPr>
            <a:r>
              <a:rPr lang="en-US" b="1" i="0" dirty="0">
                <a:solidFill>
                  <a:srgbClr val="273239"/>
                </a:solidFill>
                <a:effectLst/>
                <a:latin typeface="urw-din"/>
              </a:rPr>
              <a:t>The Biased exponent –</a:t>
            </a:r>
            <a:br>
              <a:rPr lang="en-US" b="0" i="0" dirty="0">
                <a:solidFill>
                  <a:srgbClr val="273239"/>
                </a:solidFill>
                <a:effectLst/>
                <a:latin typeface="urw-din"/>
              </a:rPr>
            </a:br>
            <a:r>
              <a:rPr lang="en-US" b="0" i="0" dirty="0">
                <a:solidFill>
                  <a:srgbClr val="273239"/>
                </a:solidFill>
                <a:effectLst/>
                <a:latin typeface="urw-din"/>
              </a:rPr>
              <a:t>The exponent field needs to represent both positive and negative exponents. A bias is added to the actual exponent in order to get the stored exponent.</a:t>
            </a:r>
          </a:p>
          <a:p>
            <a:pPr algn="l" fontAlgn="base">
              <a:buFont typeface="+mj-lt"/>
              <a:buAutoNum type="arabicPeriod"/>
            </a:pPr>
            <a:r>
              <a:rPr lang="en-US" b="1" i="0" dirty="0">
                <a:solidFill>
                  <a:srgbClr val="273239"/>
                </a:solidFill>
                <a:effectLst/>
                <a:latin typeface="urw-din"/>
              </a:rPr>
              <a:t>The </a:t>
            </a:r>
            <a:r>
              <a:rPr lang="en-US" b="1" i="0" dirty="0" err="1">
                <a:solidFill>
                  <a:srgbClr val="273239"/>
                </a:solidFill>
                <a:effectLst/>
                <a:latin typeface="urw-din"/>
              </a:rPr>
              <a:t>Normalised</a:t>
            </a:r>
            <a:r>
              <a:rPr lang="en-US" b="1" i="0" dirty="0">
                <a:solidFill>
                  <a:srgbClr val="273239"/>
                </a:solidFill>
                <a:effectLst/>
                <a:latin typeface="urw-din"/>
              </a:rPr>
              <a:t> Mantissa –</a:t>
            </a:r>
            <a:br>
              <a:rPr lang="en-US" b="0" i="0" dirty="0">
                <a:solidFill>
                  <a:srgbClr val="273239"/>
                </a:solidFill>
                <a:effectLst/>
                <a:latin typeface="urw-din"/>
              </a:rPr>
            </a:br>
            <a:r>
              <a:rPr lang="en-US" b="0" i="0" dirty="0">
                <a:solidFill>
                  <a:srgbClr val="273239"/>
                </a:solidFill>
                <a:effectLst/>
                <a:latin typeface="urw-din"/>
              </a:rPr>
              <a:t>The mantissa is part of a number in scientific notation or a floating-point number, consisting of its significant digits. Here we have only 2 digits, i.e. O and 1. So a </a:t>
            </a:r>
            <a:r>
              <a:rPr lang="en-US" b="0" i="0" dirty="0" err="1">
                <a:solidFill>
                  <a:srgbClr val="273239"/>
                </a:solidFill>
                <a:effectLst/>
                <a:latin typeface="urw-din"/>
              </a:rPr>
              <a:t>normalised</a:t>
            </a:r>
            <a:r>
              <a:rPr lang="en-US" b="0" i="0" dirty="0">
                <a:solidFill>
                  <a:srgbClr val="273239"/>
                </a:solidFill>
                <a:effectLst/>
                <a:latin typeface="urw-din"/>
              </a:rPr>
              <a:t> mantissa is one with only one 1 to the left of the decimal.</a:t>
            </a:r>
          </a:p>
          <a:p>
            <a:endParaRPr lang="fa-IR" dirty="0"/>
          </a:p>
          <a:p>
            <a:endParaRPr lang="en-US" dirty="0"/>
          </a:p>
        </p:txBody>
      </p:sp>
      <p:sp>
        <p:nvSpPr>
          <p:cNvPr id="4" name="Slide Number Placeholder 3">
            <a:extLst>
              <a:ext uri="{FF2B5EF4-FFF2-40B4-BE49-F238E27FC236}">
                <a16:creationId xmlns:a16="http://schemas.microsoft.com/office/drawing/2014/main" id="{BF044B4A-7CBE-62D2-DA82-15035F273B0F}"/>
              </a:ext>
            </a:extLst>
          </p:cNvPr>
          <p:cNvSpPr>
            <a:spLocks noGrp="1"/>
          </p:cNvSpPr>
          <p:nvPr>
            <p:ph type="sldNum" sz="quarter" idx="12"/>
          </p:nvPr>
        </p:nvSpPr>
        <p:spPr/>
        <p:txBody>
          <a:bodyPr/>
          <a:lstStyle/>
          <a:p>
            <a:fld id="{7A24F918-E48B-4CD6-88B4-F48A81EB5FB6}" type="slidenum">
              <a:rPr lang="en-US" smtClean="0"/>
              <a:pPr/>
              <a:t>19</a:t>
            </a:fld>
            <a:endParaRPr lang="en-US"/>
          </a:p>
        </p:txBody>
      </p:sp>
      <p:sp>
        <p:nvSpPr>
          <p:cNvPr id="5" name="Footer Placeholder 4">
            <a:extLst>
              <a:ext uri="{FF2B5EF4-FFF2-40B4-BE49-F238E27FC236}">
                <a16:creationId xmlns:a16="http://schemas.microsoft.com/office/drawing/2014/main" id="{8E75C4CA-2824-F4C3-A48F-7A5D03CA3C0F}"/>
              </a:ext>
            </a:extLst>
          </p:cNvPr>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605866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C7D6F41-68B8-67C8-8FFE-45CCA89D4DC6}"/>
              </a:ext>
            </a:extLst>
          </p:cNvPr>
          <p:cNvSpPr>
            <a:spLocks noGrp="1"/>
          </p:cNvSpPr>
          <p:nvPr>
            <p:ph type="title"/>
          </p:nvPr>
        </p:nvSpPr>
        <p:spPr/>
        <p:txBody>
          <a:bodyPr/>
          <a:lstStyle/>
          <a:p>
            <a:r>
              <a:rPr lang="fa-IR" dirty="0"/>
              <a:t>مطالب فصل 3</a:t>
            </a:r>
            <a:endParaRPr lang="en-US" dirty="0"/>
          </a:p>
        </p:txBody>
      </p:sp>
      <p:sp>
        <p:nvSpPr>
          <p:cNvPr id="11" name="Content Placeholder 10">
            <a:extLst>
              <a:ext uri="{FF2B5EF4-FFF2-40B4-BE49-F238E27FC236}">
                <a16:creationId xmlns:a16="http://schemas.microsoft.com/office/drawing/2014/main" id="{830E62E0-DD9C-E090-2207-2B0A528D9C12}"/>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A0176CD8-CEBF-0171-8126-AF69D6A95CB3}"/>
              </a:ext>
            </a:extLst>
          </p:cNvPr>
          <p:cNvSpPr>
            <a:spLocks noGrp="1"/>
          </p:cNvSpPr>
          <p:nvPr>
            <p:ph type="sldNum" sz="quarter" idx="12"/>
          </p:nvPr>
        </p:nvSpPr>
        <p:spPr/>
        <p:txBody>
          <a:bodyPr/>
          <a:lstStyle/>
          <a:p>
            <a:fld id="{7A24F918-E48B-4CD6-88B4-F48A81EB5FB6}" type="slidenum">
              <a:rPr lang="en-US" smtClean="0"/>
              <a:pPr/>
              <a:t>2</a:t>
            </a:fld>
            <a:endParaRPr lang="en-US"/>
          </a:p>
        </p:txBody>
      </p:sp>
      <p:sp>
        <p:nvSpPr>
          <p:cNvPr id="5" name="Footer Placeholder 4">
            <a:extLst>
              <a:ext uri="{FF2B5EF4-FFF2-40B4-BE49-F238E27FC236}">
                <a16:creationId xmlns:a16="http://schemas.microsoft.com/office/drawing/2014/main" id="{27B5DDDA-D514-E2BB-90C9-75FEABBC100F}"/>
              </a:ext>
            </a:extLst>
          </p:cNvPr>
          <p:cNvSpPr>
            <a:spLocks noGrp="1"/>
          </p:cNvSpPr>
          <p:nvPr>
            <p:ph type="ftr" sz="quarter" idx="11"/>
          </p:nvPr>
        </p:nvSpPr>
        <p:spPr/>
        <p:txBody>
          <a:bodyPr/>
          <a:lstStyle/>
          <a:p>
            <a:r>
              <a:rPr lang="en-US"/>
              <a:t>Computer Engeneering Department,Shahed University, Iran</a:t>
            </a:r>
            <a:endParaRPr lang="en-US" dirty="0"/>
          </a:p>
        </p:txBody>
      </p:sp>
      <p:pic>
        <p:nvPicPr>
          <p:cNvPr id="10" name="Picture 9">
            <a:extLst>
              <a:ext uri="{FF2B5EF4-FFF2-40B4-BE49-F238E27FC236}">
                <a16:creationId xmlns:a16="http://schemas.microsoft.com/office/drawing/2014/main" id="{082F2CAC-2198-11DD-DF67-5E7BFAF3FC8F}"/>
              </a:ext>
            </a:extLst>
          </p:cNvPr>
          <p:cNvPicPr>
            <a:picLocks noChangeAspect="1"/>
          </p:cNvPicPr>
          <p:nvPr/>
        </p:nvPicPr>
        <p:blipFill>
          <a:blip r:embed="rId2"/>
          <a:stretch>
            <a:fillRect/>
          </a:stretch>
        </p:blipFill>
        <p:spPr>
          <a:xfrm>
            <a:off x="7169345" y="1240077"/>
            <a:ext cx="4374955" cy="3789676"/>
          </a:xfrm>
          <a:prstGeom prst="rect">
            <a:avLst/>
          </a:prstGeom>
        </p:spPr>
      </p:pic>
    </p:spTree>
    <p:extLst>
      <p:ext uri="{BB962C8B-B14F-4D97-AF65-F5344CB8AC3E}">
        <p14:creationId xmlns:p14="http://schemas.microsoft.com/office/powerpoint/2010/main" val="2336370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89D597-DB20-2A0A-D5F3-4CA900AD1334}"/>
              </a:ext>
            </a:extLst>
          </p:cNvPr>
          <p:cNvSpPr>
            <a:spLocks noGrp="1"/>
          </p:cNvSpPr>
          <p:nvPr>
            <p:ph type="title"/>
          </p:nvPr>
        </p:nvSpPr>
        <p:spPr/>
        <p:txBody>
          <a:bodyPr/>
          <a:lstStyle/>
          <a:p>
            <a:r>
              <a:rPr lang="fa-IR" dirty="0"/>
              <a:t>اعداد اعشاری تک دقت</a:t>
            </a:r>
            <a:endParaRPr lang="en-US" dirty="0"/>
          </a:p>
        </p:txBody>
      </p:sp>
      <p:sp>
        <p:nvSpPr>
          <p:cNvPr id="7" name="Content Placeholder 6">
            <a:extLst>
              <a:ext uri="{FF2B5EF4-FFF2-40B4-BE49-F238E27FC236}">
                <a16:creationId xmlns:a16="http://schemas.microsoft.com/office/drawing/2014/main" id="{769DC4D3-6401-97BF-969C-A0AECA8F0198}"/>
              </a:ext>
            </a:extLst>
          </p:cNvPr>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7A24F918-E48B-4CD6-88B4-F48A81EB5FB6}" type="slidenum">
              <a:rPr lang="en-US" smtClean="0"/>
              <a:pPr/>
              <a:t>20</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pic>
        <p:nvPicPr>
          <p:cNvPr id="6" name="Picture 5"/>
          <p:cNvPicPr>
            <a:picLocks noChangeAspect="1"/>
          </p:cNvPicPr>
          <p:nvPr/>
        </p:nvPicPr>
        <p:blipFill>
          <a:blip r:embed="rId2"/>
          <a:stretch>
            <a:fillRect/>
          </a:stretch>
        </p:blipFill>
        <p:spPr>
          <a:xfrm>
            <a:off x="5802899" y="1240077"/>
            <a:ext cx="6067425" cy="2495550"/>
          </a:xfrm>
          <a:prstGeom prst="rect">
            <a:avLst/>
          </a:prstGeom>
        </p:spPr>
      </p:pic>
      <p:sp>
        <p:nvSpPr>
          <p:cNvPr id="8" name="Rectangle 7"/>
          <p:cNvSpPr/>
          <p:nvPr/>
        </p:nvSpPr>
        <p:spPr>
          <a:xfrm>
            <a:off x="321676" y="1114850"/>
            <a:ext cx="9665918" cy="5632311"/>
          </a:xfrm>
          <a:prstGeom prst="rect">
            <a:avLst/>
          </a:prstGeom>
        </p:spPr>
        <p:txBody>
          <a:bodyPr wrap="square">
            <a:spAutoFit/>
          </a:bodyPr>
          <a:lstStyle/>
          <a:p>
            <a:r>
              <a:rPr lang="en-US" sz="2400" b="1" dirty="0"/>
              <a:t>85.125</a:t>
            </a:r>
          </a:p>
          <a:p>
            <a:r>
              <a:rPr lang="en-US" sz="2400" b="1" dirty="0"/>
              <a:t>85 = 1010101</a:t>
            </a:r>
          </a:p>
          <a:p>
            <a:r>
              <a:rPr lang="en-US" sz="2400" b="1" dirty="0"/>
              <a:t>0.125 = 001</a:t>
            </a:r>
          </a:p>
          <a:p>
            <a:r>
              <a:rPr lang="en-US" sz="2400" b="1" dirty="0"/>
              <a:t>85.125 = 1010101.001</a:t>
            </a:r>
          </a:p>
          <a:p>
            <a:r>
              <a:rPr lang="en-US" sz="2400" b="1" dirty="0"/>
              <a:t>       =1.010101001 x 2^6 </a:t>
            </a:r>
          </a:p>
          <a:p>
            <a:r>
              <a:rPr lang="en-US" sz="2400" b="1" dirty="0"/>
              <a:t>sign = 0 </a:t>
            </a:r>
          </a:p>
          <a:p>
            <a:endParaRPr lang="en-US" sz="2000" dirty="0"/>
          </a:p>
          <a:p>
            <a:r>
              <a:rPr lang="en-US" sz="2800" b="1" dirty="0">
                <a:solidFill>
                  <a:srgbClr val="C00000"/>
                </a:solidFill>
                <a:highlight>
                  <a:srgbClr val="FFFF00"/>
                </a:highlight>
              </a:rPr>
              <a:t>1. Single precision:</a:t>
            </a:r>
          </a:p>
          <a:p>
            <a:r>
              <a:rPr lang="en-US" sz="2000" dirty="0"/>
              <a:t>biased exponent 127+6=133</a:t>
            </a:r>
          </a:p>
          <a:p>
            <a:r>
              <a:rPr lang="en-US" sz="2000" dirty="0"/>
              <a:t>133 = 10000101</a:t>
            </a:r>
          </a:p>
          <a:p>
            <a:r>
              <a:rPr lang="en-US" sz="2000" dirty="0" err="1"/>
              <a:t>Normalised</a:t>
            </a:r>
            <a:r>
              <a:rPr lang="en-US" sz="2000" dirty="0"/>
              <a:t> </a:t>
            </a:r>
            <a:r>
              <a:rPr lang="en-US" sz="2000" dirty="0" err="1"/>
              <a:t>mantisa</a:t>
            </a:r>
            <a:r>
              <a:rPr lang="en-US" sz="2000" dirty="0"/>
              <a:t> = 010101001</a:t>
            </a:r>
          </a:p>
          <a:p>
            <a:r>
              <a:rPr lang="en-US" sz="2000" dirty="0"/>
              <a:t>we will add 0's to complete the 23 bits</a:t>
            </a:r>
          </a:p>
          <a:p>
            <a:endParaRPr lang="en-US" sz="2000" dirty="0"/>
          </a:p>
          <a:p>
            <a:r>
              <a:rPr lang="en-US" sz="2000" dirty="0"/>
              <a:t>The IEEE 754 Single precision is:</a:t>
            </a:r>
          </a:p>
          <a:p>
            <a:r>
              <a:rPr lang="en-US" sz="2000" dirty="0"/>
              <a:t>= </a:t>
            </a:r>
            <a:r>
              <a:rPr lang="en-US" sz="2800" dirty="0">
                <a:solidFill>
                  <a:srgbClr val="FF0000"/>
                </a:solidFill>
              </a:rPr>
              <a:t>0</a:t>
            </a:r>
            <a:r>
              <a:rPr lang="en-US" sz="2800" dirty="0"/>
              <a:t> </a:t>
            </a:r>
            <a:r>
              <a:rPr lang="en-US" sz="2800" dirty="0">
                <a:solidFill>
                  <a:srgbClr val="7030A0"/>
                </a:solidFill>
              </a:rPr>
              <a:t>10000101</a:t>
            </a:r>
            <a:r>
              <a:rPr lang="en-US" sz="2800" dirty="0"/>
              <a:t> </a:t>
            </a:r>
            <a:r>
              <a:rPr lang="en-US" sz="2800" dirty="0">
                <a:solidFill>
                  <a:srgbClr val="00B050"/>
                </a:solidFill>
              </a:rPr>
              <a:t>01010100100000000000000</a:t>
            </a:r>
            <a:endParaRPr lang="en-US" sz="2000" dirty="0">
              <a:solidFill>
                <a:srgbClr val="00B050"/>
              </a:solidFill>
            </a:endParaRPr>
          </a:p>
          <a:p>
            <a:r>
              <a:rPr lang="en-US" sz="2000" dirty="0"/>
              <a:t>This can be written in hexadecimal form 42AA4000</a:t>
            </a:r>
          </a:p>
        </p:txBody>
      </p:sp>
      <p:sp>
        <p:nvSpPr>
          <p:cNvPr id="9" name="Rectangle 8">
            <a:extLst>
              <a:ext uri="{FF2B5EF4-FFF2-40B4-BE49-F238E27FC236}">
                <a16:creationId xmlns:a16="http://schemas.microsoft.com/office/drawing/2014/main" id="{3A4343D1-68AB-8828-68CF-F80C37C3C3F9}"/>
              </a:ext>
            </a:extLst>
          </p:cNvPr>
          <p:cNvSpPr/>
          <p:nvPr/>
        </p:nvSpPr>
        <p:spPr>
          <a:xfrm>
            <a:off x="5873478" y="2126121"/>
            <a:ext cx="5881261" cy="734886"/>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5007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edge">
                                      <p:cBhvr>
                                        <p:cTn id="7" dur="5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79AD5-AEE2-D830-F0A3-ECA1B974F4CD}"/>
              </a:ext>
            </a:extLst>
          </p:cNvPr>
          <p:cNvSpPr>
            <a:spLocks noGrp="1"/>
          </p:cNvSpPr>
          <p:nvPr>
            <p:ph type="title"/>
          </p:nvPr>
        </p:nvSpPr>
        <p:spPr/>
        <p:txBody>
          <a:bodyPr/>
          <a:lstStyle/>
          <a:p>
            <a:r>
              <a:rPr lang="fa-IR" dirty="0"/>
              <a:t>تمرین</a:t>
            </a:r>
            <a:endParaRPr lang="en-US" dirty="0"/>
          </a:p>
        </p:txBody>
      </p:sp>
      <p:sp>
        <p:nvSpPr>
          <p:cNvPr id="3" name="Content Placeholder 2">
            <a:extLst>
              <a:ext uri="{FF2B5EF4-FFF2-40B4-BE49-F238E27FC236}">
                <a16:creationId xmlns:a16="http://schemas.microsoft.com/office/drawing/2014/main" id="{B6B33D88-097B-84EB-3DF2-BB4B350F2F94}"/>
              </a:ext>
            </a:extLst>
          </p:cNvPr>
          <p:cNvSpPr>
            <a:spLocks noGrp="1"/>
          </p:cNvSpPr>
          <p:nvPr>
            <p:ph idx="1"/>
          </p:nvPr>
        </p:nvSpPr>
        <p:spPr/>
        <p:txBody>
          <a:bodyPr/>
          <a:lstStyle/>
          <a:p>
            <a:r>
              <a:rPr lang="fa-IR" dirty="0"/>
              <a:t>عدد زیر را </a:t>
            </a:r>
            <a:r>
              <a:rPr lang="fa-IR" dirty="0" err="1"/>
              <a:t>بصورت</a:t>
            </a:r>
            <a:r>
              <a:rPr lang="fa-IR" dirty="0"/>
              <a:t> ممیز شناور بنویسید:</a:t>
            </a:r>
          </a:p>
          <a:p>
            <a:r>
              <a:rPr lang="en-US" dirty="0"/>
              <a:t>25.875</a:t>
            </a:r>
          </a:p>
          <a:p>
            <a:endParaRPr lang="en-US" dirty="0"/>
          </a:p>
          <a:p>
            <a:r>
              <a:rPr lang="en-US" dirty="0"/>
              <a:t>-25.875</a:t>
            </a:r>
          </a:p>
          <a:p>
            <a:endParaRPr lang="en-US" dirty="0"/>
          </a:p>
          <a:p>
            <a:endParaRPr lang="en-US" dirty="0"/>
          </a:p>
          <a:p>
            <a:endParaRPr lang="en-US" dirty="0"/>
          </a:p>
          <a:p>
            <a:endParaRPr lang="fa-IR" dirty="0"/>
          </a:p>
        </p:txBody>
      </p:sp>
      <p:sp>
        <p:nvSpPr>
          <p:cNvPr id="4" name="Slide Number Placeholder 3">
            <a:extLst>
              <a:ext uri="{FF2B5EF4-FFF2-40B4-BE49-F238E27FC236}">
                <a16:creationId xmlns:a16="http://schemas.microsoft.com/office/drawing/2014/main" id="{8BB8ADA5-F7BA-6260-A6CA-48311D1BF1E7}"/>
              </a:ext>
            </a:extLst>
          </p:cNvPr>
          <p:cNvSpPr>
            <a:spLocks noGrp="1"/>
          </p:cNvSpPr>
          <p:nvPr>
            <p:ph type="sldNum" sz="quarter" idx="12"/>
          </p:nvPr>
        </p:nvSpPr>
        <p:spPr/>
        <p:txBody>
          <a:bodyPr/>
          <a:lstStyle/>
          <a:p>
            <a:fld id="{7A24F918-E48B-4CD6-88B4-F48A81EB5FB6}" type="slidenum">
              <a:rPr lang="en-US" smtClean="0"/>
              <a:pPr/>
              <a:t>21</a:t>
            </a:fld>
            <a:endParaRPr lang="en-US"/>
          </a:p>
        </p:txBody>
      </p:sp>
      <p:sp>
        <p:nvSpPr>
          <p:cNvPr id="5" name="Footer Placeholder 4">
            <a:extLst>
              <a:ext uri="{FF2B5EF4-FFF2-40B4-BE49-F238E27FC236}">
                <a16:creationId xmlns:a16="http://schemas.microsoft.com/office/drawing/2014/main" id="{FEA2E250-89EA-D413-0A6F-BD418C26DD02}"/>
              </a:ext>
            </a:extLst>
          </p:cNvPr>
          <p:cNvSpPr>
            <a:spLocks noGrp="1"/>
          </p:cNvSpPr>
          <p:nvPr>
            <p:ph type="ftr" sz="quarter" idx="11"/>
          </p:nvPr>
        </p:nvSpPr>
        <p:spPr/>
        <p:txBody>
          <a:bodyPr/>
          <a:lstStyle/>
          <a:p>
            <a:r>
              <a:rPr lang="en-US"/>
              <a:t>Computer Engeneering Department,Shahed University, Iran</a:t>
            </a:r>
            <a:endParaRPr lang="en-US" dirty="0"/>
          </a:p>
        </p:txBody>
      </p:sp>
    </p:spTree>
    <p:extLst>
      <p:ext uri="{BB962C8B-B14F-4D97-AF65-F5344CB8AC3E}">
        <p14:creationId xmlns:p14="http://schemas.microsoft.com/office/powerpoint/2010/main" val="4285061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12B1975-101C-4510-6557-C15DC19175C6}"/>
              </a:ext>
            </a:extLst>
          </p:cNvPr>
          <p:cNvSpPr>
            <a:spLocks noGrp="1"/>
          </p:cNvSpPr>
          <p:nvPr>
            <p:ph type="title"/>
          </p:nvPr>
        </p:nvSpPr>
        <p:spPr/>
        <p:txBody>
          <a:bodyPr/>
          <a:lstStyle/>
          <a:p>
            <a:r>
              <a:rPr lang="fa-IR" dirty="0"/>
              <a:t>اعداد اعشاری دقت مضاعف</a:t>
            </a:r>
            <a:endParaRPr lang="en-US" dirty="0"/>
          </a:p>
        </p:txBody>
      </p:sp>
      <p:sp>
        <p:nvSpPr>
          <p:cNvPr id="9" name="Content Placeholder 8">
            <a:extLst>
              <a:ext uri="{FF2B5EF4-FFF2-40B4-BE49-F238E27FC236}">
                <a16:creationId xmlns:a16="http://schemas.microsoft.com/office/drawing/2014/main" id="{14CE9316-BC49-6F58-0083-570E37E557FF}"/>
              </a:ext>
            </a:extLst>
          </p:cNvPr>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7A24F918-E48B-4CD6-88B4-F48A81EB5FB6}" type="slidenum">
              <a:rPr lang="en-US" smtClean="0"/>
              <a:pPr/>
              <a:t>22</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pic>
        <p:nvPicPr>
          <p:cNvPr id="6" name="Picture 5"/>
          <p:cNvPicPr>
            <a:picLocks noChangeAspect="1"/>
          </p:cNvPicPr>
          <p:nvPr/>
        </p:nvPicPr>
        <p:blipFill>
          <a:blip r:embed="rId2"/>
          <a:stretch>
            <a:fillRect/>
          </a:stretch>
        </p:blipFill>
        <p:spPr>
          <a:xfrm>
            <a:off x="5802899" y="1240077"/>
            <a:ext cx="6067425" cy="2495550"/>
          </a:xfrm>
          <a:prstGeom prst="rect">
            <a:avLst/>
          </a:prstGeom>
        </p:spPr>
      </p:pic>
      <p:sp>
        <p:nvSpPr>
          <p:cNvPr id="8" name="Rectangle 7"/>
          <p:cNvSpPr/>
          <p:nvPr/>
        </p:nvSpPr>
        <p:spPr>
          <a:xfrm>
            <a:off x="323850" y="2428903"/>
            <a:ext cx="11414059" cy="3354765"/>
          </a:xfrm>
          <a:prstGeom prst="rect">
            <a:avLst/>
          </a:prstGeom>
        </p:spPr>
        <p:txBody>
          <a:bodyPr wrap="square">
            <a:spAutoFit/>
          </a:bodyPr>
          <a:lstStyle/>
          <a:p>
            <a:endParaRPr lang="en-US" sz="2000" dirty="0"/>
          </a:p>
          <a:p>
            <a:r>
              <a:rPr lang="en-US" sz="2800" b="1" dirty="0">
                <a:solidFill>
                  <a:srgbClr val="C00000"/>
                </a:solidFill>
                <a:highlight>
                  <a:srgbClr val="FFFF00"/>
                </a:highlight>
              </a:rPr>
              <a:t>2. Double precision:</a:t>
            </a:r>
          </a:p>
          <a:p>
            <a:r>
              <a:rPr lang="en-US" sz="2000" dirty="0"/>
              <a:t>biased exponent 1023+6=1029</a:t>
            </a:r>
          </a:p>
          <a:p>
            <a:r>
              <a:rPr lang="en-US" sz="2000" dirty="0"/>
              <a:t>1029 = 10000000101</a:t>
            </a:r>
          </a:p>
          <a:p>
            <a:r>
              <a:rPr lang="en-US" sz="2000" dirty="0" err="1"/>
              <a:t>Normalised</a:t>
            </a:r>
            <a:r>
              <a:rPr lang="en-US" sz="2000" dirty="0"/>
              <a:t> </a:t>
            </a:r>
            <a:r>
              <a:rPr lang="en-US" sz="2000" dirty="0" err="1"/>
              <a:t>mantisa</a:t>
            </a:r>
            <a:r>
              <a:rPr lang="en-US" sz="2000" dirty="0"/>
              <a:t> = 010101001</a:t>
            </a:r>
          </a:p>
          <a:p>
            <a:r>
              <a:rPr lang="en-US" sz="2000" dirty="0"/>
              <a:t>we will add 0's to complete the 52 bits</a:t>
            </a:r>
          </a:p>
          <a:p>
            <a:endParaRPr lang="en-US" sz="2000" dirty="0"/>
          </a:p>
          <a:p>
            <a:r>
              <a:rPr lang="en-US" sz="2000" dirty="0"/>
              <a:t>The IEEE 754 Double precision is:</a:t>
            </a:r>
          </a:p>
          <a:p>
            <a:r>
              <a:rPr lang="en-US" sz="2000" dirty="0"/>
              <a:t>= </a:t>
            </a:r>
            <a:r>
              <a:rPr lang="en-US" sz="2400" b="1" dirty="0">
                <a:solidFill>
                  <a:srgbClr val="C00000"/>
                </a:solidFill>
              </a:rPr>
              <a:t>0</a:t>
            </a:r>
            <a:r>
              <a:rPr lang="en-US" sz="2400" b="1" dirty="0"/>
              <a:t> </a:t>
            </a:r>
            <a:r>
              <a:rPr lang="en-US" sz="2400" b="1" dirty="0">
                <a:solidFill>
                  <a:srgbClr val="7030A0"/>
                </a:solidFill>
              </a:rPr>
              <a:t>10000000101</a:t>
            </a:r>
            <a:r>
              <a:rPr lang="en-US" sz="2400" b="1" dirty="0"/>
              <a:t> </a:t>
            </a:r>
            <a:r>
              <a:rPr lang="en-US" sz="2400" b="1" dirty="0">
                <a:solidFill>
                  <a:srgbClr val="00B050"/>
                </a:solidFill>
              </a:rPr>
              <a:t>0101010010000000000000000000000000000000000000000000</a:t>
            </a:r>
            <a:endParaRPr lang="en-US" sz="2000" b="1" dirty="0">
              <a:solidFill>
                <a:srgbClr val="00B050"/>
              </a:solidFill>
            </a:endParaRPr>
          </a:p>
          <a:p>
            <a:r>
              <a:rPr lang="en-US" sz="2000" dirty="0"/>
              <a:t>This can be written in hexadecimal form 4055480000000000 </a:t>
            </a:r>
          </a:p>
        </p:txBody>
      </p:sp>
      <p:sp>
        <p:nvSpPr>
          <p:cNvPr id="10" name="Rectangle 9">
            <a:extLst>
              <a:ext uri="{FF2B5EF4-FFF2-40B4-BE49-F238E27FC236}">
                <a16:creationId xmlns:a16="http://schemas.microsoft.com/office/drawing/2014/main" id="{AEE5E3FE-5C93-62C3-BE3E-F78EADDB2A3D}"/>
              </a:ext>
            </a:extLst>
          </p:cNvPr>
          <p:cNvSpPr/>
          <p:nvPr/>
        </p:nvSpPr>
        <p:spPr>
          <a:xfrm>
            <a:off x="5895980" y="2896830"/>
            <a:ext cx="5881261" cy="734886"/>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5411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edge">
                                      <p:cBhvr>
                                        <p:cTn id="7" dur="5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F971A-D877-5C91-58C0-C86F5859A30F}"/>
              </a:ext>
            </a:extLst>
          </p:cNvPr>
          <p:cNvSpPr>
            <a:spLocks noGrp="1"/>
          </p:cNvSpPr>
          <p:nvPr>
            <p:ph type="title"/>
          </p:nvPr>
        </p:nvSpPr>
        <p:spPr/>
        <p:txBody>
          <a:bodyPr/>
          <a:lstStyle/>
          <a:p>
            <a:r>
              <a:rPr lang="fa-IR" dirty="0"/>
              <a:t>کوچکترین عدد و بزرگترین عدد</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1FD7EAE-3852-F8FC-FE13-2AC8F9AC586A}"/>
                  </a:ext>
                </a:extLst>
              </p:cNvPr>
              <p:cNvSpPr>
                <a:spLocks noGrp="1"/>
              </p:cNvSpPr>
              <p:nvPr>
                <p:ph idx="1"/>
              </p:nvPr>
            </p:nvSpPr>
            <p:spPr/>
            <p:txBody>
              <a:bodyPr>
                <a:normAutofit fontScale="85000" lnSpcReduction="20000"/>
              </a:bodyPr>
              <a:lstStyle/>
              <a:p>
                <a:r>
                  <a:rPr lang="fa-IR" dirty="0"/>
                  <a:t>با فرض عدد اعشاری 4 </a:t>
                </a:r>
                <a:r>
                  <a:rPr lang="fa-IR" dirty="0" err="1"/>
                  <a:t>بایتی</a:t>
                </a:r>
                <a:r>
                  <a:rPr lang="fa-IR" dirty="0"/>
                  <a:t> خواهیم داشت</a:t>
                </a:r>
                <a:endParaRPr lang="en-US" dirty="0"/>
              </a:p>
              <a:p>
                <a:r>
                  <a:rPr lang="fa-IR" dirty="0"/>
                  <a:t>کوچکترین عدد مثبت</a:t>
                </a:r>
              </a:p>
              <a:p>
                <a:r>
                  <a:rPr lang="en-US" sz="2800" dirty="0">
                    <a:solidFill>
                      <a:srgbClr val="FF0000"/>
                    </a:solidFill>
                  </a:rPr>
                  <a:t>0</a:t>
                </a:r>
                <a:r>
                  <a:rPr lang="en-US" sz="2800" dirty="0"/>
                  <a:t> </a:t>
                </a:r>
                <a:r>
                  <a:rPr lang="en-US" sz="2800" dirty="0">
                    <a:solidFill>
                      <a:srgbClr val="7030A0"/>
                    </a:solidFill>
                  </a:rPr>
                  <a:t>00000000</a:t>
                </a:r>
                <a:r>
                  <a:rPr lang="en-US" sz="2800" dirty="0"/>
                  <a:t> </a:t>
                </a:r>
                <a:r>
                  <a:rPr lang="en-US" sz="2800" dirty="0">
                    <a:solidFill>
                      <a:srgbClr val="00B050"/>
                    </a:solidFill>
                  </a:rPr>
                  <a:t>00000000000000000000000</a:t>
                </a:r>
                <a:endParaRPr lang="fa-IR" sz="2800" dirty="0">
                  <a:solidFill>
                    <a:srgbClr val="00B050"/>
                  </a:solidFill>
                </a:endParaRPr>
              </a:p>
              <a:p>
                <a:r>
                  <a:rPr lang="fa-IR" dirty="0"/>
                  <a:t>معادل: </a:t>
                </a:r>
                <a14:m>
                  <m:oMath xmlns:m="http://schemas.openxmlformats.org/officeDocument/2006/math">
                    <m:r>
                      <a:rPr lang="en-US" i="1" dirty="0" smtClean="0">
                        <a:latin typeface="Cambria Math" panose="02040503050406030204" pitchFamily="18" charset="0"/>
                      </a:rPr>
                      <m:t>1</m:t>
                    </m:r>
                    <m:r>
                      <a:rPr lang="en-US" i="1" dirty="0" smtClean="0">
                        <a:latin typeface="Cambria Math" panose="02040503050406030204" pitchFamily="18" charset="0"/>
                      </a:rPr>
                      <m:t>.</m:t>
                    </m:r>
                    <m:r>
                      <a:rPr lang="en-US" i="1" dirty="0">
                        <a:latin typeface="Cambria Math" panose="02040503050406030204" pitchFamily="18" charset="0"/>
                      </a:rPr>
                      <m:t>0</m:t>
                    </m:r>
                    <m:r>
                      <a:rPr lang="en-US" b="0" i="1" dirty="0" smtClean="0">
                        <a:latin typeface="Cambria Math" panose="02040503050406030204" pitchFamily="18" charset="0"/>
                      </a:rPr>
                      <m:t> ∗</m:t>
                    </m:r>
                    <m:sSup>
                      <m:sSupPr>
                        <m:ctrlPr>
                          <a:rPr lang="en-US" b="0" i="1" dirty="0" smtClean="0">
                            <a:latin typeface="Cambria Math" panose="02040503050406030204" pitchFamily="18" charset="0"/>
                          </a:rPr>
                        </m:ctrlPr>
                      </m:sSupPr>
                      <m:e>
                        <m:r>
                          <a:rPr lang="en-US" b="0" i="1" dirty="0" smtClean="0">
                            <a:latin typeface="Cambria Math" panose="02040503050406030204" pitchFamily="18" charset="0"/>
                          </a:rPr>
                          <m:t>2</m:t>
                        </m:r>
                      </m:e>
                      <m:sup>
                        <m:r>
                          <a:rPr lang="en-US" b="0" i="1" dirty="0" smtClean="0">
                            <a:latin typeface="Cambria Math" panose="02040503050406030204" pitchFamily="18" charset="0"/>
                          </a:rPr>
                          <m:t>−</m:t>
                        </m:r>
                        <m:r>
                          <a:rPr lang="en-US" b="0" i="1" dirty="0" smtClean="0">
                            <a:latin typeface="Cambria Math" panose="02040503050406030204" pitchFamily="18" charset="0"/>
                          </a:rPr>
                          <m:t>127</m:t>
                        </m:r>
                      </m:sup>
                    </m:sSup>
                  </m:oMath>
                </a14:m>
                <a:endParaRPr lang="en-US" sz="2000" dirty="0"/>
              </a:p>
              <a:p>
                <a:r>
                  <a:rPr lang="fa-IR" dirty="0"/>
                  <a:t>میتوانیم حدس بزنیم چرا </a:t>
                </a:r>
                <a:r>
                  <a:rPr lang="fa-IR" dirty="0" err="1"/>
                  <a:t>بایاس</a:t>
                </a:r>
                <a:r>
                  <a:rPr lang="fa-IR" dirty="0"/>
                  <a:t> را در نما به عدد اضافه میکردیم</a:t>
                </a:r>
              </a:p>
              <a:p>
                <a:r>
                  <a:rPr lang="fa-IR" dirty="0"/>
                  <a:t>بزرگترین عدد مثبت</a:t>
                </a:r>
              </a:p>
              <a:p>
                <a:r>
                  <a:rPr lang="en-US" sz="2800" dirty="0">
                    <a:solidFill>
                      <a:srgbClr val="FF0000"/>
                    </a:solidFill>
                  </a:rPr>
                  <a:t>0</a:t>
                </a:r>
                <a:r>
                  <a:rPr lang="en-US" sz="2800" dirty="0"/>
                  <a:t> </a:t>
                </a:r>
                <a:r>
                  <a:rPr lang="en-US" sz="2800" dirty="0">
                    <a:solidFill>
                      <a:srgbClr val="7030A0"/>
                    </a:solidFill>
                  </a:rPr>
                  <a:t>11111111</a:t>
                </a:r>
                <a:r>
                  <a:rPr lang="en-US" sz="2800" dirty="0"/>
                  <a:t> </a:t>
                </a:r>
                <a:r>
                  <a:rPr lang="en-US" sz="2800" dirty="0">
                    <a:solidFill>
                      <a:srgbClr val="00B050"/>
                    </a:solidFill>
                  </a:rPr>
                  <a:t>111111111111111111111111</a:t>
                </a:r>
                <a:endParaRPr lang="fa-IR" sz="2800" dirty="0">
                  <a:solidFill>
                    <a:srgbClr val="00B050"/>
                  </a:solidFill>
                </a:endParaRPr>
              </a:p>
              <a:p>
                <a:r>
                  <a:rPr lang="fa-IR" dirty="0"/>
                  <a:t>معادل: </a:t>
                </a:r>
                <a14:m>
                  <m:oMath xmlns:m="http://schemas.openxmlformats.org/officeDocument/2006/math">
                    <m:r>
                      <a:rPr lang="en-US" i="1" dirty="0" smtClean="0">
                        <a:latin typeface="Cambria Math" panose="02040503050406030204" pitchFamily="18" charset="0"/>
                      </a:rPr>
                      <m:t>1</m:t>
                    </m:r>
                    <m:r>
                      <a:rPr lang="en-US" i="1" dirty="0" smtClean="0">
                        <a:latin typeface="Cambria Math" panose="02040503050406030204" pitchFamily="18" charset="0"/>
                      </a:rPr>
                      <m:t>.</m:t>
                    </m:r>
                    <m:limUpp>
                      <m:limUppPr>
                        <m:ctrlPr>
                          <a:rPr lang="en-US" i="1" dirty="0" smtClean="0">
                            <a:latin typeface="Cambria Math" panose="02040503050406030204" pitchFamily="18" charset="0"/>
                          </a:rPr>
                        </m:ctrlPr>
                      </m:limUppPr>
                      <m:e>
                        <m:groupChr>
                          <m:groupChrPr>
                            <m:chr m:val="⏞"/>
                            <m:pos m:val="top"/>
                            <m:vertJc m:val="bot"/>
                            <m:ctrlPr>
                              <a:rPr lang="en-US" i="1" dirty="0" smtClean="0">
                                <a:latin typeface="Cambria Math" panose="02040503050406030204" pitchFamily="18" charset="0"/>
                              </a:rPr>
                            </m:ctrlPr>
                          </m:groupChrPr>
                          <m:e>
                            <m:r>
                              <m:rPr>
                                <m:brk/>
                              </m:rPr>
                              <a:rPr lang="en-US" b="0" i="1" dirty="0" smtClean="0">
                                <a:latin typeface="Cambria Math" panose="02040503050406030204" pitchFamily="18" charset="0"/>
                              </a:rPr>
                              <m:t>1</m:t>
                            </m:r>
                            <m:r>
                              <m:rPr>
                                <m:brk/>
                              </m:rPr>
                              <a:rPr lang="en-US" b="0" i="1" dirty="0" smtClean="0">
                                <a:latin typeface="Cambria Math" panose="02040503050406030204" pitchFamily="18" charset="0"/>
                              </a:rPr>
                              <m:t>…</m:t>
                            </m:r>
                            <m:r>
                              <m:rPr>
                                <m:brk/>
                              </m:rPr>
                              <a:rPr lang="en-US" b="0" i="1" dirty="0" smtClean="0">
                                <a:latin typeface="Cambria Math" panose="02040503050406030204" pitchFamily="18" charset="0"/>
                              </a:rPr>
                              <m:t>1</m:t>
                            </m:r>
                          </m:e>
                        </m:groupChr>
                      </m:e>
                      <m:lim>
                        <m:r>
                          <a:rPr lang="en-US" b="0" i="1" dirty="0" smtClean="0">
                            <a:latin typeface="Cambria Math" panose="02040503050406030204" pitchFamily="18" charset="0"/>
                          </a:rPr>
                          <m:t>23</m:t>
                        </m:r>
                      </m:lim>
                    </m:limUpp>
                    <m:r>
                      <a:rPr lang="en-US" b="0" i="1" dirty="0" smtClean="0">
                        <a:latin typeface="Cambria Math" panose="02040503050406030204" pitchFamily="18" charset="0"/>
                      </a:rPr>
                      <m:t> ∗</m:t>
                    </m:r>
                    <m:sSup>
                      <m:sSupPr>
                        <m:ctrlPr>
                          <a:rPr lang="en-US" b="0" i="1" dirty="0" smtClean="0">
                            <a:latin typeface="Cambria Math" panose="02040503050406030204" pitchFamily="18" charset="0"/>
                          </a:rPr>
                        </m:ctrlPr>
                      </m:sSupPr>
                      <m:e>
                        <m:r>
                          <a:rPr lang="en-US" b="0" i="1" dirty="0" smtClean="0">
                            <a:latin typeface="Cambria Math" panose="02040503050406030204" pitchFamily="18" charset="0"/>
                          </a:rPr>
                          <m:t>2</m:t>
                        </m:r>
                      </m:e>
                      <m:sup>
                        <m:r>
                          <a:rPr lang="en-US" b="0" i="1" dirty="0" smtClean="0">
                            <a:latin typeface="Cambria Math" panose="02040503050406030204" pitchFamily="18" charset="0"/>
                          </a:rPr>
                          <m:t>128</m:t>
                        </m:r>
                      </m:sup>
                    </m:sSup>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i="1" dirty="0">
                        <a:latin typeface="Cambria Math" panose="02040503050406030204" pitchFamily="18" charset="0"/>
                      </a:rPr>
                      <m:t>∗</m:t>
                    </m:r>
                    <m:sSup>
                      <m:sSupPr>
                        <m:ctrlPr>
                          <a:rPr lang="en-US" i="1" dirty="0">
                            <a:latin typeface="Cambria Math" panose="02040503050406030204" pitchFamily="18" charset="0"/>
                          </a:rPr>
                        </m:ctrlPr>
                      </m:sSupPr>
                      <m:e>
                        <m:r>
                          <a:rPr lang="en-US" i="1" dirty="0">
                            <a:latin typeface="Cambria Math" panose="02040503050406030204" pitchFamily="18" charset="0"/>
                          </a:rPr>
                          <m:t>2</m:t>
                        </m:r>
                      </m:e>
                      <m:sup>
                        <m:r>
                          <a:rPr lang="en-US" i="1" dirty="0">
                            <a:latin typeface="Cambria Math" panose="02040503050406030204" pitchFamily="18" charset="0"/>
                          </a:rPr>
                          <m:t>128</m:t>
                        </m:r>
                      </m:sup>
                    </m:sSup>
                    <m:r>
                      <a:rPr lang="en-US" i="1" dirty="0">
                        <a:latin typeface="Cambria Math" panose="02040503050406030204" pitchFamily="18" charset="0"/>
                        <a:ea typeface="Cambria Math" panose="02040503050406030204" pitchFamily="18" charset="0"/>
                      </a:rPr>
                      <m:t>≈</m:t>
                    </m:r>
                    <m:sSup>
                      <m:sSupPr>
                        <m:ctrlPr>
                          <a:rPr lang="en-US" i="1" dirty="0">
                            <a:latin typeface="Cambria Math" panose="02040503050406030204" pitchFamily="18" charset="0"/>
                          </a:rPr>
                        </m:ctrlPr>
                      </m:sSupPr>
                      <m:e>
                        <m:r>
                          <a:rPr lang="en-US" i="1" dirty="0">
                            <a:latin typeface="Cambria Math" panose="02040503050406030204" pitchFamily="18" charset="0"/>
                          </a:rPr>
                          <m:t>2</m:t>
                        </m:r>
                      </m:e>
                      <m:sup>
                        <m:r>
                          <a:rPr lang="en-US" i="1" dirty="0">
                            <a:latin typeface="Cambria Math" panose="02040503050406030204" pitchFamily="18" charset="0"/>
                          </a:rPr>
                          <m:t>12</m:t>
                        </m:r>
                        <m:r>
                          <a:rPr lang="en-US" b="0" i="1" dirty="0" smtClean="0">
                            <a:latin typeface="Cambria Math" panose="02040503050406030204" pitchFamily="18" charset="0"/>
                          </a:rPr>
                          <m:t>9</m:t>
                        </m:r>
                      </m:sup>
                    </m:sSup>
                  </m:oMath>
                </a14:m>
                <a:endParaRPr lang="en-US" dirty="0"/>
              </a:p>
            </p:txBody>
          </p:sp>
        </mc:Choice>
        <mc:Fallback xmlns="">
          <p:sp>
            <p:nvSpPr>
              <p:cNvPr id="3" name="Content Placeholder 2">
                <a:extLst>
                  <a:ext uri="{FF2B5EF4-FFF2-40B4-BE49-F238E27FC236}">
                    <a16:creationId xmlns:a16="http://schemas.microsoft.com/office/drawing/2014/main" id="{D1FD7EAE-3852-F8FC-FE13-2AC8F9AC586A}"/>
                  </a:ext>
                </a:extLst>
              </p:cNvPr>
              <p:cNvSpPr>
                <a:spLocks noGrp="1" noRot="1" noChangeAspect="1" noMove="1" noResize="1" noEditPoints="1" noAdjustHandles="1" noChangeArrowheads="1" noChangeShapeType="1" noTextEdit="1"/>
              </p:cNvSpPr>
              <p:nvPr>
                <p:ph idx="1"/>
              </p:nvPr>
            </p:nvSpPr>
            <p:spPr>
              <a:blipFill>
                <a:blip r:embed="rId2"/>
                <a:stretch>
                  <a:fillRect r="-269" b="-70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59407E6-E6FF-28EB-D539-7134EE825445}"/>
              </a:ext>
            </a:extLst>
          </p:cNvPr>
          <p:cNvSpPr>
            <a:spLocks noGrp="1"/>
          </p:cNvSpPr>
          <p:nvPr>
            <p:ph type="sldNum" sz="quarter" idx="12"/>
          </p:nvPr>
        </p:nvSpPr>
        <p:spPr/>
        <p:txBody>
          <a:bodyPr/>
          <a:lstStyle/>
          <a:p>
            <a:fld id="{7A24F918-E48B-4CD6-88B4-F48A81EB5FB6}" type="slidenum">
              <a:rPr lang="en-US" smtClean="0"/>
              <a:pPr/>
              <a:t>23</a:t>
            </a:fld>
            <a:endParaRPr lang="en-US"/>
          </a:p>
        </p:txBody>
      </p:sp>
      <p:sp>
        <p:nvSpPr>
          <p:cNvPr id="5" name="Footer Placeholder 4">
            <a:extLst>
              <a:ext uri="{FF2B5EF4-FFF2-40B4-BE49-F238E27FC236}">
                <a16:creationId xmlns:a16="http://schemas.microsoft.com/office/drawing/2014/main" id="{F197FE09-ECB2-E1B6-0739-8A63016EE1D8}"/>
              </a:ext>
            </a:extLst>
          </p:cNvPr>
          <p:cNvSpPr>
            <a:spLocks noGrp="1"/>
          </p:cNvSpPr>
          <p:nvPr>
            <p:ph type="ftr" sz="quarter" idx="11"/>
          </p:nvPr>
        </p:nvSpPr>
        <p:spPr/>
        <p:txBody>
          <a:bodyPr/>
          <a:lstStyle/>
          <a:p>
            <a:r>
              <a:rPr lang="en-US"/>
              <a:t>V. Haghighatdoost, Shahed university</a:t>
            </a:r>
            <a:endParaRPr lang="en-US" dirty="0"/>
          </a:p>
        </p:txBody>
      </p:sp>
      <p:pic>
        <p:nvPicPr>
          <p:cNvPr id="1026" name="Picture 2" descr="Representation_FloatingPointNumbers">
            <a:extLst>
              <a:ext uri="{FF2B5EF4-FFF2-40B4-BE49-F238E27FC236}">
                <a16:creationId xmlns:a16="http://schemas.microsoft.com/office/drawing/2014/main" id="{682AAFED-2359-57D6-ADE8-0904C0E51E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876" y="4634098"/>
            <a:ext cx="5439232" cy="1251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5477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BFBD-3F49-33F7-DCD9-EFCA2F4C82C3}"/>
              </a:ext>
            </a:extLst>
          </p:cNvPr>
          <p:cNvSpPr>
            <a:spLocks noGrp="1"/>
          </p:cNvSpPr>
          <p:nvPr>
            <p:ph type="title"/>
          </p:nvPr>
        </p:nvSpPr>
        <p:spPr/>
        <p:txBody>
          <a:bodyPr/>
          <a:lstStyle/>
          <a:p>
            <a:r>
              <a:rPr lang="fa-IR" dirty="0" err="1"/>
              <a:t>کدهای</a:t>
            </a:r>
            <a:r>
              <a:rPr lang="fa-IR" dirty="0"/>
              <a:t> آشکار ساز خطا</a:t>
            </a:r>
            <a:endParaRPr lang="en-US" dirty="0"/>
          </a:p>
        </p:txBody>
      </p:sp>
      <p:sp>
        <p:nvSpPr>
          <p:cNvPr id="3" name="Content Placeholder 2">
            <a:extLst>
              <a:ext uri="{FF2B5EF4-FFF2-40B4-BE49-F238E27FC236}">
                <a16:creationId xmlns:a16="http://schemas.microsoft.com/office/drawing/2014/main" id="{4BAB48CA-F5DC-FB19-F17E-A192D76905F3}"/>
              </a:ext>
            </a:extLst>
          </p:cNvPr>
          <p:cNvSpPr>
            <a:spLocks noGrp="1"/>
          </p:cNvSpPr>
          <p:nvPr>
            <p:ph idx="1"/>
          </p:nvPr>
        </p:nvSpPr>
        <p:spPr/>
        <p:txBody>
          <a:bodyPr>
            <a:normAutofit fontScale="77500" lnSpcReduction="20000"/>
          </a:bodyPr>
          <a:lstStyle/>
          <a:p>
            <a:r>
              <a:rPr lang="fa-IR" dirty="0"/>
              <a:t>در </a:t>
            </a:r>
            <a:r>
              <a:rPr lang="fa-IR" dirty="0" err="1"/>
              <a:t>رایانش</a:t>
            </a:r>
            <a:r>
              <a:rPr lang="fa-IR" dirty="0"/>
              <a:t>، مخابرات، نظریه اطلاعات و نظریه </a:t>
            </a:r>
            <a:r>
              <a:rPr lang="fa-IR" dirty="0" err="1"/>
              <a:t>کدگذاری</a:t>
            </a:r>
            <a:r>
              <a:rPr lang="fa-IR" dirty="0"/>
              <a:t>، تصحیح خطای پیشرو</a:t>
            </a:r>
            <a:r>
              <a:rPr lang="en-US" dirty="0"/>
              <a:t> </a:t>
            </a:r>
            <a:r>
              <a:rPr lang="fa-IR" dirty="0"/>
              <a:t>(</a:t>
            </a:r>
            <a:r>
              <a:rPr lang="en-US" dirty="0"/>
              <a:t>FEC</a:t>
            </a:r>
            <a:r>
              <a:rPr lang="fa-IR" dirty="0"/>
              <a:t>)</a:t>
            </a:r>
            <a:r>
              <a:rPr lang="en-US" dirty="0"/>
              <a:t> </a:t>
            </a:r>
            <a:r>
              <a:rPr lang="fa-IR" dirty="0"/>
              <a:t>یا </a:t>
            </a:r>
            <a:r>
              <a:rPr lang="fa-IR" dirty="0" err="1"/>
              <a:t>کدگذاری</a:t>
            </a:r>
            <a:r>
              <a:rPr lang="fa-IR" dirty="0"/>
              <a:t> کانال، تکنیکی برای کنترل خطاها در ارسال </a:t>
            </a:r>
            <a:r>
              <a:rPr lang="fa-IR" dirty="0" err="1"/>
              <a:t>داده‌ها</a:t>
            </a:r>
            <a:r>
              <a:rPr lang="fa-IR" dirty="0"/>
              <a:t> از طریق </a:t>
            </a:r>
            <a:r>
              <a:rPr lang="fa-IR" dirty="0" err="1"/>
              <a:t>کانال‌های</a:t>
            </a:r>
            <a:r>
              <a:rPr lang="fa-IR" dirty="0"/>
              <a:t> مخابراتی غیرقابل اعتماد یا </a:t>
            </a:r>
            <a:r>
              <a:rPr lang="fa-IR" dirty="0" err="1"/>
              <a:t>پرنویز</a:t>
            </a:r>
            <a:r>
              <a:rPr lang="fa-IR" dirty="0"/>
              <a:t> </a:t>
            </a:r>
            <a:r>
              <a:rPr lang="fa-IR" dirty="0" err="1"/>
              <a:t>می‌باشد</a:t>
            </a:r>
            <a:r>
              <a:rPr lang="fa-IR" dirty="0"/>
              <a:t>.</a:t>
            </a:r>
          </a:p>
          <a:p>
            <a:endParaRPr lang="fa-IR" dirty="0"/>
          </a:p>
          <a:p>
            <a:r>
              <a:rPr lang="fa-IR" dirty="0"/>
              <a:t>ایده اصلی این است که فرستنده پیام را به صورت </a:t>
            </a:r>
            <a:r>
              <a:rPr lang="fa-IR" dirty="0" err="1"/>
              <a:t>افزونه‌ای</a:t>
            </a:r>
            <a:r>
              <a:rPr lang="fa-IR" dirty="0"/>
              <a:t>، اغلب با استفاده از کد تصحیح کننده خطا یا کد تصحیح خطا (</a:t>
            </a:r>
            <a:r>
              <a:rPr lang="en-US" dirty="0"/>
              <a:t>ECR</a:t>
            </a:r>
            <a:r>
              <a:rPr lang="fa-IR" dirty="0"/>
              <a:t>) </a:t>
            </a:r>
            <a:r>
              <a:rPr lang="fa-IR" dirty="0" err="1"/>
              <a:t>کدگذاری</a:t>
            </a:r>
            <a:r>
              <a:rPr lang="fa-IR" dirty="0"/>
              <a:t> </a:t>
            </a:r>
            <a:r>
              <a:rPr lang="fa-IR" dirty="0" err="1"/>
              <a:t>می‌کند</a:t>
            </a:r>
            <a:r>
              <a:rPr lang="fa-IR" dirty="0"/>
              <a:t>. </a:t>
            </a:r>
          </a:p>
          <a:p>
            <a:r>
              <a:rPr lang="fa-IR" dirty="0"/>
              <a:t>این افزونگی به گیرنده این امکان را </a:t>
            </a:r>
            <a:r>
              <a:rPr lang="fa-IR" dirty="0" err="1"/>
              <a:t>می‌دهد</a:t>
            </a:r>
            <a:r>
              <a:rPr lang="fa-IR" dirty="0"/>
              <a:t> که نه تنها </a:t>
            </a:r>
            <a:r>
              <a:rPr lang="fa-IR" dirty="0" err="1"/>
              <a:t>خطاهایی</a:t>
            </a:r>
            <a:r>
              <a:rPr lang="fa-IR" dirty="0"/>
              <a:t> را که ممکن است در هر </a:t>
            </a:r>
            <a:r>
              <a:rPr lang="fa-IR" dirty="0" err="1"/>
              <a:t>نقطه‌ای</a:t>
            </a:r>
            <a:r>
              <a:rPr lang="fa-IR" dirty="0"/>
              <a:t> از پیام رخ دهد تشخیص دهد، بلکه اغلب تعداد محدودی از خطاها را نیز تصحیح کند؛ </a:t>
            </a:r>
          </a:p>
          <a:p>
            <a:r>
              <a:rPr lang="fa-IR" dirty="0"/>
              <a:t>بنابراین ممکن است به ارسال مجدد نیازی نباشد. هزینه این روش افزایش و ثبات پهنای باند  </a:t>
            </a:r>
            <a:r>
              <a:rPr lang="fa-IR" dirty="0" err="1"/>
              <a:t>می‌باشد</a:t>
            </a:r>
            <a:r>
              <a:rPr lang="fa-IR" dirty="0"/>
              <a:t>.</a:t>
            </a:r>
          </a:p>
          <a:p>
            <a:r>
              <a:rPr lang="fa-IR" dirty="0"/>
              <a:t>ریاضیدان آمریکایی ریچارد </a:t>
            </a:r>
            <a:r>
              <a:rPr lang="fa-IR" dirty="0" err="1"/>
              <a:t>همینگ</a:t>
            </a:r>
            <a:r>
              <a:rPr lang="fa-IR" dirty="0"/>
              <a:t> این حوزه را در دهه ۱۹۴۰ </a:t>
            </a:r>
            <a:r>
              <a:rPr lang="fa-IR" dirty="0" err="1"/>
              <a:t>پایه‌گذاری</a:t>
            </a:r>
            <a:r>
              <a:rPr lang="fa-IR" dirty="0"/>
              <a:t> کرد و اولین کد تصحیح خطا را در سال ۱۹۵۰ به وجود آورد: </a:t>
            </a:r>
            <a:r>
              <a:rPr lang="fa-IR" dirty="0">
                <a:solidFill>
                  <a:srgbClr val="0070C0"/>
                </a:solidFill>
              </a:rPr>
              <a:t>کد </a:t>
            </a:r>
            <a:r>
              <a:rPr lang="fa-IR" dirty="0" err="1">
                <a:solidFill>
                  <a:srgbClr val="0070C0"/>
                </a:solidFill>
              </a:rPr>
              <a:t>همینگ</a:t>
            </a:r>
            <a:r>
              <a:rPr lang="fa-IR" dirty="0"/>
              <a:t>.</a:t>
            </a:r>
            <a:endParaRPr lang="en-US" dirty="0"/>
          </a:p>
        </p:txBody>
      </p:sp>
      <p:sp>
        <p:nvSpPr>
          <p:cNvPr id="4" name="Slide Number Placeholder 3">
            <a:extLst>
              <a:ext uri="{FF2B5EF4-FFF2-40B4-BE49-F238E27FC236}">
                <a16:creationId xmlns:a16="http://schemas.microsoft.com/office/drawing/2014/main" id="{B3DCE307-F61E-DD15-C9F8-FF2B1485EA5D}"/>
              </a:ext>
            </a:extLst>
          </p:cNvPr>
          <p:cNvSpPr>
            <a:spLocks noGrp="1"/>
          </p:cNvSpPr>
          <p:nvPr>
            <p:ph type="sldNum" sz="quarter" idx="12"/>
          </p:nvPr>
        </p:nvSpPr>
        <p:spPr/>
        <p:txBody>
          <a:bodyPr/>
          <a:lstStyle/>
          <a:p>
            <a:fld id="{7A24F918-E48B-4CD6-88B4-F48A81EB5FB6}" type="slidenum">
              <a:rPr lang="en-US" smtClean="0"/>
              <a:pPr/>
              <a:t>24</a:t>
            </a:fld>
            <a:endParaRPr lang="en-US"/>
          </a:p>
        </p:txBody>
      </p:sp>
      <p:sp>
        <p:nvSpPr>
          <p:cNvPr id="5" name="Footer Placeholder 4">
            <a:extLst>
              <a:ext uri="{FF2B5EF4-FFF2-40B4-BE49-F238E27FC236}">
                <a16:creationId xmlns:a16="http://schemas.microsoft.com/office/drawing/2014/main" id="{843DA5CC-1C7C-EF33-932A-DD0570763B10}"/>
              </a:ext>
            </a:extLst>
          </p:cNvPr>
          <p:cNvSpPr>
            <a:spLocks noGrp="1"/>
          </p:cNvSpPr>
          <p:nvPr>
            <p:ph type="ftr" sz="quarter" idx="11"/>
          </p:nvPr>
        </p:nvSpPr>
        <p:spPr/>
        <p:txBody>
          <a:bodyPr/>
          <a:lstStyle/>
          <a:p>
            <a:r>
              <a:rPr lang="en-US"/>
              <a:t>Computer Engeneering Department,Shahed University, Iran</a:t>
            </a:r>
            <a:endParaRPr lang="en-US" dirty="0"/>
          </a:p>
        </p:txBody>
      </p:sp>
    </p:spTree>
    <p:extLst>
      <p:ext uri="{BB962C8B-B14F-4D97-AF65-F5344CB8AC3E}">
        <p14:creationId xmlns:p14="http://schemas.microsoft.com/office/powerpoint/2010/main" val="1278520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10113-6749-17B2-AD96-2A2FF13CDD21}"/>
              </a:ext>
            </a:extLst>
          </p:cNvPr>
          <p:cNvSpPr>
            <a:spLocks noGrp="1"/>
          </p:cNvSpPr>
          <p:nvPr>
            <p:ph type="title"/>
          </p:nvPr>
        </p:nvSpPr>
        <p:spPr/>
        <p:txBody>
          <a:bodyPr/>
          <a:lstStyle/>
          <a:p>
            <a:r>
              <a:rPr lang="fa-IR" dirty="0"/>
              <a:t>کد توازن</a:t>
            </a:r>
            <a:r>
              <a:rPr lang="en-US" dirty="0"/>
              <a:t> (Parity Coding)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17DD0A3-E58D-9024-CF44-E982FB660746}"/>
                  </a:ext>
                </a:extLst>
              </p:cNvPr>
              <p:cNvSpPr>
                <a:spLocks noGrp="1"/>
              </p:cNvSpPr>
              <p:nvPr>
                <p:ph idx="1"/>
              </p:nvPr>
            </p:nvSpPr>
            <p:spPr/>
            <p:txBody>
              <a:bodyPr>
                <a:normAutofit fontScale="77500" lnSpcReduction="20000"/>
              </a:bodyPr>
              <a:lstStyle/>
              <a:p>
                <a:r>
                  <a:rPr lang="fa-IR" dirty="0" err="1"/>
                  <a:t>کدتوازن</a:t>
                </a:r>
                <a:r>
                  <a:rPr lang="en-US" dirty="0"/>
                  <a:t> </a:t>
                </a:r>
                <a:r>
                  <a:rPr lang="fa-IR" dirty="0"/>
                  <a:t>(</a:t>
                </a:r>
                <a:r>
                  <a:rPr lang="en-US" dirty="0"/>
                  <a:t>Parity</a:t>
                </a:r>
                <a:r>
                  <a:rPr lang="fa-IR" dirty="0"/>
                  <a:t>)</a:t>
                </a:r>
                <a:r>
                  <a:rPr lang="en-US" dirty="0"/>
                  <a:t> </a:t>
                </a:r>
                <a:r>
                  <a:rPr lang="fa-IR" dirty="0"/>
                  <a:t>ساده ترین روش </a:t>
                </a:r>
                <a:r>
                  <a:rPr lang="fa-IR" dirty="0" err="1"/>
                  <a:t>كد</a:t>
                </a:r>
                <a:r>
                  <a:rPr lang="fa-IR" dirty="0"/>
                  <a:t> گذاری جدا پذیر است. در این روش اطلاعات کد شده شامل </a:t>
                </a:r>
                <a:r>
                  <a:rPr lang="en-US" dirty="0"/>
                  <a:t>N </a:t>
                </a:r>
                <a:r>
                  <a:rPr lang="fa-IR" dirty="0"/>
                  <a:t>بیت داده اصلی به همراه </a:t>
                </a:r>
                <a:r>
                  <a:rPr lang="fa-IR" dirty="0" err="1">
                    <a:solidFill>
                      <a:srgbClr val="0070C0"/>
                    </a:solidFill>
                  </a:rPr>
                  <a:t>یك</a:t>
                </a:r>
                <a:r>
                  <a:rPr lang="fa-IR" dirty="0">
                    <a:solidFill>
                      <a:srgbClr val="0070C0"/>
                    </a:solidFill>
                  </a:rPr>
                  <a:t> بیت اضافه </a:t>
                </a:r>
                <a:r>
                  <a:rPr lang="fa-IR" dirty="0" err="1"/>
                  <a:t>كه</a:t>
                </a:r>
                <a:r>
                  <a:rPr lang="fa-IR" dirty="0"/>
                  <a:t> توازن را نگه می دارد، </a:t>
                </a:r>
                <a:r>
                  <a:rPr lang="fa-IR" dirty="0" err="1"/>
                  <a:t>می‌باشد</a:t>
                </a:r>
                <a:r>
                  <a:rPr lang="fa-IR" dirty="0"/>
                  <a:t>. دو نوع توازن</a:t>
                </a:r>
                <a:r>
                  <a:rPr lang="en-US" dirty="0"/>
                  <a:t> </a:t>
                </a:r>
                <a:r>
                  <a:rPr lang="fa-IR" dirty="0"/>
                  <a:t>وجود دارد:</a:t>
                </a:r>
              </a:p>
              <a:p>
                <a:r>
                  <a:rPr lang="fa-IR" dirty="0">
                    <a:solidFill>
                      <a:srgbClr val="C00000"/>
                    </a:solidFill>
                  </a:rPr>
                  <a:t>توازن زوج (</a:t>
                </a:r>
                <a:r>
                  <a:rPr lang="en-US" dirty="0">
                    <a:solidFill>
                      <a:srgbClr val="C00000"/>
                    </a:solidFill>
                  </a:rPr>
                  <a:t>Even</a:t>
                </a:r>
                <a:r>
                  <a:rPr lang="fa-IR" dirty="0">
                    <a:solidFill>
                      <a:srgbClr val="C00000"/>
                    </a:solidFill>
                  </a:rPr>
                  <a:t>)</a:t>
                </a:r>
              </a:p>
              <a:p>
                <a:r>
                  <a:rPr lang="fa-IR" dirty="0"/>
                  <a:t>در روش زوج بیت توازن</a:t>
                </a:r>
                <a:r>
                  <a:rPr lang="en-US" dirty="0"/>
                  <a:t> </a:t>
                </a:r>
                <a:r>
                  <a:rPr lang="fa-IR" dirty="0"/>
                  <a:t>به گونه ای تنظیم می شود </a:t>
                </a:r>
                <a:r>
                  <a:rPr lang="fa-IR" dirty="0" err="1"/>
                  <a:t>كه</a:t>
                </a:r>
                <a:r>
                  <a:rPr lang="fa-IR" dirty="0"/>
                  <a:t> تعداد </a:t>
                </a:r>
                <a:r>
                  <a:rPr lang="fa-IR" dirty="0" err="1"/>
                  <a:t>یك</a:t>
                </a:r>
                <a:r>
                  <a:rPr lang="fa-IR" dirty="0"/>
                  <a:t> ها در </a:t>
                </a:r>
                <a:r>
                  <a:rPr lang="fa-IR" dirty="0" err="1"/>
                  <a:t>كل</a:t>
                </a:r>
                <a:r>
                  <a:rPr lang="fa-IR" dirty="0"/>
                  <a:t> بیت ها (داده اصلی و توازن ) زوج باشد. </a:t>
                </a:r>
              </a:p>
              <a:p>
                <a:r>
                  <a:rPr lang="fa-IR" dirty="0">
                    <a:solidFill>
                      <a:srgbClr val="C00000"/>
                    </a:solidFill>
                  </a:rPr>
                  <a:t>توازن فرد (</a:t>
                </a:r>
                <a:r>
                  <a:rPr lang="en-US" dirty="0">
                    <a:solidFill>
                      <a:srgbClr val="C00000"/>
                    </a:solidFill>
                  </a:rPr>
                  <a:t>Odd</a:t>
                </a:r>
                <a:r>
                  <a:rPr lang="fa-IR" dirty="0">
                    <a:solidFill>
                      <a:srgbClr val="C00000"/>
                    </a:solidFill>
                  </a:rPr>
                  <a:t>)</a:t>
                </a:r>
              </a:p>
              <a:p>
                <a:r>
                  <a:rPr lang="fa-IR" dirty="0"/>
                  <a:t>روش فرد بر </a:t>
                </a:r>
                <a:r>
                  <a:rPr lang="fa-IR" dirty="0" err="1"/>
                  <a:t>عكس</a:t>
                </a:r>
                <a:r>
                  <a:rPr lang="fa-IR" dirty="0"/>
                  <a:t> عمل می </a:t>
                </a:r>
                <a:r>
                  <a:rPr lang="fa-IR" dirty="0" err="1"/>
                  <a:t>كند</a:t>
                </a:r>
                <a:r>
                  <a:rPr lang="fa-IR" dirty="0"/>
                  <a:t>. یعنی در روش فرد بیت توازن</a:t>
                </a:r>
                <a:r>
                  <a:rPr lang="en-US" dirty="0"/>
                  <a:t> </a:t>
                </a:r>
                <a:r>
                  <a:rPr lang="fa-IR" dirty="0"/>
                  <a:t>به گونه ای تنظیم می شود </a:t>
                </a:r>
                <a:r>
                  <a:rPr lang="fa-IR" dirty="0" err="1"/>
                  <a:t>كه</a:t>
                </a:r>
                <a:r>
                  <a:rPr lang="fa-IR" dirty="0"/>
                  <a:t> تعداد </a:t>
                </a:r>
                <a:r>
                  <a:rPr lang="fa-IR" dirty="0" err="1"/>
                  <a:t>یك</a:t>
                </a:r>
                <a:r>
                  <a:rPr lang="fa-IR" dirty="0"/>
                  <a:t> ها در </a:t>
                </a:r>
                <a:r>
                  <a:rPr lang="fa-IR" dirty="0" err="1"/>
                  <a:t>كل</a:t>
                </a:r>
                <a:r>
                  <a:rPr lang="fa-IR" dirty="0"/>
                  <a:t> بیت ها (داده اصلی و توازن)</a:t>
                </a:r>
                <a:r>
                  <a:rPr lang="en-US" dirty="0"/>
                  <a:t> </a:t>
                </a:r>
                <a:r>
                  <a:rPr lang="fa-IR" dirty="0"/>
                  <a:t>فرد باشد. </a:t>
                </a:r>
              </a:p>
              <a:p>
                <a:r>
                  <a:rPr lang="fa-IR" dirty="0"/>
                  <a:t>تعداد </a:t>
                </a:r>
                <a:r>
                  <a:rPr lang="fa-IR" dirty="0" err="1"/>
                  <a:t>كل</a:t>
                </a:r>
                <a:r>
                  <a:rPr lang="fa-IR" dirty="0"/>
                  <a:t> بیت ها در نهایت برابر </a:t>
                </a:r>
                <a:r>
                  <a:rPr lang="en-US" dirty="0"/>
                  <a:t>N+1</a:t>
                </a:r>
                <a:r>
                  <a:rPr lang="fa-IR" dirty="0"/>
                  <a:t> </a:t>
                </a:r>
                <a:r>
                  <a:rPr lang="en-US" dirty="0"/>
                  <a:t> </a:t>
                </a:r>
                <a:r>
                  <a:rPr lang="fa-IR" dirty="0"/>
                  <a:t>است. در این حالت عملاً به میزان </a:t>
                </a:r>
                <a14:m>
                  <m:oMath xmlns:m="http://schemas.openxmlformats.org/officeDocument/2006/math">
                    <m:r>
                      <a:rPr lang="fa-IR" i="1" dirty="0" smtClean="0">
                        <a:latin typeface="Cambria Math" panose="02040503050406030204" pitchFamily="18" charset="0"/>
                      </a:rPr>
                      <m:t>1</m:t>
                    </m:r>
                    <m:r>
                      <a:rPr lang="fa-IR" i="1" dirty="0" smtClean="0">
                        <a:latin typeface="Cambria Math" panose="02040503050406030204" pitchFamily="18" charset="0"/>
                      </a:rPr>
                      <m:t>/</m:t>
                    </m:r>
                    <m:r>
                      <a:rPr lang="en-US" i="1" dirty="0" smtClean="0">
                        <a:latin typeface="Cambria Math" panose="02040503050406030204" pitchFamily="18" charset="0"/>
                      </a:rPr>
                      <m:t>𝑁</m:t>
                    </m:r>
                    <m:r>
                      <a:rPr lang="en-US" i="1" dirty="0" smtClean="0">
                        <a:latin typeface="Cambria Math" panose="02040503050406030204" pitchFamily="18" charset="0"/>
                      </a:rPr>
                      <m:t> </m:t>
                    </m:r>
                  </m:oMath>
                </a14:m>
                <a:r>
                  <a:rPr lang="fa-IR" dirty="0"/>
                  <a:t> بیت جدید به داده اضافه شده است. </a:t>
                </a:r>
              </a:p>
              <a:p>
                <a:endParaRPr lang="fa-IR" dirty="0"/>
              </a:p>
              <a:p>
                <a:endParaRPr lang="en-US" dirty="0"/>
              </a:p>
            </p:txBody>
          </p:sp>
        </mc:Choice>
        <mc:Fallback xmlns="">
          <p:sp>
            <p:nvSpPr>
              <p:cNvPr id="3" name="Content Placeholder 2">
                <a:extLst>
                  <a:ext uri="{FF2B5EF4-FFF2-40B4-BE49-F238E27FC236}">
                    <a16:creationId xmlns:a16="http://schemas.microsoft.com/office/drawing/2014/main" id="{017DD0A3-E58D-9024-CF44-E982FB660746}"/>
                  </a:ext>
                </a:extLst>
              </p:cNvPr>
              <p:cNvSpPr>
                <a:spLocks noGrp="1" noRot="1" noChangeAspect="1" noMove="1" noResize="1" noEditPoints="1" noAdjustHandles="1" noChangeArrowheads="1" noChangeShapeType="1" noTextEdit="1"/>
              </p:cNvSpPr>
              <p:nvPr>
                <p:ph idx="1"/>
              </p:nvPr>
            </p:nvSpPr>
            <p:spPr>
              <a:blipFill>
                <a:blip r:embed="rId2"/>
                <a:stretch>
                  <a:fillRect l="-1076" r="-215" b="-825"/>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15D993DE-FEA7-DD35-DEC7-9102CD4A9504}"/>
              </a:ext>
            </a:extLst>
          </p:cNvPr>
          <p:cNvSpPr>
            <a:spLocks noGrp="1"/>
          </p:cNvSpPr>
          <p:nvPr>
            <p:ph type="sldNum" sz="quarter" idx="12"/>
          </p:nvPr>
        </p:nvSpPr>
        <p:spPr/>
        <p:txBody>
          <a:bodyPr/>
          <a:lstStyle/>
          <a:p>
            <a:fld id="{7A24F918-E48B-4CD6-88B4-F48A81EB5FB6}" type="slidenum">
              <a:rPr lang="en-US" smtClean="0"/>
              <a:pPr/>
              <a:t>25</a:t>
            </a:fld>
            <a:endParaRPr lang="en-US"/>
          </a:p>
        </p:txBody>
      </p:sp>
      <p:sp>
        <p:nvSpPr>
          <p:cNvPr id="5" name="Footer Placeholder 4">
            <a:extLst>
              <a:ext uri="{FF2B5EF4-FFF2-40B4-BE49-F238E27FC236}">
                <a16:creationId xmlns:a16="http://schemas.microsoft.com/office/drawing/2014/main" id="{957EF3B3-9D61-1F5E-4156-BF47F1F08AB5}"/>
              </a:ext>
            </a:extLst>
          </p:cNvPr>
          <p:cNvSpPr>
            <a:spLocks noGrp="1"/>
          </p:cNvSpPr>
          <p:nvPr>
            <p:ph type="ftr" sz="quarter" idx="11"/>
          </p:nvPr>
        </p:nvSpPr>
        <p:spPr/>
        <p:txBody>
          <a:bodyPr/>
          <a:lstStyle/>
          <a:p>
            <a:r>
              <a:rPr lang="en-US"/>
              <a:t>Computer Engeneering Department,Shahed University, Iran</a:t>
            </a:r>
            <a:endParaRPr lang="en-US" dirty="0"/>
          </a:p>
        </p:txBody>
      </p:sp>
    </p:spTree>
    <p:extLst>
      <p:ext uri="{BB962C8B-B14F-4D97-AF65-F5344CB8AC3E}">
        <p14:creationId xmlns:p14="http://schemas.microsoft.com/office/powerpoint/2010/main" val="40943758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6292B-D264-72BE-11FB-F01F7D040B17}"/>
              </a:ext>
            </a:extLst>
          </p:cNvPr>
          <p:cNvSpPr>
            <a:spLocks noGrp="1"/>
          </p:cNvSpPr>
          <p:nvPr>
            <p:ph type="title"/>
          </p:nvPr>
        </p:nvSpPr>
        <p:spPr/>
        <p:txBody>
          <a:bodyPr/>
          <a:lstStyle/>
          <a:p>
            <a:r>
              <a:rPr lang="fa-IR" dirty="0"/>
              <a:t>مثال</a:t>
            </a:r>
            <a:endParaRPr lang="en-US" dirty="0"/>
          </a:p>
        </p:txBody>
      </p:sp>
      <p:sp>
        <p:nvSpPr>
          <p:cNvPr id="4" name="Slide Number Placeholder 3">
            <a:extLst>
              <a:ext uri="{FF2B5EF4-FFF2-40B4-BE49-F238E27FC236}">
                <a16:creationId xmlns:a16="http://schemas.microsoft.com/office/drawing/2014/main" id="{97C35031-AD20-6284-19E4-C76B799477B6}"/>
              </a:ext>
            </a:extLst>
          </p:cNvPr>
          <p:cNvSpPr>
            <a:spLocks noGrp="1"/>
          </p:cNvSpPr>
          <p:nvPr>
            <p:ph type="sldNum" sz="quarter" idx="12"/>
          </p:nvPr>
        </p:nvSpPr>
        <p:spPr/>
        <p:txBody>
          <a:bodyPr/>
          <a:lstStyle/>
          <a:p>
            <a:fld id="{7A24F918-E48B-4CD6-88B4-F48A81EB5FB6}" type="slidenum">
              <a:rPr lang="en-US" smtClean="0"/>
              <a:pPr/>
              <a:t>26</a:t>
            </a:fld>
            <a:endParaRPr lang="en-US"/>
          </a:p>
        </p:txBody>
      </p:sp>
      <p:sp>
        <p:nvSpPr>
          <p:cNvPr id="5" name="Footer Placeholder 4">
            <a:extLst>
              <a:ext uri="{FF2B5EF4-FFF2-40B4-BE49-F238E27FC236}">
                <a16:creationId xmlns:a16="http://schemas.microsoft.com/office/drawing/2014/main" id="{4CAE4F80-0B5F-0FE8-8A48-6F45F7D1981B}"/>
              </a:ext>
            </a:extLst>
          </p:cNvPr>
          <p:cNvSpPr>
            <a:spLocks noGrp="1"/>
          </p:cNvSpPr>
          <p:nvPr>
            <p:ph type="ftr" sz="quarter" idx="11"/>
          </p:nvPr>
        </p:nvSpPr>
        <p:spPr/>
        <p:txBody>
          <a:bodyPr/>
          <a:lstStyle/>
          <a:p>
            <a:r>
              <a:rPr lang="en-US"/>
              <a:t>Computer Engeneering Department,Shahed University, Iran</a:t>
            </a:r>
            <a:endParaRPr lang="en-US" dirty="0"/>
          </a:p>
        </p:txBody>
      </p:sp>
      <p:sp>
        <p:nvSpPr>
          <p:cNvPr id="8" name="TextBox 7">
            <a:extLst>
              <a:ext uri="{FF2B5EF4-FFF2-40B4-BE49-F238E27FC236}">
                <a16:creationId xmlns:a16="http://schemas.microsoft.com/office/drawing/2014/main" id="{14F182F6-E6E3-05BB-B7FE-8CE0FDC7AA0E}"/>
              </a:ext>
            </a:extLst>
          </p:cNvPr>
          <p:cNvSpPr txBox="1"/>
          <p:nvPr/>
        </p:nvSpPr>
        <p:spPr>
          <a:xfrm>
            <a:off x="1130300" y="5259685"/>
            <a:ext cx="8843962" cy="707886"/>
          </a:xfrm>
          <a:prstGeom prst="rect">
            <a:avLst/>
          </a:prstGeom>
          <a:noFill/>
        </p:spPr>
        <p:txBody>
          <a:bodyPr wrap="square">
            <a:spAutoFit/>
          </a:bodyPr>
          <a:lstStyle/>
          <a:p>
            <a:pPr algn="r" rtl="1"/>
            <a:r>
              <a:rPr lang="fa-IR" sz="2000" dirty="0">
                <a:solidFill>
                  <a:srgbClr val="7030A0"/>
                </a:solidFill>
                <a:cs typeface="B Yekan" panose="00000400000000000000" pitchFamily="2" charset="-78"/>
              </a:rPr>
              <a:t>وقتی اطلاعات دریافت شد، تمامی بیت ها به همراه بیت </a:t>
            </a:r>
            <a:r>
              <a:rPr lang="fa-IR" sz="2000" dirty="0" err="1">
                <a:solidFill>
                  <a:srgbClr val="7030A0"/>
                </a:solidFill>
                <a:cs typeface="B Yekan" panose="00000400000000000000" pitchFamily="2" charset="-78"/>
              </a:rPr>
              <a:t>پریتی</a:t>
            </a:r>
            <a:r>
              <a:rPr lang="fa-IR" sz="2000" dirty="0">
                <a:solidFill>
                  <a:srgbClr val="7030A0"/>
                </a:solidFill>
                <a:cs typeface="B Yekan" panose="00000400000000000000" pitchFamily="2" charset="-78"/>
              </a:rPr>
              <a:t> چک خواهند شد که تعداد آن فرد است یا زوج. اگر </a:t>
            </a:r>
            <a:r>
              <a:rPr lang="fa-IR" sz="2000" dirty="0" err="1">
                <a:solidFill>
                  <a:srgbClr val="7030A0"/>
                </a:solidFill>
                <a:cs typeface="B Yekan" panose="00000400000000000000" pitchFamily="2" charset="-78"/>
              </a:rPr>
              <a:t>خطایی</a:t>
            </a:r>
            <a:r>
              <a:rPr lang="fa-IR" sz="2000" dirty="0">
                <a:solidFill>
                  <a:srgbClr val="7030A0"/>
                </a:solidFill>
                <a:cs typeface="B Yekan" panose="00000400000000000000" pitchFamily="2" charset="-78"/>
              </a:rPr>
              <a:t> رخ داده باشد سیستم خطا را تشخیص خواهد داد.</a:t>
            </a:r>
            <a:endParaRPr lang="en-US" sz="2000" dirty="0">
              <a:solidFill>
                <a:srgbClr val="7030A0"/>
              </a:solidFill>
              <a:cs typeface="B Yekan" panose="00000400000000000000" pitchFamily="2" charset="-78"/>
            </a:endParaRPr>
          </a:p>
        </p:txBody>
      </p:sp>
      <p:graphicFrame>
        <p:nvGraphicFramePr>
          <p:cNvPr id="9" name="Table 8">
            <a:extLst>
              <a:ext uri="{FF2B5EF4-FFF2-40B4-BE49-F238E27FC236}">
                <a16:creationId xmlns:a16="http://schemas.microsoft.com/office/drawing/2014/main" id="{0CDB6F58-B745-751C-8D6E-ED3D5141C31E}"/>
              </a:ext>
            </a:extLst>
          </p:cNvPr>
          <p:cNvGraphicFramePr>
            <a:graphicFrameLocks noGrp="1"/>
          </p:cNvGraphicFramePr>
          <p:nvPr>
            <p:extLst>
              <p:ext uri="{D42A27DB-BD31-4B8C-83A1-F6EECF244321}">
                <p14:modId xmlns:p14="http://schemas.microsoft.com/office/powerpoint/2010/main" val="3715054642"/>
              </p:ext>
            </p:extLst>
          </p:nvPr>
        </p:nvGraphicFramePr>
        <p:xfrm>
          <a:off x="647701" y="1468914"/>
          <a:ext cx="10515600" cy="3108960"/>
        </p:xfrm>
        <a:graphic>
          <a:graphicData uri="http://schemas.openxmlformats.org/drawingml/2006/table">
            <a:tbl>
              <a:tblPr/>
              <a:tblGrid>
                <a:gridCol w="2628900">
                  <a:extLst>
                    <a:ext uri="{9D8B030D-6E8A-4147-A177-3AD203B41FA5}">
                      <a16:colId xmlns:a16="http://schemas.microsoft.com/office/drawing/2014/main" val="2265581099"/>
                    </a:ext>
                  </a:extLst>
                </a:gridCol>
                <a:gridCol w="2628900">
                  <a:extLst>
                    <a:ext uri="{9D8B030D-6E8A-4147-A177-3AD203B41FA5}">
                      <a16:colId xmlns:a16="http://schemas.microsoft.com/office/drawing/2014/main" val="1318937316"/>
                    </a:ext>
                  </a:extLst>
                </a:gridCol>
                <a:gridCol w="2628900">
                  <a:extLst>
                    <a:ext uri="{9D8B030D-6E8A-4147-A177-3AD203B41FA5}">
                      <a16:colId xmlns:a16="http://schemas.microsoft.com/office/drawing/2014/main" val="1165152075"/>
                    </a:ext>
                  </a:extLst>
                </a:gridCol>
                <a:gridCol w="2628900">
                  <a:extLst>
                    <a:ext uri="{9D8B030D-6E8A-4147-A177-3AD203B41FA5}">
                      <a16:colId xmlns:a16="http://schemas.microsoft.com/office/drawing/2014/main" val="144544241"/>
                    </a:ext>
                  </a:extLst>
                </a:gridCol>
              </a:tblGrid>
              <a:tr h="0">
                <a:tc rowSpan="2">
                  <a:txBody>
                    <a:bodyPr/>
                    <a:lstStyle/>
                    <a:p>
                      <a:pPr algn="ctr"/>
                      <a:r>
                        <a:rPr lang="en-US" sz="2800">
                          <a:effectLst/>
                        </a:rPr>
                        <a:t>7 bits of data</a:t>
                      </a:r>
                      <a:br>
                        <a:rPr lang="en-US" sz="2800">
                          <a:effectLst/>
                        </a:rPr>
                      </a:br>
                      <a:endParaRPr lang="en-US" sz="280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en-US" sz="2800">
                          <a:effectLst/>
                        </a:rPr>
                        <a:t>(count of 1-bits)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2800">
                          <a:effectLst/>
                        </a:rPr>
                        <a:t>8 bits including parity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22018505"/>
                  </a:ext>
                </a:extLst>
              </a:tr>
              <a:tr h="0">
                <a:tc vMerge="1">
                  <a:txBody>
                    <a:bodyPr/>
                    <a:lstStyle/>
                    <a:p>
                      <a:endParaRPr lang="en-US"/>
                    </a:p>
                  </a:txBody>
                  <a:tcPr/>
                </a:tc>
                <a:tc vMerge="1">
                  <a:txBody>
                    <a:bodyPr/>
                    <a:lstStyle/>
                    <a:p>
                      <a:endParaRPr lang="en-US"/>
                    </a:p>
                  </a:txBody>
                  <a:tcPr/>
                </a:tc>
                <a:tc>
                  <a:txBody>
                    <a:bodyPr/>
                    <a:lstStyle/>
                    <a:p>
                      <a:pPr algn="ctr"/>
                      <a:r>
                        <a:rPr lang="en-US" sz="2800">
                          <a:effectLst/>
                        </a:rPr>
                        <a:t>even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a:effectLst/>
                        </a:rPr>
                        <a:t>odd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5824151"/>
                  </a:ext>
                </a:extLst>
              </a:tr>
              <a:tr h="0">
                <a:tc>
                  <a:txBody>
                    <a:bodyPr/>
                    <a:lstStyle/>
                    <a:p>
                      <a:r>
                        <a:rPr lang="en-US" sz="2800">
                          <a:effectLst/>
                        </a:rPr>
                        <a:t>0000000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effectLst/>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0000000</a:t>
                      </a:r>
                      <a:r>
                        <a:rPr lang="en-US" sz="2800" b="1">
                          <a:effectLst/>
                        </a:rPr>
                        <a:t>0</a:t>
                      </a:r>
                      <a:endParaRPr lang="en-US" sz="280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0000000</a:t>
                      </a:r>
                      <a:r>
                        <a:rPr lang="en-US" sz="2800" b="1">
                          <a:effectLst/>
                        </a:rPr>
                        <a:t>1</a:t>
                      </a:r>
                      <a:endParaRPr lang="en-US" sz="280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3329517"/>
                  </a:ext>
                </a:extLst>
              </a:tr>
              <a:tr h="0">
                <a:tc>
                  <a:txBody>
                    <a:bodyPr/>
                    <a:lstStyle/>
                    <a:p>
                      <a:r>
                        <a:rPr lang="en-US" sz="2800">
                          <a:effectLst/>
                        </a:rPr>
                        <a:t>1010001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1010001</a:t>
                      </a:r>
                      <a:r>
                        <a:rPr lang="en-US" sz="2800" b="1">
                          <a:effectLst/>
                        </a:rPr>
                        <a:t>1</a:t>
                      </a:r>
                      <a:endParaRPr lang="en-US" sz="280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1010001</a:t>
                      </a:r>
                      <a:r>
                        <a:rPr lang="en-US" sz="2800" b="1">
                          <a:effectLst/>
                        </a:rPr>
                        <a:t>0</a:t>
                      </a:r>
                      <a:endParaRPr lang="en-US" sz="280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3745513"/>
                  </a:ext>
                </a:extLst>
              </a:tr>
              <a:tr h="0">
                <a:tc>
                  <a:txBody>
                    <a:bodyPr/>
                    <a:lstStyle/>
                    <a:p>
                      <a:r>
                        <a:rPr lang="en-US" sz="2800">
                          <a:effectLst/>
                        </a:rPr>
                        <a:t>1101001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1101001</a:t>
                      </a:r>
                      <a:r>
                        <a:rPr lang="en-US" sz="2800" b="1">
                          <a:effectLst/>
                        </a:rPr>
                        <a:t>0</a:t>
                      </a:r>
                      <a:endParaRPr lang="en-US" sz="280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1101001</a:t>
                      </a:r>
                      <a:r>
                        <a:rPr lang="en-US" sz="2800" b="1">
                          <a:effectLst/>
                        </a:rPr>
                        <a:t>1</a:t>
                      </a:r>
                      <a:endParaRPr lang="en-US" sz="280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1927818"/>
                  </a:ext>
                </a:extLst>
              </a:tr>
              <a:tr h="0">
                <a:tc>
                  <a:txBody>
                    <a:bodyPr/>
                    <a:lstStyle/>
                    <a:p>
                      <a:r>
                        <a:rPr lang="en-US" sz="2800">
                          <a:effectLst/>
                        </a:rPr>
                        <a:t>1111111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a:effectLst/>
                        </a:rPr>
                        <a:t>1111111</a:t>
                      </a:r>
                      <a:r>
                        <a:rPr lang="en-US" sz="2800" b="1">
                          <a:effectLst/>
                        </a:rPr>
                        <a:t>1</a:t>
                      </a:r>
                      <a:endParaRPr lang="en-US" sz="280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effectLst/>
                        </a:rPr>
                        <a:t>1111111</a:t>
                      </a:r>
                      <a:r>
                        <a:rPr lang="en-US" sz="2800" b="1" dirty="0">
                          <a:effectLst/>
                        </a:rPr>
                        <a:t>0</a:t>
                      </a:r>
                      <a:endParaRPr lang="en-US" sz="2800"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6074754"/>
                  </a:ext>
                </a:extLst>
              </a:tr>
            </a:tbl>
          </a:graphicData>
        </a:graphic>
      </p:graphicFrame>
    </p:spTree>
    <p:extLst>
      <p:ext uri="{BB962C8B-B14F-4D97-AF65-F5344CB8AC3E}">
        <p14:creationId xmlns:p14="http://schemas.microsoft.com/office/powerpoint/2010/main" val="24092591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55677-FDC0-A2E2-3CF3-E74ACDFB7CBA}"/>
              </a:ext>
            </a:extLst>
          </p:cNvPr>
          <p:cNvSpPr>
            <a:spLocks noGrp="1"/>
          </p:cNvSpPr>
          <p:nvPr>
            <p:ph type="title"/>
          </p:nvPr>
        </p:nvSpPr>
        <p:spPr/>
        <p:txBody>
          <a:bodyPr/>
          <a:lstStyle/>
          <a:p>
            <a:r>
              <a:rPr lang="fa-IR" dirty="0"/>
              <a:t>مولد توازن-چک کننده توازن</a:t>
            </a:r>
            <a:endParaRPr lang="en-US" dirty="0"/>
          </a:p>
        </p:txBody>
      </p:sp>
      <p:sp>
        <p:nvSpPr>
          <p:cNvPr id="4" name="Slide Number Placeholder 3">
            <a:extLst>
              <a:ext uri="{FF2B5EF4-FFF2-40B4-BE49-F238E27FC236}">
                <a16:creationId xmlns:a16="http://schemas.microsoft.com/office/drawing/2014/main" id="{54CED488-BAB4-229F-3E23-F39D86E03BEB}"/>
              </a:ext>
            </a:extLst>
          </p:cNvPr>
          <p:cNvSpPr>
            <a:spLocks noGrp="1"/>
          </p:cNvSpPr>
          <p:nvPr>
            <p:ph type="sldNum" sz="quarter" idx="12"/>
          </p:nvPr>
        </p:nvSpPr>
        <p:spPr/>
        <p:txBody>
          <a:bodyPr/>
          <a:lstStyle/>
          <a:p>
            <a:fld id="{7A24F918-E48B-4CD6-88B4-F48A81EB5FB6}" type="slidenum">
              <a:rPr lang="en-US" smtClean="0"/>
              <a:pPr/>
              <a:t>27</a:t>
            </a:fld>
            <a:endParaRPr lang="en-US"/>
          </a:p>
        </p:txBody>
      </p:sp>
      <p:sp>
        <p:nvSpPr>
          <p:cNvPr id="5" name="Footer Placeholder 4">
            <a:extLst>
              <a:ext uri="{FF2B5EF4-FFF2-40B4-BE49-F238E27FC236}">
                <a16:creationId xmlns:a16="http://schemas.microsoft.com/office/drawing/2014/main" id="{095913EB-49AD-4760-2711-200B43F31609}"/>
              </a:ext>
            </a:extLst>
          </p:cNvPr>
          <p:cNvSpPr>
            <a:spLocks noGrp="1"/>
          </p:cNvSpPr>
          <p:nvPr>
            <p:ph type="ftr" sz="quarter" idx="11"/>
          </p:nvPr>
        </p:nvSpPr>
        <p:spPr/>
        <p:txBody>
          <a:bodyPr/>
          <a:lstStyle/>
          <a:p>
            <a:r>
              <a:rPr lang="en-US"/>
              <a:t>Computer Engeneering Department,Shahed University, Iran</a:t>
            </a:r>
            <a:endParaRPr lang="en-US" dirty="0"/>
          </a:p>
        </p:txBody>
      </p:sp>
      <p:pic>
        <p:nvPicPr>
          <p:cNvPr id="9" name="Content Placeholder 8">
            <a:extLst>
              <a:ext uri="{FF2B5EF4-FFF2-40B4-BE49-F238E27FC236}">
                <a16:creationId xmlns:a16="http://schemas.microsoft.com/office/drawing/2014/main" id="{04FAB682-B0BB-F10F-4158-90C07CB9A936}"/>
              </a:ext>
            </a:extLst>
          </p:cNvPr>
          <p:cNvPicPr>
            <a:picLocks noGrp="1" noChangeAspect="1"/>
          </p:cNvPicPr>
          <p:nvPr>
            <p:ph idx="1"/>
          </p:nvPr>
        </p:nvPicPr>
        <p:blipFill>
          <a:blip r:embed="rId2"/>
          <a:stretch>
            <a:fillRect/>
          </a:stretch>
        </p:blipFill>
        <p:spPr bwMode="auto">
          <a:xfrm>
            <a:off x="1590653" y="1408896"/>
            <a:ext cx="9786566" cy="4998254"/>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Rounded Corners 9">
            <a:extLst>
              <a:ext uri="{FF2B5EF4-FFF2-40B4-BE49-F238E27FC236}">
                <a16:creationId xmlns:a16="http://schemas.microsoft.com/office/drawing/2014/main" id="{12BB1211-2565-B8C0-2629-C4D69C400A99}"/>
              </a:ext>
            </a:extLst>
          </p:cNvPr>
          <p:cNvSpPr/>
          <p:nvPr/>
        </p:nvSpPr>
        <p:spPr>
          <a:xfrm>
            <a:off x="3162300" y="4057650"/>
            <a:ext cx="2527300" cy="1873250"/>
          </a:xfrm>
          <a:prstGeom prst="roundRect">
            <a:avLst>
              <a:gd name="adj" fmla="val 6159"/>
            </a:avLst>
          </a:prstGeom>
          <a:solidFill>
            <a:srgbClr val="5B9BD5">
              <a:alpha val="2117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B4486932-D3CF-61EA-01DB-EA7F584CC283}"/>
              </a:ext>
            </a:extLst>
          </p:cNvPr>
          <p:cNvSpPr/>
          <p:nvPr/>
        </p:nvSpPr>
        <p:spPr>
          <a:xfrm>
            <a:off x="6635750" y="4057650"/>
            <a:ext cx="3263900" cy="1873250"/>
          </a:xfrm>
          <a:prstGeom prst="roundRect">
            <a:avLst>
              <a:gd name="adj" fmla="val 6159"/>
            </a:avLst>
          </a:prstGeom>
          <a:solidFill>
            <a:srgbClr val="5B9BD5">
              <a:alpha val="2117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1772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52F46C7-58E7-85B4-1E08-31CE64442E23}"/>
              </a:ext>
            </a:extLst>
          </p:cNvPr>
          <p:cNvSpPr>
            <a:spLocks noGrp="1"/>
          </p:cNvSpPr>
          <p:nvPr>
            <p:ph type="ctrTitle"/>
          </p:nvPr>
        </p:nvSpPr>
        <p:spPr/>
        <p:txBody>
          <a:bodyPr>
            <a:normAutofit/>
          </a:bodyPr>
          <a:lstStyle/>
          <a:p>
            <a:r>
              <a:rPr lang="fa-IR" sz="6600" dirty="0">
                <a:cs typeface="B Mitra" panose="00000400000000000000" pitchFamily="2" charset="-78"/>
              </a:rPr>
              <a:t>پایان فصل سوم</a:t>
            </a:r>
            <a:endParaRPr lang="en-US" sz="6600" dirty="0">
              <a:cs typeface="B Mitra" panose="00000400000000000000" pitchFamily="2" charset="-78"/>
            </a:endParaRPr>
          </a:p>
        </p:txBody>
      </p:sp>
      <p:sp>
        <p:nvSpPr>
          <p:cNvPr id="7" name="Subtitle 6">
            <a:extLst>
              <a:ext uri="{FF2B5EF4-FFF2-40B4-BE49-F238E27FC236}">
                <a16:creationId xmlns:a16="http://schemas.microsoft.com/office/drawing/2014/main" id="{C68BE583-993F-8A77-2D52-7F5F144BEE67}"/>
              </a:ext>
            </a:extLst>
          </p:cNvPr>
          <p:cNvSpPr>
            <a:spLocks noGrp="1"/>
          </p:cNvSpPr>
          <p:nvPr>
            <p:ph type="subTitle" idx="1"/>
          </p:nvPr>
        </p:nvSpPr>
        <p:spPr/>
        <p:txBody>
          <a:bodyPr>
            <a:normAutofit fontScale="92500" lnSpcReduction="10000"/>
          </a:bodyPr>
          <a:lstStyle/>
          <a:p>
            <a:endParaRPr lang="en-US"/>
          </a:p>
        </p:txBody>
      </p:sp>
      <p:sp>
        <p:nvSpPr>
          <p:cNvPr id="5" name="Footer Placeholder 4">
            <a:extLst>
              <a:ext uri="{FF2B5EF4-FFF2-40B4-BE49-F238E27FC236}">
                <a16:creationId xmlns:a16="http://schemas.microsoft.com/office/drawing/2014/main" id="{E5F9392E-7EBB-7D29-F162-A3D9385397FD}"/>
              </a:ext>
            </a:extLst>
          </p:cNvPr>
          <p:cNvSpPr>
            <a:spLocks noGrp="1"/>
          </p:cNvSpPr>
          <p:nvPr>
            <p:ph type="ftr" sz="quarter" idx="11"/>
          </p:nvPr>
        </p:nvSpPr>
        <p:spPr/>
        <p:txBody>
          <a:bodyPr/>
          <a:lstStyle/>
          <a:p>
            <a:r>
              <a:rPr lang="en-US"/>
              <a:t>Computer Engeneering Department,Shahed University, Iran</a:t>
            </a:r>
            <a:endParaRPr lang="en-US" dirty="0"/>
          </a:p>
        </p:txBody>
      </p:sp>
      <p:sp>
        <p:nvSpPr>
          <p:cNvPr id="4" name="Slide Number Placeholder 3">
            <a:extLst>
              <a:ext uri="{FF2B5EF4-FFF2-40B4-BE49-F238E27FC236}">
                <a16:creationId xmlns:a16="http://schemas.microsoft.com/office/drawing/2014/main" id="{E5910466-B7B1-46A6-4B8B-D21FDE893F89}"/>
              </a:ext>
            </a:extLst>
          </p:cNvPr>
          <p:cNvSpPr>
            <a:spLocks noGrp="1"/>
          </p:cNvSpPr>
          <p:nvPr>
            <p:ph type="sldNum" sz="quarter" idx="12"/>
          </p:nvPr>
        </p:nvSpPr>
        <p:spPr/>
        <p:txBody>
          <a:bodyPr/>
          <a:lstStyle/>
          <a:p>
            <a:fld id="{7A24F918-E48B-4CD6-88B4-F48A81EB5FB6}" type="slidenum">
              <a:rPr lang="en-US" smtClean="0"/>
              <a:pPr/>
              <a:t>28</a:t>
            </a:fld>
            <a:endParaRPr lang="en-US"/>
          </a:p>
        </p:txBody>
      </p:sp>
    </p:spTree>
    <p:extLst>
      <p:ext uri="{BB962C8B-B14F-4D97-AF65-F5344CB8AC3E}">
        <p14:creationId xmlns:p14="http://schemas.microsoft.com/office/powerpoint/2010/main" val="25230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a:extLst>
              <a:ext uri="{FF2B5EF4-FFF2-40B4-BE49-F238E27FC236}">
                <a16:creationId xmlns:a16="http://schemas.microsoft.com/office/drawing/2014/main" id="{3EB6A1FF-5F76-50FC-A355-67048D34235C}"/>
              </a:ext>
            </a:extLst>
          </p:cNvPr>
          <p:cNvSpPr>
            <a:spLocks noGrp="1" noChangeArrowheads="1"/>
          </p:cNvSpPr>
          <p:nvPr>
            <p:ph type="title"/>
          </p:nvPr>
        </p:nvSpPr>
        <p:spPr/>
        <p:txBody>
          <a:bodyPr/>
          <a:lstStyle/>
          <a:p>
            <a:pPr eaLnBrk="1" hangingPunct="1"/>
            <a:r>
              <a:rPr lang="fa-IR" altLang="en-US" sz="3600"/>
              <a:t>سيستم نمايش اعداد</a:t>
            </a:r>
            <a:endParaRPr lang="en-US" altLang="en-US" sz="3600"/>
          </a:p>
        </p:txBody>
      </p:sp>
      <p:sp>
        <p:nvSpPr>
          <p:cNvPr id="8196" name="Rectangle 3">
            <a:extLst>
              <a:ext uri="{FF2B5EF4-FFF2-40B4-BE49-F238E27FC236}">
                <a16:creationId xmlns:a16="http://schemas.microsoft.com/office/drawing/2014/main" id="{333F488A-591D-57CC-0162-6852D50F71DA}"/>
              </a:ext>
            </a:extLst>
          </p:cNvPr>
          <p:cNvSpPr>
            <a:spLocks noGrp="1" noChangeArrowheads="1"/>
          </p:cNvSpPr>
          <p:nvPr>
            <p:ph idx="1"/>
          </p:nvPr>
        </p:nvSpPr>
        <p:spPr/>
        <p:txBody>
          <a:bodyPr/>
          <a:lstStyle/>
          <a:p>
            <a:pPr eaLnBrk="1" hangingPunct="1"/>
            <a:r>
              <a:rPr lang="fa-IR" altLang="en-US" sz="3600"/>
              <a:t>مبنا (</a:t>
            </a:r>
            <a:r>
              <a:rPr lang="en-US" altLang="en-US" sz="2400"/>
              <a:t>base</a:t>
            </a:r>
            <a:r>
              <a:rPr lang="fa-IR" altLang="en-US" sz="3600"/>
              <a:t>):</a:t>
            </a:r>
          </a:p>
          <a:p>
            <a:pPr lvl="1" eaLnBrk="1" hangingPunct="1"/>
            <a:r>
              <a:rPr lang="fa-IR" altLang="en-US" sz="2800"/>
              <a:t>مبناي </a:t>
            </a:r>
            <a:r>
              <a:rPr lang="en-US" altLang="en-US" sz="2800"/>
              <a:t>r</a:t>
            </a:r>
            <a:r>
              <a:rPr lang="fa-IR" altLang="en-US" sz="2800"/>
              <a:t>: ارقام محدود به </a:t>
            </a:r>
            <a:r>
              <a:rPr lang="en-US" altLang="en-US" sz="2800"/>
              <a:t>[0, r-1]</a:t>
            </a:r>
          </a:p>
          <a:p>
            <a:pPr lvl="2" eaLnBrk="1" hangingPunct="1"/>
            <a:r>
              <a:rPr lang="fa-IR" altLang="en-US" sz="2400"/>
              <a:t>دسيمال:	</a:t>
            </a:r>
            <a:r>
              <a:rPr lang="en-US" altLang="en-US" sz="2400"/>
              <a:t>(379)</a:t>
            </a:r>
            <a:r>
              <a:rPr lang="en-US" altLang="en-US" sz="2400" baseline="-25000"/>
              <a:t>10</a:t>
            </a:r>
            <a:endParaRPr lang="fa-IR" altLang="en-US" sz="2400"/>
          </a:p>
          <a:p>
            <a:pPr lvl="2" eaLnBrk="1" hangingPunct="1"/>
            <a:r>
              <a:rPr lang="fa-IR" altLang="en-US" sz="2400"/>
              <a:t>باينري:	</a:t>
            </a:r>
            <a:r>
              <a:rPr lang="en-US" altLang="en-US" sz="2400"/>
              <a:t>(01011101)</a:t>
            </a:r>
            <a:r>
              <a:rPr lang="en-US" altLang="en-US" sz="2400" baseline="-25000"/>
              <a:t>2</a:t>
            </a:r>
            <a:endParaRPr lang="fa-IR" altLang="en-US" sz="2400" baseline="-25000"/>
          </a:p>
          <a:p>
            <a:pPr lvl="2" eaLnBrk="1" hangingPunct="1"/>
            <a:r>
              <a:rPr lang="fa-IR" altLang="en-US" sz="2400"/>
              <a:t>اکتال:	</a:t>
            </a:r>
            <a:r>
              <a:rPr lang="en-US" altLang="en-US" sz="2400"/>
              <a:t>(372)</a:t>
            </a:r>
            <a:r>
              <a:rPr lang="en-US" altLang="en-US" sz="2400" baseline="-25000"/>
              <a:t>8</a:t>
            </a:r>
          </a:p>
          <a:p>
            <a:pPr lvl="2" eaLnBrk="1" hangingPunct="1"/>
            <a:r>
              <a:rPr lang="fa-IR" altLang="en-US" sz="2400"/>
              <a:t>هگزادسيمال:	</a:t>
            </a:r>
            <a:r>
              <a:rPr lang="en-US" altLang="en-US" sz="2400"/>
              <a:t>(23D9F)</a:t>
            </a:r>
            <a:r>
              <a:rPr lang="en-US" altLang="en-US" sz="2400" baseline="-25000"/>
              <a:t>16</a:t>
            </a:r>
          </a:p>
          <a:p>
            <a:pPr lvl="3" eaLnBrk="1" hangingPunct="1"/>
            <a:r>
              <a:rPr lang="fa-IR" altLang="en-US" sz="1600"/>
              <a:t> </a:t>
            </a:r>
            <a:r>
              <a:rPr lang="en-US" altLang="en-US" sz="1600"/>
              <a:t>A=10, B=11, … , F = 15</a:t>
            </a:r>
          </a:p>
        </p:txBody>
      </p:sp>
      <p:sp>
        <p:nvSpPr>
          <p:cNvPr id="8194" name="Slide Number Placeholder 3">
            <a:extLst>
              <a:ext uri="{FF2B5EF4-FFF2-40B4-BE49-F238E27FC236}">
                <a16:creationId xmlns:a16="http://schemas.microsoft.com/office/drawing/2014/main" id="{D7DF6B7F-1185-B89B-246B-0096809999B9}"/>
              </a:ext>
            </a:extLst>
          </p:cNvPr>
          <p:cNvSpPr>
            <a:spLocks noGrp="1"/>
          </p:cNvSpPr>
          <p:nvPr>
            <p:ph type="sldNum" sz="quarter" idx="12"/>
          </p:nvPr>
        </p:nvSpPr>
        <p:spPr bwMode="auto">
          <a:prstGeom prst="rect">
            <a:avLst/>
          </a:prstGeom>
          <a:noFill/>
          <a:ln w="12700">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none" lIns="82030" tIns="41015" rIns="82030" bIns="41015" numCol="1" anchor="ctr" anchorCtr="0" compatLnSpc="1">
            <a:prstTxWarp prst="textNoShape">
              <a:avLst/>
            </a:prstTxWarp>
          </a:bodyPr>
          <a:lstStyle>
            <a:defPPr>
              <a:defRPr lang="en-US"/>
            </a:defPPr>
            <a:lvl1pPr algn="r"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7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7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7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700" kern="1200">
                <a:solidFill>
                  <a:schemeClr val="tx1"/>
                </a:solidFill>
                <a:latin typeface="Times New Roman" panose="02020603050405020304" pitchFamily="18" charset="0"/>
                <a:ea typeface="+mn-ea"/>
                <a:cs typeface="Arial" panose="020B0604020202020204" pitchFamily="34" charset="0"/>
              </a:defRPr>
            </a:lvl9pPr>
          </a:lstStyle>
          <a:p>
            <a:pPr rtl="0">
              <a:spcBef>
                <a:spcPct val="0"/>
              </a:spcBef>
              <a:buFontTx/>
              <a:buNone/>
            </a:pPr>
            <a:fld id="{056A0EF0-261C-4D45-9950-BECFA11EC75A}" type="slidenum">
              <a:rPr lang="en-US" altLang="en-US" smtClean="0"/>
              <a:pPr rtl="0">
                <a:spcBef>
                  <a:spcPct val="0"/>
                </a:spcBef>
                <a:buFontTx/>
                <a:buNone/>
              </a:pPr>
              <a:t>3</a:t>
            </a:fld>
            <a:endParaRPr lang="en-US" altLang="en-US" sz="1300" b="0">
              <a:solidFill>
                <a:schemeClr val="tx1"/>
              </a:solidFill>
              <a:cs typeface="Arial" panose="020B0604020202020204" pitchFamily="34" charset="0"/>
            </a:endParaRPr>
          </a:p>
        </p:txBody>
      </p:sp>
      <p:sp>
        <p:nvSpPr>
          <p:cNvPr id="2" name="Footer Placeholder 1">
            <a:extLst>
              <a:ext uri="{FF2B5EF4-FFF2-40B4-BE49-F238E27FC236}">
                <a16:creationId xmlns:a16="http://schemas.microsoft.com/office/drawing/2014/main" id="{B5AE27F1-69BA-2B9C-6714-3BF37FE6DF71}"/>
              </a:ext>
            </a:extLst>
          </p:cNvPr>
          <p:cNvSpPr>
            <a:spLocks noGrp="1"/>
          </p:cNvSpPr>
          <p:nvPr>
            <p:ph type="ftr" sz="quarter" idx="11"/>
          </p:nvPr>
        </p:nvSpPr>
        <p:spPr/>
        <p:txBody>
          <a:bodyPr/>
          <a:lstStyle/>
          <a:p>
            <a:r>
              <a:rPr lang="fa-IR"/>
              <a:t>دانشکده فنی و مهندسی، دانشگاه شاهد</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3F2111FE-A0F5-E9CD-DA9D-1AA54DABF7EF}"/>
              </a:ext>
            </a:extLst>
          </p:cNvPr>
          <p:cNvSpPr>
            <a:spLocks noGrp="1" noChangeArrowheads="1"/>
          </p:cNvSpPr>
          <p:nvPr>
            <p:ph type="title"/>
          </p:nvPr>
        </p:nvSpPr>
        <p:spPr/>
        <p:txBody>
          <a:bodyPr/>
          <a:lstStyle/>
          <a:p>
            <a:pPr eaLnBrk="1" hangingPunct="1"/>
            <a:r>
              <a:rPr lang="fa-IR" altLang="en-US" sz="3600" dirty="0">
                <a:cs typeface="Titr" pitchFamily="2" charset="0"/>
              </a:rPr>
              <a:t>اعداد در </a:t>
            </a:r>
            <a:r>
              <a:rPr lang="fa-IR" altLang="en-US" sz="3600" dirty="0" err="1">
                <a:cs typeface="Titr" pitchFamily="2" charset="0"/>
              </a:rPr>
              <a:t>مبناهاي</a:t>
            </a:r>
            <a:r>
              <a:rPr lang="fa-IR" altLang="en-US" sz="3600" dirty="0">
                <a:cs typeface="Titr" pitchFamily="2" charset="0"/>
              </a:rPr>
              <a:t> مختلف</a:t>
            </a:r>
            <a:endParaRPr lang="en-US" altLang="en-US" sz="3600" dirty="0">
              <a:cs typeface="Titr" pitchFamily="2" charset="0"/>
            </a:endParaRPr>
          </a:p>
        </p:txBody>
      </p:sp>
      <p:sp>
        <p:nvSpPr>
          <p:cNvPr id="5" name="Content Placeholder 4">
            <a:extLst>
              <a:ext uri="{FF2B5EF4-FFF2-40B4-BE49-F238E27FC236}">
                <a16:creationId xmlns:a16="http://schemas.microsoft.com/office/drawing/2014/main" id="{695B8843-DE30-5505-BA4C-13F87751DC3F}"/>
              </a:ext>
            </a:extLst>
          </p:cNvPr>
          <p:cNvSpPr>
            <a:spLocks noGrp="1"/>
          </p:cNvSpPr>
          <p:nvPr>
            <p:ph idx="1"/>
          </p:nvPr>
        </p:nvSpPr>
        <p:spPr/>
        <p:txBody>
          <a:bodyPr/>
          <a:lstStyle/>
          <a:p>
            <a:endParaRPr lang="en-US"/>
          </a:p>
        </p:txBody>
      </p:sp>
      <p:sp>
        <p:nvSpPr>
          <p:cNvPr id="22530" name="Slide Number Placeholder 3">
            <a:extLst>
              <a:ext uri="{FF2B5EF4-FFF2-40B4-BE49-F238E27FC236}">
                <a16:creationId xmlns:a16="http://schemas.microsoft.com/office/drawing/2014/main" id="{362435E1-35D8-366F-0D57-96AE8704BA31}"/>
              </a:ext>
            </a:extLst>
          </p:cNvPr>
          <p:cNvSpPr>
            <a:spLocks noGrp="1"/>
          </p:cNvSpPr>
          <p:nvPr>
            <p:ph type="sldNum" sz="quarter" idx="12"/>
          </p:nvPr>
        </p:nvSpPr>
        <p:spPr bwMode="auto">
          <a:prstGeom prst="rect">
            <a:avLst/>
          </a:prstGeom>
          <a:noFill/>
          <a:ln w="12700">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none" lIns="82030" tIns="41015" rIns="82030" bIns="41015" numCol="1" anchor="ctr" anchorCtr="0" compatLnSpc="1">
            <a:prstTxWarp prst="textNoShape">
              <a:avLst/>
            </a:prstTxWarp>
          </a:bodyPr>
          <a:lstStyle>
            <a:defPPr>
              <a:defRPr lang="en-US"/>
            </a:defPPr>
            <a:lvl1pPr algn="r"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7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7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7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700" kern="1200">
                <a:solidFill>
                  <a:schemeClr val="tx1"/>
                </a:solidFill>
                <a:latin typeface="Times New Roman" panose="02020603050405020304" pitchFamily="18" charset="0"/>
                <a:ea typeface="+mn-ea"/>
                <a:cs typeface="Arial" panose="020B0604020202020204" pitchFamily="34" charset="0"/>
              </a:defRPr>
            </a:lvl9pPr>
          </a:lstStyle>
          <a:p>
            <a:pPr rtl="0">
              <a:spcBef>
                <a:spcPct val="0"/>
              </a:spcBef>
              <a:buFontTx/>
              <a:buNone/>
            </a:pPr>
            <a:fld id="{DC6A32E2-1170-4853-A0FC-062916D9CF15}" type="slidenum">
              <a:rPr lang="en-US" altLang="en-US" smtClean="0"/>
              <a:pPr rtl="0">
                <a:spcBef>
                  <a:spcPct val="0"/>
                </a:spcBef>
                <a:buFontTx/>
                <a:buNone/>
              </a:pPr>
              <a:t>4</a:t>
            </a:fld>
            <a:endParaRPr lang="en-US" altLang="en-US" sz="1300" b="0">
              <a:solidFill>
                <a:schemeClr val="tx1"/>
              </a:solidFill>
            </a:endParaRPr>
          </a:p>
        </p:txBody>
      </p:sp>
      <p:sp>
        <p:nvSpPr>
          <p:cNvPr id="4" name="Footer Placeholder 3">
            <a:extLst>
              <a:ext uri="{FF2B5EF4-FFF2-40B4-BE49-F238E27FC236}">
                <a16:creationId xmlns:a16="http://schemas.microsoft.com/office/drawing/2014/main" id="{A942F6AC-0B72-4640-920A-717A4291F256}"/>
              </a:ext>
            </a:extLst>
          </p:cNvPr>
          <p:cNvSpPr>
            <a:spLocks noGrp="1"/>
          </p:cNvSpPr>
          <p:nvPr>
            <p:ph type="ftr" sz="quarter" idx="11"/>
          </p:nvPr>
        </p:nvSpPr>
        <p:spPr/>
        <p:txBody>
          <a:bodyPr/>
          <a:lstStyle/>
          <a:p>
            <a:r>
              <a:rPr lang="fa-IR"/>
              <a:t>دانشکده فنی و مهندسی، دانشگاه شاهد</a:t>
            </a:r>
            <a:endParaRPr lang="en-US" dirty="0"/>
          </a:p>
        </p:txBody>
      </p:sp>
      <p:pic>
        <p:nvPicPr>
          <p:cNvPr id="22532" name="Picture 3">
            <a:extLst>
              <a:ext uri="{FF2B5EF4-FFF2-40B4-BE49-F238E27FC236}">
                <a16:creationId xmlns:a16="http://schemas.microsoft.com/office/drawing/2014/main" id="{451A9B85-AD63-AC73-11F9-D7076C4184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581" y="177482"/>
            <a:ext cx="7339645" cy="6486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Text Box 4">
            <a:extLst>
              <a:ext uri="{FF2B5EF4-FFF2-40B4-BE49-F238E27FC236}">
                <a16:creationId xmlns:a16="http://schemas.microsoft.com/office/drawing/2014/main" id="{3AA157D8-C153-4495-C529-79F83D58C890}"/>
              </a:ext>
            </a:extLst>
          </p:cNvPr>
          <p:cNvSpPr txBox="1">
            <a:spLocks noChangeArrowheads="1"/>
          </p:cNvSpPr>
          <p:nvPr/>
        </p:nvSpPr>
        <p:spPr bwMode="auto">
          <a:xfrm>
            <a:off x="6579751" y="5954721"/>
            <a:ext cx="624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4000" b="1">
                <a:solidFill>
                  <a:srgbClr val="FF5050"/>
                </a:solidFill>
                <a:latin typeface="Arial" panose="020B0604020202020204" pitchFamily="34" charset="0"/>
                <a:cs typeface="Arial" panose="020B0604020202020204" pitchFamily="34" charset="0"/>
              </a:defRPr>
            </a:lvl1pPr>
            <a:lvl2pPr marL="742950" indent="-285750" algn="r" rtl="1">
              <a:spcBef>
                <a:spcPct val="20000"/>
              </a:spcBef>
              <a:buFont typeface="Wingdings" panose="05000000000000000000" pitchFamily="2" charset="2"/>
              <a:buChar char="×"/>
              <a:defRPr sz="3200">
                <a:solidFill>
                  <a:srgbClr val="0000FF"/>
                </a:solidFill>
                <a:latin typeface="Arial" panose="020B060402020202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l" rtl="0">
              <a:spcBef>
                <a:spcPct val="0"/>
              </a:spcBef>
              <a:buFontTx/>
              <a:buNone/>
            </a:pPr>
            <a:r>
              <a:rPr lang="en-US" altLang="en-US" sz="2400" dirty="0">
                <a:solidFill>
                  <a:schemeClr val="tx1"/>
                </a:solidFill>
                <a:latin typeface="Comic Sans MS" panose="030F0702030302020204" pitchFamily="66" charset="0"/>
              </a:rPr>
              <a:t>Memorize </a:t>
            </a:r>
            <a:r>
              <a:rPr lang="en-US" altLang="en-US" sz="2400" b="0" dirty="0">
                <a:solidFill>
                  <a:schemeClr val="tx1"/>
                </a:solidFill>
                <a:latin typeface="Comic Sans MS" panose="030F0702030302020204" pitchFamily="66" charset="0"/>
              </a:rPr>
              <a:t>at least Binary and Hex</a:t>
            </a:r>
            <a:endParaRPr lang="en-US" altLang="en-US" sz="2400" b="0" baseline="30000" dirty="0">
              <a:solidFill>
                <a:schemeClr val="tx1"/>
              </a:solidFill>
              <a:latin typeface="Comic Sans MS" panose="030F0702030302020204"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مبنای 2 و مبنای 10</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fa-IR" dirty="0"/>
                  <a:t>اعداد عادی که همیشه با آن‌ها سروکار داریم در مبنای 10 هستند. اولین رقم سمت راست یک عدد مبنای ده، دارای ارزش یک (</a:t>
                </a:r>
                <a14:m>
                  <m:oMath xmlns:m="http://schemas.openxmlformats.org/officeDocument/2006/math">
                    <m:sSup>
                      <m:sSupPr>
                        <m:ctrlPr>
                          <a:rPr lang="en-US" i="1" dirty="0">
                            <a:latin typeface="Cambria Math" panose="02040503050406030204" pitchFamily="18" charset="0"/>
                          </a:rPr>
                        </m:ctrlPr>
                      </m:sSupPr>
                      <m:e>
                        <m:r>
                          <a:rPr lang="fa-IR" i="1" dirty="0">
                            <a:latin typeface="Cambria Math" panose="02040503050406030204" pitchFamily="18" charset="0"/>
                          </a:rPr>
                          <m:t>10</m:t>
                        </m:r>
                      </m:e>
                      <m:sup>
                        <m:r>
                          <a:rPr lang="fa-IR" b="0" i="1" dirty="0" smtClean="0">
                            <a:latin typeface="Cambria Math" panose="02040503050406030204" pitchFamily="18" charset="0"/>
                          </a:rPr>
                          <m:t>0</m:t>
                        </m:r>
                      </m:sup>
                    </m:sSup>
                  </m:oMath>
                </a14:m>
                <a:r>
                  <a:rPr lang="fa-IR" dirty="0"/>
                  <a:t>) است، دومین رقم ارزش </a:t>
                </a:r>
                <a14:m>
                  <m:oMath xmlns:m="http://schemas.openxmlformats.org/officeDocument/2006/math">
                    <m:sSup>
                      <m:sSupPr>
                        <m:ctrlPr>
                          <a:rPr lang="en-US" b="0" i="1" dirty="0" smtClean="0">
                            <a:latin typeface="Cambria Math" panose="02040503050406030204" pitchFamily="18" charset="0"/>
                          </a:rPr>
                        </m:ctrlPr>
                      </m:sSupPr>
                      <m:e>
                        <m:r>
                          <a:rPr lang="fa-IR" i="1" dirty="0" smtClean="0">
                            <a:latin typeface="Cambria Math" panose="02040503050406030204" pitchFamily="18" charset="0"/>
                          </a:rPr>
                          <m:t>10</m:t>
                        </m:r>
                      </m:e>
                      <m:sup>
                        <m:r>
                          <a:rPr lang="fa-IR" i="1" dirty="0" smtClean="0">
                            <a:latin typeface="Cambria Math" panose="02040503050406030204" pitchFamily="18" charset="0"/>
                          </a:rPr>
                          <m:t>2</m:t>
                        </m:r>
                      </m:sup>
                    </m:sSup>
                  </m:oMath>
                </a14:m>
                <a:r>
                  <a:rPr lang="fa-IR" dirty="0"/>
                  <a:t> و همینطور تا آخر.</a:t>
                </a:r>
              </a:p>
              <a:p>
                <a:r>
                  <a:rPr lang="fa-IR" dirty="0"/>
                  <a:t>مثلاً در جدول زیر، عدد پانزده هزار و دویست و سه</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r="-484"/>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7A24F918-E48B-4CD6-88B4-F48A81EB5FB6}" type="slidenum">
              <a:rPr lang="en-US" smtClean="0"/>
              <a:pPr/>
              <a:t>5</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pic>
        <p:nvPicPr>
          <p:cNvPr id="6" name="Picture 5"/>
          <p:cNvPicPr>
            <a:picLocks noChangeAspect="1"/>
          </p:cNvPicPr>
          <p:nvPr/>
        </p:nvPicPr>
        <p:blipFill>
          <a:blip r:embed="rId3"/>
          <a:stretch>
            <a:fillRect/>
          </a:stretch>
        </p:blipFill>
        <p:spPr>
          <a:xfrm>
            <a:off x="2666346" y="4278943"/>
            <a:ext cx="5906219" cy="1858810"/>
          </a:xfrm>
          <a:prstGeom prst="rect">
            <a:avLst/>
          </a:prstGeom>
        </p:spPr>
      </p:pic>
    </p:spTree>
    <p:extLst>
      <p:ext uri="{BB962C8B-B14F-4D97-AF65-F5344CB8AC3E}">
        <p14:creationId xmlns:p14="http://schemas.microsoft.com/office/powerpoint/2010/main" val="3120782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مبنای 2 و مبنای 10</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fa-IR" dirty="0"/>
                  <a:t>عدد دودویی هم به همین شکل است، با این تفاوت که پایه ارزشش 2 است. یعنی ارزش اولین رقم </a:t>
                </a:r>
                <a14:m>
                  <m:oMath xmlns:m="http://schemas.openxmlformats.org/officeDocument/2006/math">
                    <m:sSup>
                      <m:sSupPr>
                        <m:ctrlPr>
                          <a:rPr lang="en-US" i="1" dirty="0">
                            <a:latin typeface="Cambria Math" panose="02040503050406030204" pitchFamily="18" charset="0"/>
                          </a:rPr>
                        </m:ctrlPr>
                      </m:sSupPr>
                      <m:e>
                        <m:r>
                          <a:rPr lang="fa-IR" b="0" i="1" dirty="0" smtClean="0">
                            <a:latin typeface="Cambria Math" panose="02040503050406030204" pitchFamily="18" charset="0"/>
                          </a:rPr>
                          <m:t>2</m:t>
                        </m:r>
                      </m:e>
                      <m:sup>
                        <m:r>
                          <a:rPr lang="fa-IR" i="1" dirty="0">
                            <a:latin typeface="Cambria Math" panose="02040503050406030204" pitchFamily="18" charset="0"/>
                          </a:rPr>
                          <m:t>0</m:t>
                        </m:r>
                      </m:sup>
                    </m:sSup>
                  </m:oMath>
                </a14:m>
                <a:r>
                  <a:rPr lang="fa-IR" dirty="0"/>
                  <a:t>، دومین رقم </a:t>
                </a:r>
                <a14:m>
                  <m:oMath xmlns:m="http://schemas.openxmlformats.org/officeDocument/2006/math">
                    <m:sSup>
                      <m:sSupPr>
                        <m:ctrlPr>
                          <a:rPr lang="en-US" i="1" dirty="0">
                            <a:latin typeface="Cambria Math" panose="02040503050406030204" pitchFamily="18" charset="0"/>
                          </a:rPr>
                        </m:ctrlPr>
                      </m:sSupPr>
                      <m:e>
                        <m:r>
                          <a:rPr lang="fa-IR" i="1" dirty="0">
                            <a:latin typeface="Cambria Math" panose="02040503050406030204" pitchFamily="18" charset="0"/>
                          </a:rPr>
                          <m:t>2</m:t>
                        </m:r>
                      </m:e>
                      <m:sup>
                        <m:r>
                          <a:rPr lang="fa-IR" b="0" i="1" dirty="0" smtClean="0">
                            <a:latin typeface="Cambria Math" panose="02040503050406030204" pitchFamily="18" charset="0"/>
                          </a:rPr>
                          <m:t>1</m:t>
                        </m:r>
                      </m:sup>
                    </m:sSup>
                  </m:oMath>
                </a14:m>
                <a:r>
                  <a:rPr lang="fa-IR" dirty="0"/>
                  <a:t> و همینطور تا انتهاست.</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r="-484"/>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7A24F918-E48B-4CD6-88B4-F48A81EB5FB6}" type="slidenum">
              <a:rPr lang="en-US" smtClean="0"/>
              <a:pPr/>
              <a:t>6</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pic>
        <p:nvPicPr>
          <p:cNvPr id="7" name="Picture 6"/>
          <p:cNvPicPr>
            <a:picLocks noChangeAspect="1"/>
          </p:cNvPicPr>
          <p:nvPr/>
        </p:nvPicPr>
        <p:blipFill>
          <a:blip r:embed="rId3">
            <a:clrChange>
              <a:clrFrom>
                <a:srgbClr val="E5E2DD"/>
              </a:clrFrom>
              <a:clrTo>
                <a:srgbClr val="E5E2DD">
                  <a:alpha val="0"/>
                </a:srgbClr>
              </a:clrTo>
            </a:clrChange>
            <a:extLst>
              <a:ext uri="{28A0092B-C50C-407E-A947-70E740481C1C}">
                <a14:useLocalDpi xmlns:a14="http://schemas.microsoft.com/office/drawing/2010/main" val="0"/>
              </a:ext>
            </a:extLst>
          </a:blip>
          <a:stretch>
            <a:fillRect/>
          </a:stretch>
        </p:blipFill>
        <p:spPr>
          <a:xfrm>
            <a:off x="1785741" y="3381113"/>
            <a:ext cx="8373814" cy="1842239"/>
          </a:xfrm>
          <a:prstGeom prst="rect">
            <a:avLst/>
          </a:prstGeom>
        </p:spPr>
      </p:pic>
    </p:spTree>
    <p:extLst>
      <p:ext uri="{BB962C8B-B14F-4D97-AF65-F5344CB8AC3E}">
        <p14:creationId xmlns:p14="http://schemas.microsoft.com/office/powerpoint/2010/main" val="1383863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a:t>تبدیل از ده‌دهی به دودویی</a:t>
            </a:r>
            <a:endParaRPr lang="en-US" dirty="0"/>
          </a:p>
        </p:txBody>
      </p:sp>
      <p:sp>
        <p:nvSpPr>
          <p:cNvPr id="3" name="Content Placeholder 2"/>
          <p:cNvSpPr>
            <a:spLocks noGrp="1"/>
          </p:cNvSpPr>
          <p:nvPr>
            <p:ph idx="1"/>
          </p:nvPr>
        </p:nvSpPr>
        <p:spPr/>
        <p:txBody>
          <a:bodyPr>
            <a:normAutofit fontScale="92500" lnSpcReduction="10000"/>
          </a:bodyPr>
          <a:lstStyle/>
          <a:p>
            <a:r>
              <a:rPr lang="fa-IR" dirty="0"/>
              <a:t>یکی از راه‌های معمول و ساده برای تبدیل دسیمال به باینری (ده‌دهی به دودویی) انجام تقسیم‌های متوالی بر 2 است.</a:t>
            </a:r>
          </a:p>
          <a:p>
            <a:endParaRPr lang="fa-IR" dirty="0"/>
          </a:p>
          <a:p>
            <a:endParaRPr lang="fa-IR" dirty="0"/>
          </a:p>
          <a:p>
            <a:endParaRPr lang="fa-IR" dirty="0"/>
          </a:p>
          <a:p>
            <a:endParaRPr lang="fa-IR" dirty="0"/>
          </a:p>
          <a:p>
            <a:r>
              <a:rPr lang="fa-IR" dirty="0"/>
              <a:t>حالا باقی‌مانده‌ها را از انتها به ابتدا می‌نویسم. عدد 11001 در مبنای دو نتیجه تبدیل ده‌دهی به دودویی خواهد بود.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7</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638" y="2093478"/>
            <a:ext cx="3734582" cy="3069410"/>
          </a:xfrm>
          <a:prstGeom prst="rect">
            <a:avLst/>
          </a:prstGeom>
        </p:spPr>
      </p:pic>
      <p:sp>
        <p:nvSpPr>
          <p:cNvPr id="10" name="Rectangle 9"/>
          <p:cNvSpPr/>
          <p:nvPr/>
        </p:nvSpPr>
        <p:spPr>
          <a:xfrm>
            <a:off x="4990533" y="2699763"/>
            <a:ext cx="2773272" cy="2246769"/>
          </a:xfrm>
          <a:prstGeom prst="rect">
            <a:avLst/>
          </a:prstGeom>
        </p:spPr>
        <p:txBody>
          <a:bodyPr wrap="square">
            <a:spAutoFit/>
          </a:bodyPr>
          <a:lstStyle/>
          <a:p>
            <a:r>
              <a:rPr lang="en-US" sz="2800" dirty="0"/>
              <a:t>25 ÷  2  = 12  1</a:t>
            </a:r>
          </a:p>
          <a:p>
            <a:r>
              <a:rPr lang="en-US" sz="2800" dirty="0"/>
              <a:t>12 ÷  2  =  6   0</a:t>
            </a:r>
          </a:p>
          <a:p>
            <a:r>
              <a:rPr lang="en-US" sz="2800" dirty="0"/>
              <a:t>6  ÷  2  =  3   0</a:t>
            </a:r>
          </a:p>
          <a:p>
            <a:r>
              <a:rPr lang="en-US" sz="2800" dirty="0"/>
              <a:t>3  ÷  2  =  1   1</a:t>
            </a:r>
          </a:p>
          <a:p>
            <a:r>
              <a:rPr lang="en-US" sz="2800" dirty="0"/>
              <a:t>1  ÷  2  =  0   1</a:t>
            </a:r>
          </a:p>
        </p:txBody>
      </p:sp>
    </p:spTree>
    <p:extLst>
      <p:ext uri="{BB962C8B-B14F-4D97-AF65-F5344CB8AC3E}">
        <p14:creationId xmlns:p14="http://schemas.microsoft.com/office/powerpoint/2010/main" val="3310907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تبدیل عدد اعشاری به مبنای 2</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fa-IR" dirty="0"/>
                  <a:t>برای تبدیل عدد اعشاری از مبنای 10 به مبنای 2، از ضرب متوالی عدد اعشاری در شماره‌ی مبنای جدید (یعنی 2) استفاده می‌کنیم.</a:t>
                </a:r>
              </a:p>
              <a:p>
                <a:r>
                  <a:rPr lang="fa-IR" dirty="0"/>
                  <a:t>برای مثال، فرض کنید می‌خواهیم عدد اعشاری 0.875 را از مبنای 10 به مبنای 2 ببریم. سه محاسبه زیر را انجام می‌دهیم:</a:t>
                </a:r>
              </a:p>
              <a:p>
                <a:endParaRPr lang="fa-IR" dirty="0"/>
              </a:p>
              <a:p>
                <a:endParaRPr lang="fa-IR" dirty="0"/>
              </a:p>
              <a:p>
                <a:r>
                  <a:rPr lang="fa-IR" dirty="0"/>
                  <a:t>در نتیجه داریم: </a:t>
                </a:r>
                <a14:m>
                  <m:oMath xmlns:m="http://schemas.openxmlformats.org/officeDocument/2006/math">
                    <m:sSub>
                      <m:sSubPr>
                        <m:ctrlPr>
                          <a:rPr lang="en-US" b="0" i="1" dirty="0" smtClean="0">
                            <a:latin typeface="Cambria Math" panose="02040503050406030204" pitchFamily="18" charset="0"/>
                          </a:rPr>
                        </m:ctrlPr>
                      </m:sSubPr>
                      <m:e>
                        <m:d>
                          <m:dPr>
                            <m:ctrlPr>
                              <a:rPr lang="fa-IR" i="1" dirty="0" smtClean="0">
                                <a:latin typeface="Cambria Math" panose="02040503050406030204" pitchFamily="18" charset="0"/>
                              </a:rPr>
                            </m:ctrlPr>
                          </m:dPr>
                          <m:e>
                            <m:r>
                              <a:rPr lang="fa-IR" i="1" dirty="0" smtClean="0">
                                <a:latin typeface="Cambria Math" panose="02040503050406030204" pitchFamily="18" charset="0"/>
                              </a:rPr>
                              <m:t>0</m:t>
                            </m:r>
                            <m:r>
                              <a:rPr lang="fa-IR" i="1" dirty="0" smtClean="0">
                                <a:latin typeface="Cambria Math" panose="02040503050406030204" pitchFamily="18" charset="0"/>
                              </a:rPr>
                              <m:t>.</m:t>
                            </m:r>
                            <m:r>
                              <a:rPr lang="fa-IR" i="1" dirty="0" smtClean="0">
                                <a:latin typeface="Cambria Math" panose="02040503050406030204" pitchFamily="18" charset="0"/>
                              </a:rPr>
                              <m:t>111</m:t>
                            </m:r>
                          </m:e>
                        </m:d>
                      </m:e>
                      <m:sub>
                        <m:r>
                          <a:rPr lang="en-US" b="0" i="1" dirty="0" smtClean="0">
                            <a:latin typeface="Cambria Math" panose="02040503050406030204" pitchFamily="18" charset="0"/>
                          </a:rPr>
                          <m:t>2</m:t>
                        </m:r>
                      </m:sub>
                    </m:sSub>
                    <m:r>
                      <a:rPr lang="fa-IR" i="1" dirty="0" smtClean="0">
                        <a:latin typeface="Cambria Math" panose="02040503050406030204" pitchFamily="18" charset="0"/>
                      </a:rPr>
                      <m:t> = </m:t>
                    </m:r>
                    <m:sSub>
                      <m:sSubPr>
                        <m:ctrlPr>
                          <a:rPr lang="en-US" b="0" i="1" dirty="0" smtClean="0">
                            <a:latin typeface="Cambria Math" panose="02040503050406030204" pitchFamily="18" charset="0"/>
                          </a:rPr>
                        </m:ctrlPr>
                      </m:sSubPr>
                      <m:e>
                        <m:d>
                          <m:dPr>
                            <m:ctrlPr>
                              <a:rPr lang="fa-IR" i="1" dirty="0" smtClean="0">
                                <a:latin typeface="Cambria Math" panose="02040503050406030204" pitchFamily="18" charset="0"/>
                              </a:rPr>
                            </m:ctrlPr>
                          </m:dPr>
                          <m:e>
                            <m:r>
                              <a:rPr lang="fa-IR" i="1" dirty="0" smtClean="0">
                                <a:latin typeface="Cambria Math" panose="02040503050406030204" pitchFamily="18" charset="0"/>
                              </a:rPr>
                              <m:t>0</m:t>
                            </m:r>
                            <m:r>
                              <a:rPr lang="fa-IR" i="1" dirty="0" smtClean="0">
                                <a:latin typeface="Cambria Math" panose="02040503050406030204" pitchFamily="18" charset="0"/>
                              </a:rPr>
                              <m:t>.</m:t>
                            </m:r>
                            <m:r>
                              <a:rPr lang="fa-IR" i="1" dirty="0" smtClean="0">
                                <a:latin typeface="Cambria Math" panose="02040503050406030204" pitchFamily="18" charset="0"/>
                              </a:rPr>
                              <m:t>875</m:t>
                            </m:r>
                          </m:e>
                        </m:d>
                      </m:e>
                      <m:sub>
                        <m:r>
                          <a:rPr lang="en-US" b="0" i="1" dirty="0" smtClean="0">
                            <a:latin typeface="Cambria Math" panose="02040503050406030204" pitchFamily="18" charset="0"/>
                          </a:rPr>
                          <m:t>10</m:t>
                        </m:r>
                      </m:sub>
                    </m:sSub>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r="-484" b="-943"/>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7A24F918-E48B-4CD6-88B4-F48A81EB5FB6}" type="slidenum">
              <a:rPr lang="en-US" smtClean="0"/>
              <a:pPr/>
              <a:t>8</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898222" y="3998513"/>
            <a:ext cx="2688921" cy="1384995"/>
          </a:xfrm>
          <a:prstGeom prst="rect">
            <a:avLst/>
          </a:prstGeom>
        </p:spPr>
        <p:txBody>
          <a:bodyPr wrap="square">
            <a:spAutoFit/>
          </a:bodyPr>
          <a:lstStyle/>
          <a:p>
            <a:r>
              <a:rPr lang="en-US" sz="2800" dirty="0"/>
              <a:t>0.875 × 2 = </a:t>
            </a:r>
            <a:r>
              <a:rPr lang="en-US" sz="2800" dirty="0">
                <a:solidFill>
                  <a:srgbClr val="FF0000"/>
                </a:solidFill>
              </a:rPr>
              <a:t>1</a:t>
            </a:r>
            <a:r>
              <a:rPr lang="en-US" sz="2800" dirty="0"/>
              <a:t>.750</a:t>
            </a:r>
          </a:p>
          <a:p>
            <a:r>
              <a:rPr lang="en-US" sz="2800" dirty="0"/>
              <a:t>0.750 × 2 = </a:t>
            </a:r>
            <a:r>
              <a:rPr lang="en-US" sz="2800" dirty="0">
                <a:solidFill>
                  <a:srgbClr val="FF0000"/>
                </a:solidFill>
              </a:rPr>
              <a:t>1</a:t>
            </a:r>
            <a:r>
              <a:rPr lang="en-US" sz="2800" dirty="0"/>
              <a:t>.500</a:t>
            </a:r>
          </a:p>
          <a:p>
            <a:r>
              <a:rPr lang="en-US" sz="2800" dirty="0"/>
              <a:t>0.500 × 2 = </a:t>
            </a:r>
            <a:r>
              <a:rPr lang="en-US" sz="2800" dirty="0">
                <a:solidFill>
                  <a:srgbClr val="FF0000"/>
                </a:solidFill>
              </a:rPr>
              <a:t>1</a:t>
            </a:r>
            <a:r>
              <a:rPr lang="en-US" sz="2800" dirty="0"/>
              <a:t>.000</a:t>
            </a:r>
          </a:p>
        </p:txBody>
      </p:sp>
    </p:spTree>
    <p:extLst>
      <p:ext uri="{BB962C8B-B14F-4D97-AF65-F5344CB8AC3E}">
        <p14:creationId xmlns:p14="http://schemas.microsoft.com/office/powerpoint/2010/main" val="1004611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عدد 41/75 را به مبنای باینری می بریم</a:t>
            </a:r>
            <a:endParaRPr lang="en-US"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93950" y="2346325"/>
            <a:ext cx="6972300" cy="2952750"/>
          </a:xfrm>
        </p:spPr>
      </p:pic>
      <p:sp>
        <p:nvSpPr>
          <p:cNvPr id="4" name="Slide Number Placeholder 3"/>
          <p:cNvSpPr>
            <a:spLocks noGrp="1"/>
          </p:cNvSpPr>
          <p:nvPr>
            <p:ph type="sldNum" sz="quarter" idx="12"/>
          </p:nvPr>
        </p:nvSpPr>
        <p:spPr/>
        <p:txBody>
          <a:bodyPr/>
          <a:lstStyle/>
          <a:p>
            <a:fld id="{7A24F918-E48B-4CD6-88B4-F48A81EB5FB6}" type="slidenum">
              <a:rPr lang="en-US" smtClean="0"/>
              <a:pPr/>
              <a:t>9</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9" name="Rectangle 8"/>
          <p:cNvSpPr/>
          <p:nvPr/>
        </p:nvSpPr>
        <p:spPr>
          <a:xfrm>
            <a:off x="4296427" y="5260311"/>
            <a:ext cx="7247873" cy="923330"/>
          </a:xfrm>
          <a:prstGeom prst="rect">
            <a:avLst/>
          </a:prstGeom>
        </p:spPr>
        <p:txBody>
          <a:bodyPr wrap="square">
            <a:spAutoFit/>
          </a:bodyPr>
          <a:lstStyle/>
          <a:p>
            <a:pPr algn="r" rtl="1"/>
            <a:r>
              <a:rPr lang="fa-IR" dirty="0">
                <a:cs typeface="B Yekan" panose="00000400000000000000" pitchFamily="2" charset="-78"/>
              </a:rPr>
              <a:t>قسمت اعشاری ممکن است، هیچ موقع به صفر نرسد</a:t>
            </a:r>
          </a:p>
          <a:p>
            <a:pPr algn="r" rtl="1"/>
            <a:r>
              <a:rPr lang="fa-IR" dirty="0">
                <a:cs typeface="B Yekan" panose="00000400000000000000" pitchFamily="2" charset="-78"/>
              </a:rPr>
              <a:t>(مثلا برای 0.32 این اتفاق رخ می دهد و هرگز به صفر نمی رسد)</a:t>
            </a:r>
            <a:endParaRPr lang="en-US" dirty="0">
              <a:cs typeface="B Yekan" panose="00000400000000000000" pitchFamily="2" charset="-78"/>
            </a:endParaRPr>
          </a:p>
          <a:p>
            <a:pPr algn="r" rtl="1"/>
            <a:r>
              <a:rPr lang="fa-IR" dirty="0">
                <a:cs typeface="B Yekan" panose="00000400000000000000" pitchFamily="2" charset="-78"/>
              </a:rPr>
              <a:t>لذا باید بدانیم هنگام تبدیل، تا چند رقم اعشار میخواهیم دقت داشته باشیم</a:t>
            </a:r>
            <a:endParaRPr lang="en-US" dirty="0">
              <a:cs typeface="B Yekan" panose="00000400000000000000" pitchFamily="2" charset="-78"/>
            </a:endParaRPr>
          </a:p>
        </p:txBody>
      </p:sp>
    </p:spTree>
    <p:extLst>
      <p:ext uri="{BB962C8B-B14F-4D97-AF65-F5344CB8AC3E}">
        <p14:creationId xmlns:p14="http://schemas.microsoft.com/office/powerpoint/2010/main" val="39430427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30863</TotalTime>
  <Words>1859</Words>
  <Application>Microsoft Office PowerPoint</Application>
  <PresentationFormat>Widescreen</PresentationFormat>
  <Paragraphs>232</Paragraphs>
  <Slides>28</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28</vt:i4>
      </vt:variant>
    </vt:vector>
  </HeadingPairs>
  <TitlesOfParts>
    <vt:vector size="40" baseType="lpstr">
      <vt:lpstr>Arial</vt:lpstr>
      <vt:lpstr>B Mitra</vt:lpstr>
      <vt:lpstr>B Yekan</vt:lpstr>
      <vt:lpstr>Calibri</vt:lpstr>
      <vt:lpstr>Calibri Light</vt:lpstr>
      <vt:lpstr>Cambria Math</vt:lpstr>
      <vt:lpstr>Comic Sans MS</vt:lpstr>
      <vt:lpstr>Times New Roman</vt:lpstr>
      <vt:lpstr>Titr</vt:lpstr>
      <vt:lpstr>urw-din</vt:lpstr>
      <vt:lpstr>Wingdings</vt:lpstr>
      <vt:lpstr>Office Theme</vt:lpstr>
      <vt:lpstr>معماری کامپیوتر</vt:lpstr>
      <vt:lpstr>مطالب فصل 3</vt:lpstr>
      <vt:lpstr>سيستم نمايش اعداد</vt:lpstr>
      <vt:lpstr>اعداد در مبناهاي مختلف</vt:lpstr>
      <vt:lpstr>مبنای 2 و مبنای 10</vt:lpstr>
      <vt:lpstr>مبنای 2 و مبنای 10</vt:lpstr>
      <vt:lpstr>تبدیل از ده‌دهی به دودویی</vt:lpstr>
      <vt:lpstr>تبدیل عدد اعشاری به مبنای 2</vt:lpstr>
      <vt:lpstr>عدد 41/75 را به مبنای باینری می بریم</vt:lpstr>
      <vt:lpstr>ارزش مکانی ارقام در یک عدد</vt:lpstr>
      <vt:lpstr>تبدیل از مبنای 8 و16 به مبنای 2</vt:lpstr>
      <vt:lpstr>تبدیل از مبنای 8 و16 به مبنای 2</vt:lpstr>
      <vt:lpstr>جمع اعداد باینری</vt:lpstr>
      <vt:lpstr>تفریق اعداد باینری</vt:lpstr>
      <vt:lpstr>نگاهی به مکمل 2</vt:lpstr>
      <vt:lpstr>مثالی از عملیات جمع و تفریق دودویی در 5 بیت</vt:lpstr>
      <vt:lpstr>فرم استاندارد اعداد اعشاری IEEE Standard 754 Floating Point Numbers</vt:lpstr>
      <vt:lpstr>فرم استاندارد اعداد اعشاری IEEE Standard 754 Floating Point Numbers</vt:lpstr>
      <vt:lpstr>IEEE 754 has 3 basic components</vt:lpstr>
      <vt:lpstr>اعداد اعشاری تک دقت</vt:lpstr>
      <vt:lpstr>تمرین</vt:lpstr>
      <vt:lpstr>اعداد اعشاری دقت مضاعف</vt:lpstr>
      <vt:lpstr>کوچکترین عدد و بزرگترین عدد</vt:lpstr>
      <vt:lpstr>کدهای آشکار ساز خطا</vt:lpstr>
      <vt:lpstr>کد توازن (Parity Coding) </vt:lpstr>
      <vt:lpstr>مثال</vt:lpstr>
      <vt:lpstr>مولد توازن-چک کننده توازن</vt:lpstr>
      <vt:lpstr>پایان فصل سوم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Haghighatdoost</cp:lastModifiedBy>
  <cp:revision>308</cp:revision>
  <dcterms:created xsi:type="dcterms:W3CDTF">2021-08-11T10:34:58Z</dcterms:created>
  <dcterms:modified xsi:type="dcterms:W3CDTF">2024-10-23T17:48:17Z</dcterms:modified>
</cp:coreProperties>
</file>