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1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2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8" r:id="rId28"/>
    <p:sldId id="289" r:id="rId29"/>
    <p:sldId id="290" r:id="rId30"/>
    <p:sldId id="297" r:id="rId31"/>
    <p:sldId id="291" r:id="rId32"/>
    <p:sldId id="298" r:id="rId33"/>
    <p:sldId id="283" r:id="rId34"/>
    <p:sldId id="285" r:id="rId35"/>
    <p:sldId id="286" r:id="rId36"/>
    <p:sldId id="287" r:id="rId37"/>
    <p:sldId id="292" r:id="rId38"/>
    <p:sldId id="29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FFCC"/>
    <a:srgbClr val="ED78F0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image" Target="../media/image2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B4880-13CE-4B99-9E22-6F405100E7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B69393-7FBE-48EC-9415-924ADC6B863C}">
      <dgm:prSet phldrT="[Text]" custT="1"/>
      <dgm:spPr/>
      <dgm:t>
        <a:bodyPr/>
        <a:lstStyle/>
        <a:p>
          <a:pPr rtl="1"/>
          <a:r>
            <a:rPr lang="fa-IR" sz="3200" dirty="0" err="1">
              <a:cs typeface="B Yekan" panose="00000400000000000000" pitchFamily="2" charset="-78"/>
            </a:rPr>
            <a:t>زير</a:t>
          </a:r>
          <a:r>
            <a:rPr lang="fa-IR" sz="3200" dirty="0">
              <a:cs typeface="B Yekan" panose="00000400000000000000" pitchFamily="2" charset="-78"/>
            </a:rPr>
            <a:t> مجموعه</a:t>
          </a:r>
          <a:endParaRPr lang="en-US" sz="3200" dirty="0">
            <a:cs typeface="B Yekan" panose="00000400000000000000" pitchFamily="2" charset="-78"/>
          </a:endParaRPr>
        </a:p>
      </dgm:t>
    </dgm:pt>
    <dgm:pt modelId="{133B5641-83BB-4694-BC17-274A81554364}" type="parTrans" cxnId="{99D327B2-732A-4783-982B-28FE44F5162D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54C894FD-1C7F-41CB-BCE8-2F25F2869D8E}" type="sibTrans" cxnId="{99D327B2-732A-4783-982B-28FE44F5162D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D170A16D-32D4-4444-B5C3-9523C953A14B}">
          <dgm:prSet custT="1"/>
          <dgm:spPr/>
          <dgm:t>
            <a:bodyPr/>
            <a:lstStyle/>
            <a:p>
              <a:pPr rtl="1"/>
              <a:r>
                <a:rPr lang="fa-IR" sz="2000" dirty="0">
                  <a:cs typeface="B Yekan" panose="00000400000000000000" pitchFamily="2" charset="-78"/>
                </a:rPr>
                <a:t>اگر تمام عناصر مجموعه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a14:m>
              <a:r>
                <a:rPr lang="fa-IR" sz="2000" dirty="0">
                  <a:cs typeface="B Yekan" panose="00000400000000000000" pitchFamily="2" charset="-78"/>
                </a:rPr>
                <a:t> در </a:t>
              </a:r>
              <a14:m>
                <m:oMath xmlns:m="http://schemas.openxmlformats.org/officeDocument/2006/math">
                  <m:r>
                    <a:rPr lang="en-US" sz="2000" b="0" i="1" smtClean="0">
                      <a:latin typeface="Cambria Math" panose="02040503050406030204" pitchFamily="18" charset="0"/>
                    </a:rPr>
                    <m:t>𝑆</m:t>
                  </m:r>
                </m:oMath>
              </a14:m>
              <a:r>
                <a:rPr lang="fa-IR" sz="2000" dirty="0">
                  <a:cs typeface="B Yekan" panose="00000400000000000000" pitchFamily="2" charset="-78"/>
                </a:rPr>
                <a:t> باشند.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000" i="1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en-US" sz="2000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⊂</m:t>
                  </m:r>
                  <m:r>
                    <a:rPr lang="en-US" sz="2000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𝑆</m:t>
                  </m:r>
                </m:oMath>
              </a14:m>
              <a:endParaRPr lang="en-US" sz="2000" dirty="0">
                <a:cs typeface="B Yekan" panose="00000400000000000000" pitchFamily="2" charset="-78"/>
              </a:endParaRPr>
            </a:p>
          </dgm:t>
        </dgm:pt>
      </mc:Choice>
      <mc:Fallback xmlns="">
        <dgm:pt modelId="{D170A16D-32D4-4444-B5C3-9523C953A14B}">
          <dgm:prSet custT="1"/>
          <dgm:spPr/>
          <dgm:t>
            <a:bodyPr/>
            <a:lstStyle/>
            <a:p>
              <a:pPr rtl="1"/>
              <a:r>
                <a:rPr lang="fa-IR" sz="2000" dirty="0">
                  <a:cs typeface="B Yekan" panose="00000400000000000000" pitchFamily="2" charset="-78"/>
                </a:rPr>
                <a:t>اگر تمام عناصر مجموعه </a:t>
              </a:r>
              <a:r>
                <a:rPr lang="en-US" sz="2000" b="0" i="0">
                  <a:latin typeface="Cambria Math" panose="02040503050406030204" pitchFamily="18" charset="0"/>
                </a:rPr>
                <a:t>𝑆_1</a:t>
              </a:r>
              <a:r>
                <a:rPr lang="fa-IR" sz="2000" dirty="0">
                  <a:cs typeface="B Yekan" panose="00000400000000000000" pitchFamily="2" charset="-78"/>
                </a:rPr>
                <a:t> در </a:t>
              </a:r>
              <a:r>
                <a:rPr lang="en-US" sz="2000" b="0" i="0">
                  <a:latin typeface="Cambria Math" panose="02040503050406030204" pitchFamily="18" charset="0"/>
                </a:rPr>
                <a:t>𝑆</a:t>
              </a:r>
              <a:r>
                <a:rPr lang="fa-IR" sz="2000" dirty="0">
                  <a:cs typeface="B Yekan" panose="00000400000000000000" pitchFamily="2" charset="-78"/>
                </a:rPr>
                <a:t> باشند. </a:t>
              </a:r>
              <a:r>
                <a:rPr lang="en-US" sz="2000" i="0">
                  <a:latin typeface="Cambria Math" panose="02040503050406030204" pitchFamily="18" charset="0"/>
                </a:rPr>
                <a:t>𝑆_1</a:t>
              </a:r>
              <a:r>
                <a:rPr lang="en-US" sz="2000" i="0">
                  <a:latin typeface="Cambria Math" panose="02040503050406030204" pitchFamily="18" charset="0"/>
                  <a:ea typeface="Cambria Math" panose="02040503050406030204" pitchFamily="18" charset="0"/>
                </a:rPr>
                <a:t>⊂𝑆</a:t>
              </a:r>
              <a:endParaRPr lang="en-US" sz="2000" dirty="0">
                <a:cs typeface="B Yekan" panose="00000400000000000000" pitchFamily="2" charset="-78"/>
              </a:endParaRPr>
            </a:p>
          </dgm:t>
        </dgm:pt>
      </mc:Fallback>
    </mc:AlternateContent>
    <dgm:pt modelId="{F818AC6D-838F-42EA-8EF8-524C1493D182}" type="parTrans" cxnId="{BD3C713B-D0AD-4308-BC81-9F4469E6C7B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B9B9155B-7233-4894-92C7-A89694E4DA16}" type="sibTrans" cxnId="{BD3C713B-D0AD-4308-BC81-9F4469E6C7B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BBD920F6-F372-495F-A697-2260DF1329DE}">
          <dgm:prSet custT="1"/>
          <dgm:spPr/>
          <dgm:t>
            <a:bodyPr/>
            <a:lstStyle/>
            <a:p>
              <a:pPr rtl="1"/>
              <a:r>
                <a:rPr lang="fa-IR" sz="2000" dirty="0">
                  <a:cs typeface="B Yekan" panose="00000400000000000000" pitchFamily="2" charset="-78"/>
                </a:rPr>
                <a:t>اگر تمام عناصر مجموعه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000" i="1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a14:m>
              <a:r>
                <a:rPr lang="fa-IR" sz="2000" dirty="0">
                  <a:cs typeface="B Yekan" panose="00000400000000000000" pitchFamily="2" charset="-78"/>
                </a:rPr>
                <a:t> در </a:t>
              </a:r>
              <a14:m>
                <m:oMath xmlns:m="http://schemas.openxmlformats.org/officeDocument/2006/math">
                  <m:r>
                    <a:rPr lang="en-US" sz="2000" i="1">
                      <a:latin typeface="Cambria Math" panose="02040503050406030204" pitchFamily="18" charset="0"/>
                    </a:rPr>
                    <m:t>𝑆</m:t>
                  </m:r>
                </m:oMath>
              </a14:m>
              <a:r>
                <a:rPr lang="fa-IR" sz="2000" dirty="0">
                  <a:cs typeface="B Yekan" panose="00000400000000000000" pitchFamily="2" charset="-78"/>
                </a:rPr>
                <a:t> باشند و </a:t>
              </a:r>
              <a14:m>
                <m:oMath xmlns:m="http://schemas.openxmlformats.org/officeDocument/2006/math">
                  <m:r>
                    <a:rPr lang="en-US" sz="2000" i="1">
                      <a:latin typeface="Cambria Math" panose="02040503050406030204" pitchFamily="18" charset="0"/>
                    </a:rPr>
                    <m:t>𝑆</m:t>
                  </m:r>
                </m:oMath>
              </a14:m>
              <a:r>
                <a:rPr lang="fa-IR" sz="2000" dirty="0">
                  <a:cs typeface="B Yekan" panose="00000400000000000000" pitchFamily="2" charset="-78"/>
                </a:rPr>
                <a:t> عنصري اضافه تر نداشته باشد  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000" i="1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en-US" sz="20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⊆</m:t>
                  </m:r>
                  <m:r>
                    <a:rPr lang="en-US" sz="2000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𝑆</m:t>
                  </m:r>
                </m:oMath>
              </a14:m>
              <a:endParaRPr lang="fa-IR" sz="2000" dirty="0">
                <a:ea typeface="Cambria Math" panose="02040503050406030204" pitchFamily="18" charset="0"/>
                <a:cs typeface="B Yekan" panose="00000400000000000000" pitchFamily="2" charset="-78"/>
              </a:endParaRPr>
            </a:p>
          </dgm:t>
        </dgm:pt>
      </mc:Choice>
      <mc:Fallback xmlns="">
        <dgm:pt modelId="{BBD920F6-F372-495F-A697-2260DF1329DE}">
          <dgm:prSet custT="1"/>
          <dgm:spPr/>
          <dgm:t>
            <a:bodyPr/>
            <a:lstStyle/>
            <a:p>
              <a:pPr rtl="1"/>
              <a:r>
                <a:rPr lang="fa-IR" sz="2000" dirty="0">
                  <a:cs typeface="B Yekan" panose="00000400000000000000" pitchFamily="2" charset="-78"/>
                </a:rPr>
                <a:t>اگر تمام عناصر مجموعه </a:t>
              </a:r>
              <a:r>
                <a:rPr lang="en-US" sz="2000" i="0">
                  <a:latin typeface="Cambria Math" panose="02040503050406030204" pitchFamily="18" charset="0"/>
                </a:rPr>
                <a:t>𝑆_1</a:t>
              </a:r>
              <a:r>
                <a:rPr lang="fa-IR" sz="2000" dirty="0">
                  <a:cs typeface="B Yekan" panose="00000400000000000000" pitchFamily="2" charset="-78"/>
                </a:rPr>
                <a:t> در </a:t>
              </a:r>
              <a:r>
                <a:rPr lang="en-US" sz="2000" i="0">
                  <a:latin typeface="Cambria Math" panose="02040503050406030204" pitchFamily="18" charset="0"/>
                </a:rPr>
                <a:t>𝑆</a:t>
              </a:r>
              <a:r>
                <a:rPr lang="fa-IR" sz="2000" dirty="0">
                  <a:cs typeface="B Yekan" panose="00000400000000000000" pitchFamily="2" charset="-78"/>
                </a:rPr>
                <a:t> باشند و </a:t>
              </a:r>
              <a:r>
                <a:rPr lang="en-US" sz="2000" i="0">
                  <a:latin typeface="Cambria Math" panose="02040503050406030204" pitchFamily="18" charset="0"/>
                </a:rPr>
                <a:t>𝑆</a:t>
              </a:r>
              <a:r>
                <a:rPr lang="fa-IR" sz="2000" dirty="0">
                  <a:cs typeface="B Yekan" panose="00000400000000000000" pitchFamily="2" charset="-78"/>
                </a:rPr>
                <a:t> عنصري اضافه تر نداشته باشد   </a:t>
              </a:r>
              <a:r>
                <a:rPr lang="en-US" sz="2000" i="0">
                  <a:latin typeface="Cambria Math" panose="02040503050406030204" pitchFamily="18" charset="0"/>
                </a:rPr>
                <a:t>𝑆_1</a:t>
              </a:r>
              <a:r>
                <a:rPr lang="en-US" sz="2000" i="0">
                  <a:latin typeface="Cambria Math" panose="02040503050406030204" pitchFamily="18" charset="0"/>
                  <a:ea typeface="Cambria Math" panose="02040503050406030204" pitchFamily="18" charset="0"/>
                </a:rPr>
                <a:t>⊆𝑆</a:t>
              </a:r>
              <a:endParaRPr lang="fa-IR" sz="2000" dirty="0">
                <a:ea typeface="Cambria Math" panose="02040503050406030204" pitchFamily="18" charset="0"/>
                <a:cs typeface="B Yekan" panose="00000400000000000000" pitchFamily="2" charset="-78"/>
              </a:endParaRPr>
            </a:p>
          </dgm:t>
        </dgm:pt>
      </mc:Fallback>
    </mc:AlternateContent>
    <dgm:pt modelId="{72583DA2-3681-4EDF-972B-D7446174BAFA}" type="parTrans" cxnId="{C4842F2C-E188-4322-8B58-30B996DD77EC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80900D99-AD2F-437D-845F-E90AD9904B36}" type="sibTrans" cxnId="{C4842F2C-E188-4322-8B58-30B996DD77EC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FD14C8C9-6364-4EA4-B81A-881B13FB13CA}">
          <dgm:prSet custT="1"/>
          <dgm:spPr/>
          <dgm:t>
            <a:bodyPr/>
            <a:lstStyle/>
            <a:p>
              <a:pPr rtl="1"/>
              <a:r>
                <a:rPr lang="fa-IR" sz="2000" dirty="0">
                  <a:cs typeface="B Yekan" panose="00000400000000000000" pitchFamily="2" charset="-78"/>
                </a:rPr>
                <a:t>اگر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000" i="1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a14:m>
              <a:r>
                <a:rPr lang="fa-IR" sz="2000" dirty="0">
                  <a:cs typeface="B Yekan" panose="00000400000000000000" pitchFamily="2" charset="-78"/>
                </a:rPr>
                <a:t> و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fa-IR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fa-IR" sz="2000" dirty="0">
                  <a:cs typeface="B Yekan" panose="00000400000000000000" pitchFamily="2" charset="-78"/>
                </a:rPr>
                <a:t> هيچ عضو مشترکي نداشته باشند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000" i="1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en-US" sz="20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∩</m:t>
                  </m:r>
                  <m:sSub>
                    <m:sSubPr>
                      <m:ctrlPr>
                        <a:rPr lang="en-US" sz="200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lang="en-US" sz="2000" b="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en-US" sz="2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∅</m:t>
                  </m:r>
                </m:oMath>
              </a14:m>
              <a:r>
                <a:rPr lang="fa-IR" sz="2000" dirty="0">
                  <a:cs typeface="B Yekan" panose="00000400000000000000" pitchFamily="2" charset="-78"/>
                </a:rPr>
                <a:t> </a:t>
              </a:r>
              <a:r>
                <a:rPr lang="fa-IR" sz="2000" dirty="0">
                  <a:solidFill>
                    <a:srgbClr val="FF0000"/>
                  </a:solidFill>
                  <a:cs typeface="B Yekan" panose="00000400000000000000" pitchFamily="2" charset="-78"/>
                </a:rPr>
                <a:t>دو مجموعه مجزا </a:t>
              </a:r>
              <a:r>
                <a:rPr lang="fa-IR" sz="2000" dirty="0">
                  <a:cs typeface="B Yekan" panose="00000400000000000000" pitchFamily="2" charset="-78"/>
                </a:rPr>
                <a:t>ميگويند.</a:t>
              </a:r>
            </a:p>
          </dgm:t>
        </dgm:pt>
      </mc:Choice>
      <mc:Fallback xmlns="">
        <dgm:pt modelId="{FD14C8C9-6364-4EA4-B81A-881B13FB13CA}">
          <dgm:prSet custT="1"/>
          <dgm:spPr/>
          <dgm:t>
            <a:bodyPr/>
            <a:lstStyle/>
            <a:p>
              <a:pPr rtl="1"/>
              <a:r>
                <a:rPr lang="fa-IR" sz="2000" dirty="0">
                  <a:cs typeface="B Yekan" panose="00000400000000000000" pitchFamily="2" charset="-78"/>
                </a:rPr>
                <a:t>اگر </a:t>
              </a:r>
              <a:r>
                <a:rPr lang="en-US" sz="2000" i="0">
                  <a:latin typeface="Cambria Math" panose="02040503050406030204" pitchFamily="18" charset="0"/>
                </a:rPr>
                <a:t>𝑆_1</a:t>
              </a:r>
              <a:r>
                <a:rPr lang="fa-IR" sz="2000" dirty="0">
                  <a:cs typeface="B Yekan" panose="00000400000000000000" pitchFamily="2" charset="-78"/>
                </a:rPr>
                <a:t> و </a:t>
              </a:r>
              <a:r>
                <a:rPr lang="en-US" sz="2000" i="0">
                  <a:latin typeface="Cambria Math" panose="02040503050406030204" pitchFamily="18" charset="0"/>
                </a:rPr>
                <a:t>𝑆_</a:t>
              </a:r>
              <a:r>
                <a:rPr lang="fa-IR" sz="2000" b="0" i="0">
                  <a:latin typeface="Cambria Math" panose="02040503050406030204" pitchFamily="18" charset="0"/>
                </a:rPr>
                <a:t>2</a:t>
              </a:r>
              <a:r>
                <a:rPr lang="fa-IR" sz="2000" dirty="0">
                  <a:cs typeface="B Yekan" panose="00000400000000000000" pitchFamily="2" charset="-78"/>
                </a:rPr>
                <a:t> هيچ عضو مشترکي نداشته باشند </a:t>
              </a:r>
              <a:r>
                <a:rPr lang="en-US" sz="2000" i="0">
                  <a:latin typeface="Cambria Math" panose="02040503050406030204" pitchFamily="18" charset="0"/>
                </a:rPr>
                <a:t>𝑆_1</a:t>
              </a:r>
              <a:r>
                <a:rPr lang="en-US" sz="2000" i="0">
                  <a:latin typeface="Cambria Math" panose="02040503050406030204" pitchFamily="18" charset="0"/>
                  <a:ea typeface="Cambria Math" panose="02040503050406030204" pitchFamily="18" charset="0"/>
                </a:rPr>
                <a:t>∩</a:t>
              </a:r>
              <a:r>
                <a:rPr lang="en-US" sz="2000" i="0">
                  <a:latin typeface="Cambria Math" panose="02040503050406030204" pitchFamily="18" charset="0"/>
                </a:rPr>
                <a:t>𝑆_</a:t>
              </a:r>
              <a:r>
                <a:rPr lang="en-US" sz="2000" b="0" i="0">
                  <a:latin typeface="Cambria Math" panose="02040503050406030204" pitchFamily="18" charset="0"/>
                </a:rPr>
                <a:t>2=</a:t>
              </a:r>
              <a:r>
                <a:rPr lang="en-US" sz="20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∅</a:t>
              </a:r>
              <a:r>
                <a:rPr lang="fa-IR" sz="2000" dirty="0">
                  <a:cs typeface="B Yekan" panose="00000400000000000000" pitchFamily="2" charset="-78"/>
                </a:rPr>
                <a:t> </a:t>
              </a:r>
              <a:r>
                <a:rPr lang="fa-IR" sz="2000" dirty="0">
                  <a:solidFill>
                    <a:srgbClr val="FF0000"/>
                  </a:solidFill>
                  <a:cs typeface="B Yekan" panose="00000400000000000000" pitchFamily="2" charset="-78"/>
                </a:rPr>
                <a:t>دو مجموعه مجزا </a:t>
              </a:r>
              <a:r>
                <a:rPr lang="fa-IR" sz="2000" dirty="0">
                  <a:cs typeface="B Yekan" panose="00000400000000000000" pitchFamily="2" charset="-78"/>
                </a:rPr>
                <a:t>ميگويند.</a:t>
              </a:r>
            </a:p>
          </dgm:t>
        </dgm:pt>
      </mc:Fallback>
    </mc:AlternateContent>
    <dgm:pt modelId="{BAFC9B8D-3E3D-4E92-ACAC-C7663C9CB715}" type="parTrans" cxnId="{F385600C-70A0-4418-96F9-FD6274D4476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3C1DBBBC-E095-4CBE-BC4F-C02C0A6C7A57}" type="sibTrans" cxnId="{F385600C-70A0-4418-96F9-FD6274D4476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F1F87C70-A1B5-42BD-891B-48E106227C1C}">
      <dgm:prSet custT="1"/>
      <dgm:spPr/>
      <dgm:t>
        <a:bodyPr/>
        <a:lstStyle/>
        <a:p>
          <a:pPr rtl="1"/>
          <a:r>
            <a:rPr lang="fa-IR" sz="3200" dirty="0">
              <a:cs typeface="B Yekan" panose="00000400000000000000" pitchFamily="2" charset="-78"/>
            </a:rPr>
            <a:t>تابع</a:t>
          </a:r>
        </a:p>
      </dgm:t>
    </dgm:pt>
    <dgm:pt modelId="{91561D06-510D-4023-859C-31CE1DE6B1E3}" type="parTrans" cxnId="{3EECB4B3-2446-42E4-ADA8-630F5B916758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6744FD9F-51AC-4A6B-8ED8-DD7B2AB19C1F}" type="sibTrans" cxnId="{3EECB4B3-2446-42E4-ADA8-630F5B916758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B97B4A96-B648-40B1-8CAD-D7DB586807CB}">
          <dgm:prSet custT="1"/>
          <dgm:spPr/>
          <dgm:t>
            <a:bodyPr/>
            <a:lstStyle/>
            <a:p>
              <a:pPr rtl="1"/>
              <a:r>
                <a:rPr lang="fa-IR" sz="1600" dirty="0">
                  <a:cs typeface="B Yekan" panose="00000400000000000000" pitchFamily="2" charset="-78"/>
                </a:rPr>
                <a:t>يک تابع، قانون يا ضابطه اي است که عناصر يک مجموعه (مثلاً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60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i="1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1600" i="1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a14:m>
              <a:r>
                <a:rPr lang="fa-IR" sz="1600" dirty="0">
                  <a:cs typeface="B Yekan" panose="00000400000000000000" pitchFamily="2" charset="-78"/>
                </a:rPr>
                <a:t>) را به عناصر مجموعه اي ديگر (مثلاً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60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i="1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fa-IR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fa-IR" sz="1600" dirty="0">
                  <a:cs typeface="B Yekan" panose="00000400000000000000" pitchFamily="2" charset="-78"/>
                </a:rPr>
                <a:t>) مربوط مي سازد.</a:t>
              </a:r>
            </a:p>
          </dgm:t>
        </dgm:pt>
      </mc:Choice>
      <mc:Fallback xmlns="">
        <dgm:pt modelId="{B97B4A96-B648-40B1-8CAD-D7DB586807CB}">
          <dgm:prSet custT="1"/>
          <dgm:spPr/>
          <dgm:t>
            <a:bodyPr/>
            <a:lstStyle/>
            <a:p>
              <a:pPr rtl="1"/>
              <a:r>
                <a:rPr lang="fa-IR" sz="1600" dirty="0">
                  <a:cs typeface="B Yekan" panose="00000400000000000000" pitchFamily="2" charset="-78"/>
                </a:rPr>
                <a:t>يک تابع، قانون يا ضابطه اي است که عناصر يک مجموعه (مثلاً </a:t>
              </a:r>
              <a:r>
                <a:rPr lang="en-US" sz="1600" i="0">
                  <a:latin typeface="Cambria Math" panose="02040503050406030204" pitchFamily="18" charset="0"/>
                </a:rPr>
                <a:t>𝑆_1</a:t>
              </a:r>
              <a:r>
                <a:rPr lang="fa-IR" sz="1600" dirty="0">
                  <a:cs typeface="B Yekan" panose="00000400000000000000" pitchFamily="2" charset="-78"/>
                </a:rPr>
                <a:t>) را به عناصر مجموعه اي ديگر (مثلاً </a:t>
              </a:r>
              <a:r>
                <a:rPr lang="en-US" sz="1600" i="0">
                  <a:latin typeface="Cambria Math" panose="02040503050406030204" pitchFamily="18" charset="0"/>
                </a:rPr>
                <a:t>𝑆_</a:t>
              </a:r>
              <a:r>
                <a:rPr lang="fa-IR" sz="1600" b="0" i="0">
                  <a:latin typeface="Cambria Math" panose="02040503050406030204" pitchFamily="18" charset="0"/>
                </a:rPr>
                <a:t>2</a:t>
              </a:r>
              <a:r>
                <a:rPr lang="fa-IR" sz="1600" dirty="0">
                  <a:cs typeface="B Yekan" panose="00000400000000000000" pitchFamily="2" charset="-78"/>
                </a:rPr>
                <a:t>) مربوط مي سازد.</a:t>
              </a:r>
            </a:p>
          </dgm:t>
        </dgm:pt>
      </mc:Fallback>
    </mc:AlternateContent>
    <dgm:pt modelId="{5A31A362-C783-4822-AF86-D2ABE0B7F134}" type="parTrans" cxnId="{C7D0F254-B15C-47C5-B891-0E6CB6AF531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6EBCF8F1-0C80-410B-B398-53DE306F5144}" type="sibTrans" cxnId="{C7D0F254-B15C-47C5-B891-0E6CB6AF531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9E066026-3C22-4854-9C21-477F55FA3668}">
          <dgm:prSet custT="1"/>
          <dgm:spPr/>
          <dgm:t>
            <a:bodyPr/>
            <a:lstStyle/>
            <a:p>
              <a:pPr rtl="1"/>
              <a:r>
                <a:rPr lang="fa-IR" sz="1600" dirty="0">
                  <a:cs typeface="B Yekan" panose="00000400000000000000" pitchFamily="2" charset="-78"/>
                </a:rPr>
                <a:t>اگر </a:t>
              </a:r>
              <a14:m>
                <m:oMath xmlns:m="http://schemas.openxmlformats.org/officeDocument/2006/math">
                  <m:r>
                    <a:rPr lang="en-US" sz="1600" i="1" dirty="0" smtClean="0">
                      <a:latin typeface="Cambria Math" panose="02040503050406030204" pitchFamily="18" charset="0"/>
                      <a:cs typeface="B Yekan" panose="00000400000000000000" pitchFamily="2" charset="-78"/>
                    </a:rPr>
                    <m:t>𝑓</m:t>
                  </m:r>
                </m:oMath>
              </a14:m>
              <a:r>
                <a:rPr lang="fa-IR" sz="1600" dirty="0">
                  <a:cs typeface="B Yekan" panose="00000400000000000000" pitchFamily="2" charset="-78"/>
                </a:rPr>
                <a:t> نشان دهنده تابع باشد، مجموعه اول را دامنه و مجموعه دوم را برد تابع ميگويند و بصورت </a:t>
              </a:r>
              <a14:m>
                <m:oMath xmlns:m="http://schemas.openxmlformats.org/officeDocument/2006/math">
                  <m:r>
                    <a:rPr lang="en-US" sz="1600" i="1">
                      <a:latin typeface="Cambria Math" panose="02040503050406030204" pitchFamily="18" charset="0"/>
                    </a:rPr>
                    <m:t>𝑓</m:t>
                  </m:r>
                  <m:r>
                    <a:rPr lang="en-US" sz="1600" i="1">
                      <a:latin typeface="Cambria Math" panose="02040503050406030204" pitchFamily="18" charset="0"/>
                    </a:rPr>
                    <m:t>:</m:t>
                  </m:r>
                  <m:sSub>
                    <m:sSubPr>
                      <m:ctrlPr>
                        <a:rPr lang="en-US" sz="160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i="1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1600" i="1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en-US" sz="1600" i="1">
                      <a:latin typeface="Cambria Math" panose="02040503050406030204" pitchFamily="18" charset="0"/>
                    </a:rPr>
                    <m:t>→</m:t>
                  </m:r>
                  <m:sSub>
                    <m:sSubPr>
                      <m:ctrlPr>
                        <a:rPr lang="en-US" sz="160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i="1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endParaRPr lang="en-US" sz="1600" dirty="0">
                <a:cs typeface="B Yekan" panose="00000400000000000000" pitchFamily="2" charset="-78"/>
              </a:endParaRPr>
            </a:p>
          </dgm:t>
        </dgm:pt>
      </mc:Choice>
      <mc:Fallback xmlns="">
        <dgm:pt modelId="{9E066026-3C22-4854-9C21-477F55FA3668}">
          <dgm:prSet custT="1"/>
          <dgm:spPr/>
          <dgm:t>
            <a:bodyPr/>
            <a:lstStyle/>
            <a:p>
              <a:pPr rtl="1"/>
              <a:r>
                <a:rPr lang="fa-IR" sz="1600" dirty="0">
                  <a:cs typeface="B Yekan" panose="00000400000000000000" pitchFamily="2" charset="-78"/>
                </a:rPr>
                <a:t>اگر </a:t>
              </a:r>
              <a:r>
                <a:rPr lang="en-US" sz="1600" i="0" dirty="0">
                  <a:latin typeface="Cambria Math" panose="02040503050406030204" pitchFamily="18" charset="0"/>
                  <a:cs typeface="B Yekan" panose="00000400000000000000" pitchFamily="2" charset="-78"/>
                </a:rPr>
                <a:t>𝑓</a:t>
              </a:r>
              <a:r>
                <a:rPr lang="fa-IR" sz="1600" dirty="0">
                  <a:cs typeface="B Yekan" panose="00000400000000000000" pitchFamily="2" charset="-78"/>
                </a:rPr>
                <a:t> نشان دهنده تابع باشد، مجموعه اول را دامنه و مجموعه دوم را برد تابع ميگويند و بصورت </a:t>
              </a:r>
              <a:r>
                <a:rPr lang="en-US" sz="1600" i="0">
                  <a:latin typeface="Cambria Math" panose="02040503050406030204" pitchFamily="18" charset="0"/>
                </a:rPr>
                <a:t>𝑓:𝑆_1→𝑆_2</a:t>
              </a:r>
              <a:endParaRPr lang="en-US" sz="1600" dirty="0">
                <a:cs typeface="B Yekan" panose="00000400000000000000" pitchFamily="2" charset="-78"/>
              </a:endParaRPr>
            </a:p>
          </dgm:t>
        </dgm:pt>
      </mc:Fallback>
    </mc:AlternateContent>
    <dgm:pt modelId="{ECA19D58-7504-49D4-9FA8-D4DFDCBD693B}" type="parTrans" cxnId="{40542F16-2A40-49B0-9EEB-E0591DB0183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C161F7D1-9B1E-41EA-9D12-2561AC415759}" type="sibTrans" cxnId="{40542F16-2A40-49B0-9EEB-E0591DB0183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C80C4378-80E0-4D46-B7A1-A05CBD526BEA}">
      <dgm:prSet custT="1"/>
      <dgm:spPr/>
      <dgm:t>
        <a:bodyPr/>
        <a:lstStyle/>
        <a:p>
          <a:pPr rtl="1"/>
          <a:r>
            <a:rPr lang="fa-IR" sz="1800" dirty="0">
              <a:cs typeface="B Yekan" panose="00000400000000000000" pitchFamily="2" charset="-78"/>
            </a:rPr>
            <a:t>در تابع هر عضو از دامنه تنها به </a:t>
          </a:r>
          <a:r>
            <a:rPr lang="fa-IR" sz="1800" dirty="0" err="1">
              <a:cs typeface="B Yekan" panose="00000400000000000000" pitchFamily="2" charset="-78"/>
            </a:rPr>
            <a:t>يک</a:t>
          </a:r>
          <a:r>
            <a:rPr lang="fa-IR" sz="1800" dirty="0">
              <a:cs typeface="B Yekan" panose="00000400000000000000" pitchFamily="2" charset="-78"/>
            </a:rPr>
            <a:t> از عضو از مجموعه برد </a:t>
          </a:r>
          <a:r>
            <a:rPr lang="fa-IR" sz="1800" dirty="0" err="1">
              <a:cs typeface="B Yekan" panose="00000400000000000000" pitchFamily="2" charset="-78"/>
            </a:rPr>
            <a:t>ميتواند</a:t>
          </a:r>
          <a:r>
            <a:rPr lang="fa-IR" sz="1800" dirty="0">
              <a:cs typeface="B Yekan" panose="00000400000000000000" pitchFamily="2" charset="-78"/>
            </a:rPr>
            <a:t> مربوط باشد.</a:t>
          </a:r>
        </a:p>
      </dgm:t>
    </dgm:pt>
    <dgm:pt modelId="{B709E498-334B-4ED3-9784-CC5063BA366F}" type="parTrans" cxnId="{EF17499C-6612-4896-BBEF-60AF18F3EB5D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0923A231-F9BE-41C9-85A5-050E7FB94926}" type="sibTrans" cxnId="{EF17499C-6612-4896-BBEF-60AF18F3EB5D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893F1B85-89A4-4176-A0DF-46551899759E}">
          <dgm:prSet custT="1"/>
          <dgm:spPr/>
          <dgm:t>
            <a:bodyPr/>
            <a:lstStyle/>
            <a:p>
              <a:pPr rtl="1"/>
              <a:r>
                <a:rPr lang="fa-IR" sz="1800" dirty="0">
                  <a:cs typeface="B Yekan" panose="00000400000000000000" pitchFamily="2" charset="-78"/>
                </a:rPr>
                <a:t>تابع را ميتوان بصورت زوج هاي مرتب نوشت    </a:t>
              </a:r>
              <a14:m>
                <m:oMath xmlns:m="http://schemas.openxmlformats.org/officeDocument/2006/math">
                  <m:d>
                    <m:dPr>
                      <m:ctrlPr>
                        <a:rPr lang="en-US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e>
                  </m:d>
                </m:oMath>
              </a14:m>
              <a:r>
                <a:rPr lang="fa-IR" sz="1800" dirty="0">
                  <a:cs typeface="B Yekan" panose="00000400000000000000" pitchFamily="2" charset="-78"/>
                </a:rPr>
                <a:t>  معادل است با  </a:t>
              </a: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lang="en-US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e>
                  </m:d>
                  <m:r>
                    <a:rPr lang="en-US" sz="1800" i="1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</m:t>
                  </m:r>
                  <m:r>
                    <a:rPr lang="en-US" sz="1800" i="1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𝑏</m:t>
                  </m:r>
                </m:oMath>
              </a14:m>
              <a:endParaRPr lang="en-US" sz="1800" dirty="0">
                <a:solidFill>
                  <a:srgbClr val="FF0000"/>
                </a:solidFill>
                <a:cs typeface="B Yekan" panose="00000400000000000000" pitchFamily="2" charset="-78"/>
              </a:endParaRPr>
            </a:p>
          </dgm:t>
        </dgm:pt>
      </mc:Choice>
      <mc:Fallback xmlns="">
        <dgm:pt modelId="{893F1B85-89A4-4176-A0DF-46551899759E}">
          <dgm:prSet custT="1"/>
          <dgm:spPr/>
          <dgm:t>
            <a:bodyPr/>
            <a:lstStyle/>
            <a:p>
              <a:pPr rtl="1"/>
              <a:r>
                <a:rPr lang="fa-IR" sz="1800" dirty="0">
                  <a:cs typeface="B Yekan" panose="00000400000000000000" pitchFamily="2" charset="-78"/>
                </a:rPr>
                <a:t>تابع را ميتوان بصورت زوج هاي مرتب نوشت    </a:t>
              </a:r>
              <a:r>
                <a:rPr lang="en-US" sz="1800" i="0">
                  <a:solidFill>
                    <a:srgbClr val="FF0000"/>
                  </a:solidFill>
                  <a:latin typeface="Cambria Math" panose="02040503050406030204" pitchFamily="18" charset="0"/>
                </a:rPr>
                <a:t>(𝑎,𝑏)</a:t>
              </a:r>
              <a:r>
                <a:rPr lang="fa-IR" sz="1800" dirty="0">
                  <a:cs typeface="B Yekan" panose="00000400000000000000" pitchFamily="2" charset="-78"/>
                </a:rPr>
                <a:t>  معادل است با  </a:t>
              </a:r>
              <a:r>
                <a:rPr lang="en-US" sz="1800" i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𝑓(𝑎)=𝑏</a:t>
              </a:r>
              <a:endParaRPr lang="en-US" sz="1800" dirty="0">
                <a:solidFill>
                  <a:srgbClr val="FF0000"/>
                </a:solidFill>
                <a:cs typeface="B Yekan" panose="00000400000000000000" pitchFamily="2" charset="-78"/>
              </a:endParaRPr>
            </a:p>
          </dgm:t>
        </dgm:pt>
      </mc:Fallback>
    </mc:AlternateContent>
    <dgm:pt modelId="{7F8B06A3-C482-4921-9878-DA0712DEA6C1}" type="parTrans" cxnId="{5A9BCFB9-FC98-45B9-A8D5-6B78ADF271DB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80C03701-F618-4577-B11F-7AC724A367DE}" type="sibTrans" cxnId="{5A9BCFB9-FC98-45B9-A8D5-6B78ADF271DB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E00D7A29-CDC0-495D-8007-7D21719E0204}">
      <dgm:prSet custT="1"/>
      <dgm:spPr/>
      <dgm:t>
        <a:bodyPr/>
        <a:lstStyle/>
        <a:p>
          <a:pPr rtl="1"/>
          <a:r>
            <a:rPr lang="fa-IR" sz="3200" dirty="0">
              <a:cs typeface="B Yekan" panose="00000400000000000000" pitchFamily="2" charset="-78"/>
            </a:rPr>
            <a:t>رابطه</a:t>
          </a:r>
        </a:p>
      </dgm:t>
    </dgm:pt>
    <dgm:pt modelId="{26E49316-AFA5-49C8-AF13-06AE846C86D1}" type="parTrans" cxnId="{80A53659-144B-4692-9C2C-DF3683A62801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135C7A33-C514-45F9-8694-185F08230BC7}" type="sibTrans" cxnId="{80A53659-144B-4692-9C2C-DF3683A62801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D0D90F06-BB07-435D-AB45-C6E7F422AEFE}">
      <dgm:prSet custT="1"/>
      <dgm:spPr/>
      <dgm:t>
        <a:bodyPr/>
        <a:lstStyle/>
        <a:p>
          <a:pPr rtl="1"/>
          <a:r>
            <a:rPr lang="fa-IR" sz="2000">
              <a:cs typeface="B Yekan" panose="00000400000000000000" pitchFamily="2" charset="-78"/>
            </a:rPr>
            <a:t>مفهمو رابطه کلي تر از مفهوم تابع است و در رابطه الزامي وجود ندارد که هر عضو دامنه به يک عضو مجموعه برد مرتبط باشد بلکه يک عضو دامنه ميتواند به بيش از يک عنصر از مجموعه برد مرتبط شود.</a:t>
          </a:r>
          <a:endParaRPr lang="fa-IR" sz="2000" dirty="0">
            <a:cs typeface="B Yekan" panose="00000400000000000000" pitchFamily="2" charset="-78"/>
          </a:endParaRPr>
        </a:p>
      </dgm:t>
    </dgm:pt>
    <dgm:pt modelId="{49E1A3FC-019B-4689-85D8-36D62D787EBF}" type="parTrans" cxnId="{36CBBF3A-E7EE-46DF-AEA2-2B3B77946634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D5D3C9C5-3BDD-44AC-A9FD-9F5CC772A68A}" type="sibTrans" cxnId="{36CBBF3A-E7EE-46DF-AEA2-2B3B77946634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73A45EBB-D01C-4FCF-BFA5-F12D03233BBF}" type="pres">
      <dgm:prSet presAssocID="{3ECB4880-13CE-4B99-9E22-6F405100E7A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5465531-350E-4696-8FC5-682DB5EA56A8}" type="pres">
      <dgm:prSet presAssocID="{68B69393-7FBE-48EC-9415-924ADC6B863C}" presName="linNode" presStyleCnt="0"/>
      <dgm:spPr/>
    </dgm:pt>
    <dgm:pt modelId="{E4AACA7E-8F0E-4F75-B8DC-6AB6CBAA0313}" type="pres">
      <dgm:prSet presAssocID="{68B69393-7FBE-48EC-9415-924ADC6B863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66488E3-E690-4286-8575-3B2DEC4FE9FD}" type="pres">
      <dgm:prSet presAssocID="{68B69393-7FBE-48EC-9415-924ADC6B863C}" presName="descendantText" presStyleLbl="alignAccFollowNode1" presStyleIdx="0" presStyleCnt="3" custScaleX="241614" custScaleY="116129" custLinFactNeighborX="-37">
        <dgm:presLayoutVars>
          <dgm:bulletEnabled val="1"/>
        </dgm:presLayoutVars>
      </dgm:prSet>
      <dgm:spPr/>
    </dgm:pt>
    <dgm:pt modelId="{F872A7A6-477E-47F5-AAF7-5F5E8144E2D8}" type="pres">
      <dgm:prSet presAssocID="{54C894FD-1C7F-41CB-BCE8-2F25F2869D8E}" presName="sp" presStyleCnt="0"/>
      <dgm:spPr/>
    </dgm:pt>
    <dgm:pt modelId="{265B400E-A146-4732-B5C1-4279E559B734}" type="pres">
      <dgm:prSet presAssocID="{F1F87C70-A1B5-42BD-891B-48E106227C1C}" presName="linNode" presStyleCnt="0"/>
      <dgm:spPr/>
    </dgm:pt>
    <dgm:pt modelId="{C5E82CE8-6E51-4CF0-BFC4-4D65B9AAF51B}" type="pres">
      <dgm:prSet presAssocID="{F1F87C70-A1B5-42BD-891B-48E106227C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C540372-9D73-422D-BF61-EA3D55E7CC1B}" type="pres">
      <dgm:prSet presAssocID="{F1F87C70-A1B5-42BD-891B-48E106227C1C}" presName="descendantText" presStyleLbl="alignAccFollowNode1" presStyleIdx="1" presStyleCnt="3" custScaleX="241614" custScaleY="116129" custLinFactNeighborX="-37">
        <dgm:presLayoutVars>
          <dgm:bulletEnabled val="1"/>
        </dgm:presLayoutVars>
      </dgm:prSet>
      <dgm:spPr/>
    </dgm:pt>
    <dgm:pt modelId="{62EA174C-757F-4588-840D-4571B25D0019}" type="pres">
      <dgm:prSet presAssocID="{6744FD9F-51AC-4A6B-8ED8-DD7B2AB19C1F}" presName="sp" presStyleCnt="0"/>
      <dgm:spPr/>
    </dgm:pt>
    <dgm:pt modelId="{DF3D0FA5-C2C3-4C3D-8970-6F9860043C74}" type="pres">
      <dgm:prSet presAssocID="{E00D7A29-CDC0-495D-8007-7D21719E0204}" presName="linNode" presStyleCnt="0"/>
      <dgm:spPr/>
    </dgm:pt>
    <dgm:pt modelId="{81085AB6-7ABD-4F48-BF6C-AFEF5E889532}" type="pres">
      <dgm:prSet presAssocID="{E00D7A29-CDC0-495D-8007-7D21719E020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8536225-99C4-4844-B43F-BE1503587907}" type="pres">
      <dgm:prSet presAssocID="{E00D7A29-CDC0-495D-8007-7D21719E0204}" presName="descendantText" presStyleLbl="alignAccFollowNode1" presStyleIdx="2" presStyleCnt="3" custScaleX="241614" custScaleY="116129" custLinFactNeighborX="-37">
        <dgm:presLayoutVars>
          <dgm:bulletEnabled val="1"/>
        </dgm:presLayoutVars>
      </dgm:prSet>
      <dgm:spPr/>
    </dgm:pt>
  </dgm:ptLst>
  <dgm:cxnLst>
    <dgm:cxn modelId="{393D8402-0AF7-4DAF-B67B-89262DC821B4}" type="presOf" srcId="{BBD920F6-F372-495F-A697-2260DF1329DE}" destId="{C66488E3-E690-4286-8575-3B2DEC4FE9FD}" srcOrd="0" destOrd="1" presId="urn:microsoft.com/office/officeart/2005/8/layout/vList5"/>
    <dgm:cxn modelId="{F385600C-70A0-4418-96F9-FD6274D44762}" srcId="{68B69393-7FBE-48EC-9415-924ADC6B863C}" destId="{FD14C8C9-6364-4EA4-B81A-881B13FB13CA}" srcOrd="2" destOrd="0" parTransId="{BAFC9B8D-3E3D-4E92-ACAC-C7663C9CB715}" sibTransId="{3C1DBBBC-E095-4CBE-BC4F-C02C0A6C7A57}"/>
    <dgm:cxn modelId="{40542F16-2A40-49B0-9EEB-E0591DB01832}" srcId="{F1F87C70-A1B5-42BD-891B-48E106227C1C}" destId="{9E066026-3C22-4854-9C21-477F55FA3668}" srcOrd="1" destOrd="0" parTransId="{ECA19D58-7504-49D4-9FA8-D4DFDCBD693B}" sibTransId="{C161F7D1-9B1E-41EA-9D12-2561AC415759}"/>
    <dgm:cxn modelId="{2BD68B26-84C7-4B56-9C7A-C982D3778FEE}" type="presOf" srcId="{3ECB4880-13CE-4B99-9E22-6F405100E7A6}" destId="{73A45EBB-D01C-4FCF-BFA5-F12D03233BBF}" srcOrd="0" destOrd="0" presId="urn:microsoft.com/office/officeart/2005/8/layout/vList5"/>
    <dgm:cxn modelId="{C4842F2C-E188-4322-8B58-30B996DD77EC}" srcId="{68B69393-7FBE-48EC-9415-924ADC6B863C}" destId="{BBD920F6-F372-495F-A697-2260DF1329DE}" srcOrd="1" destOrd="0" parTransId="{72583DA2-3681-4EDF-972B-D7446174BAFA}" sibTransId="{80900D99-AD2F-437D-845F-E90AD9904B36}"/>
    <dgm:cxn modelId="{36CBBF3A-E7EE-46DF-AEA2-2B3B77946634}" srcId="{E00D7A29-CDC0-495D-8007-7D21719E0204}" destId="{D0D90F06-BB07-435D-AB45-C6E7F422AEFE}" srcOrd="0" destOrd="0" parTransId="{49E1A3FC-019B-4689-85D8-36D62D787EBF}" sibTransId="{D5D3C9C5-3BDD-44AC-A9FD-9F5CC772A68A}"/>
    <dgm:cxn modelId="{BD3C713B-D0AD-4308-BC81-9F4469E6C7B2}" srcId="{68B69393-7FBE-48EC-9415-924ADC6B863C}" destId="{D170A16D-32D4-4444-B5C3-9523C953A14B}" srcOrd="0" destOrd="0" parTransId="{F818AC6D-838F-42EA-8EF8-524C1493D182}" sibTransId="{B9B9155B-7233-4894-92C7-A89694E4DA16}"/>
    <dgm:cxn modelId="{3E492365-EA68-40A4-A040-5253F8869D6E}" type="presOf" srcId="{FD14C8C9-6364-4EA4-B81A-881B13FB13CA}" destId="{C66488E3-E690-4286-8575-3B2DEC4FE9FD}" srcOrd="0" destOrd="2" presId="urn:microsoft.com/office/officeart/2005/8/layout/vList5"/>
    <dgm:cxn modelId="{8C733B6B-3C54-4C23-8EF8-F9F33C69FC37}" type="presOf" srcId="{F1F87C70-A1B5-42BD-891B-48E106227C1C}" destId="{C5E82CE8-6E51-4CF0-BFC4-4D65B9AAF51B}" srcOrd="0" destOrd="0" presId="urn:microsoft.com/office/officeart/2005/8/layout/vList5"/>
    <dgm:cxn modelId="{C7D0F254-B15C-47C5-B891-0E6CB6AF5312}" srcId="{F1F87C70-A1B5-42BD-891B-48E106227C1C}" destId="{B97B4A96-B648-40B1-8CAD-D7DB586807CB}" srcOrd="0" destOrd="0" parTransId="{5A31A362-C783-4822-AF86-D2ABE0B7F134}" sibTransId="{6EBCF8F1-0C80-410B-B398-53DE306F5144}"/>
    <dgm:cxn modelId="{E73A3976-71DD-4BBD-AE50-EFC66B3D79F5}" type="presOf" srcId="{E00D7A29-CDC0-495D-8007-7D21719E0204}" destId="{81085AB6-7ABD-4F48-BF6C-AFEF5E889532}" srcOrd="0" destOrd="0" presId="urn:microsoft.com/office/officeart/2005/8/layout/vList5"/>
    <dgm:cxn modelId="{80A53659-144B-4692-9C2C-DF3683A62801}" srcId="{3ECB4880-13CE-4B99-9E22-6F405100E7A6}" destId="{E00D7A29-CDC0-495D-8007-7D21719E0204}" srcOrd="2" destOrd="0" parTransId="{26E49316-AFA5-49C8-AF13-06AE846C86D1}" sibTransId="{135C7A33-C514-45F9-8694-185F08230BC7}"/>
    <dgm:cxn modelId="{056ACB8B-B73C-4C30-BBB5-7B280E7D056F}" type="presOf" srcId="{B97B4A96-B648-40B1-8CAD-D7DB586807CB}" destId="{DC540372-9D73-422D-BF61-EA3D55E7CC1B}" srcOrd="0" destOrd="0" presId="urn:microsoft.com/office/officeart/2005/8/layout/vList5"/>
    <dgm:cxn modelId="{8A549C91-2BE1-464A-BA75-AB61F36FB339}" type="presOf" srcId="{C80C4378-80E0-4D46-B7A1-A05CBD526BEA}" destId="{DC540372-9D73-422D-BF61-EA3D55E7CC1B}" srcOrd="0" destOrd="2" presId="urn:microsoft.com/office/officeart/2005/8/layout/vList5"/>
    <dgm:cxn modelId="{EF17499C-6612-4896-BBEF-60AF18F3EB5D}" srcId="{F1F87C70-A1B5-42BD-891B-48E106227C1C}" destId="{C80C4378-80E0-4D46-B7A1-A05CBD526BEA}" srcOrd="2" destOrd="0" parTransId="{B709E498-334B-4ED3-9784-CC5063BA366F}" sibTransId="{0923A231-F9BE-41C9-85A5-050E7FB94926}"/>
    <dgm:cxn modelId="{1728D2A5-A9DA-4047-89DC-F135C653DC34}" type="presOf" srcId="{9E066026-3C22-4854-9C21-477F55FA3668}" destId="{DC540372-9D73-422D-BF61-EA3D55E7CC1B}" srcOrd="0" destOrd="1" presId="urn:microsoft.com/office/officeart/2005/8/layout/vList5"/>
    <dgm:cxn modelId="{99D327B2-732A-4783-982B-28FE44F5162D}" srcId="{3ECB4880-13CE-4B99-9E22-6F405100E7A6}" destId="{68B69393-7FBE-48EC-9415-924ADC6B863C}" srcOrd="0" destOrd="0" parTransId="{133B5641-83BB-4694-BC17-274A81554364}" sibTransId="{54C894FD-1C7F-41CB-BCE8-2F25F2869D8E}"/>
    <dgm:cxn modelId="{3EECB4B3-2446-42E4-ADA8-630F5B916758}" srcId="{3ECB4880-13CE-4B99-9E22-6F405100E7A6}" destId="{F1F87C70-A1B5-42BD-891B-48E106227C1C}" srcOrd="1" destOrd="0" parTransId="{91561D06-510D-4023-859C-31CE1DE6B1E3}" sibTransId="{6744FD9F-51AC-4A6B-8ED8-DD7B2AB19C1F}"/>
    <dgm:cxn modelId="{5A9BCFB9-FC98-45B9-A8D5-6B78ADF271DB}" srcId="{F1F87C70-A1B5-42BD-891B-48E106227C1C}" destId="{893F1B85-89A4-4176-A0DF-46551899759E}" srcOrd="3" destOrd="0" parTransId="{7F8B06A3-C482-4921-9878-DA0712DEA6C1}" sibTransId="{80C03701-F618-4577-B11F-7AC724A367DE}"/>
    <dgm:cxn modelId="{307DD0BC-8BFC-4950-9411-1D61BD1E8C79}" type="presOf" srcId="{68B69393-7FBE-48EC-9415-924ADC6B863C}" destId="{E4AACA7E-8F0E-4F75-B8DC-6AB6CBAA0313}" srcOrd="0" destOrd="0" presId="urn:microsoft.com/office/officeart/2005/8/layout/vList5"/>
    <dgm:cxn modelId="{C333E3C8-54DB-4AE3-A676-DE972BAEA7B7}" type="presOf" srcId="{D170A16D-32D4-4444-B5C3-9523C953A14B}" destId="{C66488E3-E690-4286-8575-3B2DEC4FE9FD}" srcOrd="0" destOrd="0" presId="urn:microsoft.com/office/officeart/2005/8/layout/vList5"/>
    <dgm:cxn modelId="{710B50CC-42AE-4A12-803A-36D95C5643CA}" type="presOf" srcId="{893F1B85-89A4-4176-A0DF-46551899759E}" destId="{DC540372-9D73-422D-BF61-EA3D55E7CC1B}" srcOrd="0" destOrd="3" presId="urn:microsoft.com/office/officeart/2005/8/layout/vList5"/>
    <dgm:cxn modelId="{3F1590CE-ECBA-472C-8A73-D22A10259814}" type="presOf" srcId="{D0D90F06-BB07-435D-AB45-C6E7F422AEFE}" destId="{A8536225-99C4-4844-B43F-BE1503587907}" srcOrd="0" destOrd="0" presId="urn:microsoft.com/office/officeart/2005/8/layout/vList5"/>
    <dgm:cxn modelId="{85149D82-5771-48AF-BC8D-3B7773F72935}" type="presParOf" srcId="{73A45EBB-D01C-4FCF-BFA5-F12D03233BBF}" destId="{25465531-350E-4696-8FC5-682DB5EA56A8}" srcOrd="0" destOrd="0" presId="urn:microsoft.com/office/officeart/2005/8/layout/vList5"/>
    <dgm:cxn modelId="{61E59217-491A-4671-ABDD-C5647513431F}" type="presParOf" srcId="{25465531-350E-4696-8FC5-682DB5EA56A8}" destId="{E4AACA7E-8F0E-4F75-B8DC-6AB6CBAA0313}" srcOrd="0" destOrd="0" presId="urn:microsoft.com/office/officeart/2005/8/layout/vList5"/>
    <dgm:cxn modelId="{E91A5906-8F70-4A3B-AB94-F4B6A9CA32C5}" type="presParOf" srcId="{25465531-350E-4696-8FC5-682DB5EA56A8}" destId="{C66488E3-E690-4286-8575-3B2DEC4FE9FD}" srcOrd="1" destOrd="0" presId="urn:microsoft.com/office/officeart/2005/8/layout/vList5"/>
    <dgm:cxn modelId="{F386CEF1-3B1D-4A9B-ACCF-594A30B01947}" type="presParOf" srcId="{73A45EBB-D01C-4FCF-BFA5-F12D03233BBF}" destId="{F872A7A6-477E-47F5-AAF7-5F5E8144E2D8}" srcOrd="1" destOrd="0" presId="urn:microsoft.com/office/officeart/2005/8/layout/vList5"/>
    <dgm:cxn modelId="{46F06794-3048-426B-9769-2EF272C12C02}" type="presParOf" srcId="{73A45EBB-D01C-4FCF-BFA5-F12D03233BBF}" destId="{265B400E-A146-4732-B5C1-4279E559B734}" srcOrd="2" destOrd="0" presId="urn:microsoft.com/office/officeart/2005/8/layout/vList5"/>
    <dgm:cxn modelId="{AE1A62BA-7970-4A15-9192-6B8042F1A70E}" type="presParOf" srcId="{265B400E-A146-4732-B5C1-4279E559B734}" destId="{C5E82CE8-6E51-4CF0-BFC4-4D65B9AAF51B}" srcOrd="0" destOrd="0" presId="urn:microsoft.com/office/officeart/2005/8/layout/vList5"/>
    <dgm:cxn modelId="{D813045B-66B1-4ED8-8F7A-029D47E56D4C}" type="presParOf" srcId="{265B400E-A146-4732-B5C1-4279E559B734}" destId="{DC540372-9D73-422D-BF61-EA3D55E7CC1B}" srcOrd="1" destOrd="0" presId="urn:microsoft.com/office/officeart/2005/8/layout/vList5"/>
    <dgm:cxn modelId="{1D4B51DB-4CC2-4075-8806-D66FA4D578D1}" type="presParOf" srcId="{73A45EBB-D01C-4FCF-BFA5-F12D03233BBF}" destId="{62EA174C-757F-4588-840D-4571B25D0019}" srcOrd="3" destOrd="0" presId="urn:microsoft.com/office/officeart/2005/8/layout/vList5"/>
    <dgm:cxn modelId="{CEEFE725-5287-4654-83D9-7B68BF138EA1}" type="presParOf" srcId="{73A45EBB-D01C-4FCF-BFA5-F12D03233BBF}" destId="{DF3D0FA5-C2C3-4C3D-8970-6F9860043C74}" srcOrd="4" destOrd="0" presId="urn:microsoft.com/office/officeart/2005/8/layout/vList5"/>
    <dgm:cxn modelId="{FF72F0E5-6184-449F-9994-7E49C97C02C8}" type="presParOf" srcId="{DF3D0FA5-C2C3-4C3D-8970-6F9860043C74}" destId="{81085AB6-7ABD-4F48-BF6C-AFEF5E889532}" srcOrd="0" destOrd="0" presId="urn:microsoft.com/office/officeart/2005/8/layout/vList5"/>
    <dgm:cxn modelId="{93A809E7-E094-4E63-93C0-73FF5574E8AE}" type="presParOf" srcId="{DF3D0FA5-C2C3-4C3D-8970-6F9860043C74}" destId="{A8536225-99C4-4844-B43F-BE15035879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B4880-13CE-4B99-9E22-6F405100E7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B69393-7FBE-48EC-9415-924ADC6B863C}">
      <dgm:prSet phldrT="[Text]" custT="1"/>
      <dgm:spPr/>
      <dgm:t>
        <a:bodyPr/>
        <a:lstStyle/>
        <a:p>
          <a:pPr rtl="1"/>
          <a:r>
            <a:rPr lang="fa-IR" sz="3200" dirty="0" err="1">
              <a:cs typeface="B Yekan" panose="00000400000000000000" pitchFamily="2" charset="-78"/>
            </a:rPr>
            <a:t>زير</a:t>
          </a:r>
          <a:r>
            <a:rPr lang="fa-IR" sz="3200" dirty="0">
              <a:cs typeface="B Yekan" panose="00000400000000000000" pitchFamily="2" charset="-78"/>
            </a:rPr>
            <a:t> مجموعه</a:t>
          </a:r>
          <a:endParaRPr lang="en-US" sz="3200" dirty="0">
            <a:cs typeface="B Yekan" panose="00000400000000000000" pitchFamily="2" charset="-78"/>
          </a:endParaRPr>
        </a:p>
      </dgm:t>
    </dgm:pt>
    <dgm:pt modelId="{133B5641-83BB-4694-BC17-274A81554364}" type="parTrans" cxnId="{99D327B2-732A-4783-982B-28FE44F5162D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54C894FD-1C7F-41CB-BCE8-2F25F2869D8E}" type="sibTrans" cxnId="{99D327B2-732A-4783-982B-28FE44F5162D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D170A16D-32D4-4444-B5C3-9523C953A14B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818AC6D-838F-42EA-8EF8-524C1493D182}" type="parTrans" cxnId="{BD3C713B-D0AD-4308-BC81-9F4469E6C7B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B9B9155B-7233-4894-92C7-A89694E4DA16}" type="sibTrans" cxnId="{BD3C713B-D0AD-4308-BC81-9F4469E6C7B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BBD920F6-F372-495F-A697-2260DF1329DE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72583DA2-3681-4EDF-972B-D7446174BAFA}" type="parTrans" cxnId="{C4842F2C-E188-4322-8B58-30B996DD77EC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80900D99-AD2F-437D-845F-E90AD9904B36}" type="sibTrans" cxnId="{C4842F2C-E188-4322-8B58-30B996DD77EC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FD14C8C9-6364-4EA4-B81A-881B13FB13CA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AFC9B8D-3E3D-4E92-ACAC-C7663C9CB715}" type="parTrans" cxnId="{F385600C-70A0-4418-96F9-FD6274D4476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3C1DBBBC-E095-4CBE-BC4F-C02C0A6C7A57}" type="sibTrans" cxnId="{F385600C-70A0-4418-96F9-FD6274D4476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F1F87C70-A1B5-42BD-891B-48E106227C1C}">
      <dgm:prSet custT="1"/>
      <dgm:spPr/>
      <dgm:t>
        <a:bodyPr/>
        <a:lstStyle/>
        <a:p>
          <a:pPr rtl="1"/>
          <a:r>
            <a:rPr lang="fa-IR" sz="3200" dirty="0">
              <a:cs typeface="B Yekan" panose="00000400000000000000" pitchFamily="2" charset="-78"/>
            </a:rPr>
            <a:t>تابع</a:t>
          </a:r>
        </a:p>
      </dgm:t>
    </dgm:pt>
    <dgm:pt modelId="{91561D06-510D-4023-859C-31CE1DE6B1E3}" type="parTrans" cxnId="{3EECB4B3-2446-42E4-ADA8-630F5B916758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6744FD9F-51AC-4A6B-8ED8-DD7B2AB19C1F}" type="sibTrans" cxnId="{3EECB4B3-2446-42E4-ADA8-630F5B916758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B97B4A96-B648-40B1-8CAD-D7DB586807CB}">
      <dgm:prSet custT="1"/>
      <dgm:spPr>
        <a:blipFill>
          <a:blip xmlns:r="http://schemas.openxmlformats.org/officeDocument/2006/relationships" r:embed="rId2"/>
          <a:stretch>
            <a:fillRect b="-149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A31A362-C783-4822-AF86-D2ABE0B7F134}" type="parTrans" cxnId="{C7D0F254-B15C-47C5-B891-0E6CB6AF531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6EBCF8F1-0C80-410B-B398-53DE306F5144}" type="sibTrans" cxnId="{C7D0F254-B15C-47C5-B891-0E6CB6AF531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9E066026-3C22-4854-9C21-477F55FA3668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ECA19D58-7504-49D4-9FA8-D4DFDCBD693B}" type="parTrans" cxnId="{40542F16-2A40-49B0-9EEB-E0591DB0183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C161F7D1-9B1E-41EA-9D12-2561AC415759}" type="sibTrans" cxnId="{40542F16-2A40-49B0-9EEB-E0591DB01832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C80C4378-80E0-4D46-B7A1-A05CBD526BEA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709E498-334B-4ED3-9784-CC5063BA366F}" type="parTrans" cxnId="{EF17499C-6612-4896-BBEF-60AF18F3EB5D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0923A231-F9BE-41C9-85A5-050E7FB94926}" type="sibTrans" cxnId="{EF17499C-6612-4896-BBEF-60AF18F3EB5D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893F1B85-89A4-4176-A0DF-46551899759E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7F8B06A3-C482-4921-9878-DA0712DEA6C1}" type="parTrans" cxnId="{5A9BCFB9-FC98-45B9-A8D5-6B78ADF271DB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80C03701-F618-4577-B11F-7AC724A367DE}" type="sibTrans" cxnId="{5A9BCFB9-FC98-45B9-A8D5-6B78ADF271DB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E00D7A29-CDC0-495D-8007-7D21719E0204}">
      <dgm:prSet custT="1"/>
      <dgm:spPr/>
      <dgm:t>
        <a:bodyPr/>
        <a:lstStyle/>
        <a:p>
          <a:pPr rtl="1"/>
          <a:r>
            <a:rPr lang="fa-IR" sz="3200" dirty="0">
              <a:cs typeface="B Yekan" panose="00000400000000000000" pitchFamily="2" charset="-78"/>
            </a:rPr>
            <a:t>رابطه</a:t>
          </a:r>
        </a:p>
      </dgm:t>
    </dgm:pt>
    <dgm:pt modelId="{26E49316-AFA5-49C8-AF13-06AE846C86D1}" type="parTrans" cxnId="{80A53659-144B-4692-9C2C-DF3683A62801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135C7A33-C514-45F9-8694-185F08230BC7}" type="sibTrans" cxnId="{80A53659-144B-4692-9C2C-DF3683A62801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D0D90F06-BB07-435D-AB45-C6E7F422AEFE}">
      <dgm:prSet custT="1"/>
      <dgm:spPr/>
      <dgm:t>
        <a:bodyPr/>
        <a:lstStyle/>
        <a:p>
          <a:pPr rtl="1"/>
          <a:r>
            <a:rPr lang="fa-IR" sz="2000">
              <a:cs typeface="B Yekan" panose="00000400000000000000" pitchFamily="2" charset="-78"/>
            </a:rPr>
            <a:t>مفهمو رابطه کلي تر از مفهوم تابع است و در رابطه الزامي وجود ندارد که هر عضو دامنه به يک عضو مجموعه برد مرتبط باشد بلکه يک عضو دامنه ميتواند به بيش از يک عنصر از مجموعه برد مرتبط شود.</a:t>
          </a:r>
          <a:endParaRPr lang="fa-IR" sz="2000" dirty="0">
            <a:cs typeface="B Yekan" panose="00000400000000000000" pitchFamily="2" charset="-78"/>
          </a:endParaRPr>
        </a:p>
      </dgm:t>
    </dgm:pt>
    <dgm:pt modelId="{49E1A3FC-019B-4689-85D8-36D62D787EBF}" type="parTrans" cxnId="{36CBBF3A-E7EE-46DF-AEA2-2B3B77946634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D5D3C9C5-3BDD-44AC-A9FD-9F5CC772A68A}" type="sibTrans" cxnId="{36CBBF3A-E7EE-46DF-AEA2-2B3B77946634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73A45EBB-D01C-4FCF-BFA5-F12D03233BBF}" type="pres">
      <dgm:prSet presAssocID="{3ECB4880-13CE-4B99-9E22-6F405100E7A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5465531-350E-4696-8FC5-682DB5EA56A8}" type="pres">
      <dgm:prSet presAssocID="{68B69393-7FBE-48EC-9415-924ADC6B863C}" presName="linNode" presStyleCnt="0"/>
      <dgm:spPr/>
    </dgm:pt>
    <dgm:pt modelId="{E4AACA7E-8F0E-4F75-B8DC-6AB6CBAA0313}" type="pres">
      <dgm:prSet presAssocID="{68B69393-7FBE-48EC-9415-924ADC6B863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66488E3-E690-4286-8575-3B2DEC4FE9FD}" type="pres">
      <dgm:prSet presAssocID="{68B69393-7FBE-48EC-9415-924ADC6B863C}" presName="descendantText" presStyleLbl="alignAccFollowNode1" presStyleIdx="0" presStyleCnt="3" custScaleX="241614" custScaleY="116129" custLinFactNeighborX="-37">
        <dgm:presLayoutVars>
          <dgm:bulletEnabled val="1"/>
        </dgm:presLayoutVars>
      </dgm:prSet>
      <dgm:spPr/>
    </dgm:pt>
    <dgm:pt modelId="{F872A7A6-477E-47F5-AAF7-5F5E8144E2D8}" type="pres">
      <dgm:prSet presAssocID="{54C894FD-1C7F-41CB-BCE8-2F25F2869D8E}" presName="sp" presStyleCnt="0"/>
      <dgm:spPr/>
    </dgm:pt>
    <dgm:pt modelId="{265B400E-A146-4732-B5C1-4279E559B734}" type="pres">
      <dgm:prSet presAssocID="{F1F87C70-A1B5-42BD-891B-48E106227C1C}" presName="linNode" presStyleCnt="0"/>
      <dgm:spPr/>
    </dgm:pt>
    <dgm:pt modelId="{C5E82CE8-6E51-4CF0-BFC4-4D65B9AAF51B}" type="pres">
      <dgm:prSet presAssocID="{F1F87C70-A1B5-42BD-891B-48E106227C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C540372-9D73-422D-BF61-EA3D55E7CC1B}" type="pres">
      <dgm:prSet presAssocID="{F1F87C70-A1B5-42BD-891B-48E106227C1C}" presName="descendantText" presStyleLbl="alignAccFollowNode1" presStyleIdx="1" presStyleCnt="3" custScaleX="241614" custScaleY="116129" custLinFactNeighborX="-37">
        <dgm:presLayoutVars>
          <dgm:bulletEnabled val="1"/>
        </dgm:presLayoutVars>
      </dgm:prSet>
      <dgm:spPr/>
    </dgm:pt>
    <dgm:pt modelId="{62EA174C-757F-4588-840D-4571B25D0019}" type="pres">
      <dgm:prSet presAssocID="{6744FD9F-51AC-4A6B-8ED8-DD7B2AB19C1F}" presName="sp" presStyleCnt="0"/>
      <dgm:spPr/>
    </dgm:pt>
    <dgm:pt modelId="{DF3D0FA5-C2C3-4C3D-8970-6F9860043C74}" type="pres">
      <dgm:prSet presAssocID="{E00D7A29-CDC0-495D-8007-7D21719E0204}" presName="linNode" presStyleCnt="0"/>
      <dgm:spPr/>
    </dgm:pt>
    <dgm:pt modelId="{81085AB6-7ABD-4F48-BF6C-AFEF5E889532}" type="pres">
      <dgm:prSet presAssocID="{E00D7A29-CDC0-495D-8007-7D21719E020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8536225-99C4-4844-B43F-BE1503587907}" type="pres">
      <dgm:prSet presAssocID="{E00D7A29-CDC0-495D-8007-7D21719E0204}" presName="descendantText" presStyleLbl="alignAccFollowNode1" presStyleIdx="2" presStyleCnt="3" custScaleX="241614" custScaleY="116129" custLinFactNeighborX="-37">
        <dgm:presLayoutVars>
          <dgm:bulletEnabled val="1"/>
        </dgm:presLayoutVars>
      </dgm:prSet>
      <dgm:spPr/>
    </dgm:pt>
  </dgm:ptLst>
  <dgm:cxnLst>
    <dgm:cxn modelId="{393D8402-0AF7-4DAF-B67B-89262DC821B4}" type="presOf" srcId="{BBD920F6-F372-495F-A697-2260DF1329DE}" destId="{C66488E3-E690-4286-8575-3B2DEC4FE9FD}" srcOrd="0" destOrd="1" presId="urn:microsoft.com/office/officeart/2005/8/layout/vList5"/>
    <dgm:cxn modelId="{F385600C-70A0-4418-96F9-FD6274D44762}" srcId="{68B69393-7FBE-48EC-9415-924ADC6B863C}" destId="{FD14C8C9-6364-4EA4-B81A-881B13FB13CA}" srcOrd="2" destOrd="0" parTransId="{BAFC9B8D-3E3D-4E92-ACAC-C7663C9CB715}" sibTransId="{3C1DBBBC-E095-4CBE-BC4F-C02C0A6C7A57}"/>
    <dgm:cxn modelId="{40542F16-2A40-49B0-9EEB-E0591DB01832}" srcId="{F1F87C70-A1B5-42BD-891B-48E106227C1C}" destId="{9E066026-3C22-4854-9C21-477F55FA3668}" srcOrd="1" destOrd="0" parTransId="{ECA19D58-7504-49D4-9FA8-D4DFDCBD693B}" sibTransId="{C161F7D1-9B1E-41EA-9D12-2561AC415759}"/>
    <dgm:cxn modelId="{2BD68B26-84C7-4B56-9C7A-C982D3778FEE}" type="presOf" srcId="{3ECB4880-13CE-4B99-9E22-6F405100E7A6}" destId="{73A45EBB-D01C-4FCF-BFA5-F12D03233BBF}" srcOrd="0" destOrd="0" presId="urn:microsoft.com/office/officeart/2005/8/layout/vList5"/>
    <dgm:cxn modelId="{C4842F2C-E188-4322-8B58-30B996DD77EC}" srcId="{68B69393-7FBE-48EC-9415-924ADC6B863C}" destId="{BBD920F6-F372-495F-A697-2260DF1329DE}" srcOrd="1" destOrd="0" parTransId="{72583DA2-3681-4EDF-972B-D7446174BAFA}" sibTransId="{80900D99-AD2F-437D-845F-E90AD9904B36}"/>
    <dgm:cxn modelId="{36CBBF3A-E7EE-46DF-AEA2-2B3B77946634}" srcId="{E00D7A29-CDC0-495D-8007-7D21719E0204}" destId="{D0D90F06-BB07-435D-AB45-C6E7F422AEFE}" srcOrd="0" destOrd="0" parTransId="{49E1A3FC-019B-4689-85D8-36D62D787EBF}" sibTransId="{D5D3C9C5-3BDD-44AC-A9FD-9F5CC772A68A}"/>
    <dgm:cxn modelId="{BD3C713B-D0AD-4308-BC81-9F4469E6C7B2}" srcId="{68B69393-7FBE-48EC-9415-924ADC6B863C}" destId="{D170A16D-32D4-4444-B5C3-9523C953A14B}" srcOrd="0" destOrd="0" parTransId="{F818AC6D-838F-42EA-8EF8-524C1493D182}" sibTransId="{B9B9155B-7233-4894-92C7-A89694E4DA16}"/>
    <dgm:cxn modelId="{3E492365-EA68-40A4-A040-5253F8869D6E}" type="presOf" srcId="{FD14C8C9-6364-4EA4-B81A-881B13FB13CA}" destId="{C66488E3-E690-4286-8575-3B2DEC4FE9FD}" srcOrd="0" destOrd="2" presId="urn:microsoft.com/office/officeart/2005/8/layout/vList5"/>
    <dgm:cxn modelId="{8C733B6B-3C54-4C23-8EF8-F9F33C69FC37}" type="presOf" srcId="{F1F87C70-A1B5-42BD-891B-48E106227C1C}" destId="{C5E82CE8-6E51-4CF0-BFC4-4D65B9AAF51B}" srcOrd="0" destOrd="0" presId="urn:microsoft.com/office/officeart/2005/8/layout/vList5"/>
    <dgm:cxn modelId="{C7D0F254-B15C-47C5-B891-0E6CB6AF5312}" srcId="{F1F87C70-A1B5-42BD-891B-48E106227C1C}" destId="{B97B4A96-B648-40B1-8CAD-D7DB586807CB}" srcOrd="0" destOrd="0" parTransId="{5A31A362-C783-4822-AF86-D2ABE0B7F134}" sibTransId="{6EBCF8F1-0C80-410B-B398-53DE306F5144}"/>
    <dgm:cxn modelId="{E73A3976-71DD-4BBD-AE50-EFC66B3D79F5}" type="presOf" srcId="{E00D7A29-CDC0-495D-8007-7D21719E0204}" destId="{81085AB6-7ABD-4F48-BF6C-AFEF5E889532}" srcOrd="0" destOrd="0" presId="urn:microsoft.com/office/officeart/2005/8/layout/vList5"/>
    <dgm:cxn modelId="{80A53659-144B-4692-9C2C-DF3683A62801}" srcId="{3ECB4880-13CE-4B99-9E22-6F405100E7A6}" destId="{E00D7A29-CDC0-495D-8007-7D21719E0204}" srcOrd="2" destOrd="0" parTransId="{26E49316-AFA5-49C8-AF13-06AE846C86D1}" sibTransId="{135C7A33-C514-45F9-8694-185F08230BC7}"/>
    <dgm:cxn modelId="{056ACB8B-B73C-4C30-BBB5-7B280E7D056F}" type="presOf" srcId="{B97B4A96-B648-40B1-8CAD-D7DB586807CB}" destId="{DC540372-9D73-422D-BF61-EA3D55E7CC1B}" srcOrd="0" destOrd="0" presId="urn:microsoft.com/office/officeart/2005/8/layout/vList5"/>
    <dgm:cxn modelId="{8A549C91-2BE1-464A-BA75-AB61F36FB339}" type="presOf" srcId="{C80C4378-80E0-4D46-B7A1-A05CBD526BEA}" destId="{DC540372-9D73-422D-BF61-EA3D55E7CC1B}" srcOrd="0" destOrd="2" presId="urn:microsoft.com/office/officeart/2005/8/layout/vList5"/>
    <dgm:cxn modelId="{EF17499C-6612-4896-BBEF-60AF18F3EB5D}" srcId="{F1F87C70-A1B5-42BD-891B-48E106227C1C}" destId="{C80C4378-80E0-4D46-B7A1-A05CBD526BEA}" srcOrd="2" destOrd="0" parTransId="{B709E498-334B-4ED3-9784-CC5063BA366F}" sibTransId="{0923A231-F9BE-41C9-85A5-050E7FB94926}"/>
    <dgm:cxn modelId="{1728D2A5-A9DA-4047-89DC-F135C653DC34}" type="presOf" srcId="{9E066026-3C22-4854-9C21-477F55FA3668}" destId="{DC540372-9D73-422D-BF61-EA3D55E7CC1B}" srcOrd="0" destOrd="1" presId="urn:microsoft.com/office/officeart/2005/8/layout/vList5"/>
    <dgm:cxn modelId="{99D327B2-732A-4783-982B-28FE44F5162D}" srcId="{3ECB4880-13CE-4B99-9E22-6F405100E7A6}" destId="{68B69393-7FBE-48EC-9415-924ADC6B863C}" srcOrd="0" destOrd="0" parTransId="{133B5641-83BB-4694-BC17-274A81554364}" sibTransId="{54C894FD-1C7F-41CB-BCE8-2F25F2869D8E}"/>
    <dgm:cxn modelId="{3EECB4B3-2446-42E4-ADA8-630F5B916758}" srcId="{3ECB4880-13CE-4B99-9E22-6F405100E7A6}" destId="{F1F87C70-A1B5-42BD-891B-48E106227C1C}" srcOrd="1" destOrd="0" parTransId="{91561D06-510D-4023-859C-31CE1DE6B1E3}" sibTransId="{6744FD9F-51AC-4A6B-8ED8-DD7B2AB19C1F}"/>
    <dgm:cxn modelId="{5A9BCFB9-FC98-45B9-A8D5-6B78ADF271DB}" srcId="{F1F87C70-A1B5-42BD-891B-48E106227C1C}" destId="{893F1B85-89A4-4176-A0DF-46551899759E}" srcOrd="3" destOrd="0" parTransId="{7F8B06A3-C482-4921-9878-DA0712DEA6C1}" sibTransId="{80C03701-F618-4577-B11F-7AC724A367DE}"/>
    <dgm:cxn modelId="{307DD0BC-8BFC-4950-9411-1D61BD1E8C79}" type="presOf" srcId="{68B69393-7FBE-48EC-9415-924ADC6B863C}" destId="{E4AACA7E-8F0E-4F75-B8DC-6AB6CBAA0313}" srcOrd="0" destOrd="0" presId="urn:microsoft.com/office/officeart/2005/8/layout/vList5"/>
    <dgm:cxn modelId="{C333E3C8-54DB-4AE3-A676-DE972BAEA7B7}" type="presOf" srcId="{D170A16D-32D4-4444-B5C3-9523C953A14B}" destId="{C66488E3-E690-4286-8575-3B2DEC4FE9FD}" srcOrd="0" destOrd="0" presId="urn:microsoft.com/office/officeart/2005/8/layout/vList5"/>
    <dgm:cxn modelId="{710B50CC-42AE-4A12-803A-36D95C5643CA}" type="presOf" srcId="{893F1B85-89A4-4176-A0DF-46551899759E}" destId="{DC540372-9D73-422D-BF61-EA3D55E7CC1B}" srcOrd="0" destOrd="3" presId="urn:microsoft.com/office/officeart/2005/8/layout/vList5"/>
    <dgm:cxn modelId="{3F1590CE-ECBA-472C-8A73-D22A10259814}" type="presOf" srcId="{D0D90F06-BB07-435D-AB45-C6E7F422AEFE}" destId="{A8536225-99C4-4844-B43F-BE1503587907}" srcOrd="0" destOrd="0" presId="urn:microsoft.com/office/officeart/2005/8/layout/vList5"/>
    <dgm:cxn modelId="{85149D82-5771-48AF-BC8D-3B7773F72935}" type="presParOf" srcId="{73A45EBB-D01C-4FCF-BFA5-F12D03233BBF}" destId="{25465531-350E-4696-8FC5-682DB5EA56A8}" srcOrd="0" destOrd="0" presId="urn:microsoft.com/office/officeart/2005/8/layout/vList5"/>
    <dgm:cxn modelId="{61E59217-491A-4671-ABDD-C5647513431F}" type="presParOf" srcId="{25465531-350E-4696-8FC5-682DB5EA56A8}" destId="{E4AACA7E-8F0E-4F75-B8DC-6AB6CBAA0313}" srcOrd="0" destOrd="0" presId="urn:microsoft.com/office/officeart/2005/8/layout/vList5"/>
    <dgm:cxn modelId="{E91A5906-8F70-4A3B-AB94-F4B6A9CA32C5}" type="presParOf" srcId="{25465531-350E-4696-8FC5-682DB5EA56A8}" destId="{C66488E3-E690-4286-8575-3B2DEC4FE9FD}" srcOrd="1" destOrd="0" presId="urn:microsoft.com/office/officeart/2005/8/layout/vList5"/>
    <dgm:cxn modelId="{F386CEF1-3B1D-4A9B-ACCF-594A30B01947}" type="presParOf" srcId="{73A45EBB-D01C-4FCF-BFA5-F12D03233BBF}" destId="{F872A7A6-477E-47F5-AAF7-5F5E8144E2D8}" srcOrd="1" destOrd="0" presId="urn:microsoft.com/office/officeart/2005/8/layout/vList5"/>
    <dgm:cxn modelId="{46F06794-3048-426B-9769-2EF272C12C02}" type="presParOf" srcId="{73A45EBB-D01C-4FCF-BFA5-F12D03233BBF}" destId="{265B400E-A146-4732-B5C1-4279E559B734}" srcOrd="2" destOrd="0" presId="urn:microsoft.com/office/officeart/2005/8/layout/vList5"/>
    <dgm:cxn modelId="{AE1A62BA-7970-4A15-9192-6B8042F1A70E}" type="presParOf" srcId="{265B400E-A146-4732-B5C1-4279E559B734}" destId="{C5E82CE8-6E51-4CF0-BFC4-4D65B9AAF51B}" srcOrd="0" destOrd="0" presId="urn:microsoft.com/office/officeart/2005/8/layout/vList5"/>
    <dgm:cxn modelId="{D813045B-66B1-4ED8-8F7A-029D47E56D4C}" type="presParOf" srcId="{265B400E-A146-4732-B5C1-4279E559B734}" destId="{DC540372-9D73-422D-BF61-EA3D55E7CC1B}" srcOrd="1" destOrd="0" presId="urn:microsoft.com/office/officeart/2005/8/layout/vList5"/>
    <dgm:cxn modelId="{1D4B51DB-4CC2-4075-8806-D66FA4D578D1}" type="presParOf" srcId="{73A45EBB-D01C-4FCF-BFA5-F12D03233BBF}" destId="{62EA174C-757F-4588-840D-4571B25D0019}" srcOrd="3" destOrd="0" presId="urn:microsoft.com/office/officeart/2005/8/layout/vList5"/>
    <dgm:cxn modelId="{CEEFE725-5287-4654-83D9-7B68BF138EA1}" type="presParOf" srcId="{73A45EBB-D01C-4FCF-BFA5-F12D03233BBF}" destId="{DF3D0FA5-C2C3-4C3D-8970-6F9860043C74}" srcOrd="4" destOrd="0" presId="urn:microsoft.com/office/officeart/2005/8/layout/vList5"/>
    <dgm:cxn modelId="{FF72F0E5-6184-449F-9994-7E49C97C02C8}" type="presParOf" srcId="{DF3D0FA5-C2C3-4C3D-8970-6F9860043C74}" destId="{81085AB6-7ABD-4F48-BF6C-AFEF5E889532}" srcOrd="0" destOrd="0" presId="urn:microsoft.com/office/officeart/2005/8/layout/vList5"/>
    <dgm:cxn modelId="{93A809E7-E094-4E63-93C0-73FF5574E8AE}" type="presParOf" srcId="{DF3D0FA5-C2C3-4C3D-8970-6F9860043C74}" destId="{A8536225-99C4-4844-B43F-BE15035879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CA6AC5-CFA6-46D8-ADA9-3694988ACE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3EAED-E1F8-4FF9-8254-15594E9F48AD}">
      <dgm:prSet phldrT="[Text]" custT="1"/>
      <dgm:spPr/>
      <dgm:t>
        <a:bodyPr/>
        <a:lstStyle/>
        <a:p>
          <a:pPr rtl="1"/>
          <a:r>
            <a:rPr lang="fa-IR" sz="3600" dirty="0">
              <a:cs typeface="B Yekan" panose="00000400000000000000" pitchFamily="2" charset="-78"/>
            </a:rPr>
            <a:t>پذيرنده</a:t>
          </a:r>
          <a:r>
            <a:rPr lang="en-US" sz="3600" dirty="0">
              <a:cs typeface="B Yekan" panose="00000400000000000000" pitchFamily="2" charset="-78"/>
            </a:rPr>
            <a:t> (Acceptor)</a:t>
          </a:r>
        </a:p>
      </dgm:t>
    </dgm:pt>
    <dgm:pt modelId="{5D04D940-682F-44F8-94BC-E04A1EEFF280}" type="parTrans" cxnId="{577D1640-4A3D-4AE8-ACCC-2AE053F39639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F4C016E5-ADE0-4320-987D-511906B3DF2E}" type="sibTrans" cxnId="{577D1640-4A3D-4AE8-ACCC-2AE053F39639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75E2E8F2-CCEB-40B3-8E77-4AFE2B42907D}">
      <dgm:prSet phldrT="[Text]" custT="1"/>
      <dgm:spPr/>
      <dgm:t>
        <a:bodyPr/>
        <a:lstStyle/>
        <a:p>
          <a:pPr rtl="1"/>
          <a:r>
            <a:rPr lang="fa-IR" sz="3600" dirty="0">
              <a:cs typeface="B Yekan" panose="00000400000000000000" pitchFamily="2" charset="-78"/>
            </a:rPr>
            <a:t>تراگذار</a:t>
          </a:r>
          <a:r>
            <a:rPr lang="en-US" sz="3600" dirty="0">
              <a:cs typeface="B Yekan" panose="00000400000000000000" pitchFamily="2" charset="-78"/>
            </a:rPr>
            <a:t> (Transducer)</a:t>
          </a:r>
        </a:p>
      </dgm:t>
    </dgm:pt>
    <dgm:pt modelId="{36B24C16-55CC-4FC5-BE3F-500B363C92A3}" type="parTrans" cxnId="{A962D6AD-1AAE-4A25-96ED-1E160D9B6114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486DD4A3-9AB9-4089-B360-587DFD0403CE}" type="sibTrans" cxnId="{A962D6AD-1AAE-4A25-96ED-1E160D9B6114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01BF4B39-9CCF-4768-9A1A-111BC42AAC2A}">
      <dgm:prSet phldrT="[Text]" custT="1"/>
      <dgm:spPr/>
      <dgm:t>
        <a:bodyPr/>
        <a:lstStyle/>
        <a:p>
          <a:pPr rtl="1"/>
          <a:r>
            <a:rPr lang="fa-IR" sz="2400" dirty="0">
              <a:cs typeface="B Yekan" panose="00000400000000000000" pitchFamily="2" charset="-78"/>
            </a:rPr>
            <a:t>آتاماتايي كه خروجي آن بصورت رشته است.</a:t>
          </a:r>
          <a:endParaRPr lang="en-US" sz="2400" dirty="0">
            <a:cs typeface="B Yekan" panose="00000400000000000000" pitchFamily="2" charset="-78"/>
          </a:endParaRPr>
        </a:p>
      </dgm:t>
    </dgm:pt>
    <dgm:pt modelId="{9D7FE7F4-96D2-46CA-8480-B24296690D79}" type="parTrans" cxnId="{5AA6A791-EA60-414A-85C5-7A1FADE75E02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E8F1BED0-7E2C-4591-A4A6-9EB9632304F2}" type="sibTrans" cxnId="{5AA6A791-EA60-414A-85C5-7A1FADE75E02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64D41595-8BDE-4A3E-8EA4-4FA023573CFB}" type="asst">
      <dgm:prSet phldrT="[Text]" custT="1"/>
      <dgm:spPr/>
      <dgm:t>
        <a:bodyPr/>
        <a:lstStyle/>
        <a:p>
          <a:pPr rtl="1"/>
          <a:r>
            <a:rPr lang="fa-IR" sz="2400" dirty="0">
              <a:cs typeface="B Yekan" panose="00000400000000000000" pitchFamily="2" charset="-78"/>
            </a:rPr>
            <a:t>آتاماتايي كه خروجي آن قبول يا عدم قبول است.</a:t>
          </a:r>
          <a:endParaRPr lang="en-US" sz="2400" dirty="0">
            <a:cs typeface="B Yekan" panose="00000400000000000000" pitchFamily="2" charset="-78"/>
          </a:endParaRPr>
        </a:p>
      </dgm:t>
    </dgm:pt>
    <dgm:pt modelId="{4C5B832E-3510-449A-9D62-4D8AE4CD9616}" type="parTrans" cxnId="{CEAA9989-9CB2-447B-A117-065841B7C358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C721EC6D-8B2A-44AE-BDD8-7B14BD2176B4}" type="sibTrans" cxnId="{CEAA9989-9CB2-447B-A117-065841B7C358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8A41D2B1-45A5-4138-AC53-1C52935493C8}" type="asst">
      <dgm:prSet phldrT="[Text]" custT="1"/>
      <dgm:spPr/>
      <dgm:t>
        <a:bodyPr/>
        <a:lstStyle/>
        <a:p>
          <a:pPr rtl="1"/>
          <a:r>
            <a:rPr lang="fa-IR" sz="2400" dirty="0">
              <a:solidFill>
                <a:srgbClr val="FF0000"/>
              </a:solidFill>
              <a:cs typeface="B Yekan" panose="00000400000000000000" pitchFamily="2" charset="-78"/>
            </a:rPr>
            <a:t>(ورودي خود را قبول يا رد مي كند)</a:t>
          </a:r>
          <a:endParaRPr lang="en-US" sz="2400" dirty="0">
            <a:solidFill>
              <a:srgbClr val="FF0000"/>
            </a:solidFill>
            <a:cs typeface="B Yekan" panose="00000400000000000000" pitchFamily="2" charset="-78"/>
          </a:endParaRPr>
        </a:p>
      </dgm:t>
    </dgm:pt>
    <dgm:pt modelId="{A2C847EF-C5A2-4156-B979-51031F462F30}" type="parTrans" cxnId="{4306A7F0-9ECC-4ADF-AD21-16800D9FA3B5}">
      <dgm:prSet/>
      <dgm:spPr/>
      <dgm:t>
        <a:bodyPr/>
        <a:lstStyle/>
        <a:p>
          <a:endParaRPr lang="en-US" sz="1600">
            <a:cs typeface="B Yekan" panose="00000400000000000000" pitchFamily="2" charset="-78"/>
          </a:endParaRPr>
        </a:p>
      </dgm:t>
    </dgm:pt>
    <dgm:pt modelId="{D09F3E29-DBE2-45BB-822E-77E4DE3D33D4}" type="sibTrans" cxnId="{4306A7F0-9ECC-4ADF-AD21-16800D9FA3B5}">
      <dgm:prSet/>
      <dgm:spPr/>
      <dgm:t>
        <a:bodyPr/>
        <a:lstStyle/>
        <a:p>
          <a:endParaRPr lang="en-US" sz="1600">
            <a:cs typeface="B Yekan" panose="00000400000000000000" pitchFamily="2" charset="-78"/>
          </a:endParaRPr>
        </a:p>
      </dgm:t>
    </dgm:pt>
    <dgm:pt modelId="{C405352E-A117-4878-BC3D-6786AB29A37B}" type="pres">
      <dgm:prSet presAssocID="{1ECA6AC5-CFA6-46D8-ADA9-3694988ACED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53129314-174E-4E02-BA0A-9E7BBF85892F}" type="pres">
      <dgm:prSet presAssocID="{A0A3EAED-E1F8-4FF9-8254-15594E9F48AD}" presName="linNode" presStyleCnt="0"/>
      <dgm:spPr/>
    </dgm:pt>
    <dgm:pt modelId="{C2D22FAE-EA1E-42B7-BBE2-3F4A3907F37F}" type="pres">
      <dgm:prSet presAssocID="{A0A3EAED-E1F8-4FF9-8254-15594E9F48A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496F1EC-DA53-4F2A-95CC-DBF91806AC4B}" type="pres">
      <dgm:prSet presAssocID="{A0A3EAED-E1F8-4FF9-8254-15594E9F48AD}" presName="descendantText" presStyleLbl="alignAccFollowNode1" presStyleIdx="0" presStyleCnt="2">
        <dgm:presLayoutVars>
          <dgm:bulletEnabled val="1"/>
        </dgm:presLayoutVars>
      </dgm:prSet>
      <dgm:spPr/>
    </dgm:pt>
    <dgm:pt modelId="{3AB2B4DC-004E-4B9C-A0E6-F50B94C67CF4}" type="pres">
      <dgm:prSet presAssocID="{F4C016E5-ADE0-4320-987D-511906B3DF2E}" presName="sp" presStyleCnt="0"/>
      <dgm:spPr/>
    </dgm:pt>
    <dgm:pt modelId="{90C17686-FD9E-4247-B9CC-9E06131F8146}" type="pres">
      <dgm:prSet presAssocID="{75E2E8F2-CCEB-40B3-8E77-4AFE2B42907D}" presName="linNode" presStyleCnt="0"/>
      <dgm:spPr/>
    </dgm:pt>
    <dgm:pt modelId="{734A2A85-316F-4427-9090-399D98AB7AE0}" type="pres">
      <dgm:prSet presAssocID="{75E2E8F2-CCEB-40B3-8E77-4AFE2B42907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5260905-8778-4B5B-BC15-0C30684540FE}" type="pres">
      <dgm:prSet presAssocID="{75E2E8F2-CCEB-40B3-8E77-4AFE2B42907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1A2E004-A426-42E8-BECB-FA672DEB8124}" type="presOf" srcId="{A0A3EAED-E1F8-4FF9-8254-15594E9F48AD}" destId="{C2D22FAE-EA1E-42B7-BBE2-3F4A3907F37F}" srcOrd="0" destOrd="0" presId="urn:microsoft.com/office/officeart/2005/8/layout/vList5"/>
    <dgm:cxn modelId="{B7C2AE06-DDA9-405C-A936-6901E1AEE030}" type="presOf" srcId="{1ECA6AC5-CFA6-46D8-ADA9-3694988ACEDC}" destId="{C405352E-A117-4878-BC3D-6786AB29A37B}" srcOrd="0" destOrd="0" presId="urn:microsoft.com/office/officeart/2005/8/layout/vList5"/>
    <dgm:cxn modelId="{F8F5682A-9CC5-471E-826B-1794D503C8ED}" type="presOf" srcId="{64D41595-8BDE-4A3E-8EA4-4FA023573CFB}" destId="{7496F1EC-DA53-4F2A-95CC-DBF91806AC4B}" srcOrd="0" destOrd="0" presId="urn:microsoft.com/office/officeart/2005/8/layout/vList5"/>
    <dgm:cxn modelId="{5C37F33D-C34E-4A4B-B8D8-28B0B9CF46AC}" type="presOf" srcId="{75E2E8F2-CCEB-40B3-8E77-4AFE2B42907D}" destId="{734A2A85-316F-4427-9090-399D98AB7AE0}" srcOrd="0" destOrd="0" presId="urn:microsoft.com/office/officeart/2005/8/layout/vList5"/>
    <dgm:cxn modelId="{577D1640-4A3D-4AE8-ACCC-2AE053F39639}" srcId="{1ECA6AC5-CFA6-46D8-ADA9-3694988ACEDC}" destId="{A0A3EAED-E1F8-4FF9-8254-15594E9F48AD}" srcOrd="0" destOrd="0" parTransId="{5D04D940-682F-44F8-94BC-E04A1EEFF280}" sibTransId="{F4C016E5-ADE0-4320-987D-511906B3DF2E}"/>
    <dgm:cxn modelId="{CEAA9989-9CB2-447B-A117-065841B7C358}" srcId="{A0A3EAED-E1F8-4FF9-8254-15594E9F48AD}" destId="{64D41595-8BDE-4A3E-8EA4-4FA023573CFB}" srcOrd="0" destOrd="0" parTransId="{4C5B832E-3510-449A-9D62-4D8AE4CD9616}" sibTransId="{C721EC6D-8B2A-44AE-BDD8-7B14BD2176B4}"/>
    <dgm:cxn modelId="{5AA6A791-EA60-414A-85C5-7A1FADE75E02}" srcId="{75E2E8F2-CCEB-40B3-8E77-4AFE2B42907D}" destId="{01BF4B39-9CCF-4768-9A1A-111BC42AAC2A}" srcOrd="0" destOrd="0" parTransId="{9D7FE7F4-96D2-46CA-8480-B24296690D79}" sibTransId="{E8F1BED0-7E2C-4591-A4A6-9EB9632304F2}"/>
    <dgm:cxn modelId="{4ACF3BA2-0241-4DAE-9070-46E7BE2D05CA}" type="presOf" srcId="{8A41D2B1-45A5-4138-AC53-1C52935493C8}" destId="{7496F1EC-DA53-4F2A-95CC-DBF91806AC4B}" srcOrd="0" destOrd="1" presId="urn:microsoft.com/office/officeart/2005/8/layout/vList5"/>
    <dgm:cxn modelId="{A962D6AD-1AAE-4A25-96ED-1E160D9B6114}" srcId="{1ECA6AC5-CFA6-46D8-ADA9-3694988ACEDC}" destId="{75E2E8F2-CCEB-40B3-8E77-4AFE2B42907D}" srcOrd="1" destOrd="0" parTransId="{36B24C16-55CC-4FC5-BE3F-500B363C92A3}" sibTransId="{486DD4A3-9AB9-4089-B360-587DFD0403CE}"/>
    <dgm:cxn modelId="{4306A7F0-9ECC-4ADF-AD21-16800D9FA3B5}" srcId="{A0A3EAED-E1F8-4FF9-8254-15594E9F48AD}" destId="{8A41D2B1-45A5-4138-AC53-1C52935493C8}" srcOrd="1" destOrd="0" parTransId="{A2C847EF-C5A2-4156-B979-51031F462F30}" sibTransId="{D09F3E29-DBE2-45BB-822E-77E4DE3D33D4}"/>
    <dgm:cxn modelId="{64D52AFF-DB12-495A-AE0D-96FEDBDD0477}" type="presOf" srcId="{01BF4B39-9CCF-4768-9A1A-111BC42AAC2A}" destId="{95260905-8778-4B5B-BC15-0C30684540FE}" srcOrd="0" destOrd="0" presId="urn:microsoft.com/office/officeart/2005/8/layout/vList5"/>
    <dgm:cxn modelId="{485ABFF1-3837-401E-9DA4-E6B8C1610020}" type="presParOf" srcId="{C405352E-A117-4878-BC3D-6786AB29A37B}" destId="{53129314-174E-4E02-BA0A-9E7BBF85892F}" srcOrd="0" destOrd="0" presId="urn:microsoft.com/office/officeart/2005/8/layout/vList5"/>
    <dgm:cxn modelId="{6296DEAB-7FEC-4620-B000-8D8A5509E934}" type="presParOf" srcId="{53129314-174E-4E02-BA0A-9E7BBF85892F}" destId="{C2D22FAE-EA1E-42B7-BBE2-3F4A3907F37F}" srcOrd="0" destOrd="0" presId="urn:microsoft.com/office/officeart/2005/8/layout/vList5"/>
    <dgm:cxn modelId="{D0085B7A-135F-4F59-922F-4D44C49A58BC}" type="presParOf" srcId="{53129314-174E-4E02-BA0A-9E7BBF85892F}" destId="{7496F1EC-DA53-4F2A-95CC-DBF91806AC4B}" srcOrd="1" destOrd="0" presId="urn:microsoft.com/office/officeart/2005/8/layout/vList5"/>
    <dgm:cxn modelId="{E73CCC45-4662-4B65-861F-18DA1C07600E}" type="presParOf" srcId="{C405352E-A117-4878-BC3D-6786AB29A37B}" destId="{3AB2B4DC-004E-4B9C-A0E6-F50B94C67CF4}" srcOrd="1" destOrd="0" presId="urn:microsoft.com/office/officeart/2005/8/layout/vList5"/>
    <dgm:cxn modelId="{CDCB2EFF-EADC-47BE-98DA-ADB76FCEF523}" type="presParOf" srcId="{C405352E-A117-4878-BC3D-6786AB29A37B}" destId="{90C17686-FD9E-4247-B9CC-9E06131F8146}" srcOrd="2" destOrd="0" presId="urn:microsoft.com/office/officeart/2005/8/layout/vList5"/>
    <dgm:cxn modelId="{B458D421-E4FC-4703-97E3-354EC953B5F7}" type="presParOf" srcId="{90C17686-FD9E-4247-B9CC-9E06131F8146}" destId="{734A2A85-316F-4427-9090-399D98AB7AE0}" srcOrd="0" destOrd="0" presId="urn:microsoft.com/office/officeart/2005/8/layout/vList5"/>
    <dgm:cxn modelId="{7521F775-E88A-4A03-BF91-55F866D1D2E6}" type="presParOf" srcId="{90C17686-FD9E-4247-B9CC-9E06131F8146}" destId="{95260905-8778-4B5B-BC15-0C30684540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CA6AC5-CFA6-46D8-ADA9-3694988ACEDC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33E6DF2-6727-4305-9FED-AB4397B5E476}">
      <dgm:prSet custT="1"/>
      <dgm:spPr/>
      <dgm:t>
        <a:bodyPr/>
        <a:lstStyle/>
        <a:p>
          <a:pPr rtl="1"/>
          <a:r>
            <a:rPr lang="fa-IR" sz="4000" dirty="0">
              <a:cs typeface="B Yekan" panose="00000400000000000000" pitchFamily="2" charset="-78"/>
            </a:rPr>
            <a:t>آتاماتاي معين</a:t>
          </a:r>
        </a:p>
      </dgm:t>
    </dgm:pt>
    <dgm:pt modelId="{C61F0ABD-CB17-45A7-AA86-24CACA46ED9E}" type="parTrans" cxnId="{6FBD68DB-C32D-46F4-AAEA-B81EBE6B0489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E9CE7B83-CAB1-42C7-8731-A2FF93B87B7F}" type="sibTrans" cxnId="{6FBD68DB-C32D-46F4-AAEA-B81EBE6B0489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05C22546-420F-4E18-9DC0-FB90FB2B6EFC}">
      <dgm:prSet custT="1"/>
      <dgm:spPr/>
      <dgm:t>
        <a:bodyPr/>
        <a:lstStyle/>
        <a:p>
          <a:pPr rtl="1"/>
          <a:r>
            <a:rPr lang="fa-IR" sz="2000" dirty="0">
              <a:cs typeface="B Yekan" panose="00000400000000000000" pitchFamily="2" charset="-78"/>
            </a:rPr>
            <a:t>در آتاماتاي معين اگر وضعيت فعلي، ورودي، و محتواي حافظه را بدانيم، ميتوان رفتار بعدي آتاماتا را تعيين كرد</a:t>
          </a:r>
        </a:p>
      </dgm:t>
    </dgm:pt>
    <dgm:pt modelId="{EC2717B0-3BDA-4CE6-AC06-17943AFE30BA}" type="parTrans" cxnId="{8D1F21B5-0379-4E1D-83ED-733CDC930A3A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A7FF2E3E-593A-4B01-815E-ABB06B4E4E66}" type="sibTrans" cxnId="{8D1F21B5-0379-4E1D-83ED-733CDC930A3A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D7E37732-0BE7-44BF-9045-251D6F2CE39A}">
      <dgm:prSet custT="1"/>
      <dgm:spPr/>
      <dgm:t>
        <a:bodyPr/>
        <a:lstStyle/>
        <a:p>
          <a:pPr rtl="1"/>
          <a:r>
            <a:rPr lang="fa-IR" sz="4000" dirty="0">
              <a:cs typeface="B Yekan" panose="00000400000000000000" pitchFamily="2" charset="-78"/>
            </a:rPr>
            <a:t>آتاماتاي نامعين</a:t>
          </a:r>
        </a:p>
      </dgm:t>
    </dgm:pt>
    <dgm:pt modelId="{FDD89202-B202-4224-80A4-EABFE553F999}" type="parTrans" cxnId="{C9E8A97F-FB67-4060-9F33-AB84FEA175FE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F85754B7-FB9C-45F6-839D-338FE8483B82}" type="sibTrans" cxnId="{C9E8A97F-FB67-4060-9F33-AB84FEA175FE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F78F84A5-EDBF-45CD-B53D-CC9C3589FCFD}">
      <dgm:prSet custT="1"/>
      <dgm:spPr/>
      <dgm:t>
        <a:bodyPr/>
        <a:lstStyle/>
        <a:p>
          <a:pPr rtl="1"/>
          <a:r>
            <a:rPr lang="fa-IR" sz="2000" dirty="0">
              <a:cs typeface="B Yekan" panose="00000400000000000000" pitchFamily="2" charset="-78"/>
            </a:rPr>
            <a:t>در آتاماتاي نامعين مي تواند در هر زمان چند حركت مختلف داشته باشد.</a:t>
          </a:r>
        </a:p>
      </dgm:t>
    </dgm:pt>
    <dgm:pt modelId="{C4BAD6B5-BCFB-4552-8609-6073C24BC2A3}" type="parTrans" cxnId="{8AD021C3-7E98-4BE2-93FD-C876A9CE088F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5D63538A-A395-4862-AB74-878A3887FBDD}" type="sibTrans" cxnId="{8AD021C3-7E98-4BE2-93FD-C876A9CE088F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C405352E-A117-4878-BC3D-6786AB29A37B}" type="pres">
      <dgm:prSet presAssocID="{1ECA6AC5-CFA6-46D8-ADA9-3694988ACED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1DC806B3-D08C-496D-8259-D55DEFD87EBB}" type="pres">
      <dgm:prSet presAssocID="{033E6DF2-6727-4305-9FED-AB4397B5E476}" presName="linNode" presStyleCnt="0"/>
      <dgm:spPr/>
    </dgm:pt>
    <dgm:pt modelId="{85201BD0-747C-48F3-B1D1-584483B5F52A}" type="pres">
      <dgm:prSet presAssocID="{033E6DF2-6727-4305-9FED-AB4397B5E47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5CFD706-C68F-4102-B55B-78C5DE68D390}" type="pres">
      <dgm:prSet presAssocID="{033E6DF2-6727-4305-9FED-AB4397B5E476}" presName="descendantText" presStyleLbl="alignAccFollowNode1" presStyleIdx="0" presStyleCnt="2">
        <dgm:presLayoutVars>
          <dgm:bulletEnabled val="1"/>
        </dgm:presLayoutVars>
      </dgm:prSet>
      <dgm:spPr/>
    </dgm:pt>
    <dgm:pt modelId="{B7428BB0-F5DE-4374-BA1B-06055F2CB3C8}" type="pres">
      <dgm:prSet presAssocID="{E9CE7B83-CAB1-42C7-8731-A2FF93B87B7F}" presName="sp" presStyleCnt="0"/>
      <dgm:spPr/>
    </dgm:pt>
    <dgm:pt modelId="{BD0F03F3-E59C-46CF-950C-5C6A0A47093C}" type="pres">
      <dgm:prSet presAssocID="{D7E37732-0BE7-44BF-9045-251D6F2CE39A}" presName="linNode" presStyleCnt="0"/>
      <dgm:spPr/>
    </dgm:pt>
    <dgm:pt modelId="{D9644E8D-F832-49F7-BA2A-8D1866EC783E}" type="pres">
      <dgm:prSet presAssocID="{D7E37732-0BE7-44BF-9045-251D6F2CE39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D99CE4C-E5F9-412F-8576-8CA7A1EDD3BB}" type="pres">
      <dgm:prSet presAssocID="{D7E37732-0BE7-44BF-9045-251D6F2CE39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7C2AE06-DDA9-405C-A936-6901E1AEE030}" type="presOf" srcId="{1ECA6AC5-CFA6-46D8-ADA9-3694988ACEDC}" destId="{C405352E-A117-4878-BC3D-6786AB29A37B}" srcOrd="0" destOrd="0" presId="urn:microsoft.com/office/officeart/2005/8/layout/vList5"/>
    <dgm:cxn modelId="{1C054C09-2601-425A-A026-0188A0EF7137}" type="presOf" srcId="{033E6DF2-6727-4305-9FED-AB4397B5E476}" destId="{85201BD0-747C-48F3-B1D1-584483B5F52A}" srcOrd="0" destOrd="0" presId="urn:microsoft.com/office/officeart/2005/8/layout/vList5"/>
    <dgm:cxn modelId="{C9E8A97F-FB67-4060-9F33-AB84FEA175FE}" srcId="{1ECA6AC5-CFA6-46D8-ADA9-3694988ACEDC}" destId="{D7E37732-0BE7-44BF-9045-251D6F2CE39A}" srcOrd="1" destOrd="0" parTransId="{FDD89202-B202-4224-80A4-EABFE553F999}" sibTransId="{F85754B7-FB9C-45F6-839D-338FE8483B82}"/>
    <dgm:cxn modelId="{3031A78B-DDED-403D-865E-B27C975775C5}" type="presOf" srcId="{05C22546-420F-4E18-9DC0-FB90FB2B6EFC}" destId="{05CFD706-C68F-4102-B55B-78C5DE68D390}" srcOrd="0" destOrd="0" presId="urn:microsoft.com/office/officeart/2005/8/layout/vList5"/>
    <dgm:cxn modelId="{9B143B90-1E8B-4AF5-A5A8-1AE9040C2C99}" type="presOf" srcId="{D7E37732-0BE7-44BF-9045-251D6F2CE39A}" destId="{D9644E8D-F832-49F7-BA2A-8D1866EC783E}" srcOrd="0" destOrd="0" presId="urn:microsoft.com/office/officeart/2005/8/layout/vList5"/>
    <dgm:cxn modelId="{555C21AB-0904-40EE-A017-AFA28B613487}" type="presOf" srcId="{F78F84A5-EDBF-45CD-B53D-CC9C3589FCFD}" destId="{AD99CE4C-E5F9-412F-8576-8CA7A1EDD3BB}" srcOrd="0" destOrd="0" presId="urn:microsoft.com/office/officeart/2005/8/layout/vList5"/>
    <dgm:cxn modelId="{8D1F21B5-0379-4E1D-83ED-733CDC930A3A}" srcId="{033E6DF2-6727-4305-9FED-AB4397B5E476}" destId="{05C22546-420F-4E18-9DC0-FB90FB2B6EFC}" srcOrd="0" destOrd="0" parTransId="{EC2717B0-3BDA-4CE6-AC06-17943AFE30BA}" sibTransId="{A7FF2E3E-593A-4B01-815E-ABB06B4E4E66}"/>
    <dgm:cxn modelId="{8AD021C3-7E98-4BE2-93FD-C876A9CE088F}" srcId="{D7E37732-0BE7-44BF-9045-251D6F2CE39A}" destId="{F78F84A5-EDBF-45CD-B53D-CC9C3589FCFD}" srcOrd="0" destOrd="0" parTransId="{C4BAD6B5-BCFB-4552-8609-6073C24BC2A3}" sibTransId="{5D63538A-A395-4862-AB74-878A3887FBDD}"/>
    <dgm:cxn modelId="{6FBD68DB-C32D-46F4-AAEA-B81EBE6B0489}" srcId="{1ECA6AC5-CFA6-46D8-ADA9-3694988ACEDC}" destId="{033E6DF2-6727-4305-9FED-AB4397B5E476}" srcOrd="0" destOrd="0" parTransId="{C61F0ABD-CB17-45A7-AA86-24CACA46ED9E}" sibTransId="{E9CE7B83-CAB1-42C7-8731-A2FF93B87B7F}"/>
    <dgm:cxn modelId="{D8D631E7-67AB-4106-8A4E-315A33CC6BE7}" type="presParOf" srcId="{C405352E-A117-4878-BC3D-6786AB29A37B}" destId="{1DC806B3-D08C-496D-8259-D55DEFD87EBB}" srcOrd="0" destOrd="0" presId="urn:microsoft.com/office/officeart/2005/8/layout/vList5"/>
    <dgm:cxn modelId="{80D154BD-7278-41FB-891F-B6DC1AE6FC13}" type="presParOf" srcId="{1DC806B3-D08C-496D-8259-D55DEFD87EBB}" destId="{85201BD0-747C-48F3-B1D1-584483B5F52A}" srcOrd="0" destOrd="0" presId="urn:microsoft.com/office/officeart/2005/8/layout/vList5"/>
    <dgm:cxn modelId="{4E808980-7BA0-4335-A931-9074FC9A7AEB}" type="presParOf" srcId="{1DC806B3-D08C-496D-8259-D55DEFD87EBB}" destId="{05CFD706-C68F-4102-B55B-78C5DE68D390}" srcOrd="1" destOrd="0" presId="urn:microsoft.com/office/officeart/2005/8/layout/vList5"/>
    <dgm:cxn modelId="{8145DBD5-C352-4269-B2FB-D2A6B40379F2}" type="presParOf" srcId="{C405352E-A117-4878-BC3D-6786AB29A37B}" destId="{B7428BB0-F5DE-4374-BA1B-06055F2CB3C8}" srcOrd="1" destOrd="0" presId="urn:microsoft.com/office/officeart/2005/8/layout/vList5"/>
    <dgm:cxn modelId="{1801835B-E844-468A-BB9B-E3147F7A422C}" type="presParOf" srcId="{C405352E-A117-4878-BC3D-6786AB29A37B}" destId="{BD0F03F3-E59C-46CF-950C-5C6A0A47093C}" srcOrd="2" destOrd="0" presId="urn:microsoft.com/office/officeart/2005/8/layout/vList5"/>
    <dgm:cxn modelId="{209C06C3-B4C2-46C4-BBAF-8CA4A77341E3}" type="presParOf" srcId="{BD0F03F3-E59C-46CF-950C-5C6A0A47093C}" destId="{D9644E8D-F832-49F7-BA2A-8D1866EC783E}" srcOrd="0" destOrd="0" presId="urn:microsoft.com/office/officeart/2005/8/layout/vList5"/>
    <dgm:cxn modelId="{8C280D97-2465-4C2C-B246-70AFD96CD221}" type="presParOf" srcId="{BD0F03F3-E59C-46CF-950C-5C6A0A47093C}" destId="{AD99CE4C-E5F9-412F-8576-8CA7A1EDD3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488E3-E690-4286-8575-3B2DEC4FE9FD}">
      <dsp:nvSpPr>
        <dsp:cNvPr id="0" name=""/>
        <dsp:cNvSpPr/>
      </dsp:nvSpPr>
      <dsp:spPr>
        <a:xfrm rot="16200000">
          <a:off x="3948805" y="-3883290"/>
          <a:ext cx="1622322" cy="95181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Yekan" panose="00000400000000000000" pitchFamily="2" charset="-78"/>
            </a:rPr>
            <a:t>اگر تمام عناصر مجموعه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1</m:t>
                  </m:r>
                </m:sub>
              </m:sSub>
            </m:oMath>
          </a14:m>
          <a:r>
            <a:rPr lang="fa-IR" sz="2000" kern="1200" dirty="0">
              <a:cs typeface="B Yekan" panose="00000400000000000000" pitchFamily="2" charset="-78"/>
            </a:rPr>
            <a:t> در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</a:rPr>
                <m:t>𝑆</m:t>
              </m:r>
            </m:oMath>
          </a14:m>
          <a:r>
            <a:rPr lang="fa-IR" sz="2000" kern="1200" dirty="0">
              <a:cs typeface="B Yekan" panose="00000400000000000000" pitchFamily="2" charset="-78"/>
            </a:rPr>
            <a:t> باشند.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i="1" kern="120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000" i="1" kern="1200"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en-US" sz="200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⊂</m:t>
              </m:r>
              <m:r>
                <a:rPr lang="en-US" sz="200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𝑆</m:t>
              </m:r>
            </m:oMath>
          </a14:m>
          <a:endParaRPr lang="en-US" sz="2000" kern="1200" dirty="0">
            <a:cs typeface="B Yekan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Yekan" panose="00000400000000000000" pitchFamily="2" charset="-78"/>
            </a:rPr>
            <a:t>اگر تمام عناصر مجموعه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i="1" kern="120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000" i="1" kern="1200">
                      <a:latin typeface="Cambria Math" panose="02040503050406030204" pitchFamily="18" charset="0"/>
                    </a:rPr>
                    <m:t>1</m:t>
                  </m:r>
                </m:sub>
              </m:sSub>
            </m:oMath>
          </a14:m>
          <a:r>
            <a:rPr lang="fa-IR" sz="2000" kern="1200" dirty="0">
              <a:cs typeface="B Yekan" panose="00000400000000000000" pitchFamily="2" charset="-78"/>
            </a:rPr>
            <a:t> در 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>
                  <a:latin typeface="Cambria Math" panose="02040503050406030204" pitchFamily="18" charset="0"/>
                </a:rPr>
                <m:t>𝑆</m:t>
              </m:r>
            </m:oMath>
          </a14:m>
          <a:r>
            <a:rPr lang="fa-IR" sz="2000" kern="1200" dirty="0">
              <a:cs typeface="B Yekan" panose="00000400000000000000" pitchFamily="2" charset="-78"/>
            </a:rPr>
            <a:t> باشند و 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>
                  <a:latin typeface="Cambria Math" panose="02040503050406030204" pitchFamily="18" charset="0"/>
                </a:rPr>
                <m:t>𝑆</m:t>
              </m:r>
            </m:oMath>
          </a14:m>
          <a:r>
            <a:rPr lang="fa-IR" sz="2000" kern="1200" dirty="0">
              <a:cs typeface="B Yekan" panose="00000400000000000000" pitchFamily="2" charset="-78"/>
            </a:rPr>
            <a:t> عنصري اضافه تر نداشته باشد  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i="1" kern="120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000" i="1" kern="1200"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en-US" sz="20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⊆</m:t>
              </m:r>
              <m:r>
                <a:rPr lang="en-US" sz="200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𝑆</m:t>
              </m:r>
            </m:oMath>
          </a14:m>
          <a:endParaRPr lang="fa-IR" sz="2000" kern="1200" dirty="0">
            <a:ea typeface="Cambria Math" panose="02040503050406030204" pitchFamily="18" charset="0"/>
            <a:cs typeface="B Yekan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Yekan" panose="00000400000000000000" pitchFamily="2" charset="-78"/>
            </a:rPr>
            <a:t>اگر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i="1" kern="120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000" i="1" kern="1200">
                      <a:latin typeface="Cambria Math" panose="02040503050406030204" pitchFamily="18" charset="0"/>
                    </a:rPr>
                    <m:t>1</m:t>
                  </m:r>
                </m:sub>
              </m:sSub>
            </m:oMath>
          </a14:m>
          <a:r>
            <a:rPr lang="fa-IR" sz="2000" kern="1200" dirty="0">
              <a:cs typeface="B Yekan" panose="00000400000000000000" pitchFamily="2" charset="-78"/>
            </a:rPr>
            <a:t> و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i="1" kern="120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fa-IR" sz="20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fa-IR" sz="2000" kern="1200" dirty="0">
              <a:cs typeface="B Yekan" panose="00000400000000000000" pitchFamily="2" charset="-78"/>
            </a:rPr>
            <a:t> هيچ عضو مشترکي نداشته باشند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i="1" kern="120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000" i="1" kern="1200"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en-US" sz="20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∩</m:t>
              </m:r>
              <m:sSub>
                <m:sSubPr>
                  <m:ctrlPr>
                    <a:rPr lang="en-US" sz="20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i="1" kern="120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  <m:r>
                <a:rPr lang="en-US" sz="2000" b="0" i="1" kern="1200" smtClean="0">
                  <a:latin typeface="Cambria Math" panose="02040503050406030204" pitchFamily="18" charset="0"/>
                </a:rPr>
                <m:t>=</m:t>
              </m:r>
              <m:r>
                <a:rPr lang="en-US" sz="2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∅</m:t>
              </m:r>
            </m:oMath>
          </a14:m>
          <a:r>
            <a:rPr lang="fa-IR" sz="2000" kern="1200" dirty="0">
              <a:cs typeface="B Yekan" panose="00000400000000000000" pitchFamily="2" charset="-78"/>
            </a:rPr>
            <a:t> </a:t>
          </a:r>
          <a:r>
            <a:rPr lang="fa-IR" sz="2000" kern="1200" dirty="0">
              <a:solidFill>
                <a:srgbClr val="FF0000"/>
              </a:solidFill>
              <a:cs typeface="B Yekan" panose="00000400000000000000" pitchFamily="2" charset="-78"/>
            </a:rPr>
            <a:t>دو مجموعه مجزا </a:t>
          </a:r>
          <a:r>
            <a:rPr lang="fa-IR" sz="2000" kern="1200" dirty="0">
              <a:cs typeface="B Yekan" panose="00000400000000000000" pitchFamily="2" charset="-78"/>
            </a:rPr>
            <a:t>ميگويند.</a:t>
          </a:r>
        </a:p>
      </dsp:txBody>
      <dsp:txXfrm rot="5400000">
        <a:off x="80101" y="143804"/>
        <a:ext cx="9438926" cy="1463932"/>
      </dsp:txXfrm>
    </dsp:sp>
    <dsp:sp modelId="{E4AACA7E-8F0E-4F75-B8DC-6AB6CBAA0313}">
      <dsp:nvSpPr>
        <dsp:cNvPr id="0" name=""/>
        <dsp:cNvSpPr/>
      </dsp:nvSpPr>
      <dsp:spPr>
        <a:xfrm>
          <a:off x="9519847" y="2645"/>
          <a:ext cx="2215907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 err="1">
              <a:cs typeface="B Yekan" panose="00000400000000000000" pitchFamily="2" charset="-78"/>
            </a:rPr>
            <a:t>زير</a:t>
          </a:r>
          <a:r>
            <a:rPr lang="fa-IR" sz="3200" kern="1200" dirty="0">
              <a:cs typeface="B Yekan" panose="00000400000000000000" pitchFamily="2" charset="-78"/>
            </a:rPr>
            <a:t> مجموعه</a:t>
          </a:r>
          <a:endParaRPr lang="en-US" sz="3200" kern="1200" dirty="0">
            <a:cs typeface="B Yekan" panose="00000400000000000000" pitchFamily="2" charset="-78"/>
          </a:endParaRPr>
        </a:p>
      </dsp:txBody>
      <dsp:txXfrm>
        <a:off x="9605092" y="87890"/>
        <a:ext cx="2045417" cy="1575760"/>
      </dsp:txXfrm>
    </dsp:sp>
    <dsp:sp modelId="{DC540372-9D73-422D-BF61-EA3D55E7CC1B}">
      <dsp:nvSpPr>
        <dsp:cNvPr id="0" name=""/>
        <dsp:cNvSpPr/>
      </dsp:nvSpPr>
      <dsp:spPr>
        <a:xfrm rot="16200000">
          <a:off x="3948805" y="-2049727"/>
          <a:ext cx="1622322" cy="95181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600" kern="1200" dirty="0">
              <a:cs typeface="B Yekan" panose="00000400000000000000" pitchFamily="2" charset="-78"/>
            </a:rPr>
            <a:t>يک تابع، قانون يا ضابطه اي است که عناصر يک مجموعه (مثلاً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6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i="1" kern="120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1600" i="1" kern="1200">
                      <a:latin typeface="Cambria Math" panose="02040503050406030204" pitchFamily="18" charset="0"/>
                    </a:rPr>
                    <m:t>1</m:t>
                  </m:r>
                </m:sub>
              </m:sSub>
            </m:oMath>
          </a14:m>
          <a:r>
            <a:rPr lang="fa-IR" sz="1600" kern="1200" dirty="0">
              <a:cs typeface="B Yekan" panose="00000400000000000000" pitchFamily="2" charset="-78"/>
            </a:rPr>
            <a:t>) را به عناصر مجموعه اي ديگر (مثلاً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6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i="1" kern="120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fa-IR" sz="16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fa-IR" sz="1600" kern="1200" dirty="0">
              <a:cs typeface="B Yekan" panose="00000400000000000000" pitchFamily="2" charset="-78"/>
            </a:rPr>
            <a:t>) مربوط مي سازد.</a:t>
          </a: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600" kern="1200" dirty="0">
              <a:cs typeface="B Yekan" panose="00000400000000000000" pitchFamily="2" charset="-78"/>
            </a:rPr>
            <a:t>اگر </a:t>
          </a:r>
          <a14:m xmlns:a14="http://schemas.microsoft.com/office/drawing/2010/main">
            <m:oMath xmlns:m="http://schemas.openxmlformats.org/officeDocument/2006/math">
              <m:r>
                <a:rPr lang="en-US" sz="1600" i="1" kern="1200" dirty="0" smtClean="0">
                  <a:latin typeface="Cambria Math" panose="02040503050406030204" pitchFamily="18" charset="0"/>
                  <a:cs typeface="B Yekan" panose="00000400000000000000" pitchFamily="2" charset="-78"/>
                </a:rPr>
                <m:t>𝑓</m:t>
              </m:r>
            </m:oMath>
          </a14:m>
          <a:r>
            <a:rPr lang="fa-IR" sz="1600" kern="1200" dirty="0">
              <a:cs typeface="B Yekan" panose="00000400000000000000" pitchFamily="2" charset="-78"/>
            </a:rPr>
            <a:t> نشان دهنده تابع باشد، مجموعه اول را دامنه و مجموعه دوم را برد تابع ميگويند و بصورت </a:t>
          </a:r>
          <a14:m xmlns:a14="http://schemas.microsoft.com/office/drawing/2010/main">
            <m:oMath xmlns:m="http://schemas.openxmlformats.org/officeDocument/2006/math">
              <m:r>
                <a:rPr lang="en-US" sz="1600" i="1" kern="1200">
                  <a:latin typeface="Cambria Math" panose="02040503050406030204" pitchFamily="18" charset="0"/>
                </a:rPr>
                <m:t>𝑓</m:t>
              </m:r>
              <m:r>
                <a:rPr lang="en-US" sz="1600" i="1" kern="1200">
                  <a:latin typeface="Cambria Math" panose="02040503050406030204" pitchFamily="18" charset="0"/>
                </a:rPr>
                <m:t>:</m:t>
              </m:r>
              <m:sSub>
                <m:sSubPr>
                  <m:ctrlPr>
                    <a:rPr lang="en-US" sz="16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i="1" kern="120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1600" i="1" kern="1200"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en-US" sz="1600" i="1" kern="1200">
                  <a:latin typeface="Cambria Math" panose="02040503050406030204" pitchFamily="18" charset="0"/>
                </a:rPr>
                <m:t>→</m:t>
              </m:r>
              <m:sSub>
                <m:sSubPr>
                  <m:ctrlPr>
                    <a:rPr lang="en-US" sz="16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i="1" kern="120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1600" i="1" kern="120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endParaRPr lang="en-US" sz="1600" kern="1200" dirty="0">
            <a:cs typeface="B Yekan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kern="1200" dirty="0">
              <a:cs typeface="B Yekan" panose="00000400000000000000" pitchFamily="2" charset="-78"/>
            </a:rPr>
            <a:t>در تابع هر عضو از دامنه تنها به </a:t>
          </a:r>
          <a:r>
            <a:rPr lang="fa-IR" sz="1800" kern="1200" dirty="0" err="1">
              <a:cs typeface="B Yekan" panose="00000400000000000000" pitchFamily="2" charset="-78"/>
            </a:rPr>
            <a:t>يک</a:t>
          </a:r>
          <a:r>
            <a:rPr lang="fa-IR" sz="1800" kern="1200" dirty="0">
              <a:cs typeface="B Yekan" panose="00000400000000000000" pitchFamily="2" charset="-78"/>
            </a:rPr>
            <a:t> از عضو از مجموعه برد </a:t>
          </a:r>
          <a:r>
            <a:rPr lang="fa-IR" sz="1800" kern="1200" dirty="0" err="1">
              <a:cs typeface="B Yekan" panose="00000400000000000000" pitchFamily="2" charset="-78"/>
            </a:rPr>
            <a:t>ميتواند</a:t>
          </a:r>
          <a:r>
            <a:rPr lang="fa-IR" sz="1800" kern="1200" dirty="0">
              <a:cs typeface="B Yekan" panose="00000400000000000000" pitchFamily="2" charset="-78"/>
            </a:rPr>
            <a:t> مربوط باشد.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kern="1200" dirty="0">
              <a:cs typeface="B Yekan" panose="00000400000000000000" pitchFamily="2" charset="-78"/>
            </a:rPr>
            <a:t>تابع را ميتوان بصورت زوج هاي مرتب نوشت   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sz="180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800" i="1" kern="120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lang="en-US" sz="1800" i="1" kern="120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en-US" sz="1800" i="1" kern="120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𝑏</m:t>
                  </m:r>
                </m:e>
              </m:d>
            </m:oMath>
          </a14:m>
          <a:r>
            <a:rPr lang="fa-IR" sz="1800" kern="1200" dirty="0">
              <a:cs typeface="B Yekan" panose="00000400000000000000" pitchFamily="2" charset="-78"/>
            </a:rPr>
            <a:t>  معادل است با 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𝑓</m:t>
              </m:r>
              <m:d>
                <m:dPr>
                  <m:ctrlPr>
                    <a:rPr lang="en-US" sz="1800" i="1" kern="120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dPr>
                <m:e>
                  <m:r>
                    <a:rPr lang="en-US" sz="1800" i="1" kern="120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𝑎</m:t>
                  </m:r>
                </m:e>
              </m:d>
              <m:r>
                <a:rPr lang="en-US" sz="1800" i="1" kern="120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r>
                <a:rPr lang="en-US" sz="1800" i="1" kern="120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𝑏</m:t>
              </m:r>
            </m:oMath>
          </a14:m>
          <a:endParaRPr lang="en-US" sz="1800" kern="1200" dirty="0">
            <a:solidFill>
              <a:srgbClr val="FF0000"/>
            </a:solidFill>
            <a:cs typeface="B Yekan" panose="00000400000000000000" pitchFamily="2" charset="-78"/>
          </a:endParaRPr>
        </a:p>
      </dsp:txBody>
      <dsp:txXfrm rot="5400000">
        <a:off x="80101" y="1977367"/>
        <a:ext cx="9438926" cy="1463932"/>
      </dsp:txXfrm>
    </dsp:sp>
    <dsp:sp modelId="{C5E82CE8-6E51-4CF0-BFC4-4D65B9AAF51B}">
      <dsp:nvSpPr>
        <dsp:cNvPr id="0" name=""/>
        <dsp:cNvSpPr/>
      </dsp:nvSpPr>
      <dsp:spPr>
        <a:xfrm>
          <a:off x="9519847" y="1836208"/>
          <a:ext cx="2215907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cs typeface="B Yekan" panose="00000400000000000000" pitchFamily="2" charset="-78"/>
            </a:rPr>
            <a:t>تابع</a:t>
          </a:r>
        </a:p>
      </dsp:txBody>
      <dsp:txXfrm>
        <a:off x="9605092" y="1921453"/>
        <a:ext cx="2045417" cy="1575760"/>
      </dsp:txXfrm>
    </dsp:sp>
    <dsp:sp modelId="{A8536225-99C4-4844-B43F-BE1503587907}">
      <dsp:nvSpPr>
        <dsp:cNvPr id="0" name=""/>
        <dsp:cNvSpPr/>
      </dsp:nvSpPr>
      <dsp:spPr>
        <a:xfrm rot="16200000">
          <a:off x="3948805" y="-216164"/>
          <a:ext cx="1622322" cy="95181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>
              <a:cs typeface="B Yekan" panose="00000400000000000000" pitchFamily="2" charset="-78"/>
            </a:rPr>
            <a:t>مفهمو رابطه کلي تر از مفهوم تابع است و در رابطه الزامي وجود ندارد که هر عضو دامنه به يک عضو مجموعه برد مرتبط باشد بلکه يک عضو دامنه ميتواند به بيش از يک عنصر از مجموعه برد مرتبط شود.</a:t>
          </a:r>
          <a:endParaRPr lang="fa-IR" sz="2000" kern="1200" dirty="0">
            <a:cs typeface="B Yekan" panose="00000400000000000000" pitchFamily="2" charset="-78"/>
          </a:endParaRPr>
        </a:p>
      </dsp:txBody>
      <dsp:txXfrm rot="5400000">
        <a:off x="80101" y="3810930"/>
        <a:ext cx="9438926" cy="1463932"/>
      </dsp:txXfrm>
    </dsp:sp>
    <dsp:sp modelId="{81085AB6-7ABD-4F48-BF6C-AFEF5E889532}">
      <dsp:nvSpPr>
        <dsp:cNvPr id="0" name=""/>
        <dsp:cNvSpPr/>
      </dsp:nvSpPr>
      <dsp:spPr>
        <a:xfrm>
          <a:off x="9519847" y="3669771"/>
          <a:ext cx="2215907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cs typeface="B Yekan" panose="00000400000000000000" pitchFamily="2" charset="-78"/>
            </a:rPr>
            <a:t>رابطه</a:t>
          </a:r>
        </a:p>
      </dsp:txBody>
      <dsp:txXfrm>
        <a:off x="9605092" y="3755016"/>
        <a:ext cx="2045417" cy="157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1EC-DA53-4F2A-95CC-DBF91806AC4B}">
      <dsp:nvSpPr>
        <dsp:cNvPr id="0" name=""/>
        <dsp:cNvSpPr/>
      </dsp:nvSpPr>
      <dsp:spPr>
        <a:xfrm rot="16200000">
          <a:off x="3329706" y="-3220477"/>
          <a:ext cx="873611" cy="75330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400" kern="1200" dirty="0">
              <a:cs typeface="B Yekan" panose="00000400000000000000" pitchFamily="2" charset="-78"/>
            </a:rPr>
            <a:t>آتاماتايي كه خروجي آن قبول يا عدم قبول است.</a:t>
          </a:r>
          <a:endParaRPr lang="en-US" sz="2400" kern="1200" dirty="0">
            <a:cs typeface="B Yekan" panose="00000400000000000000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400" kern="1200" dirty="0">
              <a:solidFill>
                <a:srgbClr val="FF0000"/>
              </a:solidFill>
              <a:cs typeface="B Yekan" panose="00000400000000000000" pitchFamily="2" charset="-78"/>
            </a:rPr>
            <a:t>(ورودي خود را قبول يا رد مي كند)</a:t>
          </a:r>
          <a:endParaRPr lang="en-US" sz="2400" kern="1200" dirty="0">
            <a:solidFill>
              <a:srgbClr val="FF0000"/>
            </a:solidFill>
            <a:cs typeface="B Yekan" panose="00000400000000000000" pitchFamily="2" charset="-78"/>
          </a:endParaRPr>
        </a:p>
      </dsp:txBody>
      <dsp:txXfrm rot="5400000">
        <a:off x="42646" y="151875"/>
        <a:ext cx="7490378" cy="788319"/>
      </dsp:txXfrm>
    </dsp:sp>
    <dsp:sp modelId="{C2D22FAE-EA1E-42B7-BBE2-3F4A3907F37F}">
      <dsp:nvSpPr>
        <dsp:cNvPr id="0" name=""/>
        <dsp:cNvSpPr/>
      </dsp:nvSpPr>
      <dsp:spPr>
        <a:xfrm>
          <a:off x="7533023" y="27"/>
          <a:ext cx="4237326" cy="1092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Yekan" panose="00000400000000000000" pitchFamily="2" charset="-78"/>
            </a:rPr>
            <a:t>پذيرنده</a:t>
          </a:r>
          <a:r>
            <a:rPr lang="en-US" sz="3600" kern="1200" dirty="0">
              <a:cs typeface="B Yekan" panose="00000400000000000000" pitchFamily="2" charset="-78"/>
            </a:rPr>
            <a:t> (Acceptor)</a:t>
          </a:r>
        </a:p>
      </dsp:txBody>
      <dsp:txXfrm>
        <a:off x="7586331" y="53335"/>
        <a:ext cx="4130710" cy="985398"/>
      </dsp:txXfrm>
    </dsp:sp>
    <dsp:sp modelId="{95260905-8778-4B5B-BC15-0C30684540FE}">
      <dsp:nvSpPr>
        <dsp:cNvPr id="0" name=""/>
        <dsp:cNvSpPr/>
      </dsp:nvSpPr>
      <dsp:spPr>
        <a:xfrm rot="16200000">
          <a:off x="3329706" y="-2073862"/>
          <a:ext cx="873611" cy="75330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400" kern="1200" dirty="0">
              <a:cs typeface="B Yekan" panose="00000400000000000000" pitchFamily="2" charset="-78"/>
            </a:rPr>
            <a:t>آتاماتايي كه خروجي آن بصورت رشته است.</a:t>
          </a:r>
          <a:endParaRPr lang="en-US" sz="2400" kern="1200" dirty="0">
            <a:cs typeface="B Yekan" panose="00000400000000000000" pitchFamily="2" charset="-78"/>
          </a:endParaRPr>
        </a:p>
      </dsp:txBody>
      <dsp:txXfrm rot="5400000">
        <a:off x="42646" y="1298490"/>
        <a:ext cx="7490378" cy="788319"/>
      </dsp:txXfrm>
    </dsp:sp>
    <dsp:sp modelId="{734A2A85-316F-4427-9090-399D98AB7AE0}">
      <dsp:nvSpPr>
        <dsp:cNvPr id="0" name=""/>
        <dsp:cNvSpPr/>
      </dsp:nvSpPr>
      <dsp:spPr>
        <a:xfrm>
          <a:off x="7533024" y="1146642"/>
          <a:ext cx="4237326" cy="1092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Yekan" panose="00000400000000000000" pitchFamily="2" charset="-78"/>
            </a:rPr>
            <a:t>تراگذار</a:t>
          </a:r>
          <a:r>
            <a:rPr lang="en-US" sz="3600" kern="1200" dirty="0">
              <a:cs typeface="B Yekan" panose="00000400000000000000" pitchFamily="2" charset="-78"/>
            </a:rPr>
            <a:t> (Transducer)</a:t>
          </a:r>
        </a:p>
      </dsp:txBody>
      <dsp:txXfrm>
        <a:off x="7586332" y="1199950"/>
        <a:ext cx="4130710" cy="985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FD706-C68F-4102-B55B-78C5DE68D390}">
      <dsp:nvSpPr>
        <dsp:cNvPr id="0" name=""/>
        <dsp:cNvSpPr/>
      </dsp:nvSpPr>
      <dsp:spPr>
        <a:xfrm rot="16200000">
          <a:off x="3337669" y="-3230432"/>
          <a:ext cx="857684" cy="753302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Yekan" panose="00000400000000000000" pitchFamily="2" charset="-78"/>
            </a:rPr>
            <a:t>در آتاماتاي معين اگر وضعيت فعلي، ورودي، و محتواي حافظه را بدانيم، ميتوان رفتار بعدي آتاماتا را تعيين كرد</a:t>
          </a:r>
        </a:p>
      </dsp:txBody>
      <dsp:txXfrm rot="5400000">
        <a:off x="41869" y="149106"/>
        <a:ext cx="7491155" cy="773946"/>
      </dsp:txXfrm>
    </dsp:sp>
    <dsp:sp modelId="{85201BD0-747C-48F3-B1D1-584483B5F52A}">
      <dsp:nvSpPr>
        <dsp:cNvPr id="0" name=""/>
        <dsp:cNvSpPr/>
      </dsp:nvSpPr>
      <dsp:spPr>
        <a:xfrm>
          <a:off x="7533023" y="26"/>
          <a:ext cx="4237326" cy="10721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000" kern="1200" dirty="0">
              <a:cs typeface="B Yekan" panose="00000400000000000000" pitchFamily="2" charset="-78"/>
            </a:rPr>
            <a:t>آتاماتاي معين</a:t>
          </a:r>
        </a:p>
      </dsp:txBody>
      <dsp:txXfrm>
        <a:off x="7585359" y="52362"/>
        <a:ext cx="4132654" cy="967433"/>
      </dsp:txXfrm>
    </dsp:sp>
    <dsp:sp modelId="{AD99CE4C-E5F9-412F-8576-8CA7A1EDD3BB}">
      <dsp:nvSpPr>
        <dsp:cNvPr id="0" name=""/>
        <dsp:cNvSpPr/>
      </dsp:nvSpPr>
      <dsp:spPr>
        <a:xfrm rot="16200000">
          <a:off x="3337669" y="-2104722"/>
          <a:ext cx="857684" cy="753302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Yekan" panose="00000400000000000000" pitchFamily="2" charset="-78"/>
            </a:rPr>
            <a:t>در آتاماتاي نامعين مي تواند در هر زمان چند حركت مختلف داشته باشد.</a:t>
          </a:r>
        </a:p>
      </dsp:txBody>
      <dsp:txXfrm rot="5400000">
        <a:off x="41869" y="1274816"/>
        <a:ext cx="7491155" cy="773946"/>
      </dsp:txXfrm>
    </dsp:sp>
    <dsp:sp modelId="{D9644E8D-F832-49F7-BA2A-8D1866EC783E}">
      <dsp:nvSpPr>
        <dsp:cNvPr id="0" name=""/>
        <dsp:cNvSpPr/>
      </dsp:nvSpPr>
      <dsp:spPr>
        <a:xfrm>
          <a:off x="7533024" y="1125737"/>
          <a:ext cx="4237326" cy="10721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000" kern="1200" dirty="0">
              <a:cs typeface="B Yekan" panose="00000400000000000000" pitchFamily="2" charset="-78"/>
            </a:rPr>
            <a:t>آتاماتاي نامعين</a:t>
          </a:r>
        </a:p>
      </dsp:txBody>
      <dsp:txXfrm>
        <a:off x="7585360" y="1178073"/>
        <a:ext cx="4132654" cy="967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9-13T06:24:47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14213 13171 0</inkml:trace>
  <inkml:trace contextRef="#ctx0" brushRef="#br0" timeOffset="9960.28">9996 11906 0</inkml:trace>
  <inkml:trace contextRef="#ctx0" brushRef="#br0" timeOffset="10707.1">9996 11906 0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09-14T11:48:37.4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2391 5227 0,'23'0'31,"-46"0"563,1 0-579,-1 0 1,0 0 0,1 0-1,-2 0 1,24 22 0,-23-22-16,1 0 15,-1 0 1,23 23-16,-23-23 15,23 23 1,-22-1 0,-1-22-1,23 23-15,0 0 32,23-23-32,-1 22 15,1 2 1,0-24-1,22 23 17,-21-1-17,21 1 1,-22 22 0,-1-22-1,-22-1 1,0 1-16,-22 1 15,22-3-15,-23-21 16,0 47 0,1-25-1,-25 1 1,25-23 0,-1 23-16,-45-23 15,46 0 1,-1 0-16,-22 0 15,21-23 17,1 23-32,23-23 31</inkml:trace>
  <inkml:trace contextRef="#ctx0" brushRef="#br0" timeOffset="2297.09">2641 5614 0,'-22'0'0,"22"-24"47,22 24 0,1 0-32,0 0 1,22-23 0,24 23-1,-47 0-15,46 0 16,-45 0-16,68 0 16,0 0-1,46 0 1,-69 0-1,-23 0-15,-22 0 32,-1 0-32,1 0 0,46 0 15,-1-22 1,-23 22 0,0 0-1,-67 0 16,-1 0-15,0 0 0,-44-23-1,21 23 1,0-22 0,23 22-1,1 0-15,22-23 16,-23 0-1,46 23 95,-1 23-95,1-23 1,23 23 0,-23-23-16,22 0 15,-22 22-15,45-22 16,-46 0 0,25 0-1,-25 0 1,-22 23-1,-22-23 32,-1 0-31,-1 0 0,24 22-16,-22-22 15,-1 0-15,0 23 16,1-23-16,-1 24 15,1-24-15,-1 21 16,-46 26 15,46-25-15,23 1 0,-22-23-1,22 23 16,-23-23 735</inkml:trace>
  <inkml:trace contextRef="#ctx0" brushRef="#br0" timeOffset="4370.09">4210 5454 0,'0'-22'62,"23"22"-46,-23-23-1,0-1 17,0 2-17,-23-1 1,1 23 15,22-23-31,-23 23 16,0 23-1,-23-23 1,-22 45 0,46-21-1,-46 21 1,45-22 0,23 0-16,-24-23 15,24 22-15,0 1 16,0-1-16,24 1 15,-24 1 17,23-24-17,-1 0 1,1 0-16,45-47 16,-46 47-16,1-22 15,23-23 1,22-1-1,-45 1 1,0 21 0,-1 2-1,-44 22 32,22 22-31,-23-22-16,23 47 15,-23-2 1,23 23 15,23-46-15,-23 25 0,45-26-1,-45 3 1,23-24-1,1 23 1,-2-46 0,-22-1-1,23 24 1</inkml:trace>
  <inkml:trace contextRef="#ctx0" brushRef="#br0" timeOffset="5703.26">4778 5227 0,'24'0'93,"-48"0"-61,24-23-17,-22 23 1,-1 23-1,-22-23 1,-1 22 0,24-22-1,-1 23 1,1 0 0,22-1-1,0 1 1,22 0-1,1-1 1,-1 2 0,1-1-1,22-1 1,-22-22-16,22 46 16,-21-46-16,-1 22 15,-1 23 1,-44 2-1,-1-2 1,-23 0 0,0-22-1,24-23-15,-1 23 0,0-23 16,-44-23 15,44 0-15,23 1-1,23-1 1</inkml:trace>
  <inkml:trace contextRef="#ctx0" brushRef="#br0" timeOffset="7360.46">5165 5249 0,'0'-22'31,"0"44"125,23 1-140,-46-23-16,23 23 15,0-1-15,0 1 16,0 0 0,0-1-16,0 25 15,0-2 1,0 23-1,0-23 1,0 0 15,0-21-15,0-1 0,0-46 46,0-1-46,0 3-16,0-26 15</inkml:trace>
  <inkml:trace contextRef="#ctx0" brushRef="#br0" timeOffset="9588.06">5165 5249 0,'0'0'0,"0"-22"31,0-1 16,23 23-47,-1-22 31,1 22-15,1-24-16,21 24 15,-22 0 1,-1 0-16,46 24 47,-45-24-31,-23 22-1,0 1 1,0-1-1,0 1 1,-23 0 0,-22-1-1,0 1 1,22 0 0,0-1-16,1-22 15,-2 24 1,24-48 93,24 24-93,-2 0-1,1 0 1,0 0-16,-1 0 16,1-22-1,0 22-15,22 0 16,-23 0 0,2 0-16,-1 0 15,-1 22 1,1-22-1,-23 24-15,23-24 16,-23 23 15,22-1-15,-22 1 0,0 0-1,-22-1 1,22 1-1,-23-1 1,0 1 0,-22 1-1,21-3 1,-21 26 0,23-47-16,-1 0 15,0 0 1,1 22-16,-1-22 15,0 0 1,-23-22 15,23 22-15,1-23 0,-1 23-1,1 23 63</inkml:trace>
  <inkml:trace contextRef="#ctx0" brushRef="#br0" timeOffset="10748.52">5984 5090 0,'0'-23'15,"0"46"63,0 0-46,0-1-32,0 1 15,23 46 1,-23-47 0,0 1-16,22 0 0,-22 91 31,23-91-16,-23-1-15,0 24 16,0-1 15,0 0-15,0-21-16,0 21 16,23-22-16,-23-1 15,0 24 1,0-1-1,0-23 1,-23 25 0,23-25-1,0 1 1,0 0 0,-23-69 93</inkml:trace>
  <inkml:trace contextRef="#ctx0" brushRef="#br0" timeOffset="11453.32">6279 5135 0,'0'0'0,"0"-22"0,0-1 16,23 23 0,0-23-1,-23 1 32,22 22-47,2 22 16,-24 1-1,23-23-15,-1 23 32,-22-1-32,23 1 15,45 114 17,-45-47-17,-23-43 1,0-25-16,22 24 15,-22-24-15,24 23 16,-24 2 0,21-26-1,-42-21 48,21-21-48,-46-26 1</inkml:trace>
  <inkml:trace contextRef="#ctx0" brushRef="#br0" timeOffset="12465.12">6462 5409 0,'-23'0'15,"0"0"1,1 23 15,22-1-15,-23 1 0,23 0-1,-24-1 1,2 23-1,-1 2 1,0-26 15,23 3-31,-22-24 16,22 23 15,22-23 79,-44 0 280,22-23-234,-23 23-124</inkml:trace>
  <inkml:trace contextRef="#ctx0" brushRef="#br0" timeOffset="15003.01">2232 6682 0,'0'-23'16,"-23"0"62,23 46 313,0 0-376,0-1-15,0 1 32,0 22-17,0 24 1,0-1 0,-23-23-1,23 2 1,0-25-1,0-44 64,0-2-64,0 1-15,23-22 16,-23 22-1,23-91 1,-1 46 15,-22 46-31,23-24 16,1 24-16,-2-1 0,-22 1 16,23 22-16,0-23 15,-1-1-15,23 24 16,1 0-1,0 24 1,-23-1 0,-23-1-1,0 1-15,0-1 16,0 1 0,-23 0-16,-46-1 15,-21 25 1,44-26-1,24 3 1,22-48 15,22 24-15,24 0 0,21 0-1,1 0 1,-21 24-1,-2-1 1,-45 22 0,-23 0-1,-22 0 1,-24 2 0,1-25-1,46 1-15,-70 0 16,69-23-1,1-23-15,-24 0 16,-21 1 15,89-25-15</inkml:trace>
  <inkml:trace contextRef="#ctx0" brushRef="#br0" timeOffset="16329.19">2937 6932 0,'22'0'31,"-22"-23"0,24 23-15,-2 0-1,1 0 1,0 0 0,-1 0-1,1 0 1,22 23-1,23-46 1,24 23 0,-70 0-16,251 0 31,-159 0-15,46-23-1,-92 23 1,-23 0-1,-22 0 1,-46 0 47,23-22-48,-23 22-15,1 0 16,-1-23-1,-1 23 1,3-22 0,21-1-1,-24 23 1,1-24 0,46 24 62,1 0-63,-3 0 1,3 24 0,-1-24-16,22 0 15,-22 0-15,-1 23 16,23-23-1,-22 0 1,1 0 0,-48 22 31,1-22-32,23 23-15,-45-1 16,0 1-1,45 0 1,-23-1-16,1-22 16,-1 23-1,23 1 1,-24-24 0,3 22-1,21-44 32</inkml:trace>
  <inkml:trace contextRef="#ctx0" brushRef="#br0" timeOffset="17786.9">4825 6569 0,'0'-23'16,"0"46"77,0-1-77,0 1-16,0-1 16,0 46-1,0-45-15,0 46 16,0-46-16,0-1 0,0 1 15,0-1-15,0 46 16,0-45 0,-23 1-1,23-48 48,23 1-48,-1 1 1,1 22 0,0-46-1,22 24 1,24 22 0,-24 0-1,0 45 1,-22-22-1,-23-1 1,-23 25 0,1-2-1,-1-45-15,-22 45 16,21-45 0,-21 23-16,0 0 15,-46-23 1,45 0-1,23-46 1,-22 1 15,45 22-15,0-23 0,22 23-1,24 1-15</inkml:trace>
  <inkml:trace contextRef="#ctx0" brushRef="#br0" timeOffset="18503.97">5347 6546 0,'0'0'0,"0"-24"15,23 24-15,-23-22 16,0 44 46,0 2-62,0-1 16,23 44 0,-23 1-1,22-45-15,-22 91 16,23 91 15,-23-92-15,0-44-1,0-24 1,22 1 0,-22-24-1,0-44 48,0-1-48,24-22 1</inkml:trace>
  <inkml:trace contextRef="#ctx0" brushRef="#br0" timeOffset="19436.68">5779 6500 0,'0'-23'15,"0"46"48,0-1-48,0 2 1,0 21 0,0-22-16,0 67 15,0-67-15,-22 22 16,22 47-1,-23-47 1,23 0 0,0-22-1,0-46 17,0 1-17,23-1-15,-1-22 16,46 0-1,0 22 17,-21-1-17,-2 48 1,-23-24 0,24 45-1,-24-45 1,-22 23-1,-22-23-15,-24 45 16,46-22-16,-45-23 16,-24 22-1,1 1 1,46-23 0,-1-23-1,0 1 1,23-24-1</inkml:trace>
  <inkml:trace contextRef="#ctx0" brushRef="#br0" timeOffset="21420.54">6279 6636 0,'0'0'0,"0"-22"94,0 44 16,0 1-110,0 0 15,0-1 1,0 1-16,0 22 15,0-21 1,0 21-16,0-22 16,0 22-1,0-22 1,0-1 0,-22-22-1,22 23 1,0-46 31,22 23-47,-44-22 15,44-1 1,-22-22 0,0 22-16,0-22 15,0 21 1,0-21-16,23-23 15,-23 23 1,0 22 0,0 1-1,69-47 17,-69 46-32,45 0 15,-22 23-15,0 0 16,22 0-1,24 0 1,-48 23 0,3 0-1,-24-1-15,-24 25 16,3-47-16,21 22 16,-46 23-1,0-22 1,1 0-1,22-23 1,23-23 47,23 23-48,0 0 1,-1 0-16,1 0 15,0 0-15,-1 0 0,23 23 16,2-23 0,-25 22-1,1 25 1,0-26 0,-23 3-16,-23 21 15,23-22 1,-23-23-16,1 22 15,-25 24 1,-20-24 15,-1 1-15,22-23 0,24 0-1,-1 0 1,-1 0 15,2 0 16,22-23 250</inkml:trace>
  <inkml:trace contextRef="#ctx0" brushRef="#br0" timeOffset="23300.14">1641 8091 0,'0'0'0,"0"-22"0,0 44 94,23-22-94,-23 24 15,22-24-15,-22 23 0,23 22 16,-23-22-1,23 22-15,-1 23 16,24-22 15,-24-23-15,2-1 0,-1-22 15,-23-22-31,22 22 15,-22-23 1,23-23 0,-23 23-16,22-22 15,-22 0 1,23-1-16,0-23 16,-1 1-1,1 46 1,-23-1-1</inkml:trace>
  <inkml:trace contextRef="#ctx0" brushRef="#br0" timeOffset="23819.97">1595 8001 0,'24'0'78,"-2"0"-62,1 0-16,-1 0 16,-22-23-16,46 23 15,-24 0-15,24 0 31</inkml:trace>
  <inkml:trace contextRef="#ctx0" brushRef="#br0" timeOffset="24120.16">2004 7910 0,'23'0'47,"1"0"-32,-3 0-15,3 0 16,-1 0-16,-1 0 16,1 0-16,-1 0 15,24 0 1</inkml:trace>
  <inkml:trace contextRef="#ctx0" brushRef="#br0" timeOffset="24486.18">2323 8388 0,'23'0'0,"0"0"16,-1 0 0,1 0-16,-1 0 15,1 0-15,0 0 16,-1 0-16,2 0 31,-24-47 0</inkml:trace>
  <inkml:trace contextRef="#ctx0" brushRef="#br0" timeOffset="24702.66">2301 8206 0,'22'-23'32,"1"23"-17,0-23-15,22 1 16,23-1-1,1 23 1</inkml:trace>
  <inkml:trace contextRef="#ctx0" brushRef="#br0" timeOffset="25469.62">2983 7819 0,'-24'0'16,"24"-23"-16,-22 23 31,-1 23-15,0-23-1,23 22 1,-22-22-16,22 23 16,-23 23-16,23-23 15,45 45 1,-22-46-1,0 46 1,-1-21 0,-22-25-16,24 1 15,-24 0-15,-24-23 0,24 45 16,-45-23 0,0 24-1,-1-46 1,46 22-1,-22-22-15,44-22 32,1 22-17,0 0 1,-1 22 0,1 2-1,-23-1 1,0 22-1,-23 0 1,23 23 0,0-44-1,0-2-15,0 1 16,23-23 0,-23 23 15,0-46-16,23 23-15,-1-23 32,2 1-32</inkml:trace>
  <inkml:trace contextRef="#ctx0" brushRef="#br0" timeOffset="26170.06">3369 7978 0,'0'-23'15,"-23"23"32,0 0-31,-22 23 0,0 0-1,0-1 1,21 24-1,48-46 17,-3 22-17,48 2 1,-46-24-16,22 45 16,-22-45-16,-1 23 15,-22 0-15,23-1 16,-23 23-1,-23 1 1,1-24 0,-46 25-1,0-47 1,44 0 0,3 0-16,-3-47 15</inkml:trace>
  <inkml:trace contextRef="#ctx0" brushRef="#br0" timeOffset="26635.81">3733 8251 0,'0'0'0,"-23"0"16,23 22-1,-22-22 17,22-22-32,-23 22 15,-1-23 1,48 1 15,-1 22-15,-1 0 15,-22 22-15,46 1-1,-46-1 1,0 24-1,-46 0 1,24-1 0,-1 1-1,-1-46-15,48 0 16</inkml:trace>
  <inkml:trace contextRef="#ctx0" brushRef="#br0" timeOffset="27403.25">4006 8023 0,'0'23'31,"0"0"-15,0-1-1,0 25 1,-23-2 0,23 23-1,0-46-15,-23 1 16,23 0-16,0-46 47,0 0-32,46-90 1,-24 44 15,46-21-15,-22 44 0,-23 46-16,22-22 15,-22 22-15,-23 22 16,23 1-1,-23 22 1,-23-22-16,-22 22 31,-1-21-15,24-1 0,-2-23-1,48 0 1,-2-23-1,1 23 17,0 0-32,-1 0 15,1 0-15,0 23 16,-1-1 0,-22 24-1,-22-1 1,-1 0-1,23-22-15,-45-1 16,22-22-16,-22 24 16,-24-24-1,24-24 1,45 2 0,-23-24-1</inkml:trace>
  <inkml:trace contextRef="#ctx0" brushRef="#br0" timeOffset="28085.91">4460 7933 0,'-22'0'16,"22"-23"-16,0 1 15,22-2 1,1 1 0,0 23-1,-1 0 1,25 23-1,-25 23 17,-22-1-17,0 23 1,-22 0 0,22-44-16,45 44 31,-23-68-16,1 0 1,-23-23 0,-23 46 31,1 0-32,-1-1 1,1 23-16,-25 1 15,47 23 1,0-24 15,24 0-15,-24 0 0,-24-45-1,2 23 1,-1-46-1,0 23 1,1-22-16</inkml:trace>
  <inkml:trace contextRef="#ctx0" brushRef="#br0" timeOffset="29125.12">1504 8796 0,'-22'0'47,"22"24"-47,22-24 31,-22 22-15,46-22 0,23 0-1,44-22 1,1-2 0,44 3-1,-66 21 1,-69 0-16,-1 21 15,-44-21 1,-1 0-16,-1 24 16,-44-2-1,23-22 1,22 0-16,1-22 16,-1 22-16,1 0 15,22 22 63,0 1-78,0 0 16,0-1 0,0 1-16,0 22 15,0-22-15,0 46 16,0-1-1,0-23 1,22-45 31</inkml:trace>
  <inkml:trace contextRef="#ctx0" brushRef="#br0" timeOffset="29452.99">2346 9138 0,'23'22'16,"-23"-44"0,45 22-1,0 0 1,-22 0 0,-1 0-1,2 0 1,-24-23 15</inkml:trace>
  <inkml:trace contextRef="#ctx0" brushRef="#br0" timeOffset="29686.57">2369 9001 0,'0'-23'31,"22"23"-31,23-22 16,1 22 0,0 0-1,-23 0 1,-1 0-1</inkml:trace>
  <inkml:trace contextRef="#ctx0" brushRef="#br0" timeOffset="30335.9">3028 8865 0,'-23'0'0,"23"-23"16,-22 23-1,-2 0 1,2 23 15,-1-23-15,23 23-16,0-1 15,0 1 17,0 22-17,23-22 1,-23 1-16,0-2 16,0 1-16,0-1 15,-23-22 1,0 23-1,1 0 1,-1-23 0,46 0 46,-1 0-46,-22 22-16,23-22 15,-23 23 17,23 22-17,-23 2 1,0-2 0,0-23-1,22 24 1,2-46 15,-2-23-15</inkml:trace>
  <inkml:trace contextRef="#ctx0" brushRef="#br0" timeOffset="30969.4">3483 9070 0,'0'-23'15,"-23"23"-15,23-22 16,-22-2-1,-25 24 1,25 0 0,-1 0-1,0 0-15,1 24 16,-1-24-16,1 45 16,-1 0-1,-1-22 1,24-1-16,0 1 31,0 0-31,24-1 0,-1-22 16,-1 0-1,1 0 1,-1-22 0,24-24-1,-1 1 1,-21 45-16,-2-45 15,1 45-15,-23-23 16,23 23 0,-23 23-1,0-1 1,22 1 0,1 22-1,-23 1 1,22-24-1,1-22 1,22-45 0</inkml:trace>
  <inkml:trace contextRef="#ctx0" brushRef="#br0" timeOffset="31335.89">3915 9070 0,'0'0'0,"-24"0"0,3 22 31,-3-22 1,1-22-17,23-1 1,23 1-1,1 22 17,-24 22-17,21 1 1,-21-1 0,24 24-1,-24-24-15,0 1 16,-24 22-1,3-21 1,-3-48 0</inkml:trace>
  <inkml:trace contextRef="#ctx0" brushRef="#br0" timeOffset="31886.51">4120 8775 0,'0'21'47,"0"3"-47,0-2 16,0 1-1,0 45 1,-24 0-1,24 1 1,-23-1 0,46-68 15,-23-23-15,46-22-1,-23 0 1,0 21-1,-1 24 1,1-23 0,22 23-16,-22 23 15,23 1 1,-23-2 0,-23 23-1,-23 1 1,-23-24-1,-22 1 1,23 0 0,22-46-1,0 23 1,23-68 0</inkml:trace>
  <inkml:trace contextRef="#ctx0" brushRef="#br0" timeOffset="32576.65">4552 8842 0,'-24'-22'16,"24"-2"0,0 3-1,24 21 1,-1-24 0,-1 24-1,23 24 1,1-3-1,-46 3-15,0 21 32,0 0-32,0 1 15,22 23 1,1-47 0,-23 1-1,23-46 1,-1 1-1,-22-2 1,-22 24 0,-1 24-1,0 21 1,1-23 0,22 1-16,0 22 15,0-22 1,0 0-16,0 23 15,0-1 1,-23-22 15,0 22-15,23-22-16,-22-1 16,-1-22-16,23 23 15,0-46 32</inkml:trace>
  <inkml:trace contextRef="#ctx0" brushRef="#br0" timeOffset="112401.49">2619 12866 0,'0'0'0,"0"-22"16,0-1 15,-23 23 32,0 0-48,1 0 1,-1 23-1,-23-23 1,-22 22 0,45 25-1,1-47 1,22 22 0,45 1-1,0 0 1,-22-23-16,23 22 15,-23 1 1,22 0 0,0 23-1,-22-1 1,0-22 0,-23 22-1,-23-22-15,0 22 16,1-21-16,-1-3 15,-45 3 1,22-1 0,0-23-1,1 0 1,23 0-16,22-23 31</inkml:trace>
  <inkml:trace contextRef="#ctx0" brushRef="#br0" timeOffset="113669.59">3005 13185 0,'23'0'63,"0"0"-48,-1 0-15,24 0 16,-24 0-16,46-22 16,-44 22-16,66 0 15,1-23 1,23 23-1,23-22 17,-24-1-17,-68 23-15,47 0 16,-69 0-16,-1 0 16,-44 0 46,-1 0-46,23-24-1,-24 24-15,3-22 16,-3-1 0,-21 23-1,45-23-15,-23 23 16,23-22-1,-22 22-15,-1 0 32,46 0-1,-1 0-15,23 22-1,2-22 1,21 23-1,-23-23 1,0 0 0,-22 0-1,-23 23 17,-23-1-32,-22 2 15,22 21 1,-22 0 15,45-22-31,-24 0 16,3-23-16,-3 45 31,1-45-31,46 0 62</inkml:trace>
  <inkml:trace contextRef="#ctx0" brushRef="#br0" timeOffset="121106.24">4483 13300 0,'23'0'15,"-1"0"79,2-24-78,-1 1-1,-1 23 1,1-45 0,22-23-1,-22 46 1,22-70 15,0 1-15,2 46-1,-2-1 1,-45 23 0,23 23-1,-23-22 16,22 44-31,-22 1 32,23-1-17,-23 25 1,0-25-16,0 24 16,0-24-1,22 1-15,-22 69 16,23-47-1,-23 23 17,24-23-17,-24-21 1,0-3 0,0 3 30,0-48-30,-24 24 0,-21-21-1</inkml:trace>
  <inkml:trace contextRef="#ctx0" brushRef="#br0" timeOffset="121502.19">4642 13185 0,'23'-22'0,"0"22"31,-1 0-15,-22-23-16,23 23 15,22-22 1,-21 22-1,-1 0 17,22 0-17,-22-23 1,22 23-16</inkml:trace>
  <inkml:trace contextRef="#ctx0" brushRef="#br0" timeOffset="122401.57">5438 12958 0,'0'-23'0,"0"1"47,0-1 15,-23 23-62,1 0 16,-1 0-1,0 0 1,-22 23 0,0-1-1,21-22 1,1 23-1,1 0 1,22-1 0,45 1-1,1 0 1,0-23 0,22 46-1,-23-23 1,-23-23-16,25 45 31,-47-23-31,0 1 16,22 0-1,-44 22 1,22-21 0,-47-3-1,25 3 1,-23-24-1,-23 0 1,22 0 0,0 0-1,23 0 1,23-24-16,0 3 31</inkml:trace>
  <inkml:trace contextRef="#ctx0" brushRef="#br0" timeOffset="123602.24">5779 12844 0,'0'-23'16,"0"1"15,23 22 16,-23 22-31,0 23-1,0 2 1,23-25-16,-23 69 16,0-68-1,0 23-15,0-1 16,0 23 0,0-23-1,0-22 16,0-46 1,22 23-17,-22-45 1,47 0 0,-2 0-1,-22 22-15,22-1 16,-23 24-16,24-22 15,-1 22 1,1 0 0,0 22-1,-24 2 1,-22-1-16,0 22 16,-22-45-1,22 22-15,-23 24 16,-22-1-1,-2-21 17,2-3-17,-23-21 1,23 0 0,21 0-16,3-45 31,21 22-16,-24 23-15,24-22 16,0-1-16,24 23 0,-48-23 16</inkml:trace>
  <inkml:trace contextRef="#ctx0" brushRef="#br0" timeOffset="125285.61">6462 12821 0,'22'0'125,"-22"23"78,0-1-187,0 2-1,0 21 1,23 23 0,-23-45-16,0 69 15,0-70-15,0 69 16,0-1 0,0 2-1,0-24 1,0-23-1,0-21-15,0 21 16,0-22 0,0-46 140,0 0-140,-23 23-1,23-22 1</inkml:trace>
  <inkml:trace contextRef="#ctx0" brushRef="#br0" timeOffset="125918.26">6780 12935 0,'0'0'16,"0"-22"-16,0-1 15,0-1 1,0 2 0,22 22-1,2-23 1,-2 23 0,24 23-1,-24 23 1,-22-23-1,23 45 1,-23-46-16,0 46 16,23 1-1,-1 44 1,1-66 0,1-2-1,-2-22-15,1-1 16,-46-44 62,1 22-78,22-23 16,0-1-16,-24 24 15,1-45 1</inkml:trace>
  <inkml:trace contextRef="#ctx0" brushRef="#br0" timeOffset="126351.02">6939 13185 0,'-23'0'0,"23"23"16,-22-23-1,-1 45 1,23-22-1,-23 22 1,1 2 0,22-2-1,-24 0 1,2-22 0,-1-23 15,23 22-16,0-67 157</inkml:trace>
  <inkml:trace contextRef="#ctx0" brushRef="#br0" timeOffset="128939.53">2596 14572 0,'0'23'16,"0"0"47,23-46 187,-1 23-235,-22-23 1,23-22-1,22-23 1,-22 46-16,23-47 16,-23 46-1,-1 0-15,1-22 16,0 0 0,-23 21 15,22 24-16,-22 24 1,23-24 0,0 45-1,-1 0 1,2 70 0,-2-48-1,-22-44-15,0 45 16,23-68-16,-23 45 15,23 2 1,-1-25 0,-44-44 62,-24-1-47</inkml:trace>
  <inkml:trace contextRef="#ctx0" brushRef="#br0" timeOffset="129251.8">2754 14550 0,'0'-23'16,"24"23"15,-1 0-15,22 0 15,-22 0-15,45 0-1,-46 0 1,70 0-16</inkml:trace>
  <inkml:trace contextRef="#ctx0" brushRef="#br0" timeOffset="130411.96">3391 14664 0,'0'0'0,"23"0"47,1 0-32,-2 0-15,1 0 16,22 0-1,46 0 1,46 0 0,-23 23-1,67-23 1,-44 0 0,-47 0-1,-21 0 1,-46 0-16,-46 0 31,1 0-15,22-23-1,-47-1 1,2 2 0,22-1-1,1 0-15,22 1 16,-23 22-16,0-23 15,46 46 32,0-23-31,-23 22-16,68 1 16,-23 0-1,24-23 1,-47 22 15,1-22-15,-46 24-1,1 21 1,-1-45-16,-46 113 31,47-90-15,-24 0-1,24-1 1,44-44 31,1 22-16,-46 0 141,1 0-141,-1 0 32</inkml:trace>
  <inkml:trace contextRef="#ctx0" brushRef="#br0" timeOffset="132894.97">5097 14595 0,'0'0'0,"23"0"47,-23-23-31,0 1 31,0-1-16,-23 23-15,1-23 31,-1 23-32,0 0 1,1 0-1,-2 0 1,1 0 0,1 23-1,-1 0 1,-22-1 0,22 1-1,1 0 1,-1-1-1,-1 2-15,24-1 16,24-23-16,-24 22 16,23 1-1,-1 0 1,24-23 0,-1-23-1,0 0 1,1-22 15,0 21-15,-1-21-1,-22 0 1,-1 22 0,-22-22-1,-22 45 48,22 22-48,0 1 1,0 0 218,-23-23-218,23 22-16,0 1 16,0 22-1,0 2 1,0-2 15,23-22-15,-23-1-1,22-22 1,23 0 0,-22 0-1,1-22 1,-2 22-1,-22-23 1,0 46 187,0-1 125,0-44-281</inkml:trace>
  <inkml:trace contextRef="#ctx0" brushRef="#br0" timeOffset="136158.57">5643 14254 0,'0'-22'63,"0"-2"31,22 24-63,-22-21-31,0-3 47,0 1 62,0 46-62,0 1-31,0-3-1,0 25 1,24 22 0,-3-22-1,-21 45 1,24 0-1,-24-1 17,0-21-17,0-46-15,0 45 16,-24-46-16,24 24 16,0 0-1,24-23 1,-24-70 109</inkml:trace>
  <inkml:trace contextRef="#ctx0" brushRef="#br0" timeOffset="136885.54">6234 14595 0,'-22'0'0,"22"-23"0,0 1 16,-23-24 0,0 24-1,1-1 1,-2 1-1,1 22 17,1 0-17,-24 22 1,1 23 0,23 1-1,-1-1 1,-1 0-1,24-21-15,0-1 16,24-23-16,-1 22 16,-1-22-1,1-22 1,45-1 0,-23-23-1,24-22 1,-46 22 15,-1 1-15,-44 68 15,22-1-15,0 1-1,0 22 1,0 1-1,0 0 1,22-23 0,-22-1-1,23-22 1</inkml:trace>
  <inkml:trace contextRef="#ctx0" brushRef="#br0" timeOffset="137501.87">6439 14755 0,'23'0'16,"-23"-23"15,22 0-15,1 1-1,0-1 1,-1-46 0,2 69-1,-3-45-15,-21 22 16,0-22-16,24 0 0,-1-2 15,-23 25-15,22-46 16,46-92 15,-45 138-15,0 22 0,-1 22-1,2 25 1,21 20-1,-45-21 1,-23 44 0,23-21-1,0-24-15,0 1 16,-22-24 0,44 24-16,-22-24 15,0 2 1,-22-24 31,22-24-32,-24 2 1,-21-1-16</inkml:trace>
  <inkml:trace contextRef="#ctx0" brushRef="#br0" timeOffset="137938.56">6576 14527 0,'21'-23'31,"3"23"-16,-1-22-15,-1 22 32,1 0-32,45 0 31,1 0-15,-24 0-1,-22 0 1,-46 0 93,0 0-93,1 0 15</inkml:trace>
  <inkml:trace contextRef="#ctx0" brushRef="#br0" timeOffset="169832.75">25676 17551 0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3116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 b="1">
                <a:solidFill>
                  <a:srgbClr val="C00000"/>
                </a:solidFill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Engeneering Department,Shahed University, Iran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impl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1" y="136468"/>
            <a:ext cx="11654909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092372"/>
            <a:ext cx="11654908" cy="540050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AC5BF1-B178-325B-EDF6-0F2BCF68B56E}"/>
              </a:ext>
            </a:extLst>
          </p:cNvPr>
          <p:cNvCxnSpPr>
            <a:cxnSpLocks/>
          </p:cNvCxnSpPr>
          <p:nvPr userDrawn="1"/>
        </p:nvCxnSpPr>
        <p:spPr>
          <a:xfrm>
            <a:off x="215462" y="1027061"/>
            <a:ext cx="11654909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0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1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.shahed.ac.ir/cv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image" Target="NUL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NUL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86.png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7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360.png"/><Relationship Id="rId21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4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24.xml"/><Relationship Id="rId6" Type="http://schemas.openxmlformats.org/officeDocument/2006/relationships/image" Target="../media/image38.emf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../media/image38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37.emf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12" Type="http://schemas.openxmlformats.org/officeDocument/2006/relationships/image" Target="NULL"/><Relationship Id="rId2" Type="http://schemas.openxmlformats.org/officeDocument/2006/relationships/slideLayout" Target="../slideLayouts/slideLayout4.xml"/><Relationship Id="rId16" Type="http://schemas.openxmlformats.org/officeDocument/2006/relationships/image" Target="NUL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NUL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../media/image55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4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8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 err="1">
                <a:latin typeface="Times New Roman" pitchFamily="18" charset="0"/>
                <a:cs typeface="B Titr" panose="00000700000000000000" pitchFamily="2" charset="-78"/>
              </a:rPr>
              <a:t>نظريه</a:t>
            </a:r>
            <a:r>
              <a:rPr lang="fa-IR" dirty="0">
                <a:latin typeface="Times New Roman" pitchFamily="18" charset="0"/>
                <a:cs typeface="B Titr" panose="00000700000000000000" pitchFamily="2" charset="-78"/>
              </a:rPr>
              <a:t> زبانها و </a:t>
            </a:r>
            <a:r>
              <a:rPr lang="fa-IR" dirty="0" err="1">
                <a:latin typeface="Times New Roman" pitchFamily="18" charset="0"/>
                <a:cs typeface="B Titr" panose="00000700000000000000" pitchFamily="2" charset="-78"/>
              </a:rPr>
              <a:t>ماشين</a:t>
            </a:r>
            <a:r>
              <a:rPr lang="fa-IR" dirty="0">
                <a:latin typeface="Times New Roman" pitchFamily="18" charset="0"/>
                <a:cs typeface="B Titr" panose="00000700000000000000" pitchFamily="2" charset="-78"/>
              </a:rPr>
              <a:t> 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https://prof.shahed.ac.ir/cv/haghighatdoost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62867" y="3096665"/>
            <a:ext cx="8459438" cy="89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اول-مقدمه </a:t>
            </a:r>
            <a:r>
              <a:rPr lang="fa-IR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اي</a:t>
            </a:r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 بر </a:t>
            </a:r>
            <a:r>
              <a:rPr lang="fa-IR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تئوري</a:t>
            </a:r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 محاسبات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</a:t>
            </a:r>
            <a:r>
              <a:rPr lang="en-US" dirty="0" err="1"/>
              <a:t>Engeneering</a:t>
            </a:r>
            <a:r>
              <a:rPr lang="en-US" dirty="0"/>
              <a:t> </a:t>
            </a:r>
            <a:r>
              <a:rPr lang="en-US" dirty="0" err="1"/>
              <a:t>Department,Shahed</a:t>
            </a:r>
            <a:r>
              <a:rPr lang="en-US" dirty="0"/>
              <a:t> University, Iran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درخت 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مسير در يک گراف، دنباله اي از يالها هستند که از يک راس آغاز و نهايتاً در يک راس متوقف ميشود.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/>
                  <a:t> در يک چرخه با پايه راس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2400" dirty="0"/>
                  <a:t> در يک گراف اگر بجز راس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2400" dirty="0"/>
                  <a:t>  هيچ راس ديگري تکرار نشود، آنرا يک چرخه در گراف ميگويند.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درخت: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گراف جهتداري که چرخه ندارد. 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برگهاي درخت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درخت هاي باينري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عمق يک درخت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5B1961-D836-DC46-355A-564FA8F7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ACE3F21-83A7-792D-CDEF-C6B29E1C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97478" y="3053333"/>
            <a:ext cx="4727665" cy="2832117"/>
            <a:chOff x="125205" y="2519170"/>
            <a:chExt cx="3470609" cy="1960052"/>
          </a:xfrm>
        </p:grpSpPr>
        <p:sp>
          <p:nvSpPr>
            <p:cNvPr id="4" name="Oval 3"/>
            <p:cNvSpPr/>
            <p:nvPr/>
          </p:nvSpPr>
          <p:spPr>
            <a:xfrm>
              <a:off x="2533134" y="2545628"/>
              <a:ext cx="345989" cy="3707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B Nazanin" panose="00000400000000000000" pitchFamily="2" charset="-78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816443" y="3198871"/>
              <a:ext cx="345989" cy="3707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B Nazanin" panose="00000400000000000000" pitchFamily="2" charset="-78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533134" y="3198870"/>
              <a:ext cx="345989" cy="3707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B Nazanin" panose="00000400000000000000" pitchFamily="2" charset="-78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51005" y="4044778"/>
              <a:ext cx="345989" cy="3707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B Nazanin" panose="00000400000000000000" pitchFamily="2" charset="-78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249825" y="3198869"/>
              <a:ext cx="345989" cy="3707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B Nazanin" panose="00000400000000000000" pitchFamily="2" charset="-78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360139" y="4108519"/>
              <a:ext cx="345989" cy="3707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B Nazanin" panose="00000400000000000000" pitchFamily="2" charset="-78"/>
              </a:endParaRPr>
            </a:p>
          </p:txBody>
        </p:sp>
        <p:cxnSp>
          <p:nvCxnSpPr>
            <p:cNvPr id="11" name="Straight Connector 10"/>
            <p:cNvCxnSpPr>
              <a:stCxn id="4" idx="3"/>
              <a:endCxn id="5" idx="7"/>
            </p:cNvCxnSpPr>
            <p:nvPr/>
          </p:nvCxnSpPr>
          <p:spPr>
            <a:xfrm flipH="1">
              <a:off x="2111763" y="2862043"/>
              <a:ext cx="472040" cy="3911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4"/>
              <a:endCxn id="6" idx="0"/>
            </p:cNvCxnSpPr>
            <p:nvPr/>
          </p:nvCxnSpPr>
          <p:spPr>
            <a:xfrm>
              <a:off x="2706129" y="2916331"/>
              <a:ext cx="0" cy="282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" idx="5"/>
              <a:endCxn id="8" idx="1"/>
            </p:cNvCxnSpPr>
            <p:nvPr/>
          </p:nvCxnSpPr>
          <p:spPr>
            <a:xfrm>
              <a:off x="2828454" y="2862043"/>
              <a:ext cx="472040" cy="391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5" idx="3"/>
              <a:endCxn id="7" idx="7"/>
            </p:cNvCxnSpPr>
            <p:nvPr/>
          </p:nvCxnSpPr>
          <p:spPr>
            <a:xfrm flipH="1">
              <a:off x="1646325" y="3515286"/>
              <a:ext cx="220787" cy="5837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4"/>
              <a:endCxn id="9" idx="0"/>
            </p:cNvCxnSpPr>
            <p:nvPr/>
          </p:nvCxnSpPr>
          <p:spPr>
            <a:xfrm flipH="1">
              <a:off x="2533134" y="3569573"/>
              <a:ext cx="172995" cy="538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4973" y="2519170"/>
              <a:ext cx="1801207" cy="36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800" dirty="0">
                  <a:cs typeface="B Nazanin" panose="00000400000000000000" pitchFamily="2" charset="-78"/>
                </a:rPr>
                <a:t>ريشه-سطح صفر</a:t>
              </a:r>
              <a:endParaRPr lang="en-US" sz="2800" dirty="0">
                <a:cs typeface="B Nazanin" panose="00000400000000000000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5205" y="3190251"/>
              <a:ext cx="1801207" cy="36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800" dirty="0">
                  <a:cs typeface="B Nazanin" panose="00000400000000000000" pitchFamily="2" charset="-78"/>
                </a:rPr>
                <a:t>سطح 1</a:t>
              </a:r>
              <a:endParaRPr lang="en-US" sz="2800" dirty="0">
                <a:cs typeface="B Nazanin" panose="00000400000000000000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5205" y="4026016"/>
              <a:ext cx="1801207" cy="36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800" dirty="0">
                  <a:cs typeface="B Nazanin" panose="00000400000000000000" pitchFamily="2" charset="-78"/>
                </a:rPr>
                <a:t>سطح 2</a:t>
              </a:r>
              <a:endParaRPr lang="en-US" sz="2800" dirty="0">
                <a:cs typeface="B Nazanin" panose="00000400000000000000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961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هاي اثبات (اثبات مستقيم، استقرا و برهان خلف)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استقرا:</a:t>
                </a:r>
              </a:p>
              <a:p>
                <a:pPr lvl="1">
                  <a:lnSpc>
                    <a:spcPct val="170000"/>
                  </a:lnSpc>
                </a:pPr>
                <a:r>
                  <a:rPr lang="fa-IR" sz="3100" dirty="0"/>
                  <a:t>نشان ميدهيم </a:t>
                </a:r>
                <a14:m>
                  <m:oMath xmlns:m="http://schemas.openxmlformats.org/officeDocument/2006/math"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sz="3100" dirty="0"/>
                  <a:t>درست است، </a:t>
                </a:r>
                <a:endParaRPr lang="en-US" sz="3100" dirty="0"/>
              </a:p>
              <a:p>
                <a:pPr lvl="1">
                  <a:lnSpc>
                    <a:spcPct val="170000"/>
                  </a:lnSpc>
                </a:pPr>
                <a:r>
                  <a:rPr lang="fa-IR" sz="3100" dirty="0"/>
                  <a:t>فرض ميکنيم </a:t>
                </a:r>
                <a14:m>
                  <m:oMath xmlns:m="http://schemas.openxmlformats.org/officeDocument/2006/math"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3100" dirty="0"/>
                  <a:t> درست باشد، </a:t>
                </a:r>
                <a:endParaRPr lang="en-US" sz="3100" dirty="0"/>
              </a:p>
              <a:p>
                <a:pPr lvl="1">
                  <a:lnSpc>
                    <a:spcPct val="170000"/>
                  </a:lnSpc>
                </a:pPr>
                <a:r>
                  <a:rPr lang="fa-IR" sz="3100" dirty="0"/>
                  <a:t>اثبات ميکنيم </a:t>
                </a:r>
                <a14:m>
                  <m:oMath xmlns:m="http://schemas.openxmlformats.org/officeDocument/2006/math"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3100" dirty="0"/>
                  <a:t> درست است.</a:t>
                </a:r>
              </a:p>
              <a:p>
                <a:pPr lvl="1">
                  <a:lnSpc>
                    <a:spcPct val="170000"/>
                  </a:lnSpc>
                </a:pPr>
                <a:endParaRPr lang="fa-IR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مثال: </a:t>
                </a:r>
                <a:r>
                  <a:rPr lang="fa-IR" sz="2800" dirty="0">
                    <a:cs typeface="B Yekan" panose="00000400000000000000" pitchFamily="2" charset="-78"/>
                  </a:rPr>
                  <a:t>ثابت كنيد در درختهاي باينري با ارتفاع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 حداکثر داراي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برگ خواهند بود.</a:t>
                </a:r>
              </a:p>
              <a:p>
                <a:pPr>
                  <a:lnSpc>
                    <a:spcPct val="170000"/>
                  </a:lnSpc>
                </a:pPr>
                <a:r>
                  <a:rPr lang="fa-IR" sz="2800" dirty="0">
                    <a:cs typeface="B Yekan" panose="00000400000000000000" pitchFamily="2" charset="-78"/>
                  </a:rPr>
                  <a:t>درخت با ارتفاع </a:t>
                </a:r>
                <a:r>
                  <a:rPr lang="en-US" sz="2800" dirty="0">
                    <a:cs typeface="B Yekan" panose="00000400000000000000" pitchFamily="2" charset="-78"/>
                  </a:rPr>
                  <a:t>0</a:t>
                </a:r>
                <a:r>
                  <a:rPr lang="fa-IR" sz="2800" dirty="0">
                    <a:cs typeface="B Yekan" panose="00000400000000000000" pitchFamily="2" charset="-78"/>
                  </a:rPr>
                  <a:t> داراي يک گره ريشه است و گره ريشه تنها برگ درخت است و لذا تعداد برگها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fa-IR" sz="2800" b="1" dirty="0">
                    <a:solidFill>
                      <a:schemeClr val="accent3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فرض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 </a:t>
                </a:r>
                <a:r>
                  <a:rPr lang="fa-IR" sz="2800" b="1" dirty="0">
                    <a:solidFill>
                      <a:schemeClr val="accent3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استقراء</a:t>
                </a:r>
                <a:r>
                  <a:rPr lang="fa-IR" sz="2800" dirty="0">
                    <a:cs typeface="B Yekan" panose="00000400000000000000" pitchFamily="2" charset="-78"/>
                  </a:rPr>
                  <a:t>:</a:t>
                </a:r>
                <a:r>
                  <a:rPr lang="en-US" sz="2800" dirty="0">
                    <a:cs typeface="B Yekan" panose="00000400000000000000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: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𝐿𝑒𝑎𝑣𝑒𝑠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a-IR" sz="28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fa-IR" sz="2800" b="1" dirty="0">
                    <a:solidFill>
                      <a:schemeClr val="accent3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حکم استقراء</a:t>
                </a:r>
                <a:r>
                  <a:rPr lang="fa-IR" sz="2800" dirty="0">
                    <a:cs typeface="B Yekan" panose="00000400000000000000" pitchFamily="2" charset="-7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𝐿𝑒𝑎𝑣𝑒𝑠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a-IR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a-I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73D15-85EE-BFA9-6493-856CC7BB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EC8AF-52A5-4274-49DC-A9B3F112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FD1FE6-7000-0A59-C7E1-E6A39788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a-IR" dirty="0">
                    <a:solidFill>
                      <a:srgbClr val="FF0000"/>
                    </a:solidFill>
                  </a:rPr>
                  <a:t>اثبات: </a:t>
                </a:r>
              </a:p>
              <a:p>
                <a:pPr>
                  <a:lnSpc>
                    <a:spcPct val="200000"/>
                  </a:lnSpc>
                </a:pPr>
                <a:r>
                  <a:rPr lang="fa-IR" dirty="0"/>
                  <a:t>براي ساخت درخت باينري با عمق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از درختي با عمق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dirty="0"/>
                  <a:t> ، حداکثر به هر برگ، ميتوانيم دو برگ جديد وصل کنيم. </a:t>
                </a:r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fa-IR" dirty="0"/>
                  <a:t>بنابر اين حداکثر تعداد برگها </a:t>
                </a:r>
                <a14:m>
                  <m:oMath xmlns:m="http://schemas.openxmlformats.org/officeDocument/2006/math">
                    <m:r>
                      <a:rPr lang="fa-IR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a-IR" b="0" i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𝐿𝑒𝑎𝑣𝑒𝑠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fa-IR" dirty="0"/>
                  <a:t> خواهد بود که معادل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dirty="0"/>
                  <a:t> يا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fa-IR" dirty="0"/>
                  <a:t> ميباشد. (</a:t>
                </a:r>
                <a:r>
                  <a:rPr lang="fa-IR" dirty="0">
                    <a:solidFill>
                      <a:srgbClr val="FF0000"/>
                    </a:solidFill>
                  </a:rPr>
                  <a:t>حکم استقرا</a:t>
                </a:r>
                <a:r>
                  <a:rPr lang="fa-IR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6DA01-E832-4FED-3D25-0A76CFA1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519B3-ED8C-FE25-5557-22B9BA8B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43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هاي اثبات (اثبات مستقيم، استقرا و برهان خلف)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fa-IR" sz="2800" b="1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برهان خلف</a:t>
                </a:r>
              </a:p>
              <a:p>
                <a:pPr>
                  <a:lnSpc>
                    <a:spcPct val="160000"/>
                  </a:lnSpc>
                </a:pPr>
                <a:r>
                  <a:rPr lang="fa-IR" sz="2800" dirty="0">
                    <a:cs typeface="B Yekan" panose="00000400000000000000" pitchFamily="2" charset="-78"/>
                  </a:rPr>
                  <a:t>روش قدرتمندي براي اثبات است و در اين روش نشان ميدهيم هر گزينه ديگري غير از حکم مساله با شکست روبرو ميشود.</a:t>
                </a:r>
              </a:p>
              <a:p>
                <a:pPr>
                  <a:lnSpc>
                    <a:spcPct val="160000"/>
                  </a:lnSpc>
                </a:pPr>
                <a:r>
                  <a:rPr lang="fa-IR" sz="2800" dirty="0">
                    <a:cs typeface="B Yekan" panose="00000400000000000000" pitchFamily="2" charset="-78"/>
                  </a:rPr>
                  <a:t>فرض ميکنيم که حکم در نظر گرفته شده اشتباه باشد و نشان ميدهيم که با تناقض با فرضيات روبرو خواهيم شد.</a:t>
                </a:r>
              </a:p>
              <a:p>
                <a:pPr>
                  <a:lnSpc>
                    <a:spcPct val="160000"/>
                  </a:lnSpc>
                </a:pPr>
                <a:endParaRPr lang="fa-IR" sz="28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مثال: </a:t>
                </a:r>
                <a:r>
                  <a:rPr lang="fa-IR" sz="2800" dirty="0">
                    <a:cs typeface="B Yekan" panose="00000400000000000000" pitchFamily="2" charset="-78"/>
                  </a:rPr>
                  <a:t>ثابت كنيد كه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a-I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گويا نيست.</a:t>
                </a:r>
              </a:p>
              <a:p>
                <a:pPr>
                  <a:lnSpc>
                    <a:spcPct val="160000"/>
                  </a:lnSpc>
                </a:pPr>
                <a:r>
                  <a:rPr lang="fa-IR" sz="2800" dirty="0">
                    <a:cs typeface="B Yekan" panose="00000400000000000000" pitchFamily="2" charset="-78"/>
                  </a:rPr>
                  <a:t>عدد گويا عددي است كه ميتواند بصورت يك عدد كسري نوشته شود بطوريكه صورت و مخرج آن عامل مشترك نداشته باشد.</a:t>
                </a:r>
                <a:endParaRPr lang="en-US" sz="28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7" r="-314" b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D0264-C535-168D-03C3-E13A8401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3B1A2-2C1A-5F0E-20B4-789DED85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28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7C13BDF2-801B-DAE3-79A5-70048226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2A63973-213D-ADA5-CD0F-C8A25FA1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F1FE46A-2682-4D7E-FE77-77B368C2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2545" y="1257880"/>
                <a:ext cx="3573607" cy="586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a-IR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fa-IR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>
                    <a:cs typeface="B Mitra" panose="00000400000000000000" pitchFamily="2" charset="-78"/>
                  </a:rPr>
                  <a:t>فرض ميکنيم که گويا باشد </a:t>
                </a:r>
                <a:endParaRPr lang="en-US" sz="2400" dirty="0"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45" y="1257880"/>
                <a:ext cx="3573607" cy="586571"/>
              </a:xfrm>
              <a:prstGeom prst="rect">
                <a:avLst/>
              </a:prstGeom>
              <a:blipFill>
                <a:blip r:embed="rId3"/>
                <a:stretch>
                  <a:fillRect r="-1536" b="-16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4724" y="2008815"/>
                <a:ext cx="5063790" cy="724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4" y="2008815"/>
                <a:ext cx="5063790" cy="724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803920" y="2085814"/>
            <a:ext cx="5255377" cy="529513"/>
            <a:chOff x="5803920" y="2085814"/>
            <a:chExt cx="5255377" cy="5295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34974" y="2092107"/>
                  <a:ext cx="233945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fa-IR" sz="2800" dirty="0">
                      <a:cs typeface="B Mitra" panose="00000400000000000000" pitchFamily="2" charset="-78"/>
                    </a:rPr>
                    <a:t> زوج است</a:t>
                  </a:r>
                  <a:endParaRPr lang="en-US" sz="2800" dirty="0"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4974" y="2092107"/>
                  <a:ext cx="2339458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8140" b="-348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803920" y="2085814"/>
                  <a:ext cx="7779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3920" y="2085814"/>
                  <a:ext cx="77798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719839" y="2092107"/>
                  <a:ext cx="233945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fa-IR" sz="2800" dirty="0">
                      <a:cs typeface="B Mitra" panose="00000400000000000000" pitchFamily="2" charset="-78"/>
                    </a:rPr>
                    <a:t> زوج است</a:t>
                  </a:r>
                  <a:endParaRPr lang="en-US" sz="2800" dirty="0"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9839" y="2092107"/>
                  <a:ext cx="2339458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930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8488785" y="2085814"/>
                  <a:ext cx="7779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8785" y="2085814"/>
                  <a:ext cx="77798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5825" y="2961076"/>
                <a:ext cx="33370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25" y="2961076"/>
                <a:ext cx="333701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4724" y="3768796"/>
                <a:ext cx="22084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4" y="3768796"/>
                <a:ext cx="220844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372114" y="3762503"/>
            <a:ext cx="5255377" cy="960400"/>
            <a:chOff x="2372114" y="3762503"/>
            <a:chExt cx="5255377" cy="960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603168" y="3768796"/>
                  <a:ext cx="2339458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fa-IR" sz="2800" dirty="0">
                      <a:cs typeface="B Mitra" panose="00000400000000000000" pitchFamily="2" charset="-78"/>
                    </a:rPr>
                    <a:t> زوج است</a:t>
                  </a:r>
                  <a:endParaRPr lang="en-US" sz="2800" dirty="0"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3168" y="3768796"/>
                  <a:ext cx="2339458" cy="954107"/>
                </a:xfrm>
                <a:prstGeom prst="rect">
                  <a:avLst/>
                </a:prstGeom>
                <a:blipFill>
                  <a:blip r:embed="rId11"/>
                  <a:stretch>
                    <a:fillRect t="-4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372114" y="3762503"/>
                  <a:ext cx="7779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114" y="3762503"/>
                  <a:ext cx="77798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288033" y="3768796"/>
                  <a:ext cx="233945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fa-IR" sz="2800" dirty="0">
                      <a:cs typeface="B Mitra" panose="00000400000000000000" pitchFamily="2" charset="-78"/>
                    </a:rPr>
                    <a:t> زوج است</a:t>
                  </a:r>
                  <a:endParaRPr lang="en-US" sz="2800" dirty="0"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033" y="3768796"/>
                  <a:ext cx="2339458" cy="523220"/>
                </a:xfrm>
                <a:prstGeom prst="rect">
                  <a:avLst/>
                </a:prstGeom>
                <a:blipFill>
                  <a:blip r:embed="rId13"/>
                  <a:stretch>
                    <a:fillRect t="-930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056979" y="3762503"/>
                  <a:ext cx="7779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979" y="3762503"/>
                  <a:ext cx="777986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6013844" y="2008815"/>
            <a:ext cx="5201003" cy="2346959"/>
            <a:chOff x="6013844" y="2008815"/>
            <a:chExt cx="5201003" cy="2346959"/>
          </a:xfrm>
        </p:grpSpPr>
        <p:sp>
          <p:nvSpPr>
            <p:cNvPr id="19" name="Oval 18"/>
            <p:cNvSpPr/>
            <p:nvPr/>
          </p:nvSpPr>
          <p:spPr>
            <a:xfrm>
              <a:off x="9601200" y="2008815"/>
              <a:ext cx="1613647" cy="72487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13844" y="3630896"/>
              <a:ext cx="1613647" cy="72487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730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dirty="0">
                <a:cs typeface="B Yekan" panose="00000400000000000000" pitchFamily="2" charset="-78"/>
              </a:rPr>
              <a:t>بخش دوم- مفاهيم زبان، گرامر و ماشين	</a:t>
            </a:r>
            <a:endParaRPr lang="en-US" sz="4800" dirty="0">
              <a:cs typeface="B Yeka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fa-IR" dirty="0">
                <a:cs typeface="B Yekan" panose="00000400000000000000" pitchFamily="2" charset="-78"/>
              </a:rPr>
              <a:t>بدون تمرکز بر سخت افزارها و ويژگي هاي ماشين ها، مفاهيم زبان را بصورت صوري معرفي ميکنيم.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fa-IR" dirty="0">
                <a:cs typeface="B Yekan" panose="00000400000000000000" pitchFamily="2" charset="-78"/>
              </a:rPr>
              <a:t>تمامي تجهيزات کامپيوتري و زبانهاي برنامه نويسي داراي زبان ارتباطي خاص خود هستند که از قوانين معرفي شده در اين فصل تبعيت ميکنند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61EA18-2BF7-2452-2DB5-90B25BD6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0F8089-3BA4-68E4-AB4E-963B4E8A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89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بخش دوم- مفاهيم زبان، گرامر و ماشين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fa-IR" sz="2100" dirty="0">
                    <a:cs typeface="B Yekan" panose="00000400000000000000" pitchFamily="2" charset="-78"/>
                  </a:rPr>
                  <a:t>اولين مولفه اي که در هر زبان وجود دارد، الفباي زبان است که در زبانهاي محاوره اي هم اين در اولين گام به الفباي زبان پرداخته ميشود.</a:t>
                </a:r>
              </a:p>
              <a:p>
                <a:pPr>
                  <a:lnSpc>
                    <a:spcPct val="160000"/>
                  </a:lnSpc>
                </a:pPr>
                <a:r>
                  <a:rPr lang="fa-IR" sz="21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نشانه هاي الفبا</a:t>
                </a:r>
                <a:r>
                  <a:rPr lang="fa-IR" sz="2100" dirty="0">
                    <a:cs typeface="B Yekan" panose="00000400000000000000" pitchFamily="2" charset="-78"/>
                  </a:rPr>
                  <a:t>: </a:t>
                </a:r>
                <a:r>
                  <a:rPr lang="fa-IR" sz="2100" u="sng" dirty="0">
                    <a:solidFill>
                      <a:schemeClr val="accent4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مجموعه متناهي غيرتهي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sz="2100" dirty="0">
                    <a:cs typeface="B Yekan" panose="00000400000000000000" pitchFamily="2" charset="-78"/>
                  </a:rPr>
                  <a:t> از نمادها</a:t>
                </a:r>
                <a:r>
                  <a:rPr lang="en-US" sz="2100" dirty="0">
                    <a:cs typeface="B Yekan" panose="00000400000000000000" pitchFamily="2" charset="-78"/>
                  </a:rPr>
                  <a:t>  </a:t>
                </a:r>
                <a:r>
                  <a:rPr lang="fa-IR" sz="2100" dirty="0">
                    <a:cs typeface="B Yeka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fa-IR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fa-IR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fa-IR" sz="21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fa-IR" sz="21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رشته ها</a:t>
                </a:r>
                <a:r>
                  <a:rPr lang="fa-IR" sz="2100" dirty="0">
                    <a:cs typeface="B Yekan" panose="00000400000000000000" pitchFamily="2" charset="-78"/>
                  </a:rPr>
                  <a:t>: </a:t>
                </a:r>
                <a:r>
                  <a:rPr lang="fa-IR" sz="2100" dirty="0">
                    <a:solidFill>
                      <a:schemeClr val="accent4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دنباله متناهي </a:t>
                </a:r>
                <a:r>
                  <a:rPr lang="fa-IR" sz="2100" dirty="0">
                    <a:cs typeface="B Yekan" panose="00000400000000000000" pitchFamily="2" charset="-78"/>
                  </a:rPr>
                  <a:t>از نمادها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  , 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𝑎𝑎𝑏𝑏</m:t>
                    </m:r>
                  </m:oMath>
                </a14:m>
                <a:endParaRPr lang="fa-IR" sz="21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fa-IR" sz="21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اتصال (الحاق) رشته ها</a:t>
                </a:r>
                <a:r>
                  <a:rPr lang="fa-IR" sz="2100" dirty="0">
                    <a:cs typeface="B Yekan" panose="00000400000000000000" pitchFamily="2" charset="-78"/>
                  </a:rPr>
                  <a:t>: با اتصال دو رشته به يکديگر رشته جديدي ايجاد ميشود.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2100" i="1" dirty="0">
                    <a:cs typeface="B Yekan" panose="00000400000000000000" pitchFamily="2" charset="-78"/>
                  </a:rPr>
                  <a:t> </a:t>
                </a:r>
                <a:r>
                  <a:rPr lang="fa-IR" sz="2100" dirty="0">
                    <a:cs typeface="B Yekan" panose="00000400000000000000" pitchFamily="2" charset="-78"/>
                  </a:rPr>
                  <a:t>اتصال دو رشته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100" dirty="0">
                    <a:cs typeface="B Yeka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2100" dirty="0">
                    <a:cs typeface="B Yekan" panose="00000400000000000000" pitchFamily="2" charset="-78"/>
                  </a:rPr>
                  <a:t> ميباشد.</a:t>
                </a:r>
              </a:p>
              <a:p>
                <a:pPr>
                  <a:lnSpc>
                    <a:spcPct val="160000"/>
                  </a:lnSpc>
                </a:pPr>
                <a:r>
                  <a:rPr lang="fa-IR" sz="21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معکوس يک رشته</a:t>
                </a:r>
                <a:r>
                  <a:rPr lang="fa-IR" sz="2100" dirty="0">
                    <a:cs typeface="B Yekan" panose="00000400000000000000" pitchFamily="2" charset="-78"/>
                  </a:rPr>
                  <a:t>: بانوشتن نمادهاي يک رشته به ترتيب معکوس يک رشته جديد ايجاد ميشود.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𝑏𝑏𝑎𝑎</m:t>
                    </m:r>
                  </m:oMath>
                </a14:m>
                <a:endParaRPr lang="fa-IR" sz="21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fa-IR" sz="21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طول يک رشته</a:t>
                </a:r>
                <a:r>
                  <a:rPr lang="fa-IR" sz="2100" dirty="0">
                    <a:cs typeface="B Yekan" panose="00000400000000000000" pitchFamily="2" charset="-78"/>
                  </a:rPr>
                  <a:t>: تعداد نمادهاي استفاده شده در يک رشته ميباشد و آنرا بصورت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fa-IR" sz="2100" dirty="0">
                    <a:cs typeface="B Yekan" panose="00000400000000000000" pitchFamily="2" charset="-78"/>
                  </a:rPr>
                  <a:t> نشان ميدهند.</a:t>
                </a:r>
              </a:p>
              <a:p>
                <a:pPr>
                  <a:lnSpc>
                    <a:spcPct val="160000"/>
                  </a:lnSpc>
                </a:pPr>
                <a:r>
                  <a:rPr lang="fa-IR" sz="21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رشته تهي</a:t>
                </a:r>
                <a:r>
                  <a:rPr lang="fa-IR" sz="2100" dirty="0">
                    <a:cs typeface="B Yekan" panose="00000400000000000000" pitchFamily="2" charset="-78"/>
                  </a:rPr>
                  <a:t>: رشته اي که هيچ نمادي در آن نيست وطول آن صفر است را با نماد </a:t>
                </a:r>
                <a14:m>
                  <m:oMath xmlns:m="http://schemas.openxmlformats.org/officeDocument/2006/math">
                    <m:r>
                      <a:rPr lang="fa-IR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100" dirty="0">
                    <a:cs typeface="B Yekan" panose="00000400000000000000" pitchFamily="2" charset="-78"/>
                  </a:rPr>
                  <a:t> (لامبدا) نشان ميدهند. </a:t>
                </a:r>
                <a:r>
                  <a:rPr lang="en-US" sz="2100" dirty="0">
                    <a:cs typeface="B Yeka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sz="21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1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209" b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458BF-45F4-506D-67FF-5A486444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4BAF4-3513-086E-B080-5E9B5697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04365" y="2306633"/>
            <a:ext cx="2900119" cy="369332"/>
            <a:chOff x="1304365" y="2306633"/>
            <a:chExt cx="2900119" cy="369332"/>
          </a:xfrm>
        </p:grpSpPr>
        <p:sp>
          <p:nvSpPr>
            <p:cNvPr id="4" name="Rectangle 3"/>
            <p:cNvSpPr/>
            <p:nvPr/>
          </p:nvSpPr>
          <p:spPr>
            <a:xfrm>
              <a:off x="3385029" y="2306633"/>
              <a:ext cx="81945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a-IR" b="1" dirty="0">
                  <a:solidFill>
                    <a:schemeClr val="accent4">
                      <a:lumMod val="50000"/>
                    </a:schemeClr>
                  </a:solidFill>
                  <a:cs typeface="B Mitra" panose="00000400000000000000" pitchFamily="2" charset="-78"/>
                </a:rPr>
                <a:t>مجموعه</a:t>
              </a:r>
              <a:endParaRPr lang="en-US" b="1" dirty="0">
                <a:cs typeface="B Mitra" panose="00000400000000000000" pitchFamily="2" charset="-7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88888" y="2306633"/>
              <a:ext cx="708848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a-IR" b="1" dirty="0">
                  <a:solidFill>
                    <a:schemeClr val="accent4">
                      <a:lumMod val="50000"/>
                    </a:schemeClr>
                  </a:solidFill>
                  <a:cs typeface="B Mitra" panose="00000400000000000000" pitchFamily="2" charset="-78"/>
                </a:rPr>
                <a:t>متناهي</a:t>
              </a:r>
              <a:endParaRPr lang="en-US" b="1" dirty="0">
                <a:cs typeface="B Mitra" panose="00000400000000000000" pitchFamily="2" charset="-7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04365" y="2306633"/>
              <a:ext cx="841897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a-IR" b="1" dirty="0">
                  <a:solidFill>
                    <a:schemeClr val="accent4">
                      <a:lumMod val="50000"/>
                    </a:schemeClr>
                  </a:solidFill>
                  <a:cs typeface="B Mitra" panose="00000400000000000000" pitchFamily="2" charset="-78"/>
                </a:rPr>
                <a:t>غيرتهي </a:t>
              </a:r>
              <a:endParaRPr lang="en-US" b="1" dirty="0">
                <a:cs typeface="B Mitra" panose="00000400000000000000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42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8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endParaRPr lang="en-US" sz="2800" dirty="0"/>
              </a:p>
              <a:p>
                <a:pPr algn="l" rtl="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fa-IR" sz="2800" dirty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800" dirty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fa-IR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800" dirty="0"/>
              </a:p>
              <a:p>
                <a:pPr algn="l" rtl="0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E74DF-1909-2E1E-BB39-7C2A4626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5A1E6-2642-44F7-0154-2CF69ECC5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/>
              <a:t>دانشکده فنی و مهندسی دانشگاه شاهد، مقطع کارشناسی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61768" y="1893991"/>
                <a:ext cx="27555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2400" dirty="0">
                    <a:cs typeface="B Mitr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fa-IR" sz="2400" dirty="0">
                    <a:cs typeface="B Mitra" panose="00000400000000000000" pitchFamily="2" charset="-78"/>
                  </a:rPr>
                  <a:t> پيشوند و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2400" dirty="0">
                    <a:cs typeface="B Mitra" panose="00000400000000000000" pitchFamily="2" charset="-78"/>
                  </a:rPr>
                  <a:t> پسوند</a:t>
                </a:r>
                <a:endParaRPr lang="en-US" sz="2400" dirty="0">
                  <a:cs typeface="B Mitra" panose="00000400000000000000" pitchFamily="2" charset="-78"/>
                </a:endParaRPr>
              </a:p>
              <a:p>
                <a:pPr algn="r" rtl="1"/>
                <a:endParaRPr lang="en-US" sz="2400" dirty="0"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68" y="1893991"/>
                <a:ext cx="2755557" cy="830997"/>
              </a:xfrm>
              <a:prstGeom prst="rect">
                <a:avLst/>
              </a:prstGeom>
              <a:blipFill>
                <a:blip r:embed="rId6"/>
                <a:stretch>
                  <a:fillRect t="-4412" r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37641" y="3144979"/>
                <a:ext cx="31282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2400" dirty="0">
                    <a:latin typeface="Arial" panose="020B0604020202020204" pitchFamily="34" charset="0"/>
                    <a:cs typeface="B Mitra" panose="00000400000000000000" pitchFamily="2" charset="-78"/>
                  </a:rPr>
                  <a:t>تكرار رشته </a:t>
                </a:r>
                <a:r>
                  <a:rPr lang="en-US" sz="2400" dirty="0">
                    <a:latin typeface="Arial" panose="020B0604020202020204" pitchFamily="34" charset="0"/>
                    <a:cs typeface="B Mitr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>
                    <a:cs typeface="B Mitra" panose="00000400000000000000" pitchFamily="2" charset="-78"/>
                  </a:rPr>
                  <a:t> به تعداد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𝑛</m:t>
                    </m:r>
                  </m:oMath>
                </a14:m>
                <a:r>
                  <a:rPr lang="fa-IR" sz="2400" dirty="0">
                    <a:cs typeface="B Mitra" panose="00000400000000000000" pitchFamily="2" charset="-78"/>
                  </a:rPr>
                  <a:t> بار</a:t>
                </a:r>
                <a:endParaRPr lang="en-US" sz="2400" dirty="0"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41" y="3144979"/>
                <a:ext cx="3128277" cy="461665"/>
              </a:xfrm>
              <a:prstGeom prst="rect">
                <a:avLst/>
              </a:prstGeom>
              <a:blipFill>
                <a:blip r:embed="rId7"/>
                <a:stretch>
                  <a:fillRect t="-7895" r="-2924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5850432" y="274320"/>
                <a:ext cx="6202306" cy="577088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fa-IR" b="0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اگر</a:t>
                </a:r>
                <a:r>
                  <a:rPr lang="fa-IR" b="0" i="1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b="0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 الفبا باشد</a:t>
                </a:r>
                <a:endParaRPr lang="en-US" b="0" dirty="0">
                  <a:latin typeface="Cambria Math" panose="02040503050406030204" pitchFamily="18" charset="0"/>
                  <a:cs typeface="B Yekan" panose="00000400000000000000" pitchFamily="2" charset="-78"/>
                </a:endParaRP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a-IR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  برای  هر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a-IR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 </a:t>
                </a:r>
                <a:r>
                  <a:rPr lang="fa-IR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 Yekan" panose="00000400000000000000" pitchFamily="2" charset="-78"/>
                  </a:rPr>
                  <a:t>توان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 Yekan" panose="00000400000000000000" pitchFamily="2" charset="-78"/>
                  </a:rPr>
                  <a:t> الفبا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 میباشد. </a:t>
                </a:r>
              </a:p>
              <a:p>
                <a:pPr lvl="1">
                  <a:lnSpc>
                    <a:spcPct val="17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l-GR" sz="1600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|"/>
                        <m:ctrlPr>
                          <a:rPr lang="el-GR" sz="16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fa-IR" dirty="0">
                  <a:latin typeface="Cambria Math" panose="02040503050406030204" pitchFamily="18" charset="0"/>
                  <a:cs typeface="B Yekan" panose="00000400000000000000" pitchFamily="2" charset="-78"/>
                </a:endParaRP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b="0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  </a:t>
                </a:r>
                <a:r>
                  <a:rPr lang="fa-IR" b="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 Yekan" panose="00000400000000000000" pitchFamily="2" charset="-78"/>
                  </a:rPr>
                  <a:t>مجموعه تمام رشته هاي الفبا </a:t>
                </a:r>
                <a:r>
                  <a:rPr lang="fa-IR" b="0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است كه از اتصال صفر يا بيشتر از نمادهاي الفباي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b="0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 بدست مي آيد.</a:t>
                </a:r>
              </a:p>
              <a:p>
                <a:pPr algn="l" rtl="0">
                  <a:lnSpc>
                    <a:spcPct val="17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a-I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nary>
                      <m:naryPr>
                        <m:chr m:val="⋃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sup>
                        </m:sSup>
                      </m:e>
                    </m:nary>
                  </m:oMath>
                </a14:m>
                <a:endParaRPr lang="fa-IR" dirty="0">
                  <a:latin typeface="Cambria Math" panose="02040503050406030204" pitchFamily="18" charset="0"/>
                  <a:ea typeface="Cambria Math" panose="02040503050406030204" pitchFamily="18" charset="0"/>
                  <a:cs typeface="B Yekan" panose="00000400000000000000" pitchFamily="2" charset="-78"/>
                </a:endParaRPr>
              </a:p>
              <a:p>
                <a:pPr algn="l" rtl="0">
                  <a:lnSpc>
                    <a:spcPct val="17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fa-IR" dirty="0">
                  <a:cs typeface="B Yekan" panose="00000400000000000000" pitchFamily="2" charset="-78"/>
                </a:endParaRPr>
              </a:p>
              <a:p>
                <a:pPr algn="l" rtl="0">
                  <a:lnSpc>
                    <a:spcPct val="17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fa-IR" dirty="0">
                  <a:cs typeface="B Yekan" panose="00000400000000000000" pitchFamily="2" charset="-78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اگرچه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متناهي است ولي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نامتناهي هستند.</a:t>
                </a: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432" y="274320"/>
                <a:ext cx="6202306" cy="5770880"/>
              </a:xfrm>
              <a:prstGeom prst="rect">
                <a:avLst/>
              </a:prstGeom>
              <a:blipFill>
                <a:blip r:embed="rId8"/>
                <a:stretch>
                  <a:fillRect l="-885" r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701553" y="1168088"/>
            <a:ext cx="26894" cy="4573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598560" y="4286160"/>
              <a:ext cx="1518480" cy="455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9200" y="4276800"/>
                <a:ext cx="1537200" cy="474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1426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2" grpId="0"/>
      <p:bldP spid="1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زبان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2400" b="1" dirty="0">
                    <a:solidFill>
                      <a:srgbClr val="C00000"/>
                    </a:solidFill>
                  </a:rPr>
                  <a:t>تعریف زبان: </a:t>
                </a:r>
                <a:r>
                  <a:rPr lang="fa-IR" sz="2400" dirty="0"/>
                  <a:t>به هر زيرمجموعه از مجموعه رشته هاي يك الفبا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400" dirty="0"/>
                  <a:t>، يك زبان ميگويند.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solidFill>
                      <a:srgbClr val="C00000"/>
                    </a:solidFill>
                  </a:rPr>
                  <a:t>بياني ديگر: </a:t>
                </a:r>
                <a:r>
                  <a:rPr lang="fa-IR" sz="2400" dirty="0"/>
                  <a:t>يك زبان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زير مجموعه اي از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400" dirty="0"/>
                  <a:t>  است.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fa-IR" sz="2400" dirty="0"/>
                  <a:t>به يك رشته در زبان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، يك جمله (</a:t>
                </a:r>
                <a:r>
                  <a:rPr lang="en-US" sz="2400" dirty="0"/>
                  <a:t>Sentence</a:t>
                </a:r>
                <a:r>
                  <a:rPr lang="fa-IR" sz="2400" dirty="0"/>
                  <a:t>) نيز اطلاق ميشود.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solidFill>
                      <a:schemeClr val="accent2">
                        <a:lumMod val="50000"/>
                      </a:schemeClr>
                    </a:solidFill>
                  </a:rPr>
                  <a:t>مجموعه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err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𝑎𝑎</m:t>
                    </m:r>
                    <m:r>
                      <a:rPr lang="en-US" sz="2400" i="1" dirty="0" err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  <m:r>
                      <a:rPr lang="en-US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>
                    <a:solidFill>
                      <a:schemeClr val="accent2">
                        <a:lumMod val="50000"/>
                      </a:schemeClr>
                    </a:solidFill>
                  </a:rPr>
                  <a:t>يك زبان متناهي</a:t>
                </a:r>
                <a:endParaRPr lang="en-US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fa-IR" sz="24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 err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dirty="0" err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fa-IR" sz="24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 err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dirty="0" err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fa-IR" sz="2400" dirty="0">
                    <a:solidFill>
                      <a:schemeClr val="accent2">
                        <a:lumMod val="50000"/>
                      </a:schemeClr>
                    </a:solidFill>
                  </a:rPr>
                  <a:t> يك زبان نامتناهي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l-GR" sz="2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l-GR" sz="2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8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1800" dirty="0">
                    <a:solidFill>
                      <a:schemeClr val="accent2">
                        <a:lumMod val="50000"/>
                      </a:schemeClr>
                    </a:solidFill>
                  </a:rPr>
                  <a:t>  و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𝑎𝑎𝑏𝑏𝑏</m:t>
                    </m:r>
                    <m:r>
                      <a:rPr lang="en-US" sz="18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18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18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endParaRPr lang="en-US" sz="18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اكثر زبانهاي مورد بحث، نامتناهي هستند و چون زبانها مجموعه هستند ، لذا عمليات</a:t>
                </a:r>
                <a:r>
                  <a:rPr lang="en-US" sz="2400" dirty="0">
                    <a:cs typeface="B Yekan" panose="00000400000000000000" pitchFamily="2" charset="-78"/>
                  </a:rPr>
                  <a:t> </a:t>
                </a:r>
                <a:r>
                  <a:rPr lang="fa-IR" sz="2400" dirty="0">
                    <a:cs typeface="B Yekan" panose="00000400000000000000" pitchFamily="2" charset="-78"/>
                  </a:rPr>
                  <a:t>اجتماع ، اشتراك و تفاضل دو زبان قابل توصيف است</a:t>
                </a:r>
                <a:r>
                  <a:rPr lang="en-US" sz="2400" dirty="0">
                    <a:cs typeface="B Yekan" panose="00000400000000000000" pitchFamily="2" charset="-78"/>
                  </a:rPr>
                  <a:t>.</a:t>
                </a:r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314" b="-7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07A89-C21D-FCC1-D357-4524A4C0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650B9-185F-AFFE-9484-39FBDE28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01307" y="3167390"/>
            <a:ext cx="6827011" cy="523220"/>
            <a:chOff x="621270" y="3260615"/>
            <a:chExt cx="6827011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621270" y="3291393"/>
                  <a:ext cx="167629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= {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270" y="3291393"/>
                  <a:ext cx="167629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2420471" y="3541497"/>
              <a:ext cx="49754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3040921" y="3260615"/>
                  <a:ext cx="440736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fa-I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l-GR" sz="2800" i="1" dirty="0">
                            <a:latin typeface="Cambria Math" panose="02040503050406030204" pitchFamily="18" charset="0"/>
                          </a:rPr>
                          <m:t>= {</m:t>
                        </m:r>
                        <m:r>
                          <a:rPr lang="el-GR" sz="2800" i="1" dirty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𝑎𝑎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,…}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921" y="3260615"/>
                  <a:ext cx="440736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67261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عمليات روي زبانها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مكمل يك زبان</a:t>
                </a:r>
                <a:r>
                  <a:rPr lang="fa-IR" sz="2800" dirty="0">
                    <a:cs typeface="B Yekan" panose="00000400000000000000" pitchFamily="2" charset="-78"/>
                  </a:rPr>
                  <a:t>: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معكوس يك زبان</a:t>
                </a:r>
                <a:r>
                  <a:rPr lang="fa-IR" sz="2800" dirty="0">
                    <a:cs typeface="B Yekan" panose="00000400000000000000" pitchFamily="2" charset="-78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pl-PL" sz="28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800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pl-PL" sz="28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pl-PL" sz="28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l-PL" sz="28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l-PL" sz="2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l-PL" sz="28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اتصال دو زبان</a:t>
                </a:r>
                <a:r>
                  <a:rPr lang="fa-IR" sz="2800" dirty="0">
                    <a:cs typeface="B Yekan" panose="00000400000000000000" pitchFamily="2" charset="-7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2800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s-ES" sz="2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2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s-E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fa-IR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800" i="1" dirty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s-E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l-PL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fa-IR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2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l-PL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endParaRPr lang="en-US" sz="2600" dirty="0">
                  <a:cs typeface="B Yekan" panose="00000400000000000000" pitchFamily="2" charset="-78"/>
                </a:endParaRPr>
              </a:p>
              <a:p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اتصال </a:t>
                </a:r>
                <a:r>
                  <a:rPr lang="en-US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n</a:t>
                </a:r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 بار زبان</a:t>
                </a:r>
                <a:r>
                  <a:rPr lang="fa-IR" sz="2800" dirty="0">
                    <a:cs typeface="B Yekan" panose="00000400000000000000" pitchFamily="2" charset="-78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𝑡𝑖𝑚𝑒𝑠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6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l-GR" sz="2600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600" dirty="0">
                  <a:cs typeface="B Yekan" panose="00000400000000000000" pitchFamily="2" charset="-78"/>
                </a:endParaRPr>
              </a:p>
              <a:p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بستار ستاره اي</a:t>
                </a:r>
                <a:r>
                  <a:rPr lang="fa-IR" sz="2800" dirty="0">
                    <a:cs typeface="B Yekan" panose="00000400000000000000" pitchFamily="2" charset="-78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∪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∪…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r>
                  <a:rPr lang="fa-IR" sz="26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بستار مثبت</a:t>
                </a:r>
                <a:r>
                  <a:rPr lang="fa-IR" sz="2600" dirty="0">
                    <a:cs typeface="B Yekan" panose="00000400000000000000" pitchFamily="2" charset="-78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∪…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 lvl="1"/>
                <a:endParaRPr lang="en-US" sz="26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1DDBDF-2681-8ED2-C4AD-A742510B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A0F9-B6E2-5F29-30E5-CC587881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42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6187" r="12225" b="9986"/>
          <a:stretch/>
        </p:blipFill>
        <p:spPr>
          <a:xfrm>
            <a:off x="215462" y="1666998"/>
            <a:ext cx="6251389" cy="431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فهرست مطالب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a-IR" sz="2800" dirty="0"/>
              <a:t>مقدمات رياضي و علامت گذاري</a:t>
            </a:r>
          </a:p>
          <a:p>
            <a:pPr lvl="1"/>
            <a:r>
              <a:rPr lang="fa-IR" sz="2400" dirty="0"/>
              <a:t>مجموعه ها</a:t>
            </a:r>
          </a:p>
          <a:p>
            <a:pPr lvl="1"/>
            <a:r>
              <a:rPr lang="fa-IR" sz="2400" dirty="0"/>
              <a:t>توابع و روابط</a:t>
            </a:r>
          </a:p>
          <a:p>
            <a:pPr lvl="1"/>
            <a:r>
              <a:rPr lang="fa-IR" sz="2400" dirty="0"/>
              <a:t>گراف ها و درخت ها</a:t>
            </a:r>
          </a:p>
          <a:p>
            <a:pPr lvl="1"/>
            <a:r>
              <a:rPr lang="fa-IR" sz="2400" dirty="0"/>
              <a:t>روشهاي اثبات</a:t>
            </a:r>
          </a:p>
          <a:p>
            <a:r>
              <a:rPr lang="fa-IR" sz="2800" dirty="0"/>
              <a:t>مفاهيم اساسي نظريه زبانها</a:t>
            </a:r>
          </a:p>
          <a:p>
            <a:pPr lvl="1"/>
            <a:r>
              <a:rPr lang="fa-IR" sz="2400" dirty="0"/>
              <a:t>تعريف زبان</a:t>
            </a:r>
          </a:p>
          <a:p>
            <a:pPr lvl="1"/>
            <a:r>
              <a:rPr lang="fa-IR" sz="2400" dirty="0"/>
              <a:t>گرامر</a:t>
            </a:r>
          </a:p>
          <a:p>
            <a:pPr lvl="1"/>
            <a:r>
              <a:rPr lang="fa-IR" sz="2400" dirty="0"/>
              <a:t>ماشين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E1CA-71AF-E1CB-3C95-77B9895C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5EF20-EB49-9227-C8A3-DC9AE14A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51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گرامرها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fa-IR" sz="2800" dirty="0">
                <a:cs typeface="B Yekan" panose="00000400000000000000" pitchFamily="2" charset="-78"/>
              </a:rPr>
              <a:t>براي مطالعه زبانها، از نظر رياضي ما نيازمند سازوکاری براي توصيف آنها هستيم.</a:t>
            </a:r>
          </a:p>
          <a:p>
            <a:pPr>
              <a:lnSpc>
                <a:spcPct val="160000"/>
              </a:lnSpc>
            </a:pPr>
            <a:r>
              <a:rPr lang="fa-IR" sz="2800" dirty="0">
                <a:cs typeface="B Yekan" panose="00000400000000000000" pitchFamily="2" charset="-78"/>
              </a:rPr>
              <a:t>استفاده از زبان محاوره اي برای توصیف یک زبان، غير دقيق و مبهم است.</a:t>
            </a:r>
          </a:p>
          <a:p>
            <a:pPr>
              <a:lnSpc>
                <a:spcPct val="160000"/>
              </a:lnSpc>
            </a:pPr>
            <a:r>
              <a:rPr lang="fa-IR" sz="2800" dirty="0">
                <a:cs typeface="B Yekan" panose="00000400000000000000" pitchFamily="2" charset="-78"/>
              </a:rPr>
              <a:t>نمادهاي مجموعه كه قبلاً معرفي شدند مناسب است ولي ناكافي هستند.</a:t>
            </a:r>
          </a:p>
          <a:p>
            <a:pPr>
              <a:lnSpc>
                <a:spcPct val="160000"/>
              </a:lnSpc>
            </a:pPr>
            <a:r>
              <a:rPr lang="fa-IR" sz="2800" dirty="0">
                <a:cs typeface="B Yekan" panose="00000400000000000000" pitchFamily="2" charset="-78"/>
              </a:rPr>
              <a:t>در اينجا يك سازوکار رايج و قوي به نام </a:t>
            </a:r>
            <a:r>
              <a:rPr lang="fa-IR" sz="3400" b="1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گرامر</a:t>
            </a:r>
            <a:r>
              <a:rPr lang="fa-IR" sz="2800" dirty="0">
                <a:cs typeface="B Yekan" panose="00000400000000000000" pitchFamily="2" charset="-78"/>
              </a:rPr>
              <a:t> را معرفي ميكنيم.</a:t>
            </a:r>
          </a:p>
          <a:p>
            <a:pPr>
              <a:lnSpc>
                <a:spcPct val="160000"/>
              </a:lnSpc>
            </a:pPr>
            <a:r>
              <a:rPr lang="fa-IR" sz="2800" dirty="0">
                <a:cs typeface="B Yekan" panose="00000400000000000000" pitchFamily="2" charset="-78"/>
              </a:rPr>
              <a:t>يك گرامر براي يك زبان به ما ميگويد كه </a:t>
            </a:r>
            <a:r>
              <a:rPr lang="fa-IR" sz="2800" dirty="0">
                <a:solidFill>
                  <a:srgbClr val="FF0000"/>
                </a:solidFill>
                <a:cs typeface="B Yekan" panose="00000400000000000000" pitchFamily="2" charset="-78"/>
              </a:rPr>
              <a:t>آيا يك جمله خوش ساخت است يا خير ؟</a:t>
            </a:r>
          </a:p>
          <a:p>
            <a:pPr lvl="1">
              <a:lnSpc>
                <a:spcPct val="160000"/>
              </a:lnSpc>
            </a:pPr>
            <a:r>
              <a:rPr lang="fa-IR" sz="2600" dirty="0">
                <a:solidFill>
                  <a:srgbClr val="FF0000"/>
                </a:solidFill>
                <a:cs typeface="B Yekan" panose="00000400000000000000" pitchFamily="2" charset="-78"/>
              </a:rPr>
              <a:t>آیا این جمله میتواند با قوانین تعریف شده در این زبان ساخته شود یا خیر؟</a:t>
            </a:r>
            <a:endParaRPr lang="fa-IR" sz="2600" dirty="0">
              <a:cs typeface="B Yekan" panose="00000400000000000000" pitchFamily="2" charset="-78"/>
            </a:endParaRPr>
          </a:p>
          <a:p>
            <a:pPr>
              <a:lnSpc>
                <a:spcPct val="160000"/>
              </a:lnSpc>
            </a:pPr>
            <a:r>
              <a:rPr lang="fa-IR" sz="2800" dirty="0">
                <a:cs typeface="B Yekan" panose="00000400000000000000" pitchFamily="2" charset="-78"/>
              </a:rPr>
              <a:t>قوانين گرامري براي زبان محاوره اي هم وجود دارند:</a:t>
            </a:r>
          </a:p>
          <a:p>
            <a:pPr lvl="1">
              <a:lnSpc>
                <a:spcPct val="160000"/>
              </a:lnSpc>
            </a:pPr>
            <a:r>
              <a:rPr lang="fa-IR" sz="2600" dirty="0">
                <a:cs typeface="B Yekan" panose="00000400000000000000" pitchFamily="2" charset="-78"/>
              </a:rPr>
              <a:t>يكي از روشهاي ساخت جمله </a:t>
            </a:r>
            <a:r>
              <a:rPr lang="fa-IR" sz="2600" dirty="0">
                <a:solidFill>
                  <a:srgbClr val="FF0000"/>
                </a:solidFill>
                <a:cs typeface="B Yekan" panose="00000400000000000000" pitchFamily="2" charset="-78"/>
              </a:rPr>
              <a:t>فاعل + فعل </a:t>
            </a:r>
            <a:r>
              <a:rPr lang="fa-IR" sz="2600" dirty="0">
                <a:cs typeface="B Yekan" panose="00000400000000000000" pitchFamily="2" charset="-78"/>
              </a:rPr>
              <a:t>است: </a:t>
            </a:r>
            <a:r>
              <a:rPr lang="fa-IR" sz="2600" dirty="0">
                <a:solidFill>
                  <a:srgbClr val="FF0000"/>
                </a:solidFill>
                <a:cs typeface="B Yekan" panose="00000400000000000000" pitchFamily="2" charset="-78"/>
              </a:rPr>
              <a:t>علي رفت</a:t>
            </a:r>
            <a:r>
              <a:rPr lang="fa-IR" sz="2600" dirty="0">
                <a:cs typeface="B Yekan" panose="00000400000000000000" pitchFamily="2" charset="-78"/>
              </a:rPr>
              <a:t>. </a:t>
            </a:r>
          </a:p>
          <a:p>
            <a:pPr lvl="1">
              <a:lnSpc>
                <a:spcPct val="160000"/>
              </a:lnSpc>
            </a:pPr>
            <a:r>
              <a:rPr lang="fa-IR" sz="2600" dirty="0">
                <a:cs typeface="B Yekan" panose="00000400000000000000" pitchFamily="2" charset="-78"/>
              </a:rPr>
              <a:t>در گرامر بالا جمله </a:t>
            </a:r>
            <a:r>
              <a:rPr lang="fa-IR" sz="2600" dirty="0">
                <a:solidFill>
                  <a:srgbClr val="FF0000"/>
                </a:solidFill>
                <a:cs typeface="B Yekan" panose="00000400000000000000" pitchFamily="2" charset="-78"/>
              </a:rPr>
              <a:t>رفت علي </a:t>
            </a:r>
            <a:r>
              <a:rPr lang="fa-IR" sz="2600" dirty="0">
                <a:cs typeface="B Yekan" panose="00000400000000000000" pitchFamily="2" charset="-78"/>
              </a:rPr>
              <a:t>صدق نميكند.</a:t>
            </a:r>
            <a:endParaRPr lang="en-US" sz="2600" dirty="0">
              <a:cs typeface="B Yekan" panose="00000400000000000000" pitchFamily="2" charset="-78"/>
            </a:endParaRPr>
          </a:p>
          <a:p>
            <a:pPr lvl="1">
              <a:lnSpc>
                <a:spcPct val="160000"/>
              </a:lnSpc>
            </a:pPr>
            <a:r>
              <a:rPr lang="fa-IR" sz="2600" dirty="0">
                <a:cs typeface="B Yekan" panose="00000400000000000000" pitchFamily="2" charset="-78"/>
              </a:rPr>
              <a:t>البته اين گرامر بسيار ساده است و زبان محاوره اي قوانين زيادي را شامل ميشود.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72A28-4B97-3C00-2A78-C35B9FD7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B8EB6-87D9-F602-D71E-EBC246C9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04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تعريف صوري يا رسمي گرامر (</a:t>
            </a:r>
            <a:r>
              <a:rPr lang="en-US" dirty="0"/>
              <a:t>Formal Definition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dirty="0">
                <a:cs typeface="B Yekan" panose="00000400000000000000" pitchFamily="2" charset="-78"/>
              </a:rPr>
              <a:t>گرامر </a:t>
            </a:r>
            <a:r>
              <a:rPr lang="en-US" sz="3200" dirty="0">
                <a:cs typeface="B Yekan" panose="00000400000000000000" pitchFamily="2" charset="-78"/>
              </a:rPr>
              <a:t>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B Yekan" panose="00000400000000000000" pitchFamily="2" charset="-78"/>
              </a:rPr>
              <a:t>V</a:t>
            </a:r>
            <a:r>
              <a:rPr lang="fa-IR" sz="3200" dirty="0">
                <a:cs typeface="B Yekan" panose="00000400000000000000" pitchFamily="2" charset="-78"/>
              </a:rPr>
              <a:t>: مجموعه متناهي از متغيرها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B Yekan" panose="00000400000000000000" pitchFamily="2" charset="-78"/>
              </a:rPr>
              <a:t>T</a:t>
            </a:r>
            <a:r>
              <a:rPr lang="fa-IR" sz="3200" dirty="0">
                <a:cs typeface="B Yekan" panose="00000400000000000000" pitchFamily="2" charset="-78"/>
              </a:rPr>
              <a:t>: مجموعه متناهي از نشانه ها (ترمينال)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B Yekan" panose="00000400000000000000" pitchFamily="2" charset="-78"/>
              </a:rPr>
              <a:t>S</a:t>
            </a:r>
            <a:r>
              <a:rPr lang="fa-IR" sz="3200" dirty="0">
                <a:cs typeface="B Yekan" panose="00000400000000000000" pitchFamily="2" charset="-78"/>
              </a:rPr>
              <a:t>: يك متغير خاص به نام نشانه شروع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B Yekan" panose="00000400000000000000" pitchFamily="2" charset="-78"/>
              </a:rPr>
              <a:t>P</a:t>
            </a:r>
            <a:r>
              <a:rPr lang="fa-IR" sz="3200" dirty="0">
                <a:cs typeface="B Yekan" panose="00000400000000000000" pitchFamily="2" charset="-78"/>
              </a:rPr>
              <a:t>: مجموعه متناهي از قوانين</a:t>
            </a:r>
          </a:p>
          <a:p>
            <a:pPr>
              <a:lnSpc>
                <a:spcPct val="150000"/>
              </a:lnSpc>
            </a:pPr>
            <a:r>
              <a:rPr lang="fa-IR" sz="3200" dirty="0">
                <a:cs typeface="B Yekan" panose="00000400000000000000" pitchFamily="2" charset="-78"/>
              </a:rPr>
              <a:t>فرض ميشود كه مجموعه هاي </a:t>
            </a:r>
            <a:r>
              <a:rPr lang="en-US" sz="3200" dirty="0">
                <a:cs typeface="B Yekan" panose="00000400000000000000" pitchFamily="2" charset="-78"/>
              </a:rPr>
              <a:t>V</a:t>
            </a:r>
            <a:r>
              <a:rPr lang="fa-IR" sz="3200" dirty="0">
                <a:cs typeface="B Yekan" panose="00000400000000000000" pitchFamily="2" charset="-78"/>
              </a:rPr>
              <a:t> و </a:t>
            </a:r>
            <a:r>
              <a:rPr lang="en-US" sz="3200" dirty="0">
                <a:cs typeface="B Yekan" panose="00000400000000000000" pitchFamily="2" charset="-78"/>
              </a:rPr>
              <a:t>T</a:t>
            </a:r>
            <a:r>
              <a:rPr lang="fa-IR" sz="3200" dirty="0">
                <a:cs typeface="B Yekan" panose="00000400000000000000" pitchFamily="2" charset="-78"/>
              </a:rPr>
              <a:t> غير تهي و مجزا (جدا از هم) مي باشند.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07C8D-3853-E734-FEC9-05A67A6F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13262-9714-6A7C-7AAA-298728C9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1657" y="1275456"/>
                <a:ext cx="453002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en-US" sz="4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7" y="1275456"/>
                <a:ext cx="453002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10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قوانين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قوانين كار انتقال از يك رشته به رشته ديگر را انجام ميدهند و </a:t>
                </a:r>
                <a:r>
                  <a:rPr lang="fa-IR" sz="24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قلب يك گرامر </a:t>
                </a:r>
                <a:r>
                  <a:rPr lang="fa-IR" sz="2400" dirty="0">
                    <a:cs typeface="B Yekan" panose="00000400000000000000" pitchFamily="2" charset="-78"/>
                  </a:rPr>
                  <a:t>هستند.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قوانين زبانهاي وابسته به گرامر را تعريف ميكنند. همه قوانين به شكل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 </a:t>
                </a:r>
                <a:r>
                  <a:rPr lang="fa-IR" sz="2400" dirty="0">
                    <a:cs typeface="B Yekan" panose="00000400000000000000" pitchFamily="2" charset="-78"/>
                  </a:rPr>
                  <a:t>هستند: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z-Cyrl-AZ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cs typeface="B Yekan" panose="00000400000000000000" pitchFamily="2" charset="-78"/>
                  </a:rPr>
                  <a:t>  ,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z-Cyrl-AZ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cs typeface="B Yekan" panose="00000400000000000000" pitchFamily="2" charset="-78"/>
                  </a:rPr>
                  <a:t>       </a:t>
                </a:r>
                <a:r>
                  <a:rPr lang="en-US" sz="2400" dirty="0">
                    <a:cs typeface="B Yekan" panose="00000400000000000000" pitchFamily="2" charset="-78"/>
                    <a:sym typeface="Symbol" panose="05050102010706020507" pitchFamily="18" charset="2"/>
                  </a:rPr>
                  <a:t>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رشته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𝑥𝑣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را با قانون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 </a:t>
                </a:r>
                <a:r>
                  <a:rPr lang="fa-IR" sz="2400" dirty="0">
                    <a:cs typeface="B Yekan" panose="00000400000000000000" pitchFamily="2" charset="-78"/>
                  </a:rPr>
                  <a:t>در نظر بگيريد. بدين ترتيب رشته جديد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 </a:t>
                </a:r>
                <a:r>
                  <a:rPr lang="fa-IR" sz="2400" dirty="0">
                    <a:cs typeface="B Yekan" panose="00000400000000000000" pitchFamily="2" charset="-78"/>
                  </a:rPr>
                  <a:t>از روي رشته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ساخته ميشود. 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ميگوييم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از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</a:t>
                </a:r>
                <a:r>
                  <a:rPr lang="fa-IR" sz="2400" b="1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مشتق</a:t>
                </a:r>
                <a:r>
                  <a:rPr lang="fa-IR" sz="2400" dirty="0">
                    <a:cs typeface="B Yekan" panose="00000400000000000000" pitchFamily="2" charset="-78"/>
                  </a:rPr>
                  <a:t> شده است و مينويسيم: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قوانين را ميتوان به تعداد دلخواه استفاده كرد تا رشته مورد نظر بدست آيد.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a-IR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a-I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a-IR" sz="2400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a-I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 ميگوييم رشته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مشتق شده و مينويسيم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⇒"/>
                        <m:vertJc m:val="bot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یا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</a:t>
                </a:r>
                <a:endParaRPr lang="en-US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*</a:t>
                </a:r>
                <a:r>
                  <a:rPr lang="fa-IR" sz="2400" dirty="0">
                    <a:cs typeface="B Yekan" panose="00000400000000000000" pitchFamily="2" charset="-78"/>
                  </a:rPr>
                  <a:t> نشان ميدهد كه تعداد نامشخصي از قوانين براي اشتقاق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 مورد استفاده قرار گرفته است.</a:t>
                </a:r>
                <a:endParaRPr lang="en-US" sz="24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94" r="-262" b="-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A8952-CF3D-8D81-986A-C8C262A5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5B1B7-6D0A-06B5-239F-177FB1FB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147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زبان توليد شده توسط يك گرامر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فرض كنيد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يك گرامر باشد، آنگاه مجموعه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a-IR" sz="2400" dirty="0">
                  <a:solidFill>
                    <a:srgbClr val="C00000"/>
                  </a:solidFill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دقت شود که رشته های یک زبان حاوی تنها ترمینالها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4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 هستند.</a:t>
                </a:r>
                <a:endParaRPr lang="en-US" sz="2400" dirty="0">
                  <a:solidFill>
                    <a:srgbClr val="C00000"/>
                  </a:solidFill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رشته هاي میانی / گزاره اي </a:t>
                </a:r>
                <a:r>
                  <a:rPr lang="en-US" sz="3200" dirty="0">
                    <a:cs typeface="B Yekan" panose="00000400000000000000" pitchFamily="2" charset="-78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3200" i="1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a-IR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a-IR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a-IR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a-IR" sz="3200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a-IR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fa-IR" sz="32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مثال: گرامر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(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,{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},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با قوانين  </a:t>
                </a:r>
                <a14:m>
                  <m:oMath xmlns:m="http://schemas.openxmlformats.org/officeDocument/2006/math">
                    <m:r>
                      <a:rPr lang="fa-IR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𝑎𝑆𝑏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fa-IR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𝑎𝑆𝑏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𝑎𝑎𝑆𝑏𝑏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𝑎𝑎𝑎𝑆𝑏𝑏𝑏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→…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a-IR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بنابر اين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i="1" dirty="0">
                    <a:solidFill>
                      <a:srgbClr val="0070C0"/>
                    </a:solidFill>
                    <a:cs typeface="B Yekan" panose="00000400000000000000" pitchFamily="2" charset="-78"/>
                  </a:rPr>
                  <a:t>ميتوان به كمك استقرا ثابت كرد زبان بالا،‌ مربوط به گرامر ذكر شده است.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EBAB0-5141-A634-FCAD-F3D60183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1ED5D-6418-FC5C-5888-C9BF8DEE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28798-F4AF-5A21-F866-B9A3D8C8A73A}"/>
                  </a:ext>
                </a:extLst>
              </p:cNvPr>
              <p:cNvSpPr txBox="1"/>
              <p:nvPr/>
            </p:nvSpPr>
            <p:spPr>
              <a:xfrm>
                <a:off x="321629" y="4836154"/>
                <a:ext cx="71241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𝑎𝑆𝑏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𝑎𝑎𝑆𝑏𝑏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𝑎𝑎𝑎𝑆𝑏𝑏𝑏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cs typeface="B Yekan" panose="00000400000000000000" pitchFamily="2" charset="-78"/>
                  </a:rPr>
                  <a:t> </a:t>
                </a:r>
                <a:r>
                  <a:rPr lang="fa-IR" sz="2000" dirty="0">
                    <a:solidFill>
                      <a:srgbClr val="7030A0"/>
                    </a:solidFill>
                    <a:cs typeface="B Yekan" panose="00000400000000000000" pitchFamily="2" charset="-78"/>
                  </a:rPr>
                  <a:t>رشته های میانی هستند</a:t>
                </a:r>
                <a:endParaRPr lang="en-US" sz="2000" dirty="0">
                  <a:solidFill>
                    <a:srgbClr val="7030A0"/>
                  </a:solidFill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28798-F4AF-5A21-F866-B9A3D8C8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29" y="4836154"/>
                <a:ext cx="7124199" cy="400110"/>
              </a:xfrm>
              <a:prstGeom prst="rect">
                <a:avLst/>
              </a:prstGeom>
              <a:blipFill>
                <a:blip r:embed="rId4"/>
                <a:stretch>
                  <a:fillRect l="-428" t="-454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005C8F-6F24-ABC8-526B-3E8E2B266139}"/>
                  </a:ext>
                </a:extLst>
              </p:cNvPr>
              <p:cNvSpPr txBox="1"/>
              <p:nvPr/>
            </p:nvSpPr>
            <p:spPr>
              <a:xfrm>
                <a:off x="215461" y="3330958"/>
                <a:ext cx="32737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fa-IR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fa-IR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005C8F-6F24-ABC8-526B-3E8E2B266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61" y="3330958"/>
                <a:ext cx="3273747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765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>
                <a:cs typeface="B Yekan" panose="00000400000000000000" pitchFamily="2" charset="-78"/>
              </a:rPr>
              <a:t>مثال: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3600" dirty="0" err="1">
                    <a:cs typeface="B Yekan" panose="00000400000000000000" pitchFamily="2" charset="-78"/>
                  </a:rPr>
                  <a:t>گرامري</a:t>
                </a:r>
                <a:r>
                  <a:rPr lang="fa-IR" sz="3600" dirty="0">
                    <a:cs typeface="B Yekan" panose="00000400000000000000" pitchFamily="2" charset="-78"/>
                  </a:rPr>
                  <a:t> پيدا كنيد كه زبان زير را توليد كند.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600" dirty="0">
                  <a:cs typeface="B Yekan" panose="00000400000000000000" pitchFamily="2" charset="-78"/>
                </a:endParaRPr>
              </a:p>
              <a:p>
                <a:endParaRPr lang="en-US" sz="3600" dirty="0">
                  <a:cs typeface="B Yekan" panose="00000400000000000000" pitchFamily="2" charset="-78"/>
                </a:endParaRPr>
              </a:p>
              <a:p>
                <a:endParaRPr lang="fa-IR" sz="36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3F3EBAD2-2CAB-DB1E-C61C-E3DC5D22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F7F3FD1-C2CC-6465-15DC-28A118318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21771" y="2315595"/>
            <a:ext cx="4480329" cy="2176174"/>
            <a:chOff x="787624" y="2278712"/>
            <a:chExt cx="4480329" cy="2176174"/>
          </a:xfrm>
        </p:grpSpPr>
        <p:grpSp>
          <p:nvGrpSpPr>
            <p:cNvPr id="9" name="Group 8"/>
            <p:cNvGrpSpPr/>
            <p:nvPr/>
          </p:nvGrpSpPr>
          <p:grpSpPr>
            <a:xfrm>
              <a:off x="1568843" y="3027465"/>
              <a:ext cx="2466187" cy="1427421"/>
              <a:chOff x="5489380" y="2463987"/>
              <a:chExt cx="2466187" cy="14274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5489380" y="2875760"/>
                    <a:ext cx="426462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9380" y="2875760"/>
                    <a:ext cx="426462" cy="5539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6081464" y="2463987"/>
                    <a:ext cx="1574085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𝐴𝑏</m:t>
                          </m:r>
                        </m:oMath>
                      </m:oMathPara>
                    </a14:m>
                    <a:endParaRPr lang="en-US" sz="3600" b="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64" y="2463987"/>
                    <a:ext cx="1574085" cy="5539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6081464" y="2885574"/>
                    <a:ext cx="1874103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𝑎𝐴𝑏</m:t>
                          </m:r>
                        </m:oMath>
                      </m:oMathPara>
                    </a14:m>
                    <a:endParaRPr lang="en-US" sz="3600" b="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64" y="2885574"/>
                    <a:ext cx="1874103" cy="5539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095622" y="3337410"/>
                    <a:ext cx="1314014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n-US" sz="3600" b="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5622" y="3337410"/>
                    <a:ext cx="1314014" cy="5539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Left Brace 7"/>
              <p:cNvSpPr/>
              <p:nvPr/>
            </p:nvSpPr>
            <p:spPr>
              <a:xfrm>
                <a:off x="5880365" y="2552698"/>
                <a:ext cx="201099" cy="133870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87624" y="2278712"/>
                  <a:ext cx="448032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en-US" sz="32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fa-IR" sz="3200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  <a:endParaRPr lang="en-US" sz="32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624" y="2278712"/>
                  <a:ext cx="4480329" cy="584775"/>
                </a:xfrm>
                <a:prstGeom prst="rect">
                  <a:avLst/>
                </a:prstGeom>
                <a:blipFill>
                  <a:blip r:embed="rId7"/>
                  <a:stretch>
                    <a:fillRect t="-14583" r="-231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6418998" y="2315595"/>
            <a:ext cx="4343275" cy="2055835"/>
            <a:chOff x="5552365" y="2280427"/>
            <a:chExt cx="4063228" cy="1717854"/>
          </a:xfrm>
        </p:grpSpPr>
        <p:grpSp>
          <p:nvGrpSpPr>
            <p:cNvPr id="16" name="Group 15"/>
            <p:cNvGrpSpPr/>
            <p:nvPr/>
          </p:nvGrpSpPr>
          <p:grpSpPr>
            <a:xfrm>
              <a:off x="6185716" y="3004864"/>
              <a:ext cx="2410930" cy="993417"/>
              <a:chOff x="4379738" y="1899874"/>
              <a:chExt cx="2410930" cy="9934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379738" y="2132247"/>
                    <a:ext cx="421126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9738" y="2132247"/>
                    <a:ext cx="421126" cy="55399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008192" y="1899874"/>
                    <a:ext cx="1782476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360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8192" y="1899874"/>
                    <a:ext cx="1782476" cy="55399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008191" y="2339293"/>
                    <a:ext cx="1282339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3600" b="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8191" y="2339293"/>
                    <a:ext cx="1282339" cy="55399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Left Brace 14"/>
              <p:cNvSpPr/>
              <p:nvPr/>
            </p:nvSpPr>
            <p:spPr>
              <a:xfrm>
                <a:off x="4778136" y="1985679"/>
                <a:ext cx="201099" cy="835437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552365" y="2280427"/>
                  <a:ext cx="406322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en-US" sz="32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fa-IR" sz="3200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  <a:endParaRPr lang="en-US" sz="32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365" y="2280427"/>
                  <a:ext cx="4063228" cy="584775"/>
                </a:xfrm>
                <a:prstGeom prst="rect">
                  <a:avLst/>
                </a:prstGeom>
                <a:blipFill>
                  <a:blip r:embed="rId11"/>
                  <a:stretch>
                    <a:fillRect t="-12174" b="-1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2211080" y="4839674"/>
            <a:ext cx="7321983" cy="1205526"/>
            <a:chOff x="207099" y="3340497"/>
            <a:chExt cx="6734747" cy="12020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07099" y="3367544"/>
                  <a:ext cx="6734747" cy="1175036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en-US" sz="2800" b="1" dirty="0">
                      <a:solidFill>
                        <a:srgbClr val="FF0000"/>
                      </a:solidFill>
                      <a:cs typeface="B Mitra" panose="00000400000000000000" pitchFamily="2" charset="-78"/>
                    </a:rPr>
                    <a:t>     </a:t>
                  </a:r>
                  <a:r>
                    <a:rPr lang="fa-IR" sz="2800" b="1" dirty="0">
                      <a:solidFill>
                        <a:srgbClr val="FF0000"/>
                      </a:solidFill>
                      <a:cs typeface="B Mitra" panose="00000400000000000000" pitchFamily="2" charset="-78"/>
                    </a:rPr>
                    <a:t>نکته :</a:t>
                  </a:r>
                  <a:endParaRPr lang="en-US" sz="2800" b="1" dirty="0">
                    <a:solidFill>
                      <a:srgbClr val="FF0000"/>
                    </a:solidFill>
                    <a:cs typeface="B Mitra" panose="00000400000000000000" pitchFamily="2" charset="-78"/>
                  </a:endParaRPr>
                </a:p>
                <a:p>
                  <a:pPr algn="r" rtl="1"/>
                  <a:r>
                    <a:rPr lang="fa-IR" sz="2800" dirty="0">
                      <a:cs typeface="B Yekan" panose="00000400000000000000" pitchFamily="2" charset="-78"/>
                    </a:rPr>
                    <a:t>اغلب از نماد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fa-IR" sz="2800" dirty="0">
                      <a:cs typeface="B Yekan" panose="00000400000000000000" pitchFamily="2" charset="-78"/>
                    </a:rPr>
                    <a:t> بعنوان نشانه شروع استفاده میشود.</a:t>
                  </a:r>
                  <a:endParaRPr lang="en-US" sz="2800" dirty="0">
                    <a:cs typeface="B Yekan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099" y="3367544"/>
                  <a:ext cx="6734747" cy="1175036"/>
                </a:xfrm>
                <a:prstGeom prst="rect">
                  <a:avLst/>
                </a:prstGeom>
                <a:blipFill>
                  <a:blip r:embed="rId12"/>
                  <a:stretch>
                    <a:fillRect t="-3608" r="-16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6432" y="3340497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51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3200" dirty="0">
                    <a:cs typeface="B Yekan" panose="00000400000000000000" pitchFamily="2" charset="-78"/>
                  </a:rPr>
                  <a:t>فرض كنيد </a:t>
                </a:r>
                <a14:m>
                  <m:oMath xmlns:m="http://schemas.openxmlformats.org/officeDocument/2006/math">
                    <m:r>
                      <a:rPr lang="el-GR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𝛴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3200" i="1" dirty="0">
                    <a:cs typeface="B Yekan" panose="00000400000000000000" pitchFamily="2" charset="-78"/>
                  </a:rPr>
                  <a:t> </a:t>
                </a:r>
                <a:r>
                  <a:rPr lang="fa-IR" sz="3200" dirty="0">
                    <a:cs typeface="B Yekan" panose="00000400000000000000" pitchFamily="2" charset="-78"/>
                  </a:rPr>
                  <a:t>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3200" dirty="0">
                    <a:cs typeface="B Yeka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3200" dirty="0">
                    <a:cs typeface="B Yekan" panose="00000400000000000000" pitchFamily="2" charset="-78"/>
                  </a:rPr>
                  <a:t> به ترتيب نشان دهنده تعداد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3200" dirty="0">
                    <a:cs typeface="B Yeka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3200" dirty="0">
                    <a:cs typeface="B Yekan" panose="00000400000000000000" pitchFamily="2" charset="-78"/>
                  </a:rPr>
                  <a:t> در رشته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3200" dirty="0">
                    <a:cs typeface="B Yekan" panose="00000400000000000000" pitchFamily="2" charset="-78"/>
                  </a:rPr>
                  <a:t> باشد. گرامري بنويسيد كه زبان زير را توليد كند:</a:t>
                </a:r>
              </a:p>
              <a:p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 = {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endParaRPr lang="en-US" sz="3200" dirty="0">
                  <a:cs typeface="B Yekan" panose="00000400000000000000" pitchFamily="2" charset="-78"/>
                </a:endParaRPr>
              </a:p>
              <a:p>
                <a:endParaRPr lang="en-US" sz="3200" dirty="0">
                  <a:cs typeface="B Yekan" panose="00000400000000000000" pitchFamily="2" charset="-78"/>
                </a:endParaRPr>
              </a:p>
              <a:p>
                <a:endParaRPr lang="en-US" sz="3200" dirty="0">
                  <a:cs typeface="B Yekan" panose="00000400000000000000" pitchFamily="2" charset="-78"/>
                </a:endParaRPr>
              </a:p>
              <a:p>
                <a:endParaRPr lang="en-US" sz="3200" dirty="0">
                  <a:cs typeface="B Yekan" panose="00000400000000000000" pitchFamily="2" charset="-78"/>
                </a:endParaRPr>
              </a:p>
              <a:p>
                <a:endParaRPr lang="en-US" sz="3200" dirty="0">
                  <a:cs typeface="B Yekan" panose="00000400000000000000" pitchFamily="2" charset="-78"/>
                </a:endParaRPr>
              </a:p>
              <a:p>
                <a:endParaRPr lang="en-US" sz="32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7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CC9C6A-D818-7F79-5310-B24FEA6C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0548A5B-EE20-FE43-CE03-E7CEB530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81830" y="3684896"/>
            <a:ext cx="8057454" cy="2154122"/>
            <a:chOff x="868383" y="2509813"/>
            <a:chExt cx="6288970" cy="3012941"/>
          </a:xfrm>
        </p:grpSpPr>
        <p:grpSp>
          <p:nvGrpSpPr>
            <p:cNvPr id="8" name="Group 7"/>
            <p:cNvGrpSpPr/>
            <p:nvPr/>
          </p:nvGrpSpPr>
          <p:grpSpPr>
            <a:xfrm>
              <a:off x="5005574" y="2509813"/>
              <a:ext cx="2151779" cy="3012941"/>
              <a:chOff x="1304365" y="3954994"/>
              <a:chExt cx="2151779" cy="30129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1901396" y="3954994"/>
                    <a:ext cx="1554748" cy="30129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oMath>
                      </m:oMathPara>
                    </a14:m>
                    <a:endParaRPr lang="en-US" sz="3200" i="1" dirty="0">
                      <a:latin typeface="Arial" panose="020B0604020202020204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8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l-GR" sz="2800" dirty="0">
                      <a:latin typeface="Calibri" panose="020F0502020204030204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𝑎𝑆𝑏</m:t>
                          </m:r>
                        </m:oMath>
                      </m:oMathPara>
                    </a14:m>
                    <a:endParaRPr lang="en-US" sz="3200" dirty="0">
                      <a:latin typeface="Calibri" panose="020F0502020204030204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𝑏𝑆𝑎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1396" y="3954994"/>
                    <a:ext cx="1554748" cy="301294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304365" y="5006884"/>
                    <a:ext cx="426462" cy="553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4365" y="5006884"/>
                    <a:ext cx="426462" cy="553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0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Left Brace 5"/>
              <p:cNvSpPr/>
              <p:nvPr/>
            </p:nvSpPr>
            <p:spPr>
              <a:xfrm>
                <a:off x="1730828" y="3954994"/>
                <a:ext cx="170569" cy="3012941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68383" y="3044157"/>
                  <a:ext cx="406322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en-US" sz="32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fa-IR" sz="3200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  <a:endParaRPr lang="en-US" sz="32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383" y="3044157"/>
                  <a:ext cx="4063228" cy="584775"/>
                </a:xfrm>
                <a:prstGeom prst="rect">
                  <a:avLst/>
                </a:prstGeom>
                <a:blipFill>
                  <a:blip r:embed="rId5"/>
                  <a:stretch>
                    <a:fillRect t="-20290" b="-84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09135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>
                <a:cs typeface="B Yekan" panose="00000400000000000000" pitchFamily="2" charset="-78"/>
              </a:rPr>
              <a:t>تمرین کلاسی: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>
                    <a:cs typeface="B Yekan" panose="00000400000000000000" pitchFamily="2" charset="-78"/>
                  </a:rPr>
                  <a:t>الف) </a:t>
                </a:r>
                <a:r>
                  <a:rPr lang="fa-IR" sz="2800" dirty="0" err="1">
                    <a:cs typeface="B Yekan" panose="00000400000000000000" pitchFamily="2" charset="-78"/>
                  </a:rPr>
                  <a:t>گرامري</a:t>
                </a:r>
                <a:r>
                  <a:rPr lang="fa-IR" sz="2800" dirty="0">
                    <a:cs typeface="B Yekan" panose="00000400000000000000" pitchFamily="2" charset="-78"/>
                  </a:rPr>
                  <a:t> پيدا كنيد كه زبان زير را توليد كند.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endParaRPr lang="en-US" sz="2800" dirty="0">
                  <a:cs typeface="B Yekan" panose="00000400000000000000" pitchFamily="2" charset="-78"/>
                </a:endParaRPr>
              </a:p>
              <a:p>
                <a:endParaRPr lang="en-US" sz="2800" dirty="0">
                  <a:cs typeface="B Yekan" panose="00000400000000000000" pitchFamily="2" charset="-78"/>
                </a:endParaRPr>
              </a:p>
              <a:p>
                <a:endParaRPr lang="en-US" sz="2800" dirty="0">
                  <a:cs typeface="B Yekan" panose="00000400000000000000" pitchFamily="2" charset="-78"/>
                </a:endParaRPr>
              </a:p>
              <a:p>
                <a:r>
                  <a:rPr lang="fa-IR" sz="2800" dirty="0">
                    <a:cs typeface="B Yekan" panose="00000400000000000000" pitchFamily="2" charset="-78"/>
                  </a:rPr>
                  <a:t>ب) </a:t>
                </a:r>
                <a:r>
                  <a:rPr lang="fa-IR" sz="2800" dirty="0" err="1">
                    <a:cs typeface="B Yekan" panose="00000400000000000000" pitchFamily="2" charset="-78"/>
                  </a:rPr>
                  <a:t>گرامري</a:t>
                </a:r>
                <a:r>
                  <a:rPr lang="fa-IR" sz="2800" dirty="0">
                    <a:cs typeface="B Yekan" panose="00000400000000000000" pitchFamily="2" charset="-78"/>
                  </a:rPr>
                  <a:t> پيدا كنيد كه زبان زير را توليد كند.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endParaRPr lang="fa-IR" sz="28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66618-4561-FB5A-1F84-EFF8464A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A07A2-4DEF-404E-8016-3700E8B9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87721" y="1877614"/>
              <a:ext cx="8710257" cy="4502713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361" y="1868254"/>
                <a:ext cx="8728977" cy="45214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1966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>
                    <a:cs typeface="B Yekan" panose="00000400000000000000" pitchFamily="2" charset="-78"/>
                  </a:rPr>
                  <a:t>گرامرهايي روي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sz="2800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پيدا كنيد بطوريكه: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: تمام رشته هايي كه فقط يك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دارند.</a:t>
                </a:r>
              </a:p>
              <a:p>
                <a:endParaRPr lang="fa-IR" sz="2800" dirty="0">
                  <a:cs typeface="B Yekan" panose="00000400000000000000" pitchFamily="2" charset="-7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: تمام رشته هايي كه حداقل يك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دارند.</a:t>
                </a:r>
                <a:endParaRPr lang="en-US" sz="2800" dirty="0">
                  <a:cs typeface="B Yekan" panose="00000400000000000000" pitchFamily="2" charset="-78"/>
                </a:endParaRPr>
              </a:p>
              <a:p>
                <a:endParaRPr lang="fa-IR" sz="2800" dirty="0">
                  <a:cs typeface="B Yekan" panose="00000400000000000000" pitchFamily="2" charset="-7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: تمام رشته هايي كه حداکثر سه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دارند.</a:t>
                </a:r>
                <a:endParaRPr lang="en-US" sz="2800" dirty="0">
                  <a:cs typeface="B Yekan" panose="00000400000000000000" pitchFamily="2" charset="-78"/>
                </a:endParaRPr>
              </a:p>
              <a:p>
                <a:endParaRPr lang="en-US" sz="28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3A256-9794-98D0-8A91-DAE065E8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B306C-5C1E-C25A-B3C1-DE784A88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751919-6A3F-C0DB-3F2B-130C2278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710" b="74888"/>
          <a:stretch/>
        </p:blipFill>
        <p:spPr>
          <a:xfrm>
            <a:off x="139261" y="1168088"/>
            <a:ext cx="6237435" cy="1269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7E8A31-AB15-10FB-496E-76BE545F8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088"/>
          <a:stretch/>
        </p:blipFill>
        <p:spPr>
          <a:xfrm>
            <a:off x="321630" y="5017207"/>
            <a:ext cx="11120068" cy="16582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A05F07-A065-D388-D069-994CD2745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37" r="58688" b="38356"/>
          <a:stretch/>
        </p:blipFill>
        <p:spPr>
          <a:xfrm>
            <a:off x="255327" y="2980306"/>
            <a:ext cx="5499243" cy="16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2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براي هر يك از زبانهاي زير ، گرامر مناسب را بنویسید: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pt-BR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4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pt-BR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240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 ≥ 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≥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3FEAE-E4B6-F50E-4908-A454F86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24DD6-BCAA-7F22-9DFE-8CFB1669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8F5331-55B1-11B7-E2CE-EA05E1C80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603" b="85178"/>
          <a:stretch/>
        </p:blipFill>
        <p:spPr>
          <a:xfrm>
            <a:off x="139262" y="1254241"/>
            <a:ext cx="3945018" cy="710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24E551-18CF-EAEC-C09F-B0B643F64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665" r="27137"/>
          <a:stretch/>
        </p:blipFill>
        <p:spPr>
          <a:xfrm>
            <a:off x="-474734" y="4032914"/>
            <a:ext cx="5592646" cy="1884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B9D15-8D54-8042-C43A-A2EB07952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02" r="37958" b="55577"/>
          <a:stretch/>
        </p:blipFill>
        <p:spPr>
          <a:xfrm>
            <a:off x="0" y="2158854"/>
            <a:ext cx="4762060" cy="11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4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2800" dirty="0">
                    <a:cs typeface="B Yekan" panose="00000400000000000000" pitchFamily="2" charset="-78"/>
                  </a:rPr>
                  <a:t>گرامر زبان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را روی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sz="2800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پیدا کنید که</a:t>
                </a:r>
                <a:endParaRPr lang="en-US" sz="28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800" dirty="0">
                    <a:cs typeface="B Yeka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da-DK" sz="2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a-DK" sz="2800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da-DK" sz="28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sz="2800" i="1" dirty="0" smtClean="0">
                        <a:latin typeface="Cambria Math" panose="02040503050406030204" pitchFamily="18" charset="0"/>
                      </a:rPr>
                      <m:t> : |</m:t>
                    </m:r>
                    <m:r>
                      <a:rPr lang="da-DK" sz="28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sz="2800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da-DK" sz="280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da-DK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da-DK" sz="2800" i="1" dirty="0" smtClean="0">
                        <a:latin typeface="Cambria Math" panose="02040503050406030204" pitchFamily="18" charset="0"/>
                      </a:rPr>
                      <m:t> ≥ |</m:t>
                    </m:r>
                    <m:r>
                      <a:rPr lang="da-DK" sz="28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sz="2800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da-DK" sz="280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8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راهنمایی: </a:t>
                </a:r>
                <a:r>
                  <a:rPr lang="fa-IR" sz="2800" dirty="0">
                    <a:cs typeface="B Yekan" panose="00000400000000000000" pitchFamily="2" charset="-78"/>
                  </a:rPr>
                  <a:t>طول رشته ها بايستي به برابر </a:t>
                </a:r>
                <a:r>
                  <a:rPr lang="en-US" sz="2800" dirty="0">
                    <a:cs typeface="B Yekan" panose="00000400000000000000" pitchFamily="2" charset="-78"/>
                  </a:rPr>
                  <a:t>6k</a:t>
                </a:r>
                <a:r>
                  <a:rPr lang="fa-IR" sz="2800" dirty="0">
                    <a:cs typeface="B Yekan" panose="00000400000000000000" pitchFamily="2" charset="-78"/>
                  </a:rPr>
                  <a:t>، </a:t>
                </a:r>
                <a:r>
                  <a:rPr lang="en-US" sz="2800" dirty="0">
                    <a:cs typeface="B Yekan" panose="00000400000000000000" pitchFamily="2" charset="-78"/>
                  </a:rPr>
                  <a:t>3k+1</a:t>
                </a:r>
                <a:r>
                  <a:rPr lang="fa-IR" sz="2800" dirty="0">
                    <a:cs typeface="B Yekan" panose="00000400000000000000" pitchFamily="2" charset="-78"/>
                  </a:rPr>
                  <a:t> و </a:t>
                </a:r>
                <a:r>
                  <a:rPr lang="en-US" sz="2800" dirty="0">
                    <a:cs typeface="B Yekan" panose="00000400000000000000" pitchFamily="2" charset="-78"/>
                  </a:rPr>
                  <a:t>3k+2</a:t>
                </a:r>
                <a:r>
                  <a:rPr lang="fa-IR" sz="2800" dirty="0">
                    <a:cs typeface="B Yekan" panose="00000400000000000000" pitchFamily="2" charset="-78"/>
                  </a:rPr>
                  <a:t> باشد. </a:t>
                </a:r>
                <a:endParaRPr lang="en-US" sz="2800" dirty="0">
                  <a:cs typeface="B Yekan" panose="00000400000000000000" pitchFamily="2" charset="-7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309C-7AEB-232F-9C1A-7EC7E7A5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80225-4DC7-39AE-05C9-DC19AC36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DB6D5-239C-A9BB-C5C7-653197C85C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039"/>
          <a:stretch/>
        </p:blipFill>
        <p:spPr>
          <a:xfrm>
            <a:off x="321630" y="3191551"/>
            <a:ext cx="7231360" cy="39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8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مقدمات رياضي و علامت گذاري مجموعه 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a-IR" sz="2400" dirty="0"/>
                  <a:t>يک </a:t>
                </a:r>
                <a:r>
                  <a:rPr lang="fa-IR" sz="2400" dirty="0">
                    <a:solidFill>
                      <a:srgbClr val="FF0000"/>
                    </a:solidFill>
                  </a:rPr>
                  <a:t>مجموعه</a:t>
                </a:r>
                <a:r>
                  <a:rPr lang="fa-IR" sz="2400" dirty="0"/>
                  <a:t>، دسته اي از اعضا است که بجز عضويت داراي هيچ ساختاري نميباشند.</a:t>
                </a:r>
              </a:p>
              <a:p>
                <a:r>
                  <a:rPr lang="fa-IR" sz="2400" dirty="0">
                    <a:solidFill>
                      <a:srgbClr val="FF0000"/>
                    </a:solidFill>
                  </a:rPr>
                  <a:t>عضويت: </a:t>
                </a:r>
                <a:r>
                  <a:rPr lang="fa-IR" sz="2400" dirty="0"/>
                  <a:t>براي نشان دادن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sz="2400" dirty="0"/>
                  <a:t> عضو مجموعه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a-IR" sz="2400" dirty="0"/>
                  <a:t> است، بصورت مقابل عمل ميکنيم: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  <a:p>
                <a:r>
                  <a:rPr lang="fa-IR" sz="2400" dirty="0">
                    <a:solidFill>
                      <a:srgbClr val="FF0000"/>
                    </a:solidFill>
                  </a:rPr>
                  <a:t>نمايش مجموعه</a:t>
                </a:r>
                <a:r>
                  <a:rPr lang="fa-IR" sz="2400" dirty="0"/>
                  <a:t>: </a:t>
                </a:r>
              </a:p>
              <a:p>
                <a:pPr lvl="1"/>
                <a:r>
                  <a:rPr lang="fa-IR" sz="2000" dirty="0"/>
                  <a:t>اعضاي يک مجموعه را داخل آکولاد نشان ميدهند: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a-IR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000" i="1" dirty="0"/>
                  <a:t> </a:t>
                </a:r>
                <a:r>
                  <a:rPr lang="fa-IR" sz="2000" dirty="0"/>
                  <a:t>،</a:t>
                </a:r>
                <a:r>
                  <a:rPr lang="fa-IR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000" i="1" dirty="0"/>
                  <a:t> </a:t>
                </a:r>
                <a:r>
                  <a:rPr lang="fa-IR" sz="2000" dirty="0"/>
                  <a:t>،</a:t>
                </a:r>
                <a:r>
                  <a:rPr lang="fa-IR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fa-IR" sz="2000" dirty="0"/>
                  <a:t> ،</a:t>
                </a:r>
                <a:r>
                  <a:rPr lang="fa-IR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,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a-I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sz="2000" b="0" i="1" smtClean="0">
                        <a:latin typeface="Cambria Math" panose="02040503050406030204" pitchFamily="18" charset="0"/>
                      </a:rPr>
                      <m:t>زوج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000" i="1" dirty="0"/>
                  <a:t> ، </a:t>
                </a:r>
                <a:r>
                  <a:rPr lang="fa-IR" sz="2000" dirty="0"/>
                  <a:t>مجموعه تهي (</a:t>
                </a:r>
                <a14:m>
                  <m:oMath xmlns:m="http://schemas.openxmlformats.org/officeDocument/2006/math">
                    <m:r>
                      <a:rPr lang="fa-I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fa-IR" sz="2000" dirty="0"/>
                  <a:t>)</a:t>
                </a:r>
              </a:p>
              <a:p>
                <a:pPr lvl="1"/>
                <a:r>
                  <a:rPr lang="fa-IR" sz="2000" dirty="0"/>
                  <a:t>استفاده از </a:t>
                </a:r>
                <a:r>
                  <a:rPr lang="en-US" sz="2000" dirty="0"/>
                  <a:t>…</a:t>
                </a:r>
                <a:r>
                  <a:rPr lang="fa-IR" sz="2000" dirty="0"/>
                  <a:t> در مجموعه ها زماني مجاز است که ابهام ايجاد نکند</a:t>
                </a:r>
              </a:p>
              <a:p>
                <a:r>
                  <a:rPr lang="fa-IR" sz="2400" dirty="0"/>
                  <a:t>عملگرهاي مجموعه:</a:t>
                </a:r>
              </a:p>
              <a:p>
                <a:pPr lvl="1"/>
                <a:r>
                  <a:rPr lang="fa-IR" sz="2000" dirty="0"/>
                  <a:t>اجتماع (</a:t>
                </a:r>
                <a14:m>
                  <m:oMath xmlns:m="http://schemas.openxmlformats.org/officeDocument/2006/math">
                    <m:r>
                      <a:rPr lang="fa-I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fa-IR" sz="2000" dirty="0"/>
                  <a:t>)، اشتراک (</a:t>
                </a:r>
                <a14:m>
                  <m:oMath xmlns:m="http://schemas.openxmlformats.org/officeDocument/2006/math">
                    <m:r>
                      <a:rPr lang="fa-I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fa-IR" sz="2000" dirty="0"/>
                  <a:t>)، تفاضل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a-IR" sz="2000" dirty="0"/>
                  <a:t>)، متمم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fa-IR" sz="2000" dirty="0"/>
                  <a:t> يا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a-IR" sz="2000" dirty="0"/>
                  <a:t>).</a:t>
                </a:r>
              </a:p>
              <a:p>
                <a:pPr lvl="1"/>
                <a:r>
                  <a:rPr lang="fa-IR" sz="2000" dirty="0"/>
                  <a:t>زير مجموعه (</a:t>
                </a:r>
                <a14:m>
                  <m:oMath xmlns:m="http://schemas.openxmlformats.org/officeDocument/2006/math">
                    <m:r>
                      <a:rPr lang="fa-I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⊆</m:t>
                    </m:r>
                  </m:oMath>
                </a14:m>
                <a:r>
                  <a:rPr lang="fa-IR" sz="2000" dirty="0"/>
                  <a:t>) ضرب دکارتي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a-IR" sz="2000" dirty="0"/>
                  <a:t>)، مجموعه تواني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fa-IR" sz="2000" dirty="0"/>
                  <a:t>). </a:t>
                </a:r>
                <a:endParaRPr lang="en-US" sz="2000" dirty="0"/>
              </a:p>
              <a:p>
                <a:pPr lvl="1"/>
                <a:r>
                  <a:rPr lang="fa-IR" sz="2000" dirty="0"/>
                  <a:t>کارديناليتي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fa-IR" sz="20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262" b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1E196-9B89-BF7F-B9E5-3BD70C0D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80300-B91A-FF15-AA02-1489DD1D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63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2000" dirty="0"/>
                  <a:t>گرامر زبان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000" dirty="0"/>
                  <a:t> را روی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sz="2000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fa-IR" sz="2000" dirty="0"/>
                  <a:t> پیدا کنید که </a:t>
                </a:r>
                <a14:m>
                  <m:oMath xmlns:m="http://schemas.openxmlformats.org/officeDocument/2006/math">
                    <m:r>
                      <a:rPr lang="da-DK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a-DK" sz="2000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da-DK" sz="20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sz="2000" i="1" dirty="0" smtClean="0">
                        <a:latin typeface="Cambria Math" panose="02040503050406030204" pitchFamily="18" charset="0"/>
                      </a:rPr>
                      <m:t> : |</m:t>
                    </m:r>
                    <m:r>
                      <a:rPr lang="da-DK" sz="20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sz="2000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da-DK" sz="200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da-DK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da-DK" sz="2000" i="1" dirty="0" smtClean="0">
                        <a:latin typeface="Cambria Math" panose="02040503050406030204" pitchFamily="18" charset="0"/>
                      </a:rPr>
                      <m:t> ≥ |</m:t>
                    </m:r>
                    <m:r>
                      <a:rPr lang="da-DK" sz="20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sz="2000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da-DK" sz="200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fa-IR" sz="2000" dirty="0"/>
                  <a:t>راهنمایی: طول رشته ها </a:t>
                </a:r>
                <a:r>
                  <a:rPr lang="fa-IR" sz="2000" dirty="0" err="1"/>
                  <a:t>بايستي</a:t>
                </a:r>
                <a:r>
                  <a:rPr lang="fa-IR" sz="2000" dirty="0"/>
                  <a:t> برابر </a:t>
                </a:r>
                <a:r>
                  <a:rPr lang="en-US" sz="2000" dirty="0"/>
                  <a:t>6k</a:t>
                </a:r>
                <a:r>
                  <a:rPr lang="fa-IR" sz="2000" dirty="0"/>
                  <a:t>، </a:t>
                </a:r>
                <a:r>
                  <a:rPr lang="en-US" sz="2000" dirty="0"/>
                  <a:t>3k+1</a:t>
                </a:r>
                <a:r>
                  <a:rPr lang="fa-IR" sz="2000" dirty="0"/>
                  <a:t> و </a:t>
                </a:r>
                <a:r>
                  <a:rPr lang="en-US" sz="2000" dirty="0"/>
                  <a:t>3k+2</a:t>
                </a:r>
                <a:r>
                  <a:rPr lang="fa-IR" sz="2000" dirty="0"/>
                  <a:t> باشد.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1EFEB3F-1349-56EB-5DD7-AB4695332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0" y="-12122"/>
            <a:ext cx="8913124" cy="65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55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63012">
        <p15:prstTrans prst="pageCurlDouble"/>
      </p:transition>
    </mc:Choice>
    <mc:Fallback xmlns="">
      <p:transition spd="slow" advTm="7630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3600" dirty="0" err="1">
                    <a:cs typeface="B Yekan" panose="00000400000000000000" pitchFamily="2" charset="-78"/>
                  </a:rPr>
                  <a:t>گرامری</a:t>
                </a:r>
                <a:r>
                  <a:rPr lang="fa-IR" sz="3600" dirty="0">
                    <a:cs typeface="B Yekan" panose="00000400000000000000" pitchFamily="2" charset="-78"/>
                  </a:rPr>
                  <a:t> برای پذیرش اعلان متغیرها در زبان </a:t>
                </a:r>
                <a:r>
                  <a:rPr lang="en-US" sz="3600" dirty="0">
                    <a:cs typeface="B Yekan" panose="00000400000000000000" pitchFamily="2" charset="-78"/>
                  </a:rPr>
                  <a:t>C</a:t>
                </a:r>
                <a:r>
                  <a:rPr lang="fa-IR" sz="3600" dirty="0">
                    <a:cs typeface="B Yekan" panose="00000400000000000000" pitchFamily="2" charset="-78"/>
                  </a:rPr>
                  <a:t> بنویسید.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3600" dirty="0">
                  <a:cs typeface="B Yekan" panose="00000400000000000000" pitchFamily="2" charset="-78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3600" dirty="0">
                  <a:cs typeface="B Yekan" panose="00000400000000000000" pitchFamily="2" charset="-78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600" dirty="0">
                    <a:cs typeface="B Yekan" panose="00000400000000000000" pitchFamily="2" charset="-78"/>
                  </a:rPr>
                  <a:t>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67D6D-DE2D-06B6-D4E2-56C376A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6FECC-DA37-783A-60A9-4A82EDBB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>
                    <a:cs typeface="B Yekan" panose="00000400000000000000" pitchFamily="2" charset="-78"/>
                  </a:rPr>
                  <a:t>گرامری برای اعلان متغیرها در زبان </a:t>
                </a:r>
                <a:r>
                  <a:rPr lang="en-US" sz="2800" dirty="0">
                    <a:cs typeface="B Yekan" panose="00000400000000000000" pitchFamily="2" charset="-78"/>
                  </a:rPr>
                  <a:t>C</a:t>
                </a:r>
                <a:r>
                  <a:rPr lang="fa-IR" sz="2800" dirty="0">
                    <a:cs typeface="B Yekan" panose="00000400000000000000" pitchFamily="2" charset="-78"/>
                  </a:rPr>
                  <a:t> بنویسید.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cs typeface="B Yekan" panose="00000400000000000000" pitchFamily="2" charset="-78"/>
                  </a:rPr>
                  <a:t>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4FCFD7E-C2A7-0C42-494A-C4DF4733F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2" y="1838685"/>
            <a:ext cx="8321761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8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4649">
        <p15:prstTrans prst="pageCurlDouble"/>
      </p:transition>
    </mc:Choice>
    <mc:Fallback xmlns="">
      <p:transition spd="slow" advTm="4746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" y="1352095"/>
            <a:ext cx="3973885" cy="3186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ماشین</a:t>
            </a:r>
            <a:r>
              <a:rPr lang="en-US" dirty="0"/>
              <a:t> </a:t>
            </a:r>
            <a:r>
              <a:rPr lang="fa-IR" dirty="0"/>
              <a:t>(آتاماتا)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40" y="1092372"/>
            <a:ext cx="9487030" cy="56291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ماشین یک مدل انتزاعی از یک کامپیوتر دیجیتالی است.</a:t>
            </a:r>
          </a:p>
          <a:p>
            <a:pPr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هر ماشین دارای مکانیزمی برای خواندن ورودی است.</a:t>
            </a:r>
          </a:p>
          <a:p>
            <a:pPr>
              <a:lnSpc>
                <a:spcPct val="160000"/>
              </a:lnSpc>
            </a:pPr>
            <a:r>
              <a:rPr lang="fa-IR" dirty="0">
                <a:solidFill>
                  <a:srgbClr val="FF0000"/>
                </a:solidFill>
                <a:cs typeface="B Yekan" panose="00000400000000000000" pitchFamily="2" charset="-78"/>
              </a:rPr>
              <a:t>ورودی</a:t>
            </a:r>
            <a:r>
              <a:rPr lang="fa-IR" dirty="0">
                <a:cs typeface="B Yekan" panose="00000400000000000000" pitchFamily="2" charset="-78"/>
              </a:rPr>
              <a:t>، رشته ای روی الفبای داده شده است و روی یک فایل نوشته شده است که ماشین قادر به خواندن آن است ولی نمیتواند آنرا تغییر دهد.</a:t>
            </a:r>
          </a:p>
          <a:p>
            <a:pPr lvl="1"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مکانیزم ورودی میتواند فایل ورودی را از </a:t>
            </a:r>
            <a:r>
              <a:rPr lang="fa-IR" i="1" dirty="0">
                <a:solidFill>
                  <a:srgbClr val="7030A0"/>
                </a:solidFill>
                <a:cs typeface="B Yekan" panose="00000400000000000000" pitchFamily="2" charset="-78"/>
              </a:rPr>
              <a:t>چپ به راست </a:t>
            </a:r>
            <a:r>
              <a:rPr lang="fa-IR" dirty="0">
                <a:cs typeface="B Yekan" panose="00000400000000000000" pitchFamily="2" charset="-78"/>
              </a:rPr>
              <a:t>و </a:t>
            </a:r>
            <a:r>
              <a:rPr lang="fa-IR" i="1" dirty="0">
                <a:solidFill>
                  <a:srgbClr val="7030A0"/>
                </a:solidFill>
                <a:cs typeface="B Yekan" panose="00000400000000000000" pitchFamily="2" charset="-78"/>
              </a:rPr>
              <a:t>در هر لحظه یک نماد</a:t>
            </a:r>
            <a:r>
              <a:rPr lang="fa-IR" dirty="0">
                <a:cs typeface="B Yekan" panose="00000400000000000000" pitchFamily="2" charset="-78"/>
              </a:rPr>
              <a:t> را بخواند. </a:t>
            </a:r>
          </a:p>
          <a:p>
            <a:pPr lvl="1"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مکانیزم ورودی میتواند انتهای رشته ورودی را کشف نماید.</a:t>
            </a:r>
          </a:p>
          <a:p>
            <a:pPr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ماشین میتواند یک دستگاه </a:t>
            </a:r>
            <a:r>
              <a:rPr lang="fa-IR" dirty="0">
                <a:solidFill>
                  <a:srgbClr val="FF0000"/>
                </a:solidFill>
                <a:cs typeface="B Yekan" panose="00000400000000000000" pitchFamily="2" charset="-78"/>
              </a:rPr>
              <a:t>ذخیره ساز موقت (حافظه) </a:t>
            </a:r>
            <a:r>
              <a:rPr lang="fa-IR" dirty="0">
                <a:cs typeface="B Yekan" panose="00000400000000000000" pitchFamily="2" charset="-78"/>
              </a:rPr>
              <a:t>داشته باشد.</a:t>
            </a:r>
          </a:p>
          <a:p>
            <a:pPr lvl="1"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تعداد </a:t>
            </a:r>
            <a:r>
              <a:rPr lang="fa-IR" i="1" dirty="0">
                <a:solidFill>
                  <a:srgbClr val="7030A0"/>
                </a:solidFill>
                <a:cs typeface="B Yekan" panose="00000400000000000000" pitchFamily="2" charset="-78"/>
              </a:rPr>
              <a:t>نامتناهي</a:t>
            </a:r>
            <a:r>
              <a:rPr lang="fa-IR" dirty="0">
                <a:cs typeface="B Yekan" panose="00000400000000000000" pitchFamily="2" charset="-78"/>
              </a:rPr>
              <a:t> سلول و در داخل </a:t>
            </a:r>
            <a:r>
              <a:rPr lang="fa-IR" i="1" dirty="0">
                <a:solidFill>
                  <a:srgbClr val="7030A0"/>
                </a:solidFill>
                <a:cs typeface="B Yekan" panose="00000400000000000000" pitchFamily="2" charset="-78"/>
              </a:rPr>
              <a:t>هر سلول يك نشانه </a:t>
            </a:r>
            <a:r>
              <a:rPr lang="fa-IR" dirty="0">
                <a:cs typeface="B Yekan" panose="00000400000000000000" pitchFamily="2" charset="-78"/>
              </a:rPr>
              <a:t>(قابل خواندن و نوشتن).</a:t>
            </a:r>
          </a:p>
          <a:p>
            <a:pPr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ماشین میتواند خروجی را به چندین شکل تولید نماید.</a:t>
            </a:r>
          </a:p>
          <a:p>
            <a:pPr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ماشین دارای یک </a:t>
            </a:r>
            <a:r>
              <a:rPr lang="fa-IR" dirty="0">
                <a:solidFill>
                  <a:srgbClr val="FF0000"/>
                </a:solidFill>
                <a:cs typeface="B Yekan" panose="00000400000000000000" pitchFamily="2" charset="-78"/>
              </a:rPr>
              <a:t>واحد کنترل</a:t>
            </a:r>
            <a:r>
              <a:rPr lang="fa-IR" dirty="0">
                <a:cs typeface="B Yekan" panose="00000400000000000000" pitchFamily="2" charset="-78"/>
              </a:rPr>
              <a:t> است که میتواند در هر یک از </a:t>
            </a:r>
            <a:r>
              <a:rPr lang="fa-IR" dirty="0">
                <a:solidFill>
                  <a:srgbClr val="FF0000"/>
                </a:solidFill>
                <a:cs typeface="B Yekan" panose="00000400000000000000" pitchFamily="2" charset="-78"/>
              </a:rPr>
              <a:t>حالات محدود داخلی </a:t>
            </a:r>
            <a:r>
              <a:rPr lang="fa-IR" dirty="0">
                <a:cs typeface="B Yekan" panose="00000400000000000000" pitchFamily="2" charset="-78"/>
              </a:rPr>
              <a:t>(</a:t>
            </a:r>
            <a:r>
              <a:rPr lang="en-US" dirty="0">
                <a:cs typeface="B Yekan" panose="00000400000000000000" pitchFamily="2" charset="-78"/>
              </a:rPr>
              <a:t>Internal State</a:t>
            </a:r>
            <a:r>
              <a:rPr lang="fa-IR" dirty="0">
                <a:cs typeface="B Yekan" panose="00000400000000000000" pitchFamily="2" charset="-78"/>
              </a:rPr>
              <a:t>) باشد.  </a:t>
            </a:r>
            <a:endParaRPr lang="en-US" dirty="0">
              <a:cs typeface="B Yekan" panose="00000400000000000000" pitchFamily="2" charset="-78"/>
            </a:endParaRPr>
          </a:p>
          <a:p>
            <a:pPr lvl="1"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وضعيت بعدي توسط </a:t>
            </a:r>
            <a:r>
              <a:rPr lang="fa-IR" i="1" dirty="0">
                <a:solidFill>
                  <a:srgbClr val="7030A0"/>
                </a:solidFill>
                <a:cs typeface="B Yekan" panose="00000400000000000000" pitchFamily="2" charset="-78"/>
              </a:rPr>
              <a:t>تابع تغيير وضعيت </a:t>
            </a:r>
            <a:r>
              <a:rPr lang="fa-IR" dirty="0">
                <a:cs typeface="B Yekan" panose="00000400000000000000" pitchFamily="2" charset="-78"/>
              </a:rPr>
              <a:t>تعیین مي گردد و باعث خروجي يا تغيير در حافظه موقت مي شود.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06A70-B825-B2F9-9060-085225FF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6B563-C392-B600-73A7-3847C47A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579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آتاماتاي متناهي معين و نامعين</a:t>
            </a:r>
            <a:br>
              <a:rPr lang="fa-IR" dirty="0"/>
            </a:br>
            <a:r>
              <a:rPr lang="it-IT" sz="3100" dirty="0"/>
              <a:t>(</a:t>
            </a:r>
            <a:r>
              <a:rPr lang="it-IT" sz="3100" i="1" dirty="0"/>
              <a:t>Deterministic </a:t>
            </a:r>
            <a:r>
              <a:rPr lang="it-IT" sz="3100" dirty="0"/>
              <a:t>&amp; </a:t>
            </a:r>
            <a:r>
              <a:rPr lang="it-IT" sz="3100" i="1" dirty="0"/>
              <a:t>Nondeterministic Finite Automata </a:t>
            </a:r>
            <a:r>
              <a:rPr lang="it-IT" sz="3100" dirty="0"/>
              <a:t>– DFA &amp; NFA)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E95DF-E8A2-E63C-762F-8378DD57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2E2B2-0FE9-CB5A-2EC6-1926C1AD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6651552"/>
              </p:ext>
            </p:extLst>
          </p:nvPr>
        </p:nvGraphicFramePr>
        <p:xfrm>
          <a:off x="282390" y="3778624"/>
          <a:ext cx="11770350" cy="223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5362427"/>
              </p:ext>
            </p:extLst>
          </p:nvPr>
        </p:nvGraphicFramePr>
        <p:xfrm>
          <a:off x="282389" y="1237129"/>
          <a:ext cx="11770350" cy="2197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8246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مثال: کاربرد پذیرنده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000" dirty="0">
                <a:cs typeface="B Yekan" panose="00000400000000000000" pitchFamily="2" charset="-78"/>
              </a:rPr>
              <a:t>براي زبان هاي برنامه نويسي ، </a:t>
            </a:r>
            <a:r>
              <a:rPr lang="fa-IR" sz="2000" dirty="0">
                <a:solidFill>
                  <a:srgbClr val="C00000"/>
                </a:solidFill>
                <a:cs typeface="B Yekan" panose="00000400000000000000" pitchFamily="2" charset="-78"/>
              </a:rPr>
              <a:t>كامپايلر </a:t>
            </a:r>
            <a:r>
              <a:rPr lang="fa-IR" sz="2000" dirty="0">
                <a:cs typeface="B Yekan" panose="00000400000000000000" pitchFamily="2" charset="-78"/>
              </a:rPr>
              <a:t>نوشته مي شود. كامپايلر نياز به تعريف دقيق و رسمي آن زبان برنامه نويسي دارد. </a:t>
            </a:r>
            <a:endParaRPr lang="en-US" sz="2000" dirty="0">
              <a:cs typeface="B Yeka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000" dirty="0">
                <a:cs typeface="B Yekan" panose="00000400000000000000" pitchFamily="2" charset="-78"/>
              </a:rPr>
              <a:t>لذا مي توان در زبان هاي برنامه نويسي ، </a:t>
            </a:r>
            <a:r>
              <a:rPr lang="fa-IR" sz="2000" i="1" dirty="0">
                <a:solidFill>
                  <a:srgbClr val="0070C0"/>
                </a:solidFill>
                <a:cs typeface="B Yekan" panose="00000400000000000000" pitchFamily="2" charset="-78"/>
              </a:rPr>
              <a:t>از گرامر يا آتاماتا براي پذيرش يا عدم پذيرش يك قطعه كد توسط آن زبان برنامه نويسي استفاده نمود</a:t>
            </a:r>
            <a:r>
              <a:rPr lang="fa-IR" sz="2000" dirty="0">
                <a:cs typeface="B Yekan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cs typeface="B Yekan" panose="00000400000000000000" pitchFamily="2" charset="-78"/>
              </a:rPr>
              <a:t>مثال: گرامر و آتاماتاي مربوط به پذیرش نام متغير هاي زبان پاسكال را بررسي نماييد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cs typeface="B Yekan" panose="00000400000000000000" pitchFamily="2" charset="-78"/>
              </a:rPr>
              <a:t>&lt;id&gt; → &lt;Letter&gt;&lt;A&gt;|&lt;Underline&gt;&lt;A&gt;</a:t>
            </a:r>
            <a:endParaRPr lang="fa-IR" sz="2000" dirty="0">
              <a:cs typeface="B Yekan" panose="00000400000000000000" pitchFamily="2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cs typeface="B Yekan" panose="00000400000000000000" pitchFamily="2" charset="-78"/>
              </a:rPr>
              <a:t>&lt;A&gt; → &lt;Letter&gt;&lt;A&gt;|&lt;Digit&gt;&lt;A&gt;|&lt;Underline&gt;&lt;A&gt;|</a:t>
            </a:r>
            <a:r>
              <a:rPr lang="el-GR" sz="2000" dirty="0">
                <a:cs typeface="B Yekan" panose="00000400000000000000" pitchFamily="2" charset="-78"/>
              </a:rPr>
              <a:t>λ</a:t>
            </a:r>
            <a:endParaRPr lang="fa-IR" sz="2000" dirty="0">
              <a:cs typeface="B Yekan" panose="00000400000000000000" pitchFamily="2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cs typeface="B Yekan" panose="00000400000000000000" pitchFamily="2" charset="-78"/>
              </a:rPr>
              <a:t>&lt;Letter&gt; → A|B|…|</a:t>
            </a:r>
            <a:r>
              <a:rPr lang="en-US" sz="2000" dirty="0" err="1">
                <a:cs typeface="B Yekan" panose="00000400000000000000" pitchFamily="2" charset="-78"/>
              </a:rPr>
              <a:t>Z|a|b</a:t>
            </a:r>
            <a:r>
              <a:rPr lang="en-US" sz="2000" dirty="0">
                <a:cs typeface="B Yekan" panose="00000400000000000000" pitchFamily="2" charset="-78"/>
              </a:rPr>
              <a:t>|…|z</a:t>
            </a:r>
            <a:endParaRPr lang="fa-IR" sz="2000" dirty="0">
              <a:cs typeface="B Yekan" panose="00000400000000000000" pitchFamily="2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cs typeface="B Yekan" panose="00000400000000000000" pitchFamily="2" charset="-78"/>
              </a:rPr>
              <a:t>&lt;Digit&gt; → 0|1|…|9</a:t>
            </a:r>
            <a:endParaRPr lang="fa-IR" sz="2000" dirty="0">
              <a:cs typeface="B Yekan" panose="00000400000000000000" pitchFamily="2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cs typeface="B Yekan" panose="00000400000000000000" pitchFamily="2" charset="-78"/>
              </a:rPr>
              <a:t>&lt;Underline&gt; → _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D0B676B-F09F-0743-B685-A660D80A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8222ABA-2511-06C8-DCB8-7BB4F621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67571" y="3488079"/>
            <a:ext cx="6924780" cy="2874174"/>
            <a:chOff x="4465176" y="3024715"/>
            <a:chExt cx="6924780" cy="28741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7530353" y="3294529"/>
                  <a:ext cx="753035" cy="753036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0353" y="3294529"/>
                  <a:ext cx="753035" cy="75303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791545" y="3294529"/>
                  <a:ext cx="753035" cy="753036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76200" cmpd="db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1545" y="3294529"/>
                  <a:ext cx="753035" cy="75303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762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7530353" y="5127811"/>
                  <a:ext cx="753035" cy="753036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0353" y="5127811"/>
                  <a:ext cx="753035" cy="75303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6992471" y="3606644"/>
              <a:ext cx="53788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8283388" y="3671047"/>
              <a:ext cx="1508157" cy="73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4"/>
              <a:endCxn id="6" idx="0"/>
            </p:cNvCxnSpPr>
            <p:nvPr/>
          </p:nvCxnSpPr>
          <p:spPr>
            <a:xfrm>
              <a:off x="7906871" y="4047565"/>
              <a:ext cx="0" cy="108024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6" idx="1"/>
              <a:endCxn id="6" idx="3"/>
            </p:cNvCxnSpPr>
            <p:nvPr/>
          </p:nvCxnSpPr>
          <p:spPr>
            <a:xfrm rot="16200000" flipH="1">
              <a:off x="7374394" y="5504329"/>
              <a:ext cx="532476" cy="12700"/>
            </a:xfrm>
            <a:prstGeom prst="curvedConnector5">
              <a:avLst>
                <a:gd name="adj1" fmla="val -42932"/>
                <a:gd name="adj2" fmla="val -5272843"/>
                <a:gd name="adj3" fmla="val 142932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465176" y="5529557"/>
              <a:ext cx="2527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Letter | digit | underline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93424" y="4402957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digit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886715" y="4255388"/>
              <a:ext cx="15032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Letter | digit | underline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Curved Connector 23"/>
            <p:cNvCxnSpPr>
              <a:stCxn id="5" idx="6"/>
              <a:endCxn id="5" idx="4"/>
            </p:cNvCxnSpPr>
            <p:nvPr/>
          </p:nvCxnSpPr>
          <p:spPr>
            <a:xfrm flipH="1">
              <a:off x="10168063" y="3671047"/>
              <a:ext cx="376517" cy="376518"/>
            </a:xfrm>
            <a:prstGeom prst="curvedConnector4">
              <a:avLst>
                <a:gd name="adj1" fmla="val -60714"/>
                <a:gd name="adj2" fmla="val 160714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8309734" y="3024715"/>
              <a:ext cx="1576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Underline | Letter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10499" y="3163214"/>
              <a:ext cx="7184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a-IR" b="1" dirty="0">
                  <a:latin typeface="Arial" panose="020B0604020202020204" pitchFamily="34" charset="0"/>
                  <a:cs typeface="B Mitra" panose="00000400000000000000" pitchFamily="2" charset="-78"/>
                </a:rPr>
                <a:t>بله</a:t>
              </a:r>
              <a:endParaRPr lang="en-US" dirty="0">
                <a:cs typeface="B Mitra" panose="00000400000000000000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7605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مثال: کاربرد تراگذر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000" dirty="0"/>
                  <a:t>فرض میکنیم که یک عدد در مبنای دو بصورت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000" dirty="0"/>
                  <a:t> باشد که معادل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fa-IR" sz="2000" dirty="0"/>
                  <a:t> میباشد. </a:t>
                </a:r>
                <a:endParaRPr lang="en-US" sz="2000" dirty="0"/>
              </a:p>
              <a:p>
                <a:pPr lvl="1"/>
                <a:r>
                  <a:rPr lang="fa-IR" sz="16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(کم ارزش ترین بیت سمت چپ قرار دارد)</a:t>
                </a:r>
              </a:p>
              <a:p>
                <a:r>
                  <a:rPr lang="fa-IR" sz="2000" dirty="0">
                    <a:cs typeface="B Yekan" panose="00000400000000000000" pitchFamily="2" charset="-78"/>
                  </a:rPr>
                  <a:t>یک جمع کننده دو دویی بصورت زیر عمل میکند</a:t>
                </a:r>
                <a:endParaRPr lang="en-US" sz="20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6998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FA0E38D8-0FDD-21B6-5A6C-282B924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4771528E-3488-F06C-25F8-4EBE9E06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526025" y="3773281"/>
            <a:ext cx="7190316" cy="2098875"/>
            <a:chOff x="4608852" y="3260202"/>
            <a:chExt cx="7190316" cy="209887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1062" y="3260202"/>
              <a:ext cx="4968106" cy="20988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608852" y="4330940"/>
                  <a:ext cx="201920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dirty="0">
                            <a:latin typeface="Cambria Math" panose="02040503050406030204" pitchFamily="18" charset="0"/>
                          </a:rPr>
                          <m:t>)/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b="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852" y="4330940"/>
                  <a:ext cx="2019207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>
              <a:off x="4693458" y="4920745"/>
              <a:ext cx="1906319" cy="6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68485" y="2520631"/>
            <a:ext cx="4238674" cy="4102257"/>
            <a:chOff x="268485" y="2520631"/>
            <a:chExt cx="4238674" cy="4102257"/>
          </a:xfrm>
        </p:grpSpPr>
        <p:sp>
          <p:nvSpPr>
            <p:cNvPr id="23" name="Rectangle 22"/>
            <p:cNvSpPr/>
            <p:nvPr/>
          </p:nvSpPr>
          <p:spPr>
            <a:xfrm>
              <a:off x="578224" y="4302866"/>
              <a:ext cx="2111188" cy="2320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8485" y="2520631"/>
              <a:ext cx="4097781" cy="17822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830514" y="4247505"/>
                  <a:ext cx="8468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14" y="4247505"/>
                  <a:ext cx="84689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754626" y="4247505"/>
                  <a:ext cx="8243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4626" y="4247505"/>
                  <a:ext cx="82439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30514" y="4586354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14" y="4586354"/>
                  <a:ext cx="63350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812108" y="4586354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108" y="4586354"/>
                  <a:ext cx="50526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830514" y="4801503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14" y="4801503"/>
                  <a:ext cx="63350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812108" y="4801503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108" y="4801503"/>
                  <a:ext cx="50526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830514" y="4989745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14" y="4989745"/>
                  <a:ext cx="63350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812108" y="4989745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108" y="4989745"/>
                  <a:ext cx="50526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830514" y="5187932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14" y="5187932"/>
                  <a:ext cx="633507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812108" y="5187932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108" y="5187932"/>
                  <a:ext cx="505267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30514" y="5393136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14" y="5393136"/>
                  <a:ext cx="633507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812108" y="5393136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108" y="5393136"/>
                  <a:ext cx="505267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828806" y="5591323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806" y="5591323"/>
                  <a:ext cx="633507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1810400" y="5591323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400" y="5591323"/>
                  <a:ext cx="505267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828806" y="5789005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806" y="5789005"/>
                  <a:ext cx="633507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810400" y="5789005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400" y="5789005"/>
                  <a:ext cx="505267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28806" y="5987192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806" y="5987192"/>
                  <a:ext cx="633507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810400" y="5987192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400" y="5987192"/>
                  <a:ext cx="505267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721988" y="4845358"/>
              <a:ext cx="16193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b="1" dirty="0">
                  <a:latin typeface="Arial" panose="020B0604020202020204" pitchFamily="34" charset="0"/>
                  <a:cs typeface="B Mitra" panose="00000400000000000000" pitchFamily="2" charset="-78"/>
                </a:rPr>
                <a:t>عملکرد جمع کننده</a:t>
              </a:r>
              <a:endParaRPr lang="en-US" dirty="0"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78224" y="3403949"/>
                  <a:ext cx="4235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24" y="3403949"/>
                  <a:ext cx="423577" cy="369332"/>
                </a:xfrm>
                <a:prstGeom prst="rect">
                  <a:avLst/>
                </a:prstGeom>
                <a:blipFill>
                  <a:blip r:embed="rId2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857686" y="3415409"/>
                  <a:ext cx="6494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𝐢</m:t>
                            </m:r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7686" y="3415409"/>
                  <a:ext cx="649473" cy="369332"/>
                </a:xfrm>
                <a:prstGeom prst="rect">
                  <a:avLst/>
                </a:prstGeom>
                <a:blipFill>
                  <a:blip r:embed="rId2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404032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Yekan" panose="00000400000000000000" pitchFamily="2" charset="-78"/>
              </a:rPr>
              <a:t>یک رمز گشا (تراگزار) برای رشته های ورودی </a:t>
            </a:r>
            <a:r>
              <a:rPr lang="en-US" dirty="0">
                <a:cs typeface="B Yekan" panose="00000400000000000000" pitchFamily="2" charset="-78"/>
              </a:rPr>
              <a:t>{0,1}</a:t>
            </a:r>
            <a:r>
              <a:rPr lang="fa-IR" dirty="0">
                <a:cs typeface="B Yekan" panose="00000400000000000000" pitchFamily="2" charset="-78"/>
              </a:rPr>
              <a:t> که پیام اصلی را بسازد طراحی کنید.</a:t>
            </a:r>
          </a:p>
          <a:p>
            <a:r>
              <a:rPr lang="fa-IR" dirty="0">
                <a:cs typeface="B Yekan" panose="00000400000000000000" pitchFamily="2" charset="-78"/>
              </a:rPr>
              <a:t>رشته ورودی: </a:t>
            </a:r>
            <a:r>
              <a:rPr lang="en-US" dirty="0">
                <a:cs typeface="B Yekan" panose="00000400000000000000" pitchFamily="2" charset="-78"/>
              </a:rPr>
              <a:t>0010110100</a:t>
            </a:r>
            <a:endParaRPr lang="fa-IR" dirty="0">
              <a:cs typeface="B Yekan" panose="00000400000000000000" pitchFamily="2" charset="-78"/>
            </a:endParaRPr>
          </a:p>
          <a:p>
            <a:r>
              <a:rPr lang="fa-IR" dirty="0">
                <a:cs typeface="B Yekan" panose="00000400000000000000" pitchFamily="2" charset="-78"/>
              </a:rPr>
              <a:t>خروجی مورد نظر: </a:t>
            </a:r>
            <a:r>
              <a:rPr lang="en-US" dirty="0">
                <a:cs typeface="B Yekan" panose="00000400000000000000" pitchFamily="2" charset="-78"/>
              </a:rPr>
              <a:t>ACDBA</a:t>
            </a:r>
            <a:endParaRPr lang="fa-IR" dirty="0">
              <a:cs typeface="B Yekan" panose="00000400000000000000" pitchFamily="2" charset="-78"/>
            </a:endParaRPr>
          </a:p>
          <a:p>
            <a:endParaRPr lang="fa-IR" dirty="0">
              <a:cs typeface="B Yekan" panose="00000400000000000000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E1F390-8811-0AC8-D2B5-955E4856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A28626-5024-7811-4DF0-56B5C73D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1630" y="2000403"/>
                <a:ext cx="18557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{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fa-IR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30" y="2000403"/>
                <a:ext cx="185576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5461" y="2523623"/>
                <a:ext cx="73204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fa-IR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61" y="2523623"/>
                <a:ext cx="732046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7CD977B-8799-9725-4E0B-F68E4487A4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659"/>
          <a:stretch/>
        </p:blipFill>
        <p:spPr>
          <a:xfrm>
            <a:off x="470650" y="2376387"/>
            <a:ext cx="4160133" cy="43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0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2D8B97-5AF4-CB71-97A4-855A911C6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پایان فصل اول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662E459-6B2D-66AC-7827-C8CDCDE4C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22712-6FCE-6A23-2BDB-E5F1BA92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E3B3A-20A6-9DDE-0494-1D7EDC47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مجموعه 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dirty="0"/>
                  <a:t>مجموعه</a:t>
                </a:r>
                <a:r>
                  <a:rPr lang="fa-IR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را در نظر بگيريد </a:t>
                </a:r>
              </a:p>
              <a:p>
                <a:r>
                  <a:rPr lang="fa-IR" dirty="0">
                    <a:solidFill>
                      <a:srgbClr val="FF0000"/>
                    </a:solidFill>
                  </a:rPr>
                  <a:t>اجتماع، اشتراک، تفاضل، مکمل</a:t>
                </a:r>
              </a:p>
              <a:p>
                <a:endParaRPr lang="fa-IR" dirty="0">
                  <a:solidFill>
                    <a:srgbClr val="FF0000"/>
                  </a:solidFill>
                </a:endParaRPr>
              </a:p>
              <a:p>
                <a:endParaRPr lang="fa-IR" dirty="0">
                  <a:solidFill>
                    <a:srgbClr val="FF0000"/>
                  </a:solidFill>
                </a:endParaRPr>
              </a:p>
              <a:p>
                <a:endParaRPr lang="fa-IR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7B8D-C745-3326-9948-31052A45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5BC84-02D2-B7EE-64D4-FBDE588A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69923" y="3440671"/>
                <a:ext cx="42242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23" y="3440671"/>
                <a:ext cx="4224298" cy="369332"/>
              </a:xfrm>
              <a:prstGeom prst="rect">
                <a:avLst/>
              </a:prstGeom>
              <a:blipFill>
                <a:blip r:embed="rId5"/>
                <a:stretch>
                  <a:fillRect l="-1299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69923" y="2419371"/>
                <a:ext cx="39261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23" y="2419371"/>
                <a:ext cx="3926139" cy="369332"/>
              </a:xfrm>
              <a:prstGeom prst="rect">
                <a:avLst/>
              </a:prstGeom>
              <a:blipFill>
                <a:blip r:embed="rId6"/>
                <a:stretch>
                  <a:fillRect l="-13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69923" y="4554182"/>
                <a:ext cx="3685624" cy="370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23" y="4554182"/>
                <a:ext cx="3685624" cy="370101"/>
              </a:xfrm>
              <a:prstGeom prst="rect">
                <a:avLst/>
              </a:prstGeom>
              <a:blipFill>
                <a:blip r:embed="rId7"/>
                <a:stretch>
                  <a:fillRect l="-1656" t="-327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69923" y="5666295"/>
                <a:ext cx="42483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fa-I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23" y="5666295"/>
                <a:ext cx="4248342" cy="369332"/>
              </a:xfrm>
              <a:prstGeom prst="rect">
                <a:avLst/>
              </a:prstGeom>
              <a:blipFill>
                <a:blip r:embed="rId8"/>
                <a:stretch>
                  <a:fillRect l="-129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91" y="0"/>
            <a:ext cx="2137709" cy="985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829" y="2161447"/>
            <a:ext cx="2016000" cy="9298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829" y="3205194"/>
            <a:ext cx="2016000" cy="9426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829" y="4287748"/>
            <a:ext cx="2016000" cy="9426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0463" y="5394047"/>
            <a:ext cx="2016000" cy="9341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42664D-6A26-3480-1736-E488EC8D0C03}"/>
                  </a:ext>
                </a:extLst>
              </p:cNvPr>
              <p:cNvSpPr txBox="1"/>
              <p:nvPr/>
            </p:nvSpPr>
            <p:spPr>
              <a:xfrm>
                <a:off x="8147901" y="5666295"/>
                <a:ext cx="19934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fa-I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42664D-6A26-3480-1736-E488EC8D0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901" y="5666295"/>
                <a:ext cx="1993431" cy="369332"/>
              </a:xfrm>
              <a:prstGeom prst="rect">
                <a:avLst/>
              </a:prstGeom>
              <a:blipFill>
                <a:blip r:embed="rId14"/>
                <a:stretch>
                  <a:fillRect l="-3040" t="-3226" r="-18237"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40543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مجموعه 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000" dirty="0"/>
                  <a:t>مجموعه</a:t>
                </a:r>
                <a:r>
                  <a:rPr lang="fa-IR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000" dirty="0"/>
                  <a:t>،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000" dirty="0"/>
                  <a:t>  و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000" dirty="0"/>
                  <a:t> را در نظر بگيريد </a:t>
                </a:r>
              </a:p>
              <a:p>
                <a:r>
                  <a:rPr lang="fa-IR" sz="2000" dirty="0">
                    <a:solidFill>
                      <a:srgbClr val="FF0000"/>
                    </a:solidFill>
                  </a:rPr>
                  <a:t>مجموعه تواني: </a:t>
                </a:r>
                <a:r>
                  <a:rPr lang="fa-IR" sz="2000" dirty="0"/>
                  <a:t>مجموعه تمامي زير مجموعه هاي يک مجموعه</a:t>
                </a:r>
                <a:endParaRPr lang="en-US" sz="2000" dirty="0"/>
              </a:p>
              <a:p>
                <a:endParaRPr lang="en-US" sz="2000" dirty="0"/>
              </a:p>
              <a:p>
                <a:r>
                  <a:rPr lang="fa-IR" sz="2000" dirty="0">
                    <a:solidFill>
                      <a:srgbClr val="FF0000"/>
                    </a:solidFill>
                  </a:rPr>
                  <a:t>کارديناليتي: </a:t>
                </a:r>
                <a:r>
                  <a:rPr lang="fa-IR" sz="2000" dirty="0"/>
                  <a:t>تعداد اعضاي يک مجموعه</a:t>
                </a:r>
                <a:endParaRPr lang="en-US" sz="2000" dirty="0"/>
              </a:p>
              <a:p>
                <a:r>
                  <a:rPr lang="fa-IR" sz="2000" dirty="0">
                    <a:solidFill>
                      <a:srgbClr val="FF0000"/>
                    </a:solidFill>
                  </a:rPr>
                  <a:t>حاصل ضرب دکارتي</a:t>
                </a:r>
                <a:r>
                  <a:rPr lang="fa-IR" sz="2000" dirty="0"/>
                  <a:t>: حاصل ضرب دو مجموعه </a:t>
                </a:r>
                <a:r>
                  <a:rPr lang="en-US" sz="2000" dirty="0"/>
                  <a:t>A</a:t>
                </a:r>
                <a:r>
                  <a:rPr lang="fa-IR" sz="2000" dirty="0"/>
                  <a:t> و </a:t>
                </a:r>
                <a:r>
                  <a:rPr lang="en-US" sz="2000" dirty="0"/>
                  <a:t>B</a:t>
                </a:r>
                <a:r>
                  <a:rPr lang="fa-IR" sz="2000" dirty="0"/>
                  <a:t> يک مجموعه خواهد بود</a:t>
                </a:r>
              </a:p>
              <a:p>
                <a:endParaRPr lang="fa-IR" sz="2000" dirty="0"/>
              </a:p>
              <a:p>
                <a:r>
                  <a:rPr lang="fa-IR" sz="2000" dirty="0">
                    <a:solidFill>
                      <a:srgbClr val="FF0000"/>
                    </a:solidFill>
                  </a:rPr>
                  <a:t>قوانين دمورگان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6462AA9-EE02-B0E6-5F61-1A2AC778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3384CFD-CE70-DFB5-5377-E24411ED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6440" y="2463920"/>
                <a:ext cx="5266763" cy="345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440" y="2463920"/>
                <a:ext cx="5266763" cy="345929"/>
              </a:xfrm>
              <a:prstGeom prst="rect">
                <a:avLst/>
              </a:prstGeom>
              <a:blipFill>
                <a:blip r:embed="rId4"/>
                <a:stretch>
                  <a:fillRect l="-463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1653" y="3207390"/>
                <a:ext cx="3387787" cy="327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  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  ,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653" y="3207390"/>
                <a:ext cx="3387787" cy="327013"/>
              </a:xfrm>
              <a:prstGeom prst="rect">
                <a:avLst/>
              </a:prstGeom>
              <a:blipFill>
                <a:blip r:embed="rId5"/>
                <a:stretch>
                  <a:fillRect l="-360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19334" y="4154686"/>
                <a:ext cx="34363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334" y="4154686"/>
                <a:ext cx="3436390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50364" y="5096584"/>
                <a:ext cx="1661993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364" y="5096584"/>
                <a:ext cx="1661993" cy="308482"/>
              </a:xfrm>
              <a:prstGeom prst="rect">
                <a:avLst/>
              </a:prstGeom>
              <a:blipFill>
                <a:blip r:embed="rId7"/>
                <a:stretch>
                  <a:fillRect l="-2941" r="-1764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50364" y="5544229"/>
                <a:ext cx="1661993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364" y="5544229"/>
                <a:ext cx="1661993" cy="308482"/>
              </a:xfrm>
              <a:prstGeom prst="rect">
                <a:avLst/>
              </a:prstGeom>
              <a:blipFill>
                <a:blip r:embed="rId8"/>
                <a:stretch>
                  <a:fillRect l="-2941" r="-1764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0191" y="4366000"/>
            <a:ext cx="5824234" cy="805081"/>
            <a:chOff x="110191" y="4366000"/>
            <a:chExt cx="5824234" cy="8050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0191" y="4368329"/>
              <a:ext cx="1728000" cy="8027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19338" y="4366000"/>
              <a:ext cx="1728000" cy="8004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06425" y="4366000"/>
              <a:ext cx="1728000" cy="7885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3923942" y="4554614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42" y="4554614"/>
                  <a:ext cx="40588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838191" y="4560087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8191" y="4560087"/>
                  <a:ext cx="42191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110191" y="5321487"/>
            <a:ext cx="5824234" cy="807757"/>
            <a:chOff x="110191" y="5321487"/>
            <a:chExt cx="5824234" cy="80775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0191" y="5343789"/>
              <a:ext cx="1728000" cy="78545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19338" y="5321487"/>
              <a:ext cx="1728000" cy="8004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06425" y="5321487"/>
              <a:ext cx="1728000" cy="7885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838191" y="5515574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8191" y="5515574"/>
                  <a:ext cx="42191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923942" y="5515574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42" y="5515574"/>
                  <a:ext cx="40588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3821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زير مجموعه ها، تابع، رابطه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9D48D-B372-655C-137E-B349A06F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36E4A-C76A-B678-5425-D24748A5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88338E5E-4647-A298-49E1-8B78086EB91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93664248"/>
                  </p:ext>
                </p:extLst>
              </p:nvPr>
            </p:nvGraphicFramePr>
            <p:xfrm>
              <a:off x="215461" y="1204828"/>
              <a:ext cx="1173748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88338E5E-4647-A298-49E1-8B78086EB91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93664248"/>
                  </p:ext>
                </p:extLst>
              </p:nvPr>
            </p:nvGraphicFramePr>
            <p:xfrm>
              <a:off x="215461" y="1204828"/>
              <a:ext cx="1173748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6768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AACA7E-8F0E-4F75-B8DC-6AB6CBAA0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4AACA7E-8F0E-4F75-B8DC-6AB6CBAA0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E82CE8-6E51-4CF0-BFC4-4D65B9AAF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5E82CE8-6E51-4CF0-BFC4-4D65B9AAF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085AB6-7ABD-4F48-BF6C-AFEF5E889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81085AB6-7ABD-4F48-BF6C-AFEF5E889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6488E3-E690-4286-8575-3B2DEC4FE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66488E3-E690-4286-8575-3B2DEC4FE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540372-9D73-422D-BF61-EA3D55E7C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DC540372-9D73-422D-BF61-EA3D55E7C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536225-99C4-4844-B43F-BE1503587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A8536225-99C4-4844-B43F-BE1503587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رابطه هم ارزي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fa-IR" dirty="0"/>
                  <a:t>اگر رابطه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 روي مجموعه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تعريف شده باشد و عناصر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در رابطه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باشند آنرا بصورت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/>
                  <a:t> و يا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 نشان ميدهند.</a:t>
                </a:r>
              </a:p>
              <a:p>
                <a:r>
                  <a:rPr lang="fa-IR" dirty="0"/>
                  <a:t>رابطه اي را </a:t>
                </a:r>
                <a:r>
                  <a:rPr lang="fa-IR" b="1" dirty="0">
                    <a:solidFill>
                      <a:srgbClr val="FF0000"/>
                    </a:solidFill>
                  </a:rPr>
                  <a:t>هم ارزي </a:t>
                </a:r>
                <a:r>
                  <a:rPr lang="fa-IR" dirty="0"/>
                  <a:t>ميگويند که داراي سه خاصيت </a:t>
                </a:r>
                <a:r>
                  <a:rPr lang="fa-IR" dirty="0">
                    <a:solidFill>
                      <a:srgbClr val="FF0000"/>
                    </a:solidFill>
                  </a:rPr>
                  <a:t>انعکاسي</a:t>
                </a:r>
                <a:r>
                  <a:rPr lang="fa-IR" dirty="0"/>
                  <a:t>، </a:t>
                </a:r>
                <a:r>
                  <a:rPr lang="fa-IR" dirty="0">
                    <a:solidFill>
                      <a:srgbClr val="FF0000"/>
                    </a:solidFill>
                  </a:rPr>
                  <a:t>تقارني</a:t>
                </a:r>
                <a:r>
                  <a:rPr lang="fa-IR" dirty="0"/>
                  <a:t> و </a:t>
                </a:r>
                <a:r>
                  <a:rPr lang="fa-IR" dirty="0">
                    <a:solidFill>
                      <a:srgbClr val="FF0000"/>
                    </a:solidFill>
                  </a:rPr>
                  <a:t>تعدي</a:t>
                </a:r>
                <a:r>
                  <a:rPr lang="fa-IR" dirty="0"/>
                  <a:t> باشد.</a:t>
                </a:r>
                <a:r>
                  <a:rPr lang="en-US" dirty="0"/>
                  <a:t> </a:t>
                </a:r>
                <a:r>
                  <a:rPr lang="fa-IR" dirty="0"/>
                  <a:t> رابطه هم ارزي را با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نشان ميدهند. </a:t>
                </a:r>
                <a:endParaRPr lang="en-US" dirty="0"/>
              </a:p>
              <a:p>
                <a:r>
                  <a:rPr lang="fa-IR" b="1" dirty="0">
                    <a:solidFill>
                      <a:srgbClr val="FF0000"/>
                    </a:solidFill>
                  </a:rPr>
                  <a:t>انعکاسي</a:t>
                </a:r>
                <a:r>
                  <a:rPr lang="fa-IR" dirty="0"/>
                  <a:t> يا بازتابي: تمامي عناصر با خودشان رابطه داشته باشند: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 </a:t>
                </a:r>
              </a:p>
              <a:p>
                <a:r>
                  <a:rPr lang="fa-IR" b="1" dirty="0">
                    <a:solidFill>
                      <a:srgbClr val="FF0000"/>
                    </a:solidFill>
                  </a:rPr>
                  <a:t>تقارني</a:t>
                </a:r>
                <a:r>
                  <a:rPr lang="fa-IR" dirty="0"/>
                  <a:t>: اگر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 آنگاه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 </a:t>
                </a:r>
                <a:endParaRPr lang="en-US" dirty="0"/>
              </a:p>
              <a:p>
                <a:r>
                  <a:rPr lang="fa-IR" b="1" dirty="0">
                    <a:solidFill>
                      <a:srgbClr val="FF0000"/>
                    </a:solidFill>
                  </a:rPr>
                  <a:t>تعدي</a:t>
                </a:r>
                <a:r>
                  <a:rPr lang="fa-IR" dirty="0"/>
                  <a:t> : اگر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آنگاه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 </a:t>
                </a:r>
                <a:endParaRPr lang="en-US" dirty="0"/>
              </a:p>
              <a:p>
                <a:endParaRPr lang="en-US" dirty="0"/>
              </a:p>
              <a:p>
                <a:r>
                  <a:rPr lang="fa-IR" dirty="0"/>
                  <a:t>مثال : رابطه روي مجموعه اعداد غيرمنفي که بصورت زير تعريف ميشود.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>
                    <a:ea typeface="Cambria Math" panose="02040503050406030204" pitchFamily="18" charset="0"/>
                  </a:rPr>
                  <a:t> اگر و تنها اگر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fa-IR" dirty="0"/>
                  <a:t>اين رابطه يک رابطه هم ارزي است و آنرا بصورت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>
                    <a:ea typeface="Cambria Math" panose="02040503050406030204" pitchFamily="18" charset="0"/>
                  </a:rPr>
                  <a:t> نشان ميدهيم.</a:t>
                </a:r>
              </a:p>
              <a:p>
                <a:pPr lvl="1"/>
                <a:r>
                  <a:rPr lang="fa-IR" dirty="0">
                    <a:ea typeface="Cambria Math" panose="02040503050406030204" pitchFamily="18" charset="0"/>
                  </a:rPr>
                  <a:t>مشاهده ميشود که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a-IR" dirty="0">
                    <a:ea typeface="Cambria Math" panose="02040503050406030204" pitchFamily="18" charset="0"/>
                  </a:rPr>
                  <a:t> ،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fa-IR" dirty="0">
                    <a:ea typeface="Cambria Math" panose="02040503050406030204" pitchFamily="18" charset="0"/>
                  </a:rPr>
                  <a:t> ،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fa-IR" dirty="0"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94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16CCAE-4BD7-A614-4A56-EAA8E29F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5CE34A-2D34-AC44-B283-4F8EF2E5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0726" y="2521882"/>
                <a:ext cx="7822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26" y="2521882"/>
                <a:ext cx="782265" cy="369332"/>
              </a:xfrm>
              <a:prstGeom prst="rect">
                <a:avLst/>
              </a:prstGeom>
              <a:blipFill>
                <a:blip r:embed="rId4"/>
                <a:stretch>
                  <a:fillRect l="-4688" r="-312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3832" y="2967188"/>
                <a:ext cx="20016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32" y="2967188"/>
                <a:ext cx="2001638" cy="369332"/>
              </a:xfrm>
              <a:prstGeom prst="rect">
                <a:avLst/>
              </a:prstGeom>
              <a:blipFill>
                <a:blip r:embed="rId5"/>
                <a:stretch>
                  <a:fillRect l="-1216" r="-91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4430" y="3429000"/>
                <a:ext cx="27563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30" y="3429000"/>
                <a:ext cx="2756331" cy="369332"/>
              </a:xfrm>
              <a:prstGeom prst="rect">
                <a:avLst/>
              </a:prstGeom>
              <a:blipFill>
                <a:blip r:embed="rId6"/>
                <a:stretch>
                  <a:fillRect l="-664" r="-66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9534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افراز مجموعه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400" dirty="0">
                <a:cs typeface="B Yekan" panose="00000400000000000000" pitchFamily="2" charset="-78"/>
              </a:rPr>
              <a:t>در نظر بگيريد مجموعه مرجع </a:t>
            </a:r>
            <a:r>
              <a:rPr lang="en-US" sz="2400" dirty="0">
                <a:cs typeface="B Yekan" panose="00000400000000000000" pitchFamily="2" charset="-78"/>
              </a:rPr>
              <a:t>U</a:t>
            </a:r>
            <a:r>
              <a:rPr lang="fa-IR" sz="2400" dirty="0">
                <a:cs typeface="B Yekan" panose="00000400000000000000" pitchFamily="2" charset="-78"/>
              </a:rPr>
              <a:t> را داشته باشيم و </a:t>
            </a:r>
            <a:r>
              <a:rPr lang="fa-IR" sz="2400" dirty="0">
                <a:solidFill>
                  <a:srgbClr val="FF0000"/>
                </a:solidFill>
                <a:cs typeface="B Yekan" panose="00000400000000000000" pitchFamily="2" charset="-78"/>
              </a:rPr>
              <a:t>زير مجموعه هايي از اين مجموعه که با هم اشتراک نداشته باشند </a:t>
            </a:r>
            <a:r>
              <a:rPr lang="fa-IR" sz="2400" dirty="0">
                <a:cs typeface="B Yekan" panose="00000400000000000000" pitchFamily="2" charset="-78"/>
              </a:rPr>
              <a:t>و در عين حال اجتماع تمامي اين مجموعه هاي کوچکتر، ميتواند مجموعه </a:t>
            </a:r>
            <a:r>
              <a:rPr lang="en-US" sz="2400" dirty="0">
                <a:cs typeface="B Yekan" panose="00000400000000000000" pitchFamily="2" charset="-78"/>
              </a:rPr>
              <a:t> U</a:t>
            </a:r>
            <a:r>
              <a:rPr lang="fa-IR" sz="2400" dirty="0">
                <a:cs typeface="B Yekan" panose="00000400000000000000" pitchFamily="2" charset="-78"/>
              </a:rPr>
              <a:t> را تشکيل دهد. در اين صورت به اين مجموعه هاي کوچکتر يک </a:t>
            </a:r>
            <a:r>
              <a:rPr lang="fa-IR" sz="2400" b="1" dirty="0">
                <a:solidFill>
                  <a:srgbClr val="FF0000"/>
                </a:solidFill>
                <a:cs typeface="B Yekan" panose="00000400000000000000" pitchFamily="2" charset="-78"/>
              </a:rPr>
              <a:t>افراز</a:t>
            </a:r>
            <a:r>
              <a:rPr lang="fa-IR" sz="2400" dirty="0">
                <a:cs typeface="B Yekan" panose="00000400000000000000" pitchFamily="2" charset="-78"/>
              </a:rPr>
              <a:t> از مجموعه </a:t>
            </a:r>
            <a:r>
              <a:rPr lang="en-US" sz="2400" dirty="0">
                <a:cs typeface="B Yekan" panose="00000400000000000000" pitchFamily="2" charset="-78"/>
              </a:rPr>
              <a:t>U</a:t>
            </a:r>
            <a:r>
              <a:rPr lang="fa-IR" sz="2400" dirty="0">
                <a:cs typeface="B Yekan" panose="00000400000000000000" pitchFamily="2" charset="-78"/>
              </a:rPr>
              <a:t> ميگويند.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cs typeface="B Yekan" panose="00000400000000000000" pitchFamily="2" charset="-78"/>
              </a:rPr>
              <a:t>در شکلهاي مقابل دو افراز از مجموعه </a:t>
            </a:r>
            <a:r>
              <a:rPr lang="en-US" sz="2400" dirty="0">
                <a:cs typeface="B Yekan" panose="00000400000000000000" pitchFamily="2" charset="-78"/>
              </a:rPr>
              <a:t>U</a:t>
            </a:r>
            <a:r>
              <a:rPr lang="fa-IR" sz="2400" dirty="0">
                <a:cs typeface="B Yekan" panose="00000400000000000000" pitchFamily="2" charset="-78"/>
              </a:rPr>
              <a:t> را مشاهده ميکنيد.</a:t>
            </a:r>
          </a:p>
          <a:p>
            <a:pPr>
              <a:lnSpc>
                <a:spcPct val="150000"/>
              </a:lnSpc>
            </a:pPr>
            <a:endParaRPr lang="fa-IR" sz="1100" dirty="0">
              <a:cs typeface="B Yeka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b="1" i="1" dirty="0">
                <a:cs typeface="B Yekan" panose="00000400000000000000" pitchFamily="2" charset="-78"/>
              </a:rPr>
              <a:t>روابط هم ارزي اين قابليت را دارند که مجموعه دامنه را افراز نمايند.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cs typeface="B Yekan" panose="00000400000000000000" pitchFamily="2" charset="-78"/>
              </a:rPr>
              <a:t>براي مثال همنهشتي با پيمانه 3 مجموعه اعداد صحيح غير منفي را به سه زير مجموعه افراز ميکند:</a:t>
            </a:r>
          </a:p>
          <a:p>
            <a:pPr lvl="1">
              <a:lnSpc>
                <a:spcPct val="150000"/>
              </a:lnSpc>
            </a:pPr>
            <a:r>
              <a:rPr lang="fa-IR" sz="2000" dirty="0">
                <a:cs typeface="B Yekan" panose="00000400000000000000" pitchFamily="2" charset="-78"/>
              </a:rPr>
              <a:t>عناصري هم ارز </a:t>
            </a:r>
            <a:r>
              <a:rPr lang="en-US" sz="2000" dirty="0">
                <a:cs typeface="B Yekan" panose="00000400000000000000" pitchFamily="2" charset="-78"/>
              </a:rPr>
              <a:t>0</a:t>
            </a:r>
            <a:r>
              <a:rPr lang="fa-IR" sz="2000" dirty="0">
                <a:cs typeface="B Yekan" panose="00000400000000000000" pitchFamily="2" charset="-78"/>
              </a:rPr>
              <a:t> هستند؛</a:t>
            </a:r>
          </a:p>
          <a:p>
            <a:pPr lvl="1">
              <a:lnSpc>
                <a:spcPct val="150000"/>
              </a:lnSpc>
            </a:pPr>
            <a:r>
              <a:rPr lang="fa-IR" sz="2000" dirty="0">
                <a:cs typeface="B Yekan" panose="00000400000000000000" pitchFamily="2" charset="-78"/>
              </a:rPr>
              <a:t>عناصري که هم ارز </a:t>
            </a:r>
            <a:r>
              <a:rPr lang="en-US" sz="2000" dirty="0">
                <a:cs typeface="B Yekan" panose="00000400000000000000" pitchFamily="2" charset="-78"/>
              </a:rPr>
              <a:t>1</a:t>
            </a:r>
            <a:r>
              <a:rPr lang="fa-IR" sz="2000" dirty="0">
                <a:cs typeface="B Yekan" panose="00000400000000000000" pitchFamily="2" charset="-78"/>
              </a:rPr>
              <a:t> هستند؛</a:t>
            </a:r>
          </a:p>
          <a:p>
            <a:pPr lvl="1">
              <a:lnSpc>
                <a:spcPct val="150000"/>
              </a:lnSpc>
            </a:pPr>
            <a:r>
              <a:rPr lang="fa-IR" sz="2000" dirty="0">
                <a:cs typeface="B Yekan" panose="00000400000000000000" pitchFamily="2" charset="-78"/>
              </a:rPr>
              <a:t>عناصري که هم ارز </a:t>
            </a:r>
            <a:r>
              <a:rPr lang="en-US" sz="2000" dirty="0">
                <a:cs typeface="B Yekan" panose="00000400000000000000" pitchFamily="2" charset="-78"/>
              </a:rPr>
              <a:t>2</a:t>
            </a:r>
            <a:r>
              <a:rPr lang="fa-IR" sz="2000" dirty="0">
                <a:cs typeface="B Yekan" panose="00000400000000000000" pitchFamily="2" charset="-78"/>
              </a:rPr>
              <a:t> هستند.</a:t>
            </a:r>
          </a:p>
          <a:p>
            <a:pPr>
              <a:lnSpc>
                <a:spcPct val="150000"/>
              </a:lnSpc>
            </a:pPr>
            <a:endParaRPr lang="en-US" sz="2400" dirty="0">
              <a:cs typeface="B Yekan" panose="00000400000000000000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3A8251-7A36-CAA5-3C55-CABB48B0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1C830-A822-42E4-16CE-5630A76A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3030" y="2676122"/>
            <a:ext cx="2646456" cy="2102382"/>
            <a:chOff x="513603" y="2321700"/>
            <a:chExt cx="2039885" cy="19099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603" y="2321700"/>
              <a:ext cx="2039885" cy="9537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603" y="3275472"/>
              <a:ext cx="2039885" cy="95619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2416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گراف ها و درخت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092372"/>
            <a:ext cx="11654908" cy="244281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fa-IR" sz="1800" dirty="0">
                <a:cs typeface="B Yekan" panose="00000400000000000000" pitchFamily="2" charset="-78"/>
              </a:rPr>
              <a:t>يک گراف را بصورت زوج مرتبي شامل مجموعه راس ها و مجموعه اي از يالها به شکل  </a:t>
            </a:r>
            <a:r>
              <a:rPr lang="en-US" sz="1800" dirty="0">
                <a:cs typeface="B Yekan" panose="00000400000000000000" pitchFamily="2" charset="-78"/>
              </a:rPr>
              <a:t>G(V,E)</a:t>
            </a:r>
            <a:r>
              <a:rPr lang="fa-IR" sz="1800" dirty="0">
                <a:cs typeface="B Yekan" panose="00000400000000000000" pitchFamily="2" charset="-78"/>
              </a:rPr>
              <a:t> نشان ميدهيم.</a:t>
            </a:r>
          </a:p>
          <a:p>
            <a:pPr>
              <a:lnSpc>
                <a:spcPct val="160000"/>
              </a:lnSpc>
            </a:pPr>
            <a:r>
              <a:rPr lang="en-US" sz="1800" dirty="0">
                <a:cs typeface="B Yekan" panose="00000400000000000000" pitchFamily="2" charset="-78"/>
              </a:rPr>
              <a:t>V</a:t>
            </a:r>
            <a:r>
              <a:rPr lang="fa-IR" sz="1800" dirty="0">
                <a:cs typeface="B Yekan" panose="00000400000000000000" pitchFamily="2" charset="-78"/>
              </a:rPr>
              <a:t> مجموعه راس ها و </a:t>
            </a:r>
            <a:r>
              <a:rPr lang="en-US" sz="1800" dirty="0">
                <a:cs typeface="B Yekan" panose="00000400000000000000" pitchFamily="2" charset="-78"/>
              </a:rPr>
              <a:t>E</a:t>
            </a:r>
            <a:r>
              <a:rPr lang="fa-IR" sz="1800" dirty="0">
                <a:cs typeface="B Yekan" panose="00000400000000000000" pitchFamily="2" charset="-78"/>
              </a:rPr>
              <a:t> مجموعه يالها ميباشد</a:t>
            </a:r>
          </a:p>
          <a:p>
            <a:pPr>
              <a:lnSpc>
                <a:spcPct val="160000"/>
              </a:lnSpc>
            </a:pPr>
            <a:r>
              <a:rPr lang="fa-IR" sz="1800" dirty="0">
                <a:cs typeface="B Yekan" panose="00000400000000000000" pitchFamily="2" charset="-78"/>
              </a:rPr>
              <a:t>گراف ها ميتوانند جهت دار باشند و يا بدون جهت. در گرافهاي جهت دار، وجود ارتباط بين دو راس و تعيين راس مبدا اهميت دارد. </a:t>
            </a:r>
          </a:p>
          <a:p>
            <a:pPr>
              <a:lnSpc>
                <a:spcPct val="160000"/>
              </a:lnSpc>
            </a:pPr>
            <a:r>
              <a:rPr lang="fa-IR" sz="1800" dirty="0">
                <a:cs typeface="B Yekan" panose="00000400000000000000" pitchFamily="2" charset="-78"/>
              </a:rPr>
              <a:t>گراف ها ميتوانند وزن دار باشند، در گرافهاي وزن دار، هر يال داراي وزن ميباشد.</a:t>
            </a:r>
            <a:endParaRPr lang="en-US" sz="1800" dirty="0">
              <a:cs typeface="B Yekan" panose="00000400000000000000" pitchFamily="2" charset="-78"/>
            </a:endParaRP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EAB434CE-53CA-487B-87A0-0453731E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7A30712C-1458-86F8-8E08-154CAF5D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23222" y="3558746"/>
            <a:ext cx="2653230" cy="2468374"/>
            <a:chOff x="123222" y="3558746"/>
            <a:chExt cx="2653230" cy="2468374"/>
          </a:xfrm>
        </p:grpSpPr>
        <p:sp>
          <p:nvSpPr>
            <p:cNvPr id="4" name="Oval 3"/>
            <p:cNvSpPr/>
            <p:nvPr/>
          </p:nvSpPr>
          <p:spPr>
            <a:xfrm>
              <a:off x="642551" y="4534930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036805" y="4534930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22174" y="3558746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42551" y="4615933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551" y="4615933"/>
                  <a:ext cx="61783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030626" y="4603576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0626" y="4603576"/>
                  <a:ext cx="61783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34531" y="3639749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531" y="3639749"/>
                  <a:ext cx="61783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>
              <a:stCxn id="4" idx="0"/>
              <a:endCxn id="6" idx="3"/>
            </p:cNvCxnSpPr>
            <p:nvPr/>
          </p:nvCxnSpPr>
          <p:spPr>
            <a:xfrm flipV="1">
              <a:off x="951470" y="4075556"/>
              <a:ext cx="461184" cy="459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" idx="6"/>
              <a:endCxn id="5" idx="2"/>
            </p:cNvCxnSpPr>
            <p:nvPr/>
          </p:nvCxnSpPr>
          <p:spPr>
            <a:xfrm>
              <a:off x="1260389" y="4837671"/>
              <a:ext cx="7764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23222" y="3595355"/>
              <a:ext cx="114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cs typeface="B Mitra" panose="00000400000000000000" pitchFamily="2" charset="-78"/>
                </a:rPr>
                <a:t>گراف ساده</a:t>
              </a:r>
              <a:endParaRPr lang="en-US" dirty="0"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92468" y="5258486"/>
                  <a:ext cx="225941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68" y="5258486"/>
                  <a:ext cx="2259411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92468" y="5657788"/>
                  <a:ext cx="258398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,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68" y="5657788"/>
                  <a:ext cx="258398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2882309" y="3464930"/>
            <a:ext cx="3398630" cy="2510701"/>
            <a:chOff x="3045307" y="3546389"/>
            <a:chExt cx="3398630" cy="2510701"/>
          </a:xfrm>
        </p:grpSpPr>
        <p:sp>
          <p:nvSpPr>
            <p:cNvPr id="10" name="Oval 9"/>
            <p:cNvSpPr/>
            <p:nvPr/>
          </p:nvSpPr>
          <p:spPr>
            <a:xfrm>
              <a:off x="3637005" y="4522573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031259" y="4522573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16628" y="3546389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637005" y="4603576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05" y="4603576"/>
                  <a:ext cx="61783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031259" y="4603576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1259" y="4603576"/>
                  <a:ext cx="61783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328985" y="3627392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8985" y="3627392"/>
                  <a:ext cx="61783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>
              <a:stCxn id="13" idx="0"/>
              <a:endCxn id="12" idx="3"/>
            </p:cNvCxnSpPr>
            <p:nvPr/>
          </p:nvCxnSpPr>
          <p:spPr>
            <a:xfrm flipV="1">
              <a:off x="3945924" y="4063199"/>
              <a:ext cx="461184" cy="540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1"/>
              <a:endCxn id="13" idx="3"/>
            </p:cNvCxnSpPr>
            <p:nvPr/>
          </p:nvCxnSpPr>
          <p:spPr>
            <a:xfrm flipH="1">
              <a:off x="4254843" y="4788242"/>
              <a:ext cx="7764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>
              <a:stCxn id="15" idx="1"/>
              <a:endCxn id="12" idx="0"/>
            </p:cNvCxnSpPr>
            <p:nvPr/>
          </p:nvCxnSpPr>
          <p:spPr>
            <a:xfrm rot="10800000" flipH="1">
              <a:off x="4328985" y="3546390"/>
              <a:ext cx="296562" cy="265669"/>
            </a:xfrm>
            <a:prstGeom prst="curvedConnector4">
              <a:avLst>
                <a:gd name="adj1" fmla="val -81250"/>
                <a:gd name="adj2" fmla="val 18604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048465" y="3665834"/>
              <a:ext cx="114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cs typeface="B Mitra" panose="00000400000000000000" pitchFamily="2" charset="-78"/>
                </a:rPr>
                <a:t>گراف جهت دار</a:t>
              </a:r>
              <a:endParaRPr lang="en-US" dirty="0"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045308" y="5288456"/>
                  <a:ext cx="225941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308" y="5288456"/>
                  <a:ext cx="2259411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045307" y="5687758"/>
                  <a:ext cx="339863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,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,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307" y="5687758"/>
                  <a:ext cx="3398630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6190100" y="3567918"/>
            <a:ext cx="3135619" cy="2510701"/>
            <a:chOff x="6521227" y="3546389"/>
            <a:chExt cx="3135619" cy="2510701"/>
          </a:xfrm>
        </p:grpSpPr>
        <p:sp>
          <p:nvSpPr>
            <p:cNvPr id="16" name="Oval 15"/>
            <p:cNvSpPr/>
            <p:nvPr/>
          </p:nvSpPr>
          <p:spPr>
            <a:xfrm>
              <a:off x="7128811" y="4522573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523065" y="4522573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808434" y="3546389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128811" y="4603576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8811" y="4603576"/>
                  <a:ext cx="617838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523065" y="4603576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065" y="4603576"/>
                  <a:ext cx="61783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820791" y="3627392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791" y="3627392"/>
                  <a:ext cx="61783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/>
            <p:cNvCxnSpPr/>
            <p:nvPr/>
          </p:nvCxnSpPr>
          <p:spPr>
            <a:xfrm flipV="1">
              <a:off x="7421577" y="4075556"/>
              <a:ext cx="461184" cy="459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730496" y="4837671"/>
              <a:ext cx="7764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375897" y="4035166"/>
              <a:ext cx="308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01901" y="4787212"/>
              <a:ext cx="308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80996" y="3600508"/>
              <a:ext cx="114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cs typeface="B Mitra" panose="00000400000000000000" pitchFamily="2" charset="-78"/>
                </a:rPr>
                <a:t>گراف وزن دار</a:t>
              </a:r>
              <a:endParaRPr lang="en-US" dirty="0"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6521228" y="5288456"/>
                  <a:ext cx="225941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1228" y="5288456"/>
                  <a:ext cx="2259411" cy="369332"/>
                </a:xfrm>
                <a:prstGeom prst="rect">
                  <a:avLst/>
                </a:prstGeom>
                <a:blipFill>
                  <a:blip r:embed="rId1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521227" y="5687758"/>
                  <a:ext cx="313561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,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1227" y="5687758"/>
                  <a:ext cx="3135619" cy="369332"/>
                </a:xfrm>
                <a:prstGeom prst="rect">
                  <a:avLst/>
                </a:prstGeom>
                <a:blipFill>
                  <a:blip r:embed="rId1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8960421" y="3527027"/>
            <a:ext cx="3090676" cy="2576202"/>
            <a:chOff x="8962063" y="3546389"/>
            <a:chExt cx="3090676" cy="2576202"/>
          </a:xfrm>
        </p:grpSpPr>
        <p:sp>
          <p:nvSpPr>
            <p:cNvPr id="22" name="Oval 21"/>
            <p:cNvSpPr/>
            <p:nvPr/>
          </p:nvSpPr>
          <p:spPr>
            <a:xfrm>
              <a:off x="9960327" y="4522573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354581" y="4522573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639950" y="3546389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9960327" y="4603576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0327" y="4603576"/>
                  <a:ext cx="61783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1354581" y="4603576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4581" y="4603576"/>
                  <a:ext cx="617838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0652307" y="3627392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2307" y="3627392"/>
                  <a:ext cx="617838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>
            <a:xfrm flipV="1">
              <a:off x="10233188" y="3995238"/>
              <a:ext cx="461184" cy="540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10542107" y="4720281"/>
              <a:ext cx="7764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0244940" y="3980764"/>
              <a:ext cx="308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70944" y="4732810"/>
              <a:ext cx="308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962063" y="3554715"/>
              <a:ext cx="1665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cs typeface="B Mitra" panose="00000400000000000000" pitchFamily="2" charset="-78"/>
                </a:rPr>
                <a:t>گراف جهتدار وزن دار</a:t>
              </a:r>
              <a:endParaRPr lang="en-US" dirty="0"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9256676" y="5322048"/>
                  <a:ext cx="220629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6676" y="5322048"/>
                  <a:ext cx="2206292" cy="369332"/>
                </a:xfrm>
                <a:prstGeom prst="rect">
                  <a:avLst/>
                </a:prstGeom>
                <a:blipFill>
                  <a:blip r:embed="rId21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9203557" y="5753259"/>
                  <a:ext cx="284918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a-I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a-I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,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3557" y="5753259"/>
                  <a:ext cx="2849182" cy="369332"/>
                </a:xfrm>
                <a:prstGeom prst="rect">
                  <a:avLst/>
                </a:prstGeom>
                <a:blipFill>
                  <a:blip r:embed="rId22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87412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60.1|19.7|24.1|1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3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7|14.5|14.5|29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2|17|30.6|7.4|4.5|27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9.4|25|39.3|30.5|25.4|15.4|1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.6|10.9|21.7|14.9|2.4|1|3.8|37.4|10.7|10.8|7.8|58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3|0.2|0.2|0.2|0.3|0.5|1|1.4|11.9|3.5|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4.8|17.1|38.2|29.8|14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6.3|13.6|20.1|12.9|65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5|0.2|0.1|0.1|0.1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3|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|3.9|4.5|32.8|6.6|29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1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4.8|69.8|2.7|3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3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2|0.2|0.2|0.2|0.2|0.2|0.5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2|0.2|0.5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7|0.7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|0.2|0.2|0.2|0.3|0.3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17744</TotalTime>
  <Words>3895</Words>
  <Application>Microsoft Office PowerPoint</Application>
  <PresentationFormat>Widescreen</PresentationFormat>
  <Paragraphs>459</Paragraphs>
  <Slides>38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B Mitra</vt:lpstr>
      <vt:lpstr>B Nazanin</vt:lpstr>
      <vt:lpstr>B Yekan</vt:lpstr>
      <vt:lpstr>Calibri</vt:lpstr>
      <vt:lpstr>Calibri Light</vt:lpstr>
      <vt:lpstr>Cambria Math</vt:lpstr>
      <vt:lpstr>Times New Roman</vt:lpstr>
      <vt:lpstr>Wingdings</vt:lpstr>
      <vt:lpstr>Office Theme</vt:lpstr>
      <vt:lpstr>نظريه زبانها و ماشين ها</vt:lpstr>
      <vt:lpstr>فهرست مطالب</vt:lpstr>
      <vt:lpstr>مقدمات رياضي و علامت گذاري مجموعه ها</vt:lpstr>
      <vt:lpstr>مجموعه ها</vt:lpstr>
      <vt:lpstr>مجموعه ها</vt:lpstr>
      <vt:lpstr>زير مجموعه ها، تابع، رابطه</vt:lpstr>
      <vt:lpstr>رابطه هم ارزي</vt:lpstr>
      <vt:lpstr>افراز مجموعه ها</vt:lpstr>
      <vt:lpstr>گراف ها و درخت ها</vt:lpstr>
      <vt:lpstr>درخت ها</vt:lpstr>
      <vt:lpstr>روش هاي اثبات (اثبات مستقيم، استقرا و برهان خلف)</vt:lpstr>
      <vt:lpstr>PowerPoint Presentation</vt:lpstr>
      <vt:lpstr>روش هاي اثبات (اثبات مستقيم، استقرا و برهان خلف)</vt:lpstr>
      <vt:lpstr>PowerPoint Presentation</vt:lpstr>
      <vt:lpstr>بخش دوم- مفاهيم زبان، گرامر و ماشين </vt:lpstr>
      <vt:lpstr>بخش دوم- مفاهيم زبان، گرامر و ماشين </vt:lpstr>
      <vt:lpstr>PowerPoint Presentation</vt:lpstr>
      <vt:lpstr>زبان</vt:lpstr>
      <vt:lpstr>عمليات روي زبانها</vt:lpstr>
      <vt:lpstr>گرامرها</vt:lpstr>
      <vt:lpstr>تعريف صوري يا رسمي گرامر (Formal Definition)</vt:lpstr>
      <vt:lpstr>قوانين</vt:lpstr>
      <vt:lpstr>زبان توليد شده توسط يك گرامر</vt:lpstr>
      <vt:lpstr>مثال:</vt:lpstr>
      <vt:lpstr>مثال: </vt:lpstr>
      <vt:lpstr>تمرین کلاسی:</vt:lpstr>
      <vt:lpstr>تمرین کلاسی</vt:lpstr>
      <vt:lpstr>تمرین کلاسی</vt:lpstr>
      <vt:lpstr>تمرین کلاسی</vt:lpstr>
      <vt:lpstr>تمرین کلاسی</vt:lpstr>
      <vt:lpstr>تمرین کلاسی</vt:lpstr>
      <vt:lpstr>تمرین کلاسی</vt:lpstr>
      <vt:lpstr>ماشین (آتاماتا)</vt:lpstr>
      <vt:lpstr>آتاماتاي متناهي معين و نامعين (Deterministic &amp; Nondeterministic Finite Automata – DFA &amp; NFA)</vt:lpstr>
      <vt:lpstr>مثال: کاربرد پذیرنده ها</vt:lpstr>
      <vt:lpstr>مثال: کاربرد تراگذر</vt:lpstr>
      <vt:lpstr>تمرین کلاسی</vt:lpstr>
      <vt:lpstr>پایان فصل اول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Haghighatdoost</cp:lastModifiedBy>
  <cp:revision>271</cp:revision>
  <dcterms:created xsi:type="dcterms:W3CDTF">2021-08-11T10:34:58Z</dcterms:created>
  <dcterms:modified xsi:type="dcterms:W3CDTF">2024-10-01T09:08:04Z</dcterms:modified>
</cp:coreProperties>
</file>