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66"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8F0"/>
    <a:srgbClr val="5B9BD5"/>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9775" autoAdjust="0"/>
  </p:normalViewPr>
  <p:slideViewPr>
    <p:cSldViewPr snapToGrid="0">
      <p:cViewPr varScale="1">
        <p:scale>
          <a:sx n="62" d="100"/>
          <a:sy n="62" d="100"/>
        </p:scale>
        <p:origin x="456" y="2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11/29/2024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11/29/2024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buClr>
                <a:prstClr val="black"/>
              </a:buClr>
            </a:pPr>
            <a:r>
              <a:rPr lang="en-US" dirty="0">
                <a:solidFill>
                  <a:prstClr val="black"/>
                </a:solidFill>
              </a:rPr>
              <a:t> </a:t>
            </a:r>
          </a:p>
        </p:txBody>
      </p:sp>
      <p:sp>
        <p:nvSpPr>
          <p:cNvPr id="5" name="Date Placeholder 4"/>
          <p:cNvSpPr>
            <a:spLocks noGrp="1"/>
          </p:cNvSpPr>
          <p:nvPr>
            <p:ph type="dt" idx="11"/>
          </p:nvPr>
        </p:nvSpPr>
        <p:spPr/>
        <p:txBody>
          <a:bodyPr/>
          <a:lstStyle/>
          <a:p>
            <a:pPr>
              <a:buClr>
                <a:prstClr val="black"/>
              </a:buClr>
            </a:pPr>
            <a:fld id="{DB8244DE-24FA-410F-9EE8-6A8A6BDF62FE}" type="datetime3">
              <a:rPr lang="en-US" smtClean="0">
                <a:solidFill>
                  <a:prstClr val="black"/>
                </a:solidFill>
              </a:rPr>
              <a:pPr>
                <a:buClr>
                  <a:prstClr val="black"/>
                </a:buClr>
              </a:pPr>
              <a:t>29 November 2024</a:t>
            </a:fld>
            <a:endParaRPr lang="en-US">
              <a:solidFill>
                <a:prstClr val="black"/>
              </a:solidFill>
            </a:endParaRPr>
          </a:p>
        </p:txBody>
      </p:sp>
      <p:sp>
        <p:nvSpPr>
          <p:cNvPr id="6" name="Footer Placeholder 5"/>
          <p:cNvSpPr>
            <a:spLocks noGrp="1"/>
          </p:cNvSpPr>
          <p:nvPr>
            <p:ph type="ftr" sz="quarter" idx="12"/>
          </p:nvPr>
        </p:nvSpPr>
        <p:spPr/>
        <p:txBody>
          <a:bodyPr/>
          <a:lstStyle/>
          <a:p>
            <a:pPr>
              <a:buClr>
                <a:prstClr val="black"/>
              </a:buClr>
            </a:pPr>
            <a:r>
              <a:rPr lang="en-US" dirty="0">
                <a:solidFill>
                  <a:prstClr val="black"/>
                </a:solidFill>
              </a:rPr>
              <a:t> </a:t>
            </a:r>
          </a:p>
        </p:txBody>
      </p:sp>
      <p:sp>
        <p:nvSpPr>
          <p:cNvPr id="7" name="Slide Number Placeholder 6"/>
          <p:cNvSpPr>
            <a:spLocks noGrp="1"/>
          </p:cNvSpPr>
          <p:nvPr>
            <p:ph type="sldNum" sz="quarter" idx="13"/>
          </p:nvPr>
        </p:nvSpPr>
        <p:spPr/>
        <p:txBody>
          <a:bodyPr/>
          <a:lstStyle/>
          <a:p>
            <a:pPr>
              <a:buClr>
                <a:prstClr val="black"/>
              </a:buClr>
            </a:pPr>
            <a:fld id="{EE145C4F-ECA4-4DD7-819E-C9FECED27844}" type="slidenum">
              <a:rPr lang="en-US" smtClean="0">
                <a:solidFill>
                  <a:prstClr val="black"/>
                </a:solidFill>
              </a:rPr>
              <a:pPr>
                <a:buClr>
                  <a:prstClr val="black"/>
                </a:buClr>
              </a:pPr>
              <a:t>2</a:t>
            </a:fld>
            <a:endParaRPr lang="en-US">
              <a:solidFill>
                <a:prstClr val="black"/>
              </a:solidFill>
            </a:endParaRPr>
          </a:p>
        </p:txBody>
      </p:sp>
    </p:spTree>
    <p:extLst>
      <p:ext uri="{BB962C8B-B14F-4D97-AF65-F5344CB8AC3E}">
        <p14:creationId xmlns:p14="http://schemas.microsoft.com/office/powerpoint/2010/main" val="1322380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24649E3B-C63B-416C-BD1D-DA0A9A95009E}" type="datetime3">
              <a:rPr lang="en-US" smtClean="0"/>
              <a:t>29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77CEACC0-B677-4A29-B1E6-BCE98563D55B}" type="slidenum">
              <a:rPr lang="en-US"/>
              <a:pPr/>
              <a:t>3</a:t>
            </a:fld>
            <a:endParaRPr lang="en-US"/>
          </a:p>
        </p:txBody>
      </p:sp>
      <p:sp>
        <p:nvSpPr>
          <p:cNvPr id="234498" name="Rectangle 2"/>
          <p:cNvSpPr>
            <a:spLocks noGrp="1" noRot="1" noChangeAspec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440483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F3213B81-FDE3-466B-8CFD-4F9A0BF15F0B}" type="datetime3">
              <a:rPr lang="en-US" smtClean="0"/>
              <a:t>29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4</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marL="171450" indent="-171450" algn="r" rtl="1">
              <a:buFontTx/>
              <a:buChar char="-"/>
            </a:pPr>
            <a:r>
              <a:rPr lang="fa-IR" dirty="0"/>
              <a:t>مهمترین کاری که برای افزایش کارایی پردازنده ها انجام شده است، پایپ لاین میباشد.</a:t>
            </a:r>
          </a:p>
          <a:p>
            <a:pPr marL="171450" indent="-171450" algn="r" rtl="1">
              <a:buFontTx/>
              <a:buChar char="-"/>
            </a:pPr>
            <a:r>
              <a:rPr lang="fa-IR" dirty="0"/>
              <a:t>از دهه 80 تکنیک های پایپ لاین معرفی شدند</a:t>
            </a:r>
          </a:p>
          <a:p>
            <a:pPr marL="171450" indent="-171450" algn="r" rtl="1">
              <a:buFontTx/>
              <a:buChar char="-"/>
            </a:pPr>
            <a:r>
              <a:rPr lang="fa-IR" dirty="0"/>
              <a:t>فلسفه کلی این است که گامهایی که برای اجرای دستورات وجود دارد را به نحوی اجرا کنیم که همزمان چند دستور بطور همزمان مراحل اجرای خود را انجام دهند.</a:t>
            </a:r>
          </a:p>
          <a:p>
            <a:pPr marL="171450" indent="-171450" algn="r" rtl="1">
              <a:buFontTx/>
              <a:buChar char="-"/>
            </a:pPr>
            <a:r>
              <a:rPr lang="fa-IR" dirty="0"/>
              <a:t>ما میدانیم که دستورات با هم اجرا نمیشوند و فقط در پایپ لاین فاصله شان از هم کم میشود.</a:t>
            </a:r>
          </a:p>
          <a:p>
            <a:pPr marL="171450" indent="-171450" algn="r" rtl="1">
              <a:buFontTx/>
              <a:buChar char="-"/>
            </a:pPr>
            <a:endParaRPr lang="fa-IR" dirty="0"/>
          </a:p>
          <a:p>
            <a:pPr marL="171450" indent="-171450" algn="r" rtl="1">
              <a:buFontTx/>
              <a:buChar char="-"/>
            </a:pPr>
            <a:r>
              <a:rPr lang="fa-IR" dirty="0"/>
              <a:t>در راهکارهای نرم افزاری و مبتنی بر کامپایلر، اینگونه نیست که کامپایلر کار پایپ لاین را انجام دهد بلکه با اطلاع از اینکه سخ افزار دستورات را در گامهای مختلف اجرا میکند، دستورات را بدون وابستگی تولید میکند.</a:t>
            </a:r>
          </a:p>
          <a:p>
            <a:pPr marL="171450" indent="-171450" algn="r" rtl="1">
              <a:buFontTx/>
              <a:buChar char="-"/>
            </a:pPr>
            <a:r>
              <a:rPr lang="fa-IR" dirty="0"/>
              <a:t>استفاده از راهکارهای مبتنی بر کامپایلر برای کاربردهای خاص بیشتر مورد استفاده است.</a:t>
            </a:r>
          </a:p>
        </p:txBody>
      </p:sp>
    </p:spTree>
    <p:extLst>
      <p:ext uri="{BB962C8B-B14F-4D97-AF65-F5344CB8AC3E}">
        <p14:creationId xmlns:p14="http://schemas.microsoft.com/office/powerpoint/2010/main" val="829157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33D5F87F-E772-4DCA-8F4E-A138676BC122}" type="datetime3">
              <a:rPr lang="en-US" smtClean="0"/>
              <a:t>29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5</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algn="r" rtl="1"/>
            <a:r>
              <a:rPr lang="en-US" sz="1800" b="0" i="0" dirty="0">
                <a:solidFill>
                  <a:srgbClr val="000000"/>
                </a:solidFill>
                <a:effectLst/>
                <a:latin typeface="AdvOTc0286d31.I"/>
              </a:rPr>
              <a:t>structural stalls</a:t>
            </a:r>
            <a:r>
              <a:rPr lang="en-US" sz="1800" b="0" i="0" dirty="0">
                <a:solidFill>
                  <a:srgbClr val="000000"/>
                </a:solidFill>
                <a:effectLst/>
                <a:latin typeface="AdvOTab62ddd1+20"/>
              </a:rPr>
              <a:t>—</a:t>
            </a:r>
            <a:r>
              <a:rPr lang="en-US" sz="1800" b="0" i="0" dirty="0">
                <a:solidFill>
                  <a:srgbClr val="000000"/>
                </a:solidFill>
                <a:effectLst/>
                <a:latin typeface="AdvOTab62ddd1"/>
              </a:rPr>
              <a:t>Delays because of issue restrictions arising from conflicts</a:t>
            </a:r>
            <a:br>
              <a:rPr lang="en-US" sz="1800" b="0" i="0" dirty="0">
                <a:solidFill>
                  <a:srgbClr val="000000"/>
                </a:solidFill>
                <a:effectLst/>
                <a:latin typeface="AdvOTab62ddd1"/>
              </a:rPr>
            </a:br>
            <a:r>
              <a:rPr lang="en-US" sz="1800" b="0" i="0" dirty="0">
                <a:solidFill>
                  <a:srgbClr val="000000"/>
                </a:solidFill>
                <a:effectLst/>
                <a:latin typeface="AdvOTab62ddd1"/>
              </a:rPr>
              <a:t>for functional units in the FP pipeline</a:t>
            </a:r>
            <a:r>
              <a:rPr lang="en-US" dirty="0"/>
              <a:t> </a:t>
            </a:r>
            <a:br>
              <a:rPr lang="en-US" dirty="0"/>
            </a:br>
            <a:endParaRPr lang="fa-IR" dirty="0"/>
          </a:p>
          <a:p>
            <a:pPr algn="r" rtl="1"/>
            <a:r>
              <a:rPr lang="fa-IR" dirty="0"/>
              <a:t>میتوانیم گراف برنامه را ترسیم کنیم. گره های ما </a:t>
            </a:r>
            <a:r>
              <a:rPr lang="en-US" dirty="0"/>
              <a:t>Basic Block</a:t>
            </a:r>
            <a:r>
              <a:rPr lang="fa-IR" dirty="0"/>
              <a:t> ها هستند و یالهای ما انشعابات هستند.</a:t>
            </a:r>
          </a:p>
          <a:p>
            <a:pPr algn="r" rtl="1"/>
            <a:r>
              <a:rPr lang="fa-IR" dirty="0"/>
              <a:t>باید کاری کنیم که در خروج از </a:t>
            </a:r>
            <a:r>
              <a:rPr lang="en-US" dirty="0"/>
              <a:t>Basic Block</a:t>
            </a:r>
            <a:r>
              <a:rPr lang="fa-IR"/>
              <a:t> ها همچنان پایپ لاین را پر نگه داریم.</a:t>
            </a:r>
            <a:endParaRPr lang="en-AU" dirty="0"/>
          </a:p>
        </p:txBody>
      </p:sp>
    </p:spTree>
    <p:extLst>
      <p:ext uri="{BB962C8B-B14F-4D97-AF65-F5344CB8AC3E}">
        <p14:creationId xmlns:p14="http://schemas.microsoft.com/office/powerpoint/2010/main" val="3812980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6BFCA99F-F66B-4F65-80DB-DF0CEF221D47}" type="datetime3">
              <a:rPr lang="en-US" smtClean="0"/>
              <a:t>29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6</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algn="r" rtl="1"/>
            <a:r>
              <a:rPr lang="fa-IR" dirty="0"/>
              <a:t>یکی از محلهایی که میتوان موازات در سطح دستورات را پیاده سازی کرد، حلقه ها هستند.</a:t>
            </a:r>
          </a:p>
          <a:p>
            <a:pPr algn="r" rtl="1"/>
            <a:endParaRPr lang="fa-IR"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dirty="0"/>
              <a:t>Data dependency</a:t>
            </a:r>
            <a:r>
              <a:rPr lang="fa-IR" dirty="0"/>
              <a:t>: میگوییم دستور </a:t>
            </a:r>
            <a:r>
              <a:rPr lang="en-US" dirty="0"/>
              <a:t>j</a:t>
            </a:r>
            <a:r>
              <a:rPr lang="fa-IR" dirty="0"/>
              <a:t> وابسته به دستور </a:t>
            </a:r>
            <a:r>
              <a:rPr lang="en-US" dirty="0" err="1"/>
              <a:t>i</a:t>
            </a:r>
            <a:r>
              <a:rPr lang="fa-IR" dirty="0"/>
              <a:t> است اگر:</a:t>
            </a:r>
          </a:p>
          <a:p>
            <a:pPr marL="0" marR="0" lvl="0" indent="0" algn="r" defTabSz="914400" rtl="1" eaLnBrk="1" fontAlgn="auto" latinLnBrk="0" hangingPunct="1">
              <a:lnSpc>
                <a:spcPct val="100000"/>
              </a:lnSpc>
              <a:spcBef>
                <a:spcPts val="0"/>
              </a:spcBef>
              <a:spcAft>
                <a:spcPts val="0"/>
              </a:spcAft>
              <a:buClrTx/>
              <a:buSzTx/>
              <a:buFontTx/>
              <a:buNone/>
              <a:tabLst/>
              <a:defRPr/>
            </a:pPr>
            <a:r>
              <a:rPr lang="fa-IR" dirty="0"/>
              <a:t>	- دستور </a:t>
            </a:r>
            <a:r>
              <a:rPr lang="en-US" dirty="0" err="1"/>
              <a:t>i</a:t>
            </a:r>
            <a:r>
              <a:rPr lang="fa-IR" dirty="0"/>
              <a:t>، نتیجه ای تولید که کند که مورد نیاز </a:t>
            </a:r>
            <a:r>
              <a:rPr lang="en-US" dirty="0"/>
              <a:t>j</a:t>
            </a:r>
            <a:r>
              <a:rPr lang="fa-IR" dirty="0"/>
              <a:t> باشد</a:t>
            </a:r>
          </a:p>
          <a:p>
            <a:pPr marL="0" marR="0" lvl="0" indent="0" algn="r" defTabSz="914400" rtl="1" eaLnBrk="1" fontAlgn="auto" latinLnBrk="0" hangingPunct="1">
              <a:lnSpc>
                <a:spcPct val="100000"/>
              </a:lnSpc>
              <a:spcBef>
                <a:spcPts val="0"/>
              </a:spcBef>
              <a:spcAft>
                <a:spcPts val="0"/>
              </a:spcAft>
              <a:buClrTx/>
              <a:buSzTx/>
              <a:buFontTx/>
              <a:buNone/>
              <a:tabLst/>
              <a:defRPr/>
            </a:pPr>
            <a:r>
              <a:rPr lang="fa-IR" dirty="0"/>
              <a:t>	-</a:t>
            </a:r>
            <a:r>
              <a:rPr lang="en-US" dirty="0"/>
              <a:t> </a:t>
            </a:r>
            <a:r>
              <a:rPr lang="fa-IR" dirty="0"/>
              <a:t>دستور </a:t>
            </a:r>
            <a:r>
              <a:rPr lang="en-US" dirty="0"/>
              <a:t>j</a:t>
            </a:r>
            <a:r>
              <a:rPr lang="fa-IR" dirty="0"/>
              <a:t> وابستگی داده ای به دستور </a:t>
            </a:r>
            <a:r>
              <a:rPr lang="en-US" dirty="0"/>
              <a:t>k</a:t>
            </a:r>
            <a:r>
              <a:rPr lang="fa-IR" dirty="0"/>
              <a:t> داشته باشد و </a:t>
            </a:r>
            <a:r>
              <a:rPr lang="en-US" dirty="0"/>
              <a:t>k</a:t>
            </a:r>
            <a:r>
              <a:rPr lang="fa-IR" dirty="0"/>
              <a:t> نیز وابستگی داده ای به </a:t>
            </a:r>
            <a:r>
              <a:rPr lang="en-US" dirty="0" err="1"/>
              <a:t>i</a:t>
            </a:r>
            <a:r>
              <a:rPr lang="fa-IR" dirty="0"/>
              <a:t> داشته باشد.</a:t>
            </a:r>
            <a:endParaRPr lang="en-US" dirty="0"/>
          </a:p>
        </p:txBody>
      </p:sp>
    </p:spTree>
    <p:extLst>
      <p:ext uri="{BB962C8B-B14F-4D97-AF65-F5344CB8AC3E}">
        <p14:creationId xmlns:p14="http://schemas.microsoft.com/office/powerpoint/2010/main" val="1807583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91790146-0518-498E-9E88-1E33553776C9}" type="datetime3">
              <a:rPr lang="en-US" smtClean="0"/>
              <a:t>29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7</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marL="171450" indent="-171450" algn="r" rtl="1">
              <a:buFont typeface="Arial" panose="020B0604020202020204" pitchFamily="34" charset="0"/>
              <a:buChar char="•"/>
            </a:pPr>
            <a:r>
              <a:rPr lang="fa-IR" dirty="0"/>
              <a:t>وجود وابستگی داده، از خواص ذاتی برنامه نویسی است.</a:t>
            </a:r>
          </a:p>
          <a:p>
            <a:pPr marL="171450" indent="-171450" algn="r" rtl="1">
              <a:buFont typeface="Arial" panose="020B0604020202020204" pitchFamily="34" charset="0"/>
              <a:buChar char="•"/>
            </a:pPr>
            <a:r>
              <a:rPr lang="fa-IR" dirty="0"/>
              <a:t>فقط ما باید این وابستگی را مدیریت کنیم</a:t>
            </a:r>
          </a:p>
          <a:p>
            <a:pPr marL="171450" indent="-171450" algn="r" rtl="1">
              <a:buFont typeface="Arial" panose="020B0604020202020204" pitchFamily="34" charset="0"/>
              <a:buChar char="•"/>
            </a:pPr>
            <a:endParaRPr lang="en-US" dirty="0"/>
          </a:p>
          <a:p>
            <a:pPr marL="171450" indent="-171450" algn="r" rtl="1">
              <a:buFont typeface="Arial" panose="020B0604020202020204" pitchFamily="34" charset="0"/>
              <a:buChar char="•"/>
            </a:pPr>
            <a:r>
              <a:rPr lang="fa-IR" dirty="0"/>
              <a:t>وابستگی هایی بد است که باعث توقف در پایپ لاین شوند.= مخاطره یا </a:t>
            </a:r>
            <a:r>
              <a:rPr lang="en-US" dirty="0"/>
              <a:t>hazard</a:t>
            </a:r>
            <a:endParaRPr lang="fa-IR" dirty="0"/>
          </a:p>
          <a:p>
            <a:pPr marL="171450" indent="-171450" algn="r" rtl="1">
              <a:buFont typeface="Arial" panose="020B0604020202020204" pitchFamily="34" charset="0"/>
              <a:buChar char="•"/>
            </a:pPr>
            <a:r>
              <a:rPr lang="fa-IR" dirty="0"/>
              <a:t>وجود وابستگی داده به نوعی یک اجرای ترتیبی (</a:t>
            </a:r>
            <a:r>
              <a:rPr lang="en-US" dirty="0"/>
              <a:t>sequential</a:t>
            </a:r>
            <a:r>
              <a:rPr lang="fa-IR" dirty="0"/>
              <a:t>) را به ما تحمیل میکند.</a:t>
            </a:r>
          </a:p>
          <a:p>
            <a:pPr marL="171450" indent="-171450" algn="r" rtl="1">
              <a:buFont typeface="Arial" panose="020B0604020202020204" pitchFamily="34" charset="0"/>
              <a:buChar char="•"/>
            </a:pPr>
            <a:r>
              <a:rPr lang="fa-IR" dirty="0"/>
              <a:t>این وابستگی به ما سقف بهبود را تحمیل میکند (قانون آمدال)</a:t>
            </a:r>
          </a:p>
          <a:p>
            <a:pPr marL="171450" indent="-171450" algn="r" rtl="1">
              <a:buFont typeface="Arial" panose="020B0604020202020204" pitchFamily="34" charset="0"/>
              <a:buChar char="•"/>
            </a:pPr>
            <a:endParaRPr lang="fa-IR" dirty="0"/>
          </a:p>
          <a:p>
            <a:pPr marL="171450" indent="-171450" algn="r" rtl="1">
              <a:buFont typeface="Arial" panose="020B0604020202020204" pitchFamily="34" charset="0"/>
              <a:buChar char="•"/>
            </a:pPr>
            <a:r>
              <a:rPr lang="fa-IR" dirty="0"/>
              <a:t>وقتی اپرندها داخل رجیسترها هستند، تشخیص وابستگی ساده است ولی برخی از وابستگی ها را به راحتی نمیتوان پیدا کرد مثلاً زمانی که اپرندها داخل حافظه هستند و آدرس آن خانه از حافظه باید از یک رجیستر خوانده شود.</a:t>
            </a:r>
          </a:p>
          <a:p>
            <a:pPr marL="171450" indent="-171450" algn="r" rtl="1">
              <a:buFont typeface="Arial" panose="020B0604020202020204" pitchFamily="34" charset="0"/>
              <a:buChar char="•"/>
            </a:pPr>
            <a:endParaRPr lang="en-AU" dirty="0"/>
          </a:p>
        </p:txBody>
      </p:sp>
    </p:spTree>
    <p:extLst>
      <p:ext uri="{BB962C8B-B14F-4D97-AF65-F5344CB8AC3E}">
        <p14:creationId xmlns:p14="http://schemas.microsoft.com/office/powerpoint/2010/main" val="578674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5B6A5C8B-AA58-41E6-9C80-9509AA60798D}" type="datetime3">
              <a:rPr lang="en-US" smtClean="0"/>
              <a:t>29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8</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algn="r" rtl="1"/>
            <a:r>
              <a:rPr lang="fa-IR" dirty="0"/>
              <a:t>در کنار وابستگی، داده ای یک وابستگی هم با نام وابستگی اسمی داریم.</a:t>
            </a:r>
          </a:p>
          <a:p>
            <a:pPr algn="r" rtl="1"/>
            <a:endParaRPr lang="fa-IR" dirty="0"/>
          </a:p>
          <a:p>
            <a:pPr algn="r" rtl="1"/>
            <a:r>
              <a:rPr lang="fa-IR" dirty="0"/>
              <a:t>دوتا </a:t>
            </a:r>
            <a:r>
              <a:rPr lang="en-US" dirty="0"/>
              <a:t>Ins</a:t>
            </a:r>
            <a:r>
              <a:rPr lang="fa-IR" dirty="0"/>
              <a:t> که از نامهای یکسان برای اپرندها استفاده میکنند ولی لزوما اپرندهای آنها با هم ارتباطی ندارد، میتواند برای پایپ لاین ایجاد دردسر کنند.</a:t>
            </a:r>
          </a:p>
          <a:p>
            <a:pPr algn="r" rtl="1"/>
            <a:r>
              <a:rPr lang="fa-IR" dirty="0"/>
              <a:t>مثلاً دوتا </a:t>
            </a:r>
            <a:r>
              <a:rPr lang="en-US" dirty="0"/>
              <a:t>Ins</a:t>
            </a:r>
            <a:r>
              <a:rPr lang="fa-IR" dirty="0"/>
              <a:t> که اپرندهای آنها رجیسترهای یکسانی باشند.</a:t>
            </a:r>
          </a:p>
          <a:p>
            <a:pPr marL="171450" indent="-171450" algn="r" rtl="1">
              <a:buFontTx/>
              <a:buChar char="-"/>
            </a:pPr>
            <a:r>
              <a:rPr lang="fa-IR" dirty="0"/>
              <a:t>زمانی این دو </a:t>
            </a:r>
            <a:r>
              <a:rPr lang="en-US" dirty="0"/>
              <a:t>Ins</a:t>
            </a:r>
            <a:r>
              <a:rPr lang="fa-IR" dirty="0"/>
              <a:t> با هم وابسته هستند که دستور اول نویسنده در رجیستر باشد و دستور دوم خواننده از آن باشد.</a:t>
            </a:r>
          </a:p>
          <a:p>
            <a:pPr marL="171450" indent="-171450" algn="r" rtl="1">
              <a:buFontTx/>
              <a:buChar char="-"/>
            </a:pPr>
            <a:endParaRPr lang="fa-IR" dirty="0"/>
          </a:p>
          <a:p>
            <a:pPr marL="171450" indent="-171450" algn="r" rtl="1">
              <a:buFontTx/>
              <a:buChar char="-"/>
            </a:pPr>
            <a:r>
              <a:rPr lang="en-US" dirty="0"/>
              <a:t>Anti dependency</a:t>
            </a:r>
            <a:r>
              <a:rPr lang="fa-IR" dirty="0"/>
              <a:t>: رجیستر </a:t>
            </a:r>
            <a:r>
              <a:rPr lang="en-US" dirty="0" err="1"/>
              <a:t>i</a:t>
            </a:r>
            <a:r>
              <a:rPr lang="fa-IR" dirty="0"/>
              <a:t> میخواهد از رجیستر بخواند و دستور </a:t>
            </a:r>
            <a:r>
              <a:rPr lang="en-US" dirty="0"/>
              <a:t>j</a:t>
            </a:r>
            <a:r>
              <a:rPr lang="fa-IR" dirty="0"/>
              <a:t> که بعد از </a:t>
            </a:r>
            <a:r>
              <a:rPr lang="en-US" dirty="0" err="1"/>
              <a:t>i</a:t>
            </a:r>
            <a:r>
              <a:rPr lang="fa-IR" dirty="0"/>
              <a:t> است میخواهد در رجیستر بنویسد. ما باید مراقب باشیم که قبل از خواندن اطلاعات توسط </a:t>
            </a:r>
            <a:r>
              <a:rPr lang="en-US" dirty="0" err="1"/>
              <a:t>i</a:t>
            </a:r>
            <a:r>
              <a:rPr lang="fa-IR" dirty="0"/>
              <a:t>، دستور </a:t>
            </a:r>
            <a:r>
              <a:rPr lang="en-US" dirty="0"/>
              <a:t>j</a:t>
            </a:r>
            <a:r>
              <a:rPr lang="fa-IR" dirty="0"/>
              <a:t> چیزی ننویسد.</a:t>
            </a:r>
          </a:p>
          <a:p>
            <a:pPr marL="171450" indent="-171450" algn="r" rtl="1">
              <a:buFontTx/>
              <a:buChar char="-"/>
            </a:pPr>
            <a:r>
              <a:rPr lang="fa-IR" dirty="0"/>
              <a:t>آیا ممکن است این اتفاق بیافتد؟</a:t>
            </a:r>
          </a:p>
          <a:p>
            <a:pPr marL="171450" indent="-171450" algn="r" rtl="1">
              <a:buFontTx/>
              <a:buChar char="-"/>
            </a:pPr>
            <a:endParaRPr lang="fa-IR" dirty="0"/>
          </a:p>
          <a:p>
            <a:pPr marL="171450" indent="-171450" algn="r" rtl="1">
              <a:buFontTx/>
              <a:buChar char="-"/>
            </a:pPr>
            <a:r>
              <a:rPr lang="en-US" dirty="0"/>
              <a:t>Output Dependency</a:t>
            </a:r>
            <a:r>
              <a:rPr lang="fa-IR" dirty="0"/>
              <a:t>: دو دستور میخواهند یک رجیستر را آپدیت کنند.</a:t>
            </a:r>
          </a:p>
          <a:p>
            <a:pPr marL="171450" indent="-171450" algn="r" rtl="1">
              <a:buFontTx/>
              <a:buChar char="-"/>
            </a:pPr>
            <a:endParaRPr lang="fa-IR" dirty="0"/>
          </a:p>
          <a:p>
            <a:pPr marL="171450" indent="-171450" algn="r" rtl="1">
              <a:buFontTx/>
              <a:buChar char="-"/>
            </a:pPr>
            <a:r>
              <a:rPr lang="fa-IR" dirty="0"/>
              <a:t>این دو نوع وابستگی، وابستگی واقعی نیستند. دلیل این وابستگی و چالش آن مربوط به برنامه نویس و پردازنده نیست بلکه مربوط به کامپایلر است.</a:t>
            </a:r>
          </a:p>
          <a:p>
            <a:pPr marL="171450" indent="-171450" algn="r" rtl="1">
              <a:buFontTx/>
              <a:buChar char="-"/>
            </a:pPr>
            <a:endParaRPr lang="en-AU" dirty="0"/>
          </a:p>
        </p:txBody>
      </p:sp>
    </p:spTree>
    <p:extLst>
      <p:ext uri="{BB962C8B-B14F-4D97-AF65-F5344CB8AC3E}">
        <p14:creationId xmlns:p14="http://schemas.microsoft.com/office/powerpoint/2010/main" val="1942354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863AA60B-A147-4482-AEAE-C4F280C1D90A}" type="datetime3">
              <a:rPr lang="en-US" smtClean="0"/>
              <a:t>29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9</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algn="r" rtl="1"/>
            <a:r>
              <a:rPr lang="fa-IR" dirty="0"/>
              <a:t>متناظر با سه نوع وابستگی که داشتیم، سه نوع مخاطره هم داریم:</a:t>
            </a:r>
          </a:p>
          <a:p>
            <a:pPr lvl="1" algn="r" rtl="1">
              <a:lnSpc>
                <a:spcPct val="90000"/>
              </a:lnSpc>
            </a:pPr>
            <a:r>
              <a:rPr lang="en-US" sz="1200" dirty="0">
                <a:solidFill>
                  <a:srgbClr val="0070C0"/>
                </a:solidFill>
              </a:rPr>
              <a:t>Read after write (RAW)</a:t>
            </a:r>
            <a:r>
              <a:rPr lang="fa-IR" sz="1200" dirty="0">
                <a:solidFill>
                  <a:srgbClr val="0070C0"/>
                </a:solidFill>
              </a:rPr>
              <a:t> : بدلیل وابستگی واقعی </a:t>
            </a:r>
            <a:r>
              <a:rPr lang="en-US" sz="1200" dirty="0">
                <a:solidFill>
                  <a:srgbClr val="0070C0"/>
                </a:solidFill>
              </a:rPr>
              <a:t>Data Dep.</a:t>
            </a:r>
            <a:r>
              <a:rPr lang="fa-IR" sz="1200" dirty="0">
                <a:solidFill>
                  <a:srgbClr val="0070C0"/>
                </a:solidFill>
              </a:rPr>
              <a:t> ایجاد میشود. از جایی که میخواهم بخوانم باید حتماً در آنجا نوشته شده باشد.</a:t>
            </a:r>
            <a:endParaRPr lang="en-US" sz="1200" dirty="0">
              <a:solidFill>
                <a:srgbClr val="0070C0"/>
              </a:solidFill>
            </a:endParaRPr>
          </a:p>
          <a:p>
            <a:pPr lvl="1" algn="r" rtl="1">
              <a:lnSpc>
                <a:spcPct val="90000"/>
              </a:lnSpc>
            </a:pPr>
            <a:r>
              <a:rPr lang="en-US" sz="1200" dirty="0">
                <a:solidFill>
                  <a:srgbClr val="0070C0"/>
                </a:solidFill>
              </a:rPr>
              <a:t>Write after write (WAW)</a:t>
            </a:r>
            <a:r>
              <a:rPr lang="fa-IR" sz="1200" dirty="0">
                <a:solidFill>
                  <a:srgbClr val="0070C0"/>
                </a:solidFill>
              </a:rPr>
              <a:t>: بدلیل </a:t>
            </a:r>
            <a:r>
              <a:rPr lang="en-US" sz="1200" dirty="0">
                <a:solidFill>
                  <a:srgbClr val="0070C0"/>
                </a:solidFill>
              </a:rPr>
              <a:t>Output Dep.</a:t>
            </a:r>
            <a:r>
              <a:rPr lang="fa-IR" sz="1200" dirty="0">
                <a:solidFill>
                  <a:srgbClr val="0070C0"/>
                </a:solidFill>
              </a:rPr>
              <a:t> است.</a:t>
            </a:r>
            <a:endParaRPr lang="en-US" sz="1200" dirty="0">
              <a:solidFill>
                <a:srgbClr val="0070C0"/>
              </a:solidFill>
            </a:endParaRPr>
          </a:p>
          <a:p>
            <a:pPr lvl="1" algn="r" rtl="1">
              <a:lnSpc>
                <a:spcPct val="90000"/>
              </a:lnSpc>
            </a:pPr>
            <a:r>
              <a:rPr lang="en-US" sz="1200" dirty="0">
                <a:solidFill>
                  <a:srgbClr val="0070C0"/>
                </a:solidFill>
              </a:rPr>
              <a:t>Write after read (WAR)</a:t>
            </a:r>
            <a:r>
              <a:rPr lang="fa-IR" sz="1200" dirty="0">
                <a:solidFill>
                  <a:srgbClr val="0070C0"/>
                </a:solidFill>
              </a:rPr>
              <a:t>: بدلیل </a:t>
            </a:r>
            <a:r>
              <a:rPr lang="en-US" sz="1200" dirty="0" err="1">
                <a:solidFill>
                  <a:srgbClr val="0070C0"/>
                </a:solidFill>
              </a:rPr>
              <a:t>Antidependency</a:t>
            </a:r>
            <a:r>
              <a:rPr lang="fa-IR" sz="1200" dirty="0">
                <a:solidFill>
                  <a:srgbClr val="0070C0"/>
                </a:solidFill>
              </a:rPr>
              <a:t> است.</a:t>
            </a:r>
            <a:endParaRPr lang="en-US" sz="1200" dirty="0">
              <a:solidFill>
                <a:srgbClr val="0070C0"/>
              </a:solidFill>
            </a:endParaRPr>
          </a:p>
          <a:p>
            <a:pPr algn="r" rtl="1"/>
            <a:endParaRPr lang="en-AU" dirty="0"/>
          </a:p>
        </p:txBody>
      </p:sp>
    </p:spTree>
    <p:extLst>
      <p:ext uri="{BB962C8B-B14F-4D97-AF65-F5344CB8AC3E}">
        <p14:creationId xmlns:p14="http://schemas.microsoft.com/office/powerpoint/2010/main" val="92297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4CEBD037-75C1-407B-8C8F-1DDBBFA1CC58}" type="datetime3">
              <a:rPr lang="en-US" smtClean="0"/>
              <a:t>29 November 2024</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10</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890558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Copyright © 2019, Elsevier Inc. All rights Reserved</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14" name="Picture 13" descr="Hennessy_cover-v2 (Final).png"/>
          <p:cNvPicPr>
            <a:picLocks noChangeAspect="1"/>
          </p:cNvPicPr>
          <p:nvPr userDrawn="1"/>
        </p:nvPicPr>
        <p:blipFill>
          <a:blip r:embed="rId2" cstate="print"/>
          <a:stretch>
            <a:fillRect/>
          </a:stretch>
        </p:blipFill>
        <p:spPr>
          <a:xfrm>
            <a:off x="239350" y="1412776"/>
            <a:ext cx="2496277" cy="2309056"/>
          </a:xfrm>
          <a:prstGeom prst="rect">
            <a:avLst/>
          </a:prstGeom>
          <a:ln>
            <a:noFill/>
          </a:ln>
          <a:effectLst>
            <a:outerShdw blurRad="292100" dist="139700" dir="2700000" algn="tl" rotWithShape="0">
              <a:srgbClr val="333333">
                <a:alpha val="65000"/>
              </a:srgbClr>
            </a:outerShdw>
          </a:effectLst>
        </p:spPr>
      </p:pic>
      <p:sp>
        <p:nvSpPr>
          <p:cNvPr id="240647" name="Rectangle 7"/>
          <p:cNvSpPr>
            <a:spLocks noChangeArrowheads="1"/>
          </p:cNvSpPr>
          <p:nvPr userDrawn="1"/>
        </p:nvSpPr>
        <p:spPr bwMode="auto">
          <a:xfrm>
            <a:off x="0" y="1"/>
            <a:ext cx="12192000" cy="765175"/>
          </a:xfrm>
          <a:prstGeom prst="rect">
            <a:avLst/>
          </a:prstGeom>
          <a:solidFill>
            <a:srgbClr val="767D79"/>
          </a:solidFill>
          <a:ln w="9525">
            <a:noFill/>
            <a:miter lim="800000"/>
            <a:headEnd/>
            <a:tailEnd/>
          </a:ln>
          <a:effectLst/>
        </p:spPr>
        <p:txBody>
          <a:bodyPr wrap="none" anchor="ctr"/>
          <a:lstStyle/>
          <a:p>
            <a:pPr algn="ctr" eaLnBrk="0" hangingPunct="0">
              <a:spcBef>
                <a:spcPct val="0"/>
              </a:spcBef>
              <a:buClrTx/>
              <a:buSzTx/>
              <a:buFontTx/>
              <a:buNone/>
            </a:pPr>
            <a:endParaRPr lang="en-GB" sz="2400">
              <a:solidFill>
                <a:schemeClr val="bg1"/>
              </a:solidFill>
              <a:latin typeface="Arial" charset="0"/>
            </a:endParaRPr>
          </a:p>
        </p:txBody>
      </p:sp>
      <p:sp>
        <p:nvSpPr>
          <p:cNvPr id="240649" name="Rectangle 9"/>
          <p:cNvSpPr>
            <a:spLocks noChangeArrowheads="1"/>
          </p:cNvSpPr>
          <p:nvPr userDrawn="1"/>
        </p:nvSpPr>
        <p:spPr bwMode="auto">
          <a:xfrm>
            <a:off x="0" y="765176"/>
            <a:ext cx="12192000" cy="17463"/>
          </a:xfrm>
          <a:prstGeom prst="rect">
            <a:avLst/>
          </a:prstGeom>
          <a:solidFill>
            <a:srgbClr val="000000"/>
          </a:solidFill>
          <a:ln w="9525">
            <a:noFill/>
            <a:miter lim="800000"/>
            <a:headEnd/>
            <a:tailEnd/>
          </a:ln>
          <a:effectLst/>
        </p:spPr>
        <p:txBody>
          <a:bodyPr wrap="none" anchor="ctr"/>
          <a:lstStyle/>
          <a:p>
            <a:endParaRPr lang="en-US" sz="1800"/>
          </a:p>
        </p:txBody>
      </p:sp>
      <p:pic>
        <p:nvPicPr>
          <p:cNvPr id="240657" name="Picture 17" descr="MK_logo2"/>
          <p:cNvPicPr>
            <a:picLocks noChangeAspect="1" noChangeArrowheads="1"/>
          </p:cNvPicPr>
          <p:nvPr userDrawn="1"/>
        </p:nvPicPr>
        <p:blipFill>
          <a:blip r:embed="rId3" cstate="print"/>
          <a:srcRect/>
          <a:stretch>
            <a:fillRect/>
          </a:stretch>
        </p:blipFill>
        <p:spPr bwMode="auto">
          <a:xfrm>
            <a:off x="143934" y="50801"/>
            <a:ext cx="1638300" cy="714375"/>
          </a:xfrm>
          <a:prstGeom prst="rect">
            <a:avLst/>
          </a:prstGeom>
          <a:noFill/>
        </p:spPr>
      </p:pic>
      <p:sp>
        <p:nvSpPr>
          <p:cNvPr id="240659" name="Rectangle 19"/>
          <p:cNvSpPr>
            <a:spLocks noChangeArrowheads="1"/>
          </p:cNvSpPr>
          <p:nvPr userDrawn="1"/>
        </p:nvSpPr>
        <p:spPr bwMode="auto">
          <a:xfrm>
            <a:off x="2929467" y="765176"/>
            <a:ext cx="61384" cy="5732463"/>
          </a:xfrm>
          <a:prstGeom prst="rect">
            <a:avLst/>
          </a:prstGeom>
          <a:gradFill rotWithShape="1">
            <a:gsLst>
              <a:gs pos="0">
                <a:srgbClr val="808080"/>
              </a:gs>
              <a:gs pos="100000">
                <a:srgbClr val="FFFFFF"/>
              </a:gs>
            </a:gsLst>
            <a:lin ang="5400000" scaled="1"/>
          </a:gradFill>
          <a:ln w="9525">
            <a:noFill/>
            <a:miter lim="800000"/>
            <a:headEnd/>
            <a:tailEnd/>
          </a:ln>
          <a:effectLst/>
        </p:spPr>
        <p:txBody>
          <a:bodyPr wrap="none" anchor="ctr"/>
          <a:lstStyle/>
          <a:p>
            <a:endParaRPr lang="en-US" sz="1800"/>
          </a:p>
        </p:txBody>
      </p:sp>
      <p:sp>
        <p:nvSpPr>
          <p:cNvPr id="240660" name="Rectangle 20"/>
          <p:cNvSpPr>
            <a:spLocks noChangeArrowheads="1"/>
          </p:cNvSpPr>
          <p:nvPr userDrawn="1"/>
        </p:nvSpPr>
        <p:spPr bwMode="auto">
          <a:xfrm>
            <a:off x="3412067" y="1195388"/>
            <a:ext cx="61384" cy="3816350"/>
          </a:xfrm>
          <a:prstGeom prst="rect">
            <a:avLst/>
          </a:prstGeom>
          <a:gradFill rotWithShape="1">
            <a:gsLst>
              <a:gs pos="0">
                <a:srgbClr val="767D79"/>
              </a:gs>
              <a:gs pos="100000">
                <a:schemeClr val="bg1"/>
              </a:gs>
            </a:gsLst>
            <a:lin ang="5400000" scaled="1"/>
          </a:gradFill>
          <a:ln w="9525">
            <a:noFill/>
            <a:miter lim="800000"/>
            <a:headEnd/>
            <a:tailEnd/>
          </a:ln>
          <a:effectLst/>
        </p:spPr>
        <p:txBody>
          <a:bodyPr wrap="none" anchor="ctr"/>
          <a:lstStyle/>
          <a:p>
            <a:endParaRPr lang="en-US" sz="1800"/>
          </a:p>
        </p:txBody>
      </p:sp>
      <p:sp>
        <p:nvSpPr>
          <p:cNvPr id="240661" name="Rectangle 21"/>
          <p:cNvSpPr>
            <a:spLocks noChangeArrowheads="1"/>
          </p:cNvSpPr>
          <p:nvPr userDrawn="1"/>
        </p:nvSpPr>
        <p:spPr bwMode="auto">
          <a:xfrm>
            <a:off x="3122084" y="1916114"/>
            <a:ext cx="8830733" cy="46037"/>
          </a:xfrm>
          <a:prstGeom prst="rect">
            <a:avLst/>
          </a:prstGeom>
          <a:gradFill rotWithShape="1">
            <a:gsLst>
              <a:gs pos="0">
                <a:srgbClr val="5F5F5F"/>
              </a:gs>
              <a:gs pos="100000">
                <a:schemeClr val="bg1"/>
              </a:gs>
            </a:gsLst>
            <a:lin ang="0" scaled="1"/>
          </a:gradFill>
          <a:ln w="9525">
            <a:noFill/>
            <a:miter lim="800000"/>
            <a:headEnd/>
            <a:tailEnd/>
          </a:ln>
          <a:effectLst/>
        </p:spPr>
        <p:txBody>
          <a:bodyPr wrap="none" anchor="ctr"/>
          <a:lstStyle/>
          <a:p>
            <a:endParaRPr lang="en-US" sz="1800"/>
          </a:p>
        </p:txBody>
      </p:sp>
      <p:sp>
        <p:nvSpPr>
          <p:cNvPr id="240678" name="Rectangle 38"/>
          <p:cNvSpPr>
            <a:spLocks noChangeArrowheads="1"/>
          </p:cNvSpPr>
          <p:nvPr userDrawn="1"/>
        </p:nvSpPr>
        <p:spPr bwMode="auto">
          <a:xfrm>
            <a:off x="0" y="6308726"/>
            <a:ext cx="12192000" cy="549275"/>
          </a:xfrm>
          <a:prstGeom prst="rect">
            <a:avLst/>
          </a:prstGeom>
          <a:solidFill>
            <a:srgbClr val="767D79"/>
          </a:solidFill>
          <a:ln w="9525">
            <a:noFill/>
            <a:miter lim="800000"/>
            <a:headEnd/>
            <a:tailEnd/>
          </a:ln>
          <a:effectLst/>
        </p:spPr>
        <p:txBody>
          <a:bodyPr wrap="none" anchor="ctr"/>
          <a:lstStyle/>
          <a:p>
            <a:endParaRPr lang="en-US" sz="1800"/>
          </a:p>
        </p:txBody>
      </p:sp>
      <p:sp>
        <p:nvSpPr>
          <p:cNvPr id="240679" name="Rectangle 39"/>
          <p:cNvSpPr>
            <a:spLocks noChangeArrowheads="1"/>
          </p:cNvSpPr>
          <p:nvPr userDrawn="1"/>
        </p:nvSpPr>
        <p:spPr bwMode="auto">
          <a:xfrm>
            <a:off x="0" y="6308726"/>
            <a:ext cx="12192000" cy="17463"/>
          </a:xfrm>
          <a:prstGeom prst="rect">
            <a:avLst/>
          </a:prstGeom>
          <a:solidFill>
            <a:srgbClr val="000000"/>
          </a:solidFill>
          <a:ln w="9525">
            <a:noFill/>
            <a:miter lim="800000"/>
            <a:headEnd/>
            <a:tailEnd/>
          </a:ln>
          <a:effectLst/>
        </p:spPr>
        <p:txBody>
          <a:bodyPr wrap="none" anchor="ctr"/>
          <a:lstStyle/>
          <a:p>
            <a:endParaRPr lang="en-US" sz="1800"/>
          </a:p>
        </p:txBody>
      </p:sp>
      <p:sp>
        <p:nvSpPr>
          <p:cNvPr id="240680" name="Rectangle 40"/>
          <p:cNvSpPr>
            <a:spLocks noGrp="1" noChangeArrowheads="1"/>
          </p:cNvSpPr>
          <p:nvPr>
            <p:ph type="ftr" sz="quarter" idx="3"/>
          </p:nvPr>
        </p:nvSpPr>
        <p:spPr/>
        <p:txBody>
          <a:bodyPr/>
          <a:lstStyle>
            <a:lvl1pPr>
              <a:defRPr/>
            </a:lvl1pPr>
          </a:lstStyle>
          <a:p>
            <a:r>
              <a:rPr lang="en-US"/>
              <a:t>Copyright © 2019, Elsevier Inc. All rights Reserved</a:t>
            </a:r>
            <a:endParaRPr lang="en-AU" dirty="0"/>
          </a:p>
        </p:txBody>
      </p:sp>
      <p:pic>
        <p:nvPicPr>
          <p:cNvPr id="240681" name="Picture 41" descr="MK_logo2"/>
          <p:cNvPicPr>
            <a:picLocks noChangeAspect="1" noChangeArrowheads="1"/>
          </p:cNvPicPr>
          <p:nvPr userDrawn="1"/>
        </p:nvPicPr>
        <p:blipFill>
          <a:blip r:embed="rId3" cstate="print"/>
          <a:srcRect/>
          <a:stretch>
            <a:fillRect/>
          </a:stretch>
        </p:blipFill>
        <p:spPr bwMode="auto">
          <a:xfrm>
            <a:off x="239184" y="6381751"/>
            <a:ext cx="1056216" cy="460375"/>
          </a:xfrm>
          <a:prstGeom prst="rect">
            <a:avLst/>
          </a:prstGeom>
          <a:noFill/>
        </p:spPr>
      </p:pic>
      <p:sp>
        <p:nvSpPr>
          <p:cNvPr id="240682" name="Text Box 42"/>
          <p:cNvSpPr txBox="1">
            <a:spLocks noChangeArrowheads="1"/>
          </p:cNvSpPr>
          <p:nvPr userDrawn="1"/>
        </p:nvSpPr>
        <p:spPr bwMode="auto">
          <a:xfrm>
            <a:off x="11184467" y="6497639"/>
            <a:ext cx="768351" cy="274637"/>
          </a:xfrm>
          <a:prstGeom prst="rect">
            <a:avLst/>
          </a:prstGeom>
          <a:noFill/>
          <a:ln w="9525">
            <a:noFill/>
            <a:miter lim="800000"/>
            <a:headEnd/>
            <a:tailEnd/>
          </a:ln>
          <a:effectLst/>
        </p:spPr>
        <p:txBody>
          <a:bodyPr>
            <a:spAutoFit/>
          </a:bodyPr>
          <a:lstStyle/>
          <a:p>
            <a:pPr algn="r">
              <a:spcBef>
                <a:spcPct val="0"/>
              </a:spcBef>
              <a:buClrTx/>
              <a:buSzTx/>
              <a:buFontTx/>
              <a:buNone/>
            </a:pPr>
            <a:fld id="{63BBFCE6-A6C8-4251-973B-1D0917AA6A4E}" type="slidenum">
              <a:rPr lang="en-AU" sz="1200" b="1">
                <a:latin typeface="Arial" charset="0"/>
              </a:rPr>
              <a:pPr algn="r">
                <a:spcBef>
                  <a:spcPct val="0"/>
                </a:spcBef>
                <a:buClrTx/>
                <a:buSzTx/>
                <a:buFontTx/>
                <a:buNone/>
              </a:pPr>
              <a:t>‹#›</a:t>
            </a:fld>
            <a:endParaRPr lang="en-GB" sz="1200">
              <a:latin typeface="Arial" charset="0"/>
            </a:endParaRPr>
          </a:p>
        </p:txBody>
      </p:sp>
    </p:spTree>
    <p:extLst>
      <p:ext uri="{BB962C8B-B14F-4D97-AF65-F5344CB8AC3E}">
        <p14:creationId xmlns:p14="http://schemas.microsoft.com/office/powerpoint/2010/main" val="2571717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EN">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l" rtl="0">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336292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Copyright © 2019, Elsevier Inc. All rights Reserved</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Copyright © 2019, Elsevier Inc. All rights Reserved</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Copyright © 2019, Elsevier Inc. All rights Reserved</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 2019, Elsevier Inc. All rights Reserved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 id="2147483663"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ef.shahed.ac.ir/haghighatdoost" TargetMode="External"/><Relationship Id="rId2" Type="http://schemas.openxmlformats.org/officeDocument/2006/relationships/hyperlink" Target="mailto:haghighatdoost@shahed.ac.ir" TargetMode="Externa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3.xml"/><Relationship Id="rId5" Type="http://schemas.microsoft.com/office/2007/relationships/hdphoto" Target="../media/hdphoto1.wdp"/><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latin typeface="Times New Roman" pitchFamily="18" charset="0"/>
                <a:cs typeface="B Titr" panose="00000700000000000000" pitchFamily="2" charset="-78"/>
              </a:rPr>
              <a:t>معماری کامپیوتر پیشرفته</a:t>
            </a:r>
            <a:endParaRPr lang="en-US" dirty="0"/>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2"/>
              </a:rPr>
              <a:t>haghighatdoost@shahed.ac.ir</a:t>
            </a:r>
            <a:r>
              <a:rPr lang="en-US" dirty="0">
                <a:cs typeface="B Yekan" panose="00000400000000000000" pitchFamily="2" charset="-78"/>
              </a:rPr>
              <a:t> </a:t>
            </a:r>
          </a:p>
          <a:p>
            <a:pPr algn="r"/>
            <a:r>
              <a:rPr lang="en-US" dirty="0">
                <a:cs typeface="B Yekan" panose="00000400000000000000" pitchFamily="2" charset="-78"/>
                <a:hlinkClick r:id="rId3"/>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5" name="Picture 4"/>
          <p:cNvPicPr>
            <a:picLocks noChangeAspect="1"/>
          </p:cNvPicPr>
          <p:nvPr/>
        </p:nvPicPr>
        <p:blipFill>
          <a:blip r:embed="rId4"/>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400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سوم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en-US" sz="4000" dirty="0">
                <a:solidFill>
                  <a:schemeClr val="accent6">
                    <a:lumMod val="50000"/>
                  </a:schemeClr>
                </a:solidFill>
                <a:latin typeface="Times New Roman" pitchFamily="18" charset="0"/>
                <a:cs typeface="B Titr" panose="00000700000000000000" pitchFamily="2" charset="-78"/>
              </a:rPr>
              <a:t>Instruction-Level Parallelism and Its Exploitation</a:t>
            </a:r>
          </a:p>
          <a:p>
            <a:pPr algn="r"/>
            <a:endParaRPr lang="en-US" sz="4000" dirty="0">
              <a:solidFill>
                <a:schemeClr val="accent6">
                  <a:lumMod val="50000"/>
                </a:schemeClr>
              </a:solidFill>
              <a:latin typeface="Times New Roman" pitchFamily="18" charset="0"/>
              <a:cs typeface="B Titr" panose="00000700000000000000" pitchFamily="2" charset="-78"/>
            </a:endParaRPr>
          </a:p>
          <a:p>
            <a:pPr algn="r"/>
            <a:r>
              <a:rPr lang="en-US" sz="4000" dirty="0">
                <a:solidFill>
                  <a:schemeClr val="accent2">
                    <a:lumMod val="50000"/>
                  </a:schemeClr>
                </a:solidFill>
                <a:latin typeface="Times New Roman" pitchFamily="18" charset="0"/>
                <a:cs typeface="B Titr" panose="00000700000000000000" pitchFamily="2" charset="-78"/>
              </a:rPr>
              <a:t>Data Dependence</a:t>
            </a:r>
            <a:endParaRPr lang="en-US" sz="4000" dirty="0">
              <a:solidFill>
                <a:schemeClr val="accent6">
                  <a:lumMod val="50000"/>
                </a:schemeClr>
              </a:solidFill>
            </a:endParaRPr>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pic>
        <p:nvPicPr>
          <p:cNvPr id="4" name="Picture 3">
            <a:extLst>
              <a:ext uri="{FF2B5EF4-FFF2-40B4-BE49-F238E27FC236}">
                <a16:creationId xmlns:a16="http://schemas.microsoft.com/office/drawing/2014/main" id="{A12E178D-3F85-CA97-0E1F-992824A16CC6}"/>
              </a:ext>
            </a:extLst>
          </p:cNvPr>
          <p:cNvPicPr>
            <a:picLocks noChangeAspect="1"/>
          </p:cNvPicPr>
          <p:nvPr/>
        </p:nvPicPr>
        <p:blipFill>
          <a:blip r:embed="rId5"/>
          <a:stretch>
            <a:fillRect/>
          </a:stretch>
        </p:blipFill>
        <p:spPr>
          <a:xfrm>
            <a:off x="11036385" y="89994"/>
            <a:ext cx="983995" cy="1379621"/>
          </a:xfrm>
          <a:prstGeom prst="rect">
            <a:avLst/>
          </a:prstGeom>
        </p:spPr>
      </p:pic>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AU" dirty="0"/>
              <a:t>Examples</a:t>
            </a:r>
          </a:p>
        </p:txBody>
      </p:sp>
      <p:sp>
        <p:nvSpPr>
          <p:cNvPr id="242691" name="Rectangle 3"/>
          <p:cNvSpPr>
            <a:spLocks noGrp="1" noChangeArrowheads="1"/>
          </p:cNvSpPr>
          <p:nvPr>
            <p:ph idx="1"/>
          </p:nvPr>
        </p:nvSpPr>
        <p:spPr>
          <a:xfrm>
            <a:off x="215462" y="1240077"/>
            <a:ext cx="7099738" cy="5166142"/>
          </a:xfrm>
        </p:spPr>
        <p:txBody>
          <a:bodyPr>
            <a:normAutofit/>
          </a:bodyPr>
          <a:lstStyle/>
          <a:p>
            <a:pPr>
              <a:lnSpc>
                <a:spcPct val="90000"/>
              </a:lnSpc>
            </a:pPr>
            <a:r>
              <a:rPr lang="en-US" sz="3200" dirty="0">
                <a:solidFill>
                  <a:srgbClr val="FF0000"/>
                </a:solidFill>
              </a:rPr>
              <a:t>or</a:t>
            </a:r>
            <a:r>
              <a:rPr lang="en-US" sz="3200" dirty="0"/>
              <a:t> instruction dependent on </a:t>
            </a:r>
            <a:r>
              <a:rPr lang="en-US" sz="3200" dirty="0">
                <a:solidFill>
                  <a:srgbClr val="FF0000"/>
                </a:solidFill>
              </a:rPr>
              <a:t>add</a:t>
            </a:r>
            <a:r>
              <a:rPr lang="en-US" sz="3200" dirty="0"/>
              <a:t> and </a:t>
            </a:r>
            <a:r>
              <a:rPr lang="en-US" sz="3200" dirty="0">
                <a:solidFill>
                  <a:srgbClr val="FF0000"/>
                </a:solidFill>
              </a:rPr>
              <a:t>sub</a:t>
            </a:r>
          </a:p>
          <a:p>
            <a:pPr>
              <a:lnSpc>
                <a:spcPct val="90000"/>
              </a:lnSpc>
            </a:pPr>
            <a:endParaRPr lang="en-US" sz="3200" dirty="0"/>
          </a:p>
          <a:p>
            <a:pPr>
              <a:lnSpc>
                <a:spcPct val="90000"/>
              </a:lnSpc>
            </a:pPr>
            <a:endParaRPr lang="en-US" sz="3200" dirty="0"/>
          </a:p>
          <a:p>
            <a:pPr>
              <a:lnSpc>
                <a:spcPct val="90000"/>
              </a:lnSpc>
            </a:pPr>
            <a:r>
              <a:rPr lang="en-US" sz="3200" dirty="0">
                <a:solidFill>
                  <a:srgbClr val="0070C0"/>
                </a:solidFill>
              </a:rPr>
              <a:t>Assume x4 isn’t used after skip</a:t>
            </a:r>
          </a:p>
          <a:p>
            <a:pPr lvl="1">
              <a:lnSpc>
                <a:spcPct val="90000"/>
              </a:lnSpc>
            </a:pPr>
            <a:r>
              <a:rPr lang="en-US" sz="2800" dirty="0"/>
              <a:t>Possible to move sub before the branch</a:t>
            </a:r>
          </a:p>
        </p:txBody>
      </p:sp>
      <p:sp>
        <p:nvSpPr>
          <p:cNvPr id="5" name="Footer Placeholder 3"/>
          <p:cNvSpPr>
            <a:spLocks noGrp="1"/>
          </p:cNvSpPr>
          <p:nvPr>
            <p:ph type="ftr" sz="quarter" idx="11"/>
          </p:nvPr>
        </p:nvSpPr>
        <p:spPr/>
        <p:txBody>
          <a:bodyPr/>
          <a:lstStyle/>
          <a:p>
            <a:r>
              <a:rPr lang="en-US" dirty="0"/>
              <a:t>Copyright © 2019, Elsevier Inc. All rights Reserved</a:t>
            </a:r>
            <a:endParaRPr lang="en-AU" dirty="0"/>
          </a:p>
        </p:txBody>
      </p:sp>
      <p:sp>
        <p:nvSpPr>
          <p:cNvPr id="6" name="Rectangle 3"/>
          <p:cNvSpPr txBox="1">
            <a:spLocks noChangeArrowheads="1"/>
          </p:cNvSpPr>
          <p:nvPr/>
        </p:nvSpPr>
        <p:spPr bwMode="auto">
          <a:xfrm>
            <a:off x="6822711" y="1048406"/>
            <a:ext cx="3000558" cy="58095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fontAlgn="base">
              <a:lnSpc>
                <a:spcPct val="90000"/>
              </a:lnSpc>
              <a:spcBef>
                <a:spcPct val="20000"/>
              </a:spcBef>
              <a:spcAft>
                <a:spcPct val="0"/>
              </a:spcAft>
              <a:buClr>
                <a:srgbClr val="0033CC"/>
              </a:buClr>
              <a:buSzPct val="60000"/>
              <a:buFont typeface="Arial" pitchFamily="34" charset="0"/>
              <a:buChar char="•"/>
              <a:defRPr/>
            </a:pPr>
            <a:r>
              <a:rPr lang="en-US" sz="2800" u="sng" kern="0" dirty="0">
                <a:solidFill>
                  <a:srgbClr val="003399"/>
                </a:solidFill>
              </a:rPr>
              <a:t>Example 1:</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add x1,x2,x3</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t>
            </a:r>
            <a:r>
              <a:rPr lang="en-US" sz="2400" kern="0" dirty="0" err="1">
                <a:solidFill>
                  <a:srgbClr val="003399"/>
                </a:solidFill>
              </a:rPr>
              <a:t>beq</a:t>
            </a:r>
            <a:r>
              <a:rPr lang="en-US" sz="2400" kern="0" dirty="0">
                <a:solidFill>
                  <a:srgbClr val="003399"/>
                </a:solidFill>
              </a:rPr>
              <a:t> x4,x0,L</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sub x1,x1,x6</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L:	…</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or x7,x1,x8</a:t>
            </a:r>
          </a:p>
          <a:p>
            <a:pPr marL="342900" indent="-342900" fontAlgn="base">
              <a:lnSpc>
                <a:spcPct val="90000"/>
              </a:lnSpc>
              <a:spcBef>
                <a:spcPct val="20000"/>
              </a:spcBef>
              <a:spcAft>
                <a:spcPct val="0"/>
              </a:spcAft>
              <a:buClr>
                <a:srgbClr val="0033CC"/>
              </a:buClr>
              <a:buSzPct val="60000"/>
              <a:defRPr/>
            </a:pPr>
            <a:endParaRPr lang="en-US" sz="2400" kern="0" dirty="0">
              <a:solidFill>
                <a:srgbClr val="003399"/>
              </a:solidFill>
            </a:endParaRPr>
          </a:p>
          <a:p>
            <a:pPr marL="342900" indent="-342900" fontAlgn="base">
              <a:lnSpc>
                <a:spcPct val="90000"/>
              </a:lnSpc>
              <a:spcBef>
                <a:spcPct val="20000"/>
              </a:spcBef>
              <a:spcAft>
                <a:spcPct val="0"/>
              </a:spcAft>
              <a:buClr>
                <a:srgbClr val="0033CC"/>
              </a:buClr>
              <a:buSzPct val="60000"/>
              <a:buFont typeface="Arial" pitchFamily="34" charset="0"/>
              <a:buChar char="•"/>
              <a:defRPr/>
            </a:pPr>
            <a:r>
              <a:rPr lang="en-US" sz="2800" u="sng" kern="0" dirty="0">
                <a:solidFill>
                  <a:srgbClr val="003399"/>
                </a:solidFill>
              </a:rPr>
              <a:t>Example 2:</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add x1,x2,x3</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t>
            </a:r>
            <a:r>
              <a:rPr lang="en-US" sz="2400" kern="0" dirty="0" err="1">
                <a:solidFill>
                  <a:srgbClr val="003399"/>
                </a:solidFill>
              </a:rPr>
              <a:t>beq</a:t>
            </a:r>
            <a:r>
              <a:rPr lang="en-US" sz="2400" kern="0" dirty="0">
                <a:solidFill>
                  <a:srgbClr val="003399"/>
                </a:solidFill>
              </a:rPr>
              <a:t> x12,x0,skip</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sub x4,x5,x6</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add x5,x4,x9</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skip:</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or x7,x8,x9</a:t>
            </a:r>
          </a:p>
          <a:p>
            <a:pPr marL="342900" indent="-342900" fontAlgn="base">
              <a:lnSpc>
                <a:spcPct val="90000"/>
              </a:lnSpc>
              <a:spcBef>
                <a:spcPct val="20000"/>
              </a:spcBef>
              <a:spcAft>
                <a:spcPct val="0"/>
              </a:spcAft>
              <a:buClr>
                <a:srgbClr val="0033CC"/>
              </a:buClr>
              <a:buSzPct val="60000"/>
              <a:defRPr/>
            </a:pPr>
            <a:r>
              <a:rPr lang="en-US" sz="3200" kern="0" dirty="0">
                <a:solidFill>
                  <a:srgbClr val="003399"/>
                </a:solidFill>
              </a:rPr>
              <a:t>	</a:t>
            </a:r>
          </a:p>
        </p:txBody>
      </p:sp>
      <p:sp>
        <p:nvSpPr>
          <p:cNvPr id="3" name="Slide Number Placeholder 2"/>
          <p:cNvSpPr>
            <a:spLocks noGrp="1"/>
          </p:cNvSpPr>
          <p:nvPr>
            <p:ph type="sldNum" sz="quarter" idx="12"/>
          </p:nvPr>
        </p:nvSpPr>
        <p:spPr/>
        <p:txBody>
          <a:bodyPr/>
          <a:lstStyle/>
          <a:p>
            <a:fld id="{7A24F918-E48B-4CD6-88B4-F48A81EB5FB6}" type="slidenum">
              <a:rPr lang="en-US" smtClean="0"/>
              <a:pPr/>
              <a:t>10</a:t>
            </a:fld>
            <a:endParaRPr lang="en-US"/>
          </a:p>
        </p:txBody>
      </p:sp>
      <p:sp>
        <p:nvSpPr>
          <p:cNvPr id="2" name="Rectangle 3">
            <a:extLst>
              <a:ext uri="{FF2B5EF4-FFF2-40B4-BE49-F238E27FC236}">
                <a16:creationId xmlns:a16="http://schemas.microsoft.com/office/drawing/2014/main" id="{63A44F82-EEE6-7B32-C1EA-5AA5FC96D0F6}"/>
              </a:ext>
            </a:extLst>
          </p:cNvPr>
          <p:cNvSpPr txBox="1">
            <a:spLocks noChangeArrowheads="1"/>
          </p:cNvSpPr>
          <p:nvPr/>
        </p:nvSpPr>
        <p:spPr bwMode="auto">
          <a:xfrm>
            <a:off x="9758340" y="3913222"/>
            <a:ext cx="2449361" cy="30218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fontAlgn="base">
              <a:lnSpc>
                <a:spcPct val="90000"/>
              </a:lnSpc>
              <a:spcBef>
                <a:spcPct val="20000"/>
              </a:spcBef>
              <a:spcAft>
                <a:spcPct val="0"/>
              </a:spcAft>
              <a:buClr>
                <a:srgbClr val="0033CC"/>
              </a:buClr>
              <a:buSzPct val="60000"/>
              <a:buFont typeface="Arial" pitchFamily="34" charset="0"/>
              <a:buChar char="•"/>
              <a:defRPr/>
            </a:pPr>
            <a:r>
              <a:rPr lang="en-US" sz="2800" u="sng" kern="0" dirty="0">
                <a:solidFill>
                  <a:schemeClr val="accent6">
                    <a:lumMod val="50000"/>
                  </a:schemeClr>
                </a:solidFill>
              </a:rPr>
              <a:t>Example 2:</a:t>
            </a:r>
          </a:p>
          <a:p>
            <a:pPr marL="342900" indent="-342900" fontAlgn="base">
              <a:lnSpc>
                <a:spcPct val="90000"/>
              </a:lnSpc>
              <a:spcBef>
                <a:spcPct val="20000"/>
              </a:spcBef>
              <a:spcAft>
                <a:spcPct val="0"/>
              </a:spcAft>
              <a:buClr>
                <a:srgbClr val="0033CC"/>
              </a:buClr>
              <a:buSzPct val="60000"/>
              <a:defRPr/>
            </a:pPr>
            <a:r>
              <a:rPr lang="en-US" sz="2400" kern="0" dirty="0">
                <a:solidFill>
                  <a:schemeClr val="accent6">
                    <a:lumMod val="50000"/>
                  </a:schemeClr>
                </a:solidFill>
              </a:rPr>
              <a:t>	add x1,x2,x3</a:t>
            </a:r>
          </a:p>
          <a:p>
            <a:pPr marL="342900" indent="-342900" fontAlgn="base">
              <a:lnSpc>
                <a:spcPct val="90000"/>
              </a:lnSpc>
              <a:spcBef>
                <a:spcPct val="20000"/>
              </a:spcBef>
              <a:spcAft>
                <a:spcPct val="0"/>
              </a:spcAft>
              <a:buClr>
                <a:srgbClr val="0033CC"/>
              </a:buClr>
              <a:buSzPct val="60000"/>
              <a:defRPr/>
            </a:pPr>
            <a:r>
              <a:rPr lang="en-US" sz="2400" kern="0" dirty="0">
                <a:solidFill>
                  <a:schemeClr val="accent6">
                    <a:lumMod val="50000"/>
                  </a:schemeClr>
                </a:solidFill>
              </a:rPr>
              <a:t>	sub x4,x5,x6</a:t>
            </a:r>
          </a:p>
          <a:p>
            <a:pPr marL="342900" indent="-342900" fontAlgn="base">
              <a:lnSpc>
                <a:spcPct val="90000"/>
              </a:lnSpc>
              <a:spcBef>
                <a:spcPct val="20000"/>
              </a:spcBef>
              <a:spcAft>
                <a:spcPct val="0"/>
              </a:spcAft>
              <a:buClr>
                <a:srgbClr val="0033CC"/>
              </a:buClr>
              <a:buSzPct val="60000"/>
              <a:defRPr/>
            </a:pPr>
            <a:r>
              <a:rPr lang="en-US" sz="2400" kern="0" dirty="0">
                <a:solidFill>
                  <a:schemeClr val="accent6">
                    <a:lumMod val="50000"/>
                  </a:schemeClr>
                </a:solidFill>
              </a:rPr>
              <a:t>	</a:t>
            </a:r>
            <a:r>
              <a:rPr lang="en-US" sz="2400" kern="0" dirty="0" err="1">
                <a:solidFill>
                  <a:schemeClr val="accent6">
                    <a:lumMod val="50000"/>
                  </a:schemeClr>
                </a:solidFill>
              </a:rPr>
              <a:t>beq</a:t>
            </a:r>
            <a:r>
              <a:rPr lang="en-US" sz="2400" kern="0" dirty="0">
                <a:solidFill>
                  <a:schemeClr val="accent6">
                    <a:lumMod val="50000"/>
                  </a:schemeClr>
                </a:solidFill>
              </a:rPr>
              <a:t> x12,x0,skip</a:t>
            </a:r>
          </a:p>
          <a:p>
            <a:pPr marL="342900" indent="-342900" fontAlgn="base">
              <a:lnSpc>
                <a:spcPct val="90000"/>
              </a:lnSpc>
              <a:spcBef>
                <a:spcPct val="20000"/>
              </a:spcBef>
              <a:spcAft>
                <a:spcPct val="0"/>
              </a:spcAft>
              <a:buClr>
                <a:srgbClr val="0033CC"/>
              </a:buClr>
              <a:buSzPct val="60000"/>
              <a:defRPr/>
            </a:pPr>
            <a:r>
              <a:rPr lang="en-US" sz="2400" kern="0" dirty="0">
                <a:solidFill>
                  <a:schemeClr val="accent6">
                    <a:lumMod val="50000"/>
                  </a:schemeClr>
                </a:solidFill>
              </a:rPr>
              <a:t>	add x5,x4,x9</a:t>
            </a:r>
          </a:p>
          <a:p>
            <a:pPr marL="342900" indent="-342900" fontAlgn="base">
              <a:lnSpc>
                <a:spcPct val="90000"/>
              </a:lnSpc>
              <a:spcBef>
                <a:spcPct val="20000"/>
              </a:spcBef>
              <a:spcAft>
                <a:spcPct val="0"/>
              </a:spcAft>
              <a:buClr>
                <a:srgbClr val="0033CC"/>
              </a:buClr>
              <a:buSzPct val="60000"/>
              <a:defRPr/>
            </a:pPr>
            <a:r>
              <a:rPr lang="en-US" sz="2400" kern="0" dirty="0">
                <a:solidFill>
                  <a:schemeClr val="accent6">
                    <a:lumMod val="50000"/>
                  </a:schemeClr>
                </a:solidFill>
              </a:rPr>
              <a:t>skip:</a:t>
            </a:r>
          </a:p>
          <a:p>
            <a:pPr marL="342900" indent="-342900" fontAlgn="base">
              <a:lnSpc>
                <a:spcPct val="90000"/>
              </a:lnSpc>
              <a:spcBef>
                <a:spcPct val="20000"/>
              </a:spcBef>
              <a:spcAft>
                <a:spcPct val="0"/>
              </a:spcAft>
              <a:buClr>
                <a:srgbClr val="0033CC"/>
              </a:buClr>
              <a:buSzPct val="60000"/>
              <a:defRPr/>
            </a:pPr>
            <a:r>
              <a:rPr lang="en-US" sz="2400" kern="0" dirty="0">
                <a:solidFill>
                  <a:schemeClr val="accent6">
                    <a:lumMod val="50000"/>
                  </a:schemeClr>
                </a:solidFill>
              </a:rPr>
              <a:t>	or x7,x8,x9</a:t>
            </a:r>
          </a:p>
          <a:p>
            <a:pPr marL="342900" indent="-342900" fontAlgn="base">
              <a:lnSpc>
                <a:spcPct val="90000"/>
              </a:lnSpc>
              <a:spcBef>
                <a:spcPct val="20000"/>
              </a:spcBef>
              <a:spcAft>
                <a:spcPct val="0"/>
              </a:spcAft>
              <a:buClr>
                <a:srgbClr val="0033CC"/>
              </a:buClr>
              <a:buSzPct val="60000"/>
              <a:defRPr/>
            </a:pPr>
            <a:r>
              <a:rPr lang="en-US" sz="3200" kern="0" dirty="0">
                <a:solidFill>
                  <a:schemeClr val="accent6">
                    <a:lumMod val="50000"/>
                  </a:schemeClr>
                </a:solidFill>
              </a:rPr>
              <a:t>	</a:t>
            </a:r>
          </a:p>
        </p:txBody>
      </p:sp>
    </p:spTree>
    <p:custDataLst>
      <p:tags r:id="rId1"/>
    </p:custDataLst>
    <p:extLst>
      <p:ext uri="{BB962C8B-B14F-4D97-AF65-F5344CB8AC3E}">
        <p14:creationId xmlns:p14="http://schemas.microsoft.com/office/powerpoint/2010/main" val="545601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Effect transition="in" filter="fade">
                                      <p:cBhvr>
                                        <p:cTn id="7" dur="500"/>
                                        <p:tgtEl>
                                          <p:spTgt spid="6">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8" end="8"/>
                                            </p:txEl>
                                          </p:spTgt>
                                        </p:tgtEl>
                                        <p:attrNameLst>
                                          <p:attrName>style.visibility</p:attrName>
                                        </p:attrNameLst>
                                      </p:cBhvr>
                                      <p:to>
                                        <p:strVal val="visible"/>
                                      </p:to>
                                    </p:set>
                                    <p:animEffect transition="in" filter="fade">
                                      <p:cBhvr>
                                        <p:cTn id="10" dur="500"/>
                                        <p:tgtEl>
                                          <p:spTgt spid="6">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9" end="9"/>
                                            </p:txEl>
                                          </p:spTgt>
                                        </p:tgtEl>
                                        <p:attrNameLst>
                                          <p:attrName>style.visibility</p:attrName>
                                        </p:attrNameLst>
                                      </p:cBhvr>
                                      <p:to>
                                        <p:strVal val="visible"/>
                                      </p:to>
                                    </p:set>
                                    <p:animEffect transition="in" filter="fade">
                                      <p:cBhvr>
                                        <p:cTn id="13" dur="500"/>
                                        <p:tgtEl>
                                          <p:spTgt spid="6">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10" end="10"/>
                                            </p:txEl>
                                          </p:spTgt>
                                        </p:tgtEl>
                                        <p:attrNameLst>
                                          <p:attrName>style.visibility</p:attrName>
                                        </p:attrNameLst>
                                      </p:cBhvr>
                                      <p:to>
                                        <p:strVal val="visible"/>
                                      </p:to>
                                    </p:set>
                                    <p:animEffect transition="in" filter="fade">
                                      <p:cBhvr>
                                        <p:cTn id="16" dur="500"/>
                                        <p:tgtEl>
                                          <p:spTgt spid="6">
                                            <p:txEl>
                                              <p:pRg st="10" end="1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11" end="11"/>
                                            </p:txEl>
                                          </p:spTgt>
                                        </p:tgtEl>
                                        <p:attrNameLst>
                                          <p:attrName>style.visibility</p:attrName>
                                        </p:attrNameLst>
                                      </p:cBhvr>
                                      <p:to>
                                        <p:strVal val="visible"/>
                                      </p:to>
                                    </p:set>
                                    <p:animEffect transition="in" filter="fade">
                                      <p:cBhvr>
                                        <p:cTn id="19" dur="500"/>
                                        <p:tgtEl>
                                          <p:spTgt spid="6">
                                            <p:txEl>
                                              <p:pRg st="11" end="1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6">
                                            <p:txEl>
                                              <p:pRg st="12" end="12"/>
                                            </p:txEl>
                                          </p:spTgt>
                                        </p:tgtEl>
                                        <p:attrNameLst>
                                          <p:attrName>style.visibility</p:attrName>
                                        </p:attrNameLst>
                                      </p:cBhvr>
                                      <p:to>
                                        <p:strVal val="visible"/>
                                      </p:to>
                                    </p:set>
                                    <p:animEffect transition="in" filter="fade">
                                      <p:cBhvr>
                                        <p:cTn id="22" dur="500"/>
                                        <p:tgtEl>
                                          <p:spTgt spid="6">
                                            <p:txEl>
                                              <p:pRg st="12" end="1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6">
                                            <p:txEl>
                                              <p:pRg st="13" end="13"/>
                                            </p:txEl>
                                          </p:spTgt>
                                        </p:tgtEl>
                                        <p:attrNameLst>
                                          <p:attrName>style.visibility</p:attrName>
                                        </p:attrNameLst>
                                      </p:cBhvr>
                                      <p:to>
                                        <p:strVal val="visible"/>
                                      </p:to>
                                    </p:set>
                                    <p:animEffect transition="in" filter="fade">
                                      <p:cBhvr>
                                        <p:cTn id="25" dur="500"/>
                                        <p:tgtEl>
                                          <p:spTgt spid="6">
                                            <p:txEl>
                                              <p:pRg st="13" end="1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42691">
                                            <p:txEl>
                                              <p:pRg st="3" end="3"/>
                                            </p:txEl>
                                          </p:spTgt>
                                        </p:tgtEl>
                                        <p:attrNameLst>
                                          <p:attrName>style.visibility</p:attrName>
                                        </p:attrNameLst>
                                      </p:cBhvr>
                                      <p:to>
                                        <p:strVal val="visible"/>
                                      </p:to>
                                    </p:set>
                                    <p:animEffect transition="in" filter="fade">
                                      <p:cBhvr>
                                        <p:cTn id="28" dur="500"/>
                                        <p:tgtEl>
                                          <p:spTgt spid="242691">
                                            <p:txEl>
                                              <p:pRg st="3" end="3"/>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42691">
                                            <p:txEl>
                                              <p:pRg st="4" end="4"/>
                                            </p:txEl>
                                          </p:spTgt>
                                        </p:tgtEl>
                                        <p:attrNameLst>
                                          <p:attrName>style.visibility</p:attrName>
                                        </p:attrNameLst>
                                      </p:cBhvr>
                                      <p:to>
                                        <p:strVal val="visible"/>
                                      </p:to>
                                    </p:set>
                                    <p:animEffect transition="in" filter="fade">
                                      <p:cBhvr>
                                        <p:cTn id="31" dur="500"/>
                                        <p:tgtEl>
                                          <p:spTgt spid="242691">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fade">
                                      <p:cBhvr>
                                        <p:cTn id="3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a:cs typeface="B Titr" panose="00000700000000000000" pitchFamily="2" charset="-78"/>
              </a:rPr>
              <a:t>Copyright Notice</a:t>
            </a:r>
          </a:p>
        </p:txBody>
      </p:sp>
      <p:sp>
        <p:nvSpPr>
          <p:cNvPr id="6" name="Slide Number Placeholder 5"/>
          <p:cNvSpPr>
            <a:spLocks noGrp="1"/>
          </p:cNvSpPr>
          <p:nvPr>
            <p:ph type="sldNum" sz="quarter" idx="12"/>
          </p:nvPr>
        </p:nvSpPr>
        <p:spPr/>
        <p:txBody>
          <a:bodyPr/>
          <a:lstStyle/>
          <a:p>
            <a:pPr rtl="1">
              <a:buClr>
                <a:prstClr val="black"/>
              </a:buClr>
            </a:pPr>
            <a:fld id="{B6F15528-21DE-4FAA-801E-634DDDAF4B2B}" type="slidenum">
              <a:rPr lang="en-US" smtClean="0">
                <a:solidFill>
                  <a:prstClr val="black"/>
                </a:solidFill>
              </a:rPr>
              <a:pPr rtl="1">
                <a:buClr>
                  <a:prstClr val="black"/>
                </a:buClr>
              </a:pPr>
              <a:t>2</a:t>
            </a:fld>
            <a:endParaRPr lang="en-US" dirty="0">
              <a:solidFill>
                <a:prstClr val="black"/>
              </a:solidFill>
            </a:endParaRPr>
          </a:p>
        </p:txBody>
      </p:sp>
      <p:sp>
        <p:nvSpPr>
          <p:cNvPr id="206" name="TextBox 205"/>
          <p:cNvSpPr txBox="1"/>
          <p:nvPr/>
        </p:nvSpPr>
        <p:spPr>
          <a:xfrm>
            <a:off x="343949" y="1143001"/>
            <a:ext cx="11200351" cy="3231654"/>
          </a:xfrm>
          <a:prstGeom prst="rect">
            <a:avLst/>
          </a:prstGeom>
          <a:noFill/>
        </p:spPr>
        <p:txBody>
          <a:bodyPr wrap="square" rtlCol="0">
            <a:spAutoFit/>
          </a:bodyPr>
          <a:lstStyle/>
          <a:p>
            <a:r>
              <a:rPr lang="en-US" sz="2600" dirty="0">
                <a:solidFill>
                  <a:srgbClr val="C00000"/>
                </a:solidFill>
                <a:latin typeface="Calibri"/>
                <a:cs typeface="B Nazanin" pitchFamily="2" charset="-78"/>
              </a:rPr>
              <a:t>Lectures adopted from</a:t>
            </a:r>
          </a:p>
          <a:p>
            <a:pPr marL="457200" indent="-457200">
              <a:buFont typeface="Arial" panose="020B0604020202020204" pitchFamily="34" charset="0"/>
              <a:buChar char="•"/>
            </a:pPr>
            <a:r>
              <a:rPr lang="en-US" sz="2600" dirty="0">
                <a:solidFill>
                  <a:prstClr val="black"/>
                </a:solidFill>
                <a:latin typeface="Calibri"/>
              </a:rPr>
              <a:t>Computer Architecture: A Quantitative Approach,  6</a:t>
            </a:r>
            <a:r>
              <a:rPr lang="en-US" sz="2600" baseline="30000" dirty="0">
                <a:solidFill>
                  <a:prstClr val="black"/>
                </a:solidFill>
                <a:latin typeface="Calibri"/>
              </a:rPr>
              <a:t>th</a:t>
            </a:r>
            <a:r>
              <a:rPr lang="en-US" sz="2600" dirty="0">
                <a:solidFill>
                  <a:prstClr val="black"/>
                </a:solidFill>
                <a:latin typeface="Calibri"/>
              </a:rPr>
              <a:t> edition, John L. Hennessy,‎ David A. Patterson, MK pub., 2019</a:t>
            </a:r>
            <a:endParaRPr lang="fa-IR" sz="2600" dirty="0">
              <a:solidFill>
                <a:prstClr val="black"/>
              </a:solidFill>
              <a:latin typeface="Calibri"/>
            </a:endParaRPr>
          </a:p>
          <a:p>
            <a:pPr marL="457200" indent="-457200">
              <a:buFont typeface="Arial" panose="020B0604020202020204" pitchFamily="34" charset="0"/>
              <a:buChar char="•"/>
            </a:pPr>
            <a:endParaRPr lang="en-US" sz="2600" dirty="0">
              <a:solidFill>
                <a:prstClr val="black"/>
              </a:solidFill>
              <a:latin typeface="Calibri"/>
            </a:endParaRPr>
          </a:p>
          <a:p>
            <a:pPr marL="457200" indent="-457200">
              <a:buFont typeface="Arial" panose="020B0604020202020204" pitchFamily="34" charset="0"/>
              <a:buChar char="•"/>
            </a:pPr>
            <a:endParaRPr lang="en-US" sz="2800" b="1" dirty="0">
              <a:solidFill>
                <a:prstClr val="black"/>
              </a:solidFill>
              <a:latin typeface="Calibri"/>
            </a:endParaRPr>
          </a:p>
          <a:p>
            <a:endParaRPr lang="en-US" sz="2600" b="1" dirty="0">
              <a:solidFill>
                <a:srgbClr val="C00000"/>
              </a:solidFill>
              <a:latin typeface="Calibri"/>
              <a:cs typeface="B Nazanin" pitchFamily="2" charset="-78"/>
            </a:endParaRPr>
          </a:p>
          <a:p>
            <a:pPr marL="457200" indent="-457200">
              <a:buFont typeface="Arial" panose="020B0604020202020204" pitchFamily="34" charset="0"/>
              <a:buChar char="•"/>
            </a:pPr>
            <a:endParaRPr lang="en-US" sz="2600" b="1" dirty="0">
              <a:solidFill>
                <a:srgbClr val="C00000"/>
              </a:solidFill>
              <a:latin typeface="Calibri"/>
              <a:cs typeface="B Nazanin" pitchFamily="2" charset="-78"/>
            </a:endParaRPr>
          </a:p>
          <a:p>
            <a:endParaRPr lang="fa-IR" sz="2000" b="1" dirty="0">
              <a:solidFill>
                <a:prstClr val="black"/>
              </a:solidFill>
              <a:latin typeface="Calibri"/>
              <a:cs typeface="B Nazanin" pitchFamily="2" charset="-78"/>
            </a:endParaRPr>
          </a:p>
        </p:txBody>
      </p:sp>
      <p:sp>
        <p:nvSpPr>
          <p:cNvPr id="7" name="Footer Placeholder 6"/>
          <p:cNvSpPr>
            <a:spLocks noGrp="1"/>
          </p:cNvSpPr>
          <p:nvPr>
            <p:ph type="ftr" sz="quarter" idx="11"/>
          </p:nvPr>
        </p:nvSpPr>
        <p:spPr/>
        <p:txBody>
          <a:bodyPr/>
          <a:lstStyle/>
          <a:p>
            <a:r>
              <a:rPr lang="en-US"/>
              <a:t>Copyright © 2019, Elsevier Inc. All rights Reserved</a:t>
            </a:r>
            <a:endParaRPr lang="en-US" dirty="0"/>
          </a:p>
        </p:txBody>
      </p:sp>
    </p:spTree>
    <p:extLst>
      <p:ext uri="{BB962C8B-B14F-4D97-AF65-F5344CB8AC3E}">
        <p14:creationId xmlns:p14="http://schemas.microsoft.com/office/powerpoint/2010/main" val="2314222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0"/>
          <p:cNvSpPr>
            <a:spLocks noGrp="1" noChangeArrowheads="1"/>
          </p:cNvSpPr>
          <p:nvPr>
            <p:ph type="ftr" sz="quarter" idx="3"/>
          </p:nvPr>
        </p:nvSpPr>
        <p:spPr/>
        <p:txBody>
          <a:bodyPr/>
          <a:lstStyle/>
          <a:p>
            <a:r>
              <a:rPr lang="en-US"/>
              <a:t>Copyright © 2019, Elsevier Inc. All rights Reserved</a:t>
            </a:r>
            <a:endParaRPr lang="en-AU"/>
          </a:p>
        </p:txBody>
      </p:sp>
      <p:sp>
        <p:nvSpPr>
          <p:cNvPr id="233483" name="Rectangle 11"/>
          <p:cNvSpPr>
            <a:spLocks noChangeArrowheads="1"/>
          </p:cNvSpPr>
          <p:nvPr/>
        </p:nvSpPr>
        <p:spPr bwMode="auto">
          <a:xfrm>
            <a:off x="4367213" y="1254125"/>
            <a:ext cx="1197764" cy="369332"/>
          </a:xfrm>
          <a:prstGeom prst="rect">
            <a:avLst/>
          </a:prstGeom>
          <a:noFill/>
          <a:ln w="9525" algn="ctr">
            <a:noFill/>
            <a:miter lim="800000"/>
            <a:headEnd/>
            <a:tailEnd/>
          </a:ln>
          <a:effectLst/>
        </p:spPr>
        <p:txBody>
          <a:bodyPr wrap="none">
            <a:spAutoFit/>
          </a:bodyPr>
          <a:lstStyle/>
          <a:p>
            <a:r>
              <a:rPr lang="en-AU" dirty="0">
                <a:solidFill>
                  <a:srgbClr val="000099"/>
                </a:solidFill>
                <a:latin typeface="Arial" charset="0"/>
              </a:rPr>
              <a:t>Chapter 3</a:t>
            </a:r>
            <a:endParaRPr lang="en-GB" dirty="0">
              <a:solidFill>
                <a:srgbClr val="000099"/>
              </a:solidFill>
              <a:latin typeface="Arial" charset="0"/>
            </a:endParaRPr>
          </a:p>
        </p:txBody>
      </p:sp>
      <p:sp>
        <p:nvSpPr>
          <p:cNvPr id="233484" name="Rectangle 12"/>
          <p:cNvSpPr>
            <a:spLocks noChangeArrowheads="1"/>
          </p:cNvSpPr>
          <p:nvPr/>
        </p:nvSpPr>
        <p:spPr bwMode="auto">
          <a:xfrm>
            <a:off x="4367214" y="2060575"/>
            <a:ext cx="6525576" cy="830997"/>
          </a:xfrm>
          <a:prstGeom prst="rect">
            <a:avLst/>
          </a:prstGeom>
          <a:noFill/>
          <a:ln w="9525" algn="ctr">
            <a:noFill/>
            <a:miter lim="800000"/>
            <a:headEnd/>
            <a:tailEnd/>
          </a:ln>
          <a:effectLst/>
        </p:spPr>
        <p:txBody>
          <a:bodyPr wrap="square">
            <a:spAutoFit/>
          </a:bodyPr>
          <a:lstStyle/>
          <a:p>
            <a:r>
              <a:rPr lang="en-GB" sz="2400" b="1" dirty="0">
                <a:solidFill>
                  <a:srgbClr val="0066FF"/>
                </a:solidFill>
                <a:latin typeface="Arial" charset="0"/>
              </a:rPr>
              <a:t>Instruction-Level Parallelism and Its Exploitation</a:t>
            </a:r>
          </a:p>
        </p:txBody>
      </p:sp>
      <p:sp>
        <p:nvSpPr>
          <p:cNvPr id="233485" name="Text Box 13"/>
          <p:cNvSpPr txBox="1">
            <a:spLocks noChangeArrowheads="1"/>
          </p:cNvSpPr>
          <p:nvPr/>
        </p:nvSpPr>
        <p:spPr bwMode="auto">
          <a:xfrm>
            <a:off x="4313286" y="-100013"/>
            <a:ext cx="4502065" cy="830997"/>
          </a:xfrm>
          <a:prstGeom prst="rect">
            <a:avLst/>
          </a:prstGeom>
          <a:noFill/>
          <a:ln w="9525" algn="ctr">
            <a:noFill/>
            <a:miter lim="800000"/>
            <a:headEnd/>
            <a:tailEnd/>
          </a:ln>
          <a:effectLst/>
        </p:spPr>
        <p:txBody>
          <a:bodyPr wrap="none">
            <a:spAutoFit/>
          </a:bodyPr>
          <a:lstStyle/>
          <a:p>
            <a:pPr algn="ctr"/>
            <a:r>
              <a:rPr lang="en-US" sz="2800" dirty="0">
                <a:solidFill>
                  <a:schemeClr val="bg1"/>
                </a:solidFill>
                <a:latin typeface="Times New Roman" pitchFamily="18" charset="0"/>
              </a:rPr>
              <a:t>Computer Architecture</a:t>
            </a:r>
          </a:p>
          <a:p>
            <a:pPr algn="ctr"/>
            <a:r>
              <a:rPr lang="en-US" sz="2000" dirty="0">
                <a:solidFill>
                  <a:schemeClr val="bg1"/>
                </a:solidFill>
                <a:latin typeface="Arial" charset="0"/>
              </a:rPr>
              <a:t>A Quantitative Approach</a:t>
            </a:r>
            <a:r>
              <a:rPr lang="en-US" sz="2000">
                <a:solidFill>
                  <a:schemeClr val="bg1"/>
                </a:solidFill>
                <a:latin typeface="Arial" charset="0"/>
              </a:rPr>
              <a:t>, Sixth Edition</a:t>
            </a:r>
            <a:endParaRPr lang="en-GB" sz="2000" dirty="0">
              <a:solidFill>
                <a:schemeClr val="bg1"/>
              </a:solidFill>
              <a:latin typeface="Arial" charset="0"/>
            </a:endParaRPr>
          </a:p>
        </p:txBody>
      </p:sp>
    </p:spTree>
    <p:extLst>
      <p:ext uri="{BB962C8B-B14F-4D97-AF65-F5344CB8AC3E}">
        <p14:creationId xmlns:p14="http://schemas.microsoft.com/office/powerpoint/2010/main" val="602589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Introduction</a:t>
            </a:r>
            <a:endParaRPr lang="en-AU" dirty="0"/>
          </a:p>
        </p:txBody>
      </p:sp>
      <p:sp>
        <p:nvSpPr>
          <p:cNvPr id="242691" name="Rectangle 3"/>
          <p:cNvSpPr>
            <a:spLocks noGrp="1" noChangeArrowheads="1"/>
          </p:cNvSpPr>
          <p:nvPr>
            <p:ph idx="1"/>
          </p:nvPr>
        </p:nvSpPr>
        <p:spPr/>
        <p:txBody>
          <a:bodyPr>
            <a:normAutofit/>
          </a:bodyPr>
          <a:lstStyle/>
          <a:p>
            <a:pPr>
              <a:lnSpc>
                <a:spcPct val="90000"/>
              </a:lnSpc>
            </a:pPr>
            <a:r>
              <a:rPr lang="en-US" sz="3200" dirty="0"/>
              <a:t>Pipelining become universal technique in 1985</a:t>
            </a:r>
          </a:p>
          <a:p>
            <a:pPr lvl="1">
              <a:lnSpc>
                <a:spcPct val="90000"/>
              </a:lnSpc>
            </a:pPr>
            <a:r>
              <a:rPr lang="en-US" sz="2800" dirty="0"/>
              <a:t>Overlaps execution of instructions</a:t>
            </a:r>
          </a:p>
          <a:p>
            <a:pPr lvl="1">
              <a:lnSpc>
                <a:spcPct val="90000"/>
              </a:lnSpc>
            </a:pPr>
            <a:r>
              <a:rPr lang="en-US" sz="2800" dirty="0"/>
              <a:t>Exploits “Instruction Level Parallelism”</a:t>
            </a:r>
          </a:p>
          <a:p>
            <a:pPr lvl="1">
              <a:lnSpc>
                <a:spcPct val="90000"/>
              </a:lnSpc>
            </a:pPr>
            <a:endParaRPr lang="en-US" dirty="0"/>
          </a:p>
          <a:p>
            <a:pPr>
              <a:lnSpc>
                <a:spcPct val="90000"/>
              </a:lnSpc>
            </a:pPr>
            <a:r>
              <a:rPr lang="en-US" sz="3200" dirty="0"/>
              <a:t>Beyond this, there are two main approaches:</a:t>
            </a:r>
          </a:p>
          <a:p>
            <a:pPr lvl="1">
              <a:lnSpc>
                <a:spcPct val="90000"/>
              </a:lnSpc>
            </a:pPr>
            <a:r>
              <a:rPr lang="en-US" sz="2800" dirty="0"/>
              <a:t>Hardware-based dynamic approaches</a:t>
            </a:r>
          </a:p>
          <a:p>
            <a:pPr lvl="2">
              <a:lnSpc>
                <a:spcPct val="90000"/>
              </a:lnSpc>
            </a:pPr>
            <a:r>
              <a:rPr lang="en-US" sz="2400" dirty="0"/>
              <a:t>Used in server and desktop processors</a:t>
            </a:r>
          </a:p>
          <a:p>
            <a:pPr lvl="2">
              <a:lnSpc>
                <a:spcPct val="90000"/>
              </a:lnSpc>
            </a:pPr>
            <a:r>
              <a:rPr lang="en-US" sz="2400" dirty="0"/>
              <a:t>Not used as extensively in PMD processors</a:t>
            </a:r>
          </a:p>
          <a:p>
            <a:pPr lvl="1">
              <a:lnSpc>
                <a:spcPct val="90000"/>
              </a:lnSpc>
            </a:pPr>
            <a:r>
              <a:rPr lang="en-US" sz="2800" dirty="0"/>
              <a:t>Compiler-based static approaches</a:t>
            </a:r>
          </a:p>
          <a:p>
            <a:pPr lvl="2">
              <a:lnSpc>
                <a:spcPct val="90000"/>
              </a:lnSpc>
            </a:pPr>
            <a:r>
              <a:rPr lang="en-US" sz="2400" dirty="0"/>
              <a:t>Not as successful outside of scientific applications</a:t>
            </a:r>
          </a:p>
          <a:p>
            <a:pPr lvl="2">
              <a:lnSpc>
                <a:spcPct val="90000"/>
              </a:lnSpc>
            </a:pPr>
            <a:endParaRPr lang="en-US" sz="2400" dirty="0"/>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sp>
        <p:nvSpPr>
          <p:cNvPr id="3" name="Slide Number Placeholder 2"/>
          <p:cNvSpPr>
            <a:spLocks noGrp="1"/>
          </p:cNvSpPr>
          <p:nvPr>
            <p:ph type="sldNum" sz="quarter" idx="12"/>
          </p:nvPr>
        </p:nvSpPr>
        <p:spPr/>
        <p:txBody>
          <a:bodyPr/>
          <a:lstStyle/>
          <a:p>
            <a:fld id="{7A24F918-E48B-4CD6-88B4-F48A81EB5FB6}" type="slidenum">
              <a:rPr lang="en-US" smtClean="0"/>
              <a:pPr/>
              <a:t>4</a:t>
            </a:fld>
            <a:endParaRPr lang="en-US"/>
          </a:p>
        </p:txBody>
      </p:sp>
      <p:sp>
        <p:nvSpPr>
          <p:cNvPr id="6" name="Rectangle 5"/>
          <p:cNvSpPr/>
          <p:nvPr/>
        </p:nvSpPr>
        <p:spPr>
          <a:xfrm>
            <a:off x="6687569" y="3655781"/>
            <a:ext cx="5163239" cy="1323439"/>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در پردازنده ای که پایپ لاین داریم دو راهکار وجود دارد:</a:t>
            </a:r>
          </a:p>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1- راهکار سخت افزاری</a:t>
            </a:r>
          </a:p>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2- رهکار نرم افزاری و استفاده از کامپایلر</a:t>
            </a:r>
          </a:p>
        </p:txBody>
      </p:sp>
    </p:spTree>
    <p:custDataLst>
      <p:tags r:id="rId1"/>
    </p:custDataLst>
    <p:extLst>
      <p:ext uri="{BB962C8B-B14F-4D97-AF65-F5344CB8AC3E}">
        <p14:creationId xmlns:p14="http://schemas.microsoft.com/office/powerpoint/2010/main" val="3019773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4" end="4"/>
                                            </p:txEl>
                                          </p:spTgt>
                                        </p:tgtEl>
                                        <p:attrNameLst>
                                          <p:attrName>style.visibility</p:attrName>
                                        </p:attrNameLst>
                                      </p:cBhvr>
                                      <p:to>
                                        <p:strVal val="visible"/>
                                      </p:to>
                                    </p:set>
                                    <p:animEffect transition="in" filter="fade">
                                      <p:cBhvr>
                                        <p:cTn id="7" dur="500"/>
                                        <p:tgtEl>
                                          <p:spTgt spid="242691">
                                            <p:txEl>
                                              <p:pRg st="4" end="4"/>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par>
                                <p:cTn id="12" presetID="10" presetClass="entr" presetSubtype="0" fill="hold" nodeType="withEffect">
                                  <p:stCondLst>
                                    <p:cond delay="0"/>
                                  </p:stCondLst>
                                  <p:childTnLst>
                                    <p:set>
                                      <p:cBhvr>
                                        <p:cTn id="13" dur="1" fill="hold">
                                          <p:stCondLst>
                                            <p:cond delay="0"/>
                                          </p:stCondLst>
                                        </p:cTn>
                                        <p:tgtEl>
                                          <p:spTgt spid="242691">
                                            <p:txEl>
                                              <p:pRg st="5" end="5"/>
                                            </p:txEl>
                                          </p:spTgt>
                                        </p:tgtEl>
                                        <p:attrNameLst>
                                          <p:attrName>style.visibility</p:attrName>
                                        </p:attrNameLst>
                                      </p:cBhvr>
                                      <p:to>
                                        <p:strVal val="visible"/>
                                      </p:to>
                                    </p:set>
                                    <p:animEffect transition="in" filter="fade">
                                      <p:cBhvr>
                                        <p:cTn id="14" dur="500"/>
                                        <p:tgtEl>
                                          <p:spTgt spid="242691">
                                            <p:txEl>
                                              <p:pRg st="5" end="5"/>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242691">
                                            <p:txEl>
                                              <p:pRg st="6" end="6"/>
                                            </p:txEl>
                                          </p:spTgt>
                                        </p:tgtEl>
                                        <p:attrNameLst>
                                          <p:attrName>style.visibility</p:attrName>
                                        </p:attrNameLst>
                                      </p:cBhvr>
                                      <p:to>
                                        <p:strVal val="visible"/>
                                      </p:to>
                                    </p:set>
                                    <p:animEffect transition="in" filter="fade">
                                      <p:cBhvr>
                                        <p:cTn id="17" dur="500"/>
                                        <p:tgtEl>
                                          <p:spTgt spid="242691">
                                            <p:txEl>
                                              <p:pRg st="6" end="6"/>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42691">
                                            <p:txEl>
                                              <p:pRg st="7" end="7"/>
                                            </p:txEl>
                                          </p:spTgt>
                                        </p:tgtEl>
                                        <p:attrNameLst>
                                          <p:attrName>style.visibility</p:attrName>
                                        </p:attrNameLst>
                                      </p:cBhvr>
                                      <p:to>
                                        <p:strVal val="visible"/>
                                      </p:to>
                                    </p:set>
                                    <p:animEffect transition="in" filter="fade">
                                      <p:cBhvr>
                                        <p:cTn id="20" dur="500"/>
                                        <p:tgtEl>
                                          <p:spTgt spid="242691">
                                            <p:txEl>
                                              <p:pRg st="7" end="7"/>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42691">
                                            <p:txEl>
                                              <p:pRg st="8" end="8"/>
                                            </p:txEl>
                                          </p:spTgt>
                                        </p:tgtEl>
                                        <p:attrNameLst>
                                          <p:attrName>style.visibility</p:attrName>
                                        </p:attrNameLst>
                                      </p:cBhvr>
                                      <p:to>
                                        <p:strVal val="visible"/>
                                      </p:to>
                                    </p:set>
                                    <p:animEffect transition="in" filter="fade">
                                      <p:cBhvr>
                                        <p:cTn id="25" dur="500"/>
                                        <p:tgtEl>
                                          <p:spTgt spid="242691">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42691">
                                            <p:txEl>
                                              <p:pRg st="9" end="9"/>
                                            </p:txEl>
                                          </p:spTgt>
                                        </p:tgtEl>
                                        <p:attrNameLst>
                                          <p:attrName>style.visibility</p:attrName>
                                        </p:attrNameLst>
                                      </p:cBhvr>
                                      <p:to>
                                        <p:strVal val="visible"/>
                                      </p:to>
                                    </p:set>
                                    <p:animEffect transition="in" filter="fade">
                                      <p:cBhvr>
                                        <p:cTn id="28" dur="500"/>
                                        <p:tgtEl>
                                          <p:spTgt spid="24269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Instruction-Level Parallelism</a:t>
            </a:r>
            <a:endParaRPr lang="en-AU" dirty="0"/>
          </a:p>
        </p:txBody>
      </p:sp>
      <p:sp>
        <p:nvSpPr>
          <p:cNvPr id="242691" name="Rectangle 3"/>
          <p:cNvSpPr>
            <a:spLocks noGrp="1" noChangeArrowheads="1"/>
          </p:cNvSpPr>
          <p:nvPr>
            <p:ph idx="1"/>
          </p:nvPr>
        </p:nvSpPr>
        <p:spPr/>
        <p:txBody>
          <a:bodyPr>
            <a:normAutofit/>
          </a:bodyPr>
          <a:lstStyle/>
          <a:p>
            <a:pPr>
              <a:lnSpc>
                <a:spcPct val="90000"/>
              </a:lnSpc>
            </a:pPr>
            <a:r>
              <a:rPr lang="en-US" sz="3200" dirty="0"/>
              <a:t>When exploiting instruction-level parallelism, goal is to minimize CPI</a:t>
            </a:r>
          </a:p>
          <a:p>
            <a:pPr lvl="1">
              <a:lnSpc>
                <a:spcPct val="90000"/>
              </a:lnSpc>
            </a:pPr>
            <a:r>
              <a:rPr lang="en-US" sz="2800" dirty="0"/>
              <a:t>Pipeline CPI =</a:t>
            </a:r>
          </a:p>
          <a:p>
            <a:pPr lvl="2">
              <a:lnSpc>
                <a:spcPct val="90000"/>
              </a:lnSpc>
            </a:pPr>
            <a:r>
              <a:rPr lang="en-US" sz="2400" dirty="0"/>
              <a:t>Ideal pipeline CPI +</a:t>
            </a:r>
          </a:p>
          <a:p>
            <a:pPr lvl="2">
              <a:lnSpc>
                <a:spcPct val="90000"/>
              </a:lnSpc>
            </a:pPr>
            <a:r>
              <a:rPr lang="en-US" sz="2400" dirty="0"/>
              <a:t>Structural stalls +</a:t>
            </a:r>
          </a:p>
          <a:p>
            <a:pPr lvl="2">
              <a:lnSpc>
                <a:spcPct val="90000"/>
              </a:lnSpc>
            </a:pPr>
            <a:r>
              <a:rPr lang="en-US" sz="2400" dirty="0"/>
              <a:t>Data hazard stalls +</a:t>
            </a:r>
          </a:p>
          <a:p>
            <a:pPr lvl="2">
              <a:lnSpc>
                <a:spcPct val="90000"/>
              </a:lnSpc>
            </a:pPr>
            <a:r>
              <a:rPr lang="en-US" sz="2400" dirty="0"/>
              <a:t>Control stalls</a:t>
            </a:r>
          </a:p>
          <a:p>
            <a:pPr>
              <a:lnSpc>
                <a:spcPct val="90000"/>
              </a:lnSpc>
            </a:pPr>
            <a:endParaRPr lang="en-US" sz="2400" dirty="0"/>
          </a:p>
          <a:p>
            <a:pPr>
              <a:lnSpc>
                <a:spcPct val="90000"/>
              </a:lnSpc>
            </a:pPr>
            <a:r>
              <a:rPr lang="en-US" sz="3200" dirty="0"/>
              <a:t>Parallelism with basic block is limited</a:t>
            </a:r>
          </a:p>
          <a:p>
            <a:pPr lvl="1">
              <a:lnSpc>
                <a:spcPct val="90000"/>
              </a:lnSpc>
            </a:pPr>
            <a:r>
              <a:rPr lang="en-US" sz="2800" dirty="0"/>
              <a:t>Typical size of basic block = 3-6 instructions</a:t>
            </a:r>
          </a:p>
          <a:p>
            <a:pPr lvl="1">
              <a:lnSpc>
                <a:spcPct val="90000"/>
              </a:lnSpc>
            </a:pPr>
            <a:r>
              <a:rPr lang="en-US" sz="2800" dirty="0"/>
              <a:t>Must optimize across branches</a:t>
            </a:r>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sp>
        <p:nvSpPr>
          <p:cNvPr id="3" name="Slide Number Placeholder 2"/>
          <p:cNvSpPr>
            <a:spLocks noGrp="1"/>
          </p:cNvSpPr>
          <p:nvPr>
            <p:ph type="sldNum" sz="quarter" idx="12"/>
          </p:nvPr>
        </p:nvSpPr>
        <p:spPr/>
        <p:txBody>
          <a:bodyPr/>
          <a:lstStyle/>
          <a:p>
            <a:fld id="{7A24F918-E48B-4CD6-88B4-F48A81EB5FB6}" type="slidenum">
              <a:rPr lang="en-US" smtClean="0"/>
              <a:pPr/>
              <a:t>5</a:t>
            </a:fld>
            <a:endParaRPr lang="en-US"/>
          </a:p>
        </p:txBody>
      </p:sp>
      <p:sp>
        <p:nvSpPr>
          <p:cNvPr id="6" name="Rectangle 5"/>
          <p:cNvSpPr/>
          <p:nvPr/>
        </p:nvSpPr>
        <p:spPr>
          <a:xfrm>
            <a:off x="5601662" y="2020712"/>
            <a:ext cx="6204748" cy="400110"/>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در </a:t>
            </a:r>
            <a:r>
              <a:rPr lang="en-US" sz="2000" dirty="0">
                <a:solidFill>
                  <a:srgbClr val="002060"/>
                </a:solidFill>
                <a:cs typeface="B Yekan" panose="00000400000000000000" pitchFamily="2" charset="-78"/>
              </a:rPr>
              <a:t>ILP</a:t>
            </a:r>
            <a:r>
              <a:rPr lang="fa-IR" sz="2000" dirty="0">
                <a:solidFill>
                  <a:srgbClr val="002060"/>
                </a:solidFill>
                <a:cs typeface="B Yekan" panose="00000400000000000000" pitchFamily="2" charset="-78"/>
              </a:rPr>
              <a:t>، هدف کاهش </a:t>
            </a:r>
            <a:r>
              <a:rPr lang="en-US" sz="2000" dirty="0">
                <a:solidFill>
                  <a:srgbClr val="002060"/>
                </a:solidFill>
                <a:cs typeface="B Yekan" panose="00000400000000000000" pitchFamily="2" charset="-78"/>
              </a:rPr>
              <a:t>CPI (Clock per instruction)</a:t>
            </a:r>
            <a:r>
              <a:rPr lang="fa-IR" sz="2000" dirty="0">
                <a:solidFill>
                  <a:srgbClr val="002060"/>
                </a:solidFill>
                <a:cs typeface="B Yekan" panose="00000400000000000000" pitchFamily="2" charset="-78"/>
              </a:rPr>
              <a:t> است</a:t>
            </a:r>
          </a:p>
        </p:txBody>
      </p:sp>
      <p:sp>
        <p:nvSpPr>
          <p:cNvPr id="7" name="Rectangle 6"/>
          <p:cNvSpPr/>
          <p:nvPr/>
        </p:nvSpPr>
        <p:spPr>
          <a:xfrm>
            <a:off x="6686381" y="3493865"/>
            <a:ext cx="5163239" cy="1323439"/>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واقعیت تلخ این است که </a:t>
            </a:r>
            <a:r>
              <a:rPr lang="en-US" sz="2000" dirty="0">
                <a:solidFill>
                  <a:srgbClr val="002060"/>
                </a:solidFill>
                <a:cs typeface="B Yekan" panose="00000400000000000000" pitchFamily="2" charset="-78"/>
              </a:rPr>
              <a:t>Basic block</a:t>
            </a:r>
            <a:r>
              <a:rPr lang="fa-IR" sz="2000" dirty="0">
                <a:solidFill>
                  <a:srgbClr val="002060"/>
                </a:solidFill>
                <a:cs typeface="B Yekan" panose="00000400000000000000" pitchFamily="2" charset="-78"/>
              </a:rPr>
              <a:t> ها شامل دستورات کمی هستند</a:t>
            </a:r>
          </a:p>
          <a:p>
            <a:pPr marL="285750" indent="-285750" algn="r" rtl="1">
              <a:buClr>
                <a:srgbClr val="FF0000"/>
              </a:buClr>
              <a:buSzPct val="75000"/>
              <a:buFont typeface="Wingdings" panose="05000000000000000000" pitchFamily="2" charset="2"/>
              <a:buChar char="ü"/>
            </a:pPr>
            <a:r>
              <a:rPr lang="en-US" sz="2000" dirty="0">
                <a:solidFill>
                  <a:srgbClr val="002060"/>
                </a:solidFill>
                <a:cs typeface="B Yekan" panose="00000400000000000000" pitchFamily="2" charset="-78"/>
              </a:rPr>
              <a:t>basic block </a:t>
            </a:r>
            <a:r>
              <a:rPr lang="fa-IR" sz="2000" dirty="0">
                <a:solidFill>
                  <a:srgbClr val="002060"/>
                </a:solidFill>
                <a:cs typeface="B Yekan" panose="00000400000000000000" pitchFamily="2" charset="-78"/>
              </a:rPr>
              <a:t> قطعه کدی از برنامه است که در آن هیچ انشعابی نباشد</a:t>
            </a:r>
          </a:p>
        </p:txBody>
      </p:sp>
    </p:spTree>
    <p:custDataLst>
      <p:tags r:id="rId1"/>
    </p:custDataLst>
    <p:extLst>
      <p:ext uri="{BB962C8B-B14F-4D97-AF65-F5344CB8AC3E}">
        <p14:creationId xmlns:p14="http://schemas.microsoft.com/office/powerpoint/2010/main" val="401187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2691">
                                            <p:txEl>
                                              <p:pRg st="7" end="7"/>
                                            </p:txEl>
                                          </p:spTgt>
                                        </p:tgtEl>
                                        <p:attrNameLst>
                                          <p:attrName>style.visibility</p:attrName>
                                        </p:attrNameLst>
                                      </p:cBhvr>
                                      <p:to>
                                        <p:strVal val="visible"/>
                                      </p:to>
                                    </p:set>
                                    <p:animEffect transition="in" filter="fade">
                                      <p:cBhvr>
                                        <p:cTn id="12" dur="500"/>
                                        <p:tgtEl>
                                          <p:spTgt spid="242691">
                                            <p:txEl>
                                              <p:pRg st="7" end="7"/>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nodeType="withEffect">
                                  <p:stCondLst>
                                    <p:cond delay="0"/>
                                  </p:stCondLst>
                                  <p:childTnLst>
                                    <p:set>
                                      <p:cBhvr>
                                        <p:cTn id="18" dur="1" fill="hold">
                                          <p:stCondLst>
                                            <p:cond delay="0"/>
                                          </p:stCondLst>
                                        </p:cTn>
                                        <p:tgtEl>
                                          <p:spTgt spid="242691">
                                            <p:txEl>
                                              <p:pRg st="8" end="8"/>
                                            </p:txEl>
                                          </p:spTgt>
                                        </p:tgtEl>
                                        <p:attrNameLst>
                                          <p:attrName>style.visibility</p:attrName>
                                        </p:attrNameLst>
                                      </p:cBhvr>
                                      <p:to>
                                        <p:strVal val="visible"/>
                                      </p:to>
                                    </p:set>
                                    <p:animEffect transition="in" filter="fade">
                                      <p:cBhvr>
                                        <p:cTn id="19" dur="500"/>
                                        <p:tgtEl>
                                          <p:spTgt spid="242691">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42691">
                                            <p:txEl>
                                              <p:pRg st="9" end="9"/>
                                            </p:txEl>
                                          </p:spTgt>
                                        </p:tgtEl>
                                        <p:attrNameLst>
                                          <p:attrName>style.visibility</p:attrName>
                                        </p:attrNameLst>
                                      </p:cBhvr>
                                      <p:to>
                                        <p:strVal val="visible"/>
                                      </p:to>
                                    </p:set>
                                    <p:animEffect transition="in" filter="fade">
                                      <p:cBhvr>
                                        <p:cTn id="22" dur="500"/>
                                        <p:tgtEl>
                                          <p:spTgt spid="24269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D80648-E8E5-9BB3-5876-9AEB24C01EC6}"/>
              </a:ext>
            </a:extLst>
          </p:cNvPr>
          <p:cNvSpPr/>
          <p:nvPr/>
        </p:nvSpPr>
        <p:spPr>
          <a:xfrm>
            <a:off x="115261" y="5667591"/>
            <a:ext cx="10488705" cy="825283"/>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690" name="Rectangle 2"/>
          <p:cNvSpPr>
            <a:spLocks noGrp="1" noChangeArrowheads="1"/>
          </p:cNvSpPr>
          <p:nvPr>
            <p:ph type="title"/>
          </p:nvPr>
        </p:nvSpPr>
        <p:spPr>
          <a:xfrm>
            <a:off x="215462" y="90364"/>
            <a:ext cx="11328838" cy="825283"/>
          </a:xfrm>
        </p:spPr>
        <p:txBody>
          <a:bodyPr/>
          <a:lstStyle/>
          <a:p>
            <a:r>
              <a:rPr lang="en-US" dirty="0"/>
              <a:t>Data Dependence</a:t>
            </a:r>
            <a:endParaRPr lang="en-AU" dirty="0"/>
          </a:p>
        </p:txBody>
      </p:sp>
      <p:sp>
        <p:nvSpPr>
          <p:cNvPr id="242691" name="Rectangle 3"/>
          <p:cNvSpPr>
            <a:spLocks noGrp="1" noChangeArrowheads="1"/>
          </p:cNvSpPr>
          <p:nvPr>
            <p:ph idx="1"/>
          </p:nvPr>
        </p:nvSpPr>
        <p:spPr/>
        <p:txBody>
          <a:bodyPr>
            <a:normAutofit fontScale="92500" lnSpcReduction="10000"/>
          </a:bodyPr>
          <a:lstStyle/>
          <a:p>
            <a:pPr>
              <a:lnSpc>
                <a:spcPct val="100000"/>
              </a:lnSpc>
            </a:pPr>
            <a:r>
              <a:rPr lang="en-US" sz="3200" dirty="0"/>
              <a:t>Loop-Level Parallelism</a:t>
            </a:r>
          </a:p>
          <a:p>
            <a:pPr lvl="1">
              <a:lnSpc>
                <a:spcPct val="100000"/>
              </a:lnSpc>
            </a:pPr>
            <a:r>
              <a:rPr lang="en-US" sz="2800" dirty="0"/>
              <a:t>Unroll loop statically or dynamically</a:t>
            </a:r>
          </a:p>
          <a:p>
            <a:pPr lvl="1">
              <a:lnSpc>
                <a:spcPct val="100000"/>
              </a:lnSpc>
            </a:pPr>
            <a:r>
              <a:rPr lang="en-US" sz="2800" dirty="0"/>
              <a:t>Use SIMD (vector processors and GPUs)</a:t>
            </a:r>
          </a:p>
          <a:p>
            <a:pPr lvl="1">
              <a:lnSpc>
                <a:spcPct val="100000"/>
              </a:lnSpc>
            </a:pPr>
            <a:endParaRPr lang="en-US" sz="2800" dirty="0"/>
          </a:p>
          <a:p>
            <a:pPr>
              <a:lnSpc>
                <a:spcPct val="100000"/>
              </a:lnSpc>
            </a:pPr>
            <a:r>
              <a:rPr lang="en-US" sz="3200" b="1" dirty="0">
                <a:solidFill>
                  <a:srgbClr val="C00000"/>
                </a:solidFill>
              </a:rPr>
              <a:t>Challenges</a:t>
            </a:r>
          </a:p>
          <a:p>
            <a:pPr lvl="1">
              <a:lnSpc>
                <a:spcPct val="100000"/>
              </a:lnSpc>
            </a:pPr>
            <a:r>
              <a:rPr lang="en-US" sz="2800" dirty="0"/>
              <a:t>Data dependency</a:t>
            </a:r>
          </a:p>
          <a:p>
            <a:pPr lvl="2">
              <a:lnSpc>
                <a:spcPct val="100000"/>
              </a:lnSpc>
            </a:pPr>
            <a:r>
              <a:rPr lang="en-US" sz="2800" dirty="0"/>
              <a:t>Instruction </a:t>
            </a:r>
            <a:r>
              <a:rPr lang="en-US" sz="2800" i="1" dirty="0"/>
              <a:t>j</a:t>
            </a:r>
            <a:r>
              <a:rPr lang="en-US" sz="2800" dirty="0"/>
              <a:t> is </a:t>
            </a:r>
            <a:r>
              <a:rPr lang="en-US" sz="2800" dirty="0">
                <a:solidFill>
                  <a:schemeClr val="accent1">
                    <a:lumMod val="50000"/>
                  </a:schemeClr>
                </a:solidFill>
              </a:rPr>
              <a:t>data dependent </a:t>
            </a:r>
            <a:r>
              <a:rPr lang="en-US" sz="2800" dirty="0"/>
              <a:t>on instruction </a:t>
            </a:r>
            <a:r>
              <a:rPr lang="en-US" sz="2800" i="1" dirty="0" err="1"/>
              <a:t>i</a:t>
            </a:r>
            <a:r>
              <a:rPr lang="en-US" sz="2800" dirty="0"/>
              <a:t> if</a:t>
            </a:r>
          </a:p>
          <a:p>
            <a:pPr lvl="3">
              <a:lnSpc>
                <a:spcPct val="100000"/>
              </a:lnSpc>
            </a:pPr>
            <a:r>
              <a:rPr lang="en-US" sz="2400" dirty="0"/>
              <a:t>Instruction </a:t>
            </a:r>
            <a:r>
              <a:rPr lang="en-US" sz="2400" i="1" dirty="0" err="1"/>
              <a:t>i</a:t>
            </a:r>
            <a:r>
              <a:rPr lang="en-US" sz="2400" dirty="0"/>
              <a:t> produces a result that may be used by instruction </a:t>
            </a:r>
            <a:r>
              <a:rPr lang="en-US" sz="2400" i="1" dirty="0"/>
              <a:t>j</a:t>
            </a:r>
          </a:p>
          <a:p>
            <a:pPr lvl="3">
              <a:lnSpc>
                <a:spcPct val="100000"/>
              </a:lnSpc>
            </a:pPr>
            <a:r>
              <a:rPr lang="en-US" sz="2400" dirty="0"/>
              <a:t>Instruction </a:t>
            </a:r>
            <a:r>
              <a:rPr lang="en-US" sz="2400" i="1" dirty="0"/>
              <a:t>j</a:t>
            </a:r>
            <a:r>
              <a:rPr lang="en-US" sz="2400" dirty="0"/>
              <a:t> is data dependent on instruction </a:t>
            </a:r>
            <a:r>
              <a:rPr lang="en-US" sz="2400" i="1" dirty="0"/>
              <a:t>k</a:t>
            </a:r>
            <a:r>
              <a:rPr lang="en-US" sz="2400" dirty="0"/>
              <a:t> and instruction </a:t>
            </a:r>
            <a:r>
              <a:rPr lang="en-US" sz="2400" i="1" dirty="0"/>
              <a:t>k</a:t>
            </a:r>
            <a:r>
              <a:rPr lang="en-US" sz="2400" dirty="0"/>
              <a:t> is data dependent on instruction </a:t>
            </a:r>
            <a:r>
              <a:rPr lang="en-US" sz="2400" i="1" dirty="0" err="1"/>
              <a:t>i</a:t>
            </a:r>
            <a:endParaRPr lang="en-US" sz="2400" i="1" dirty="0"/>
          </a:p>
          <a:p>
            <a:pPr lvl="3">
              <a:lnSpc>
                <a:spcPct val="100000"/>
              </a:lnSpc>
            </a:pPr>
            <a:endParaRPr lang="en-US" sz="2000" i="1" dirty="0"/>
          </a:p>
          <a:p>
            <a:pPr>
              <a:lnSpc>
                <a:spcPct val="100000"/>
              </a:lnSpc>
            </a:pPr>
            <a:r>
              <a:rPr lang="en-US" sz="3200" i="1" dirty="0">
                <a:solidFill>
                  <a:schemeClr val="accent1">
                    <a:lumMod val="50000"/>
                  </a:schemeClr>
                </a:solidFill>
              </a:rPr>
              <a:t>Dependent instructions </a:t>
            </a:r>
            <a:r>
              <a:rPr lang="en-US" sz="3200" dirty="0"/>
              <a:t>cannot be executed </a:t>
            </a:r>
            <a:r>
              <a:rPr lang="en-US" sz="3200" dirty="0">
                <a:solidFill>
                  <a:schemeClr val="accent1">
                    <a:lumMod val="50000"/>
                  </a:schemeClr>
                </a:solidFill>
              </a:rPr>
              <a:t>simultaneously</a:t>
            </a:r>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pic>
        <p:nvPicPr>
          <p:cNvPr id="1026" name="Picture 2"/>
          <p:cNvPicPr>
            <a:picLocks noChangeAspect="1" noChangeArrowheads="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7147809" y="2648179"/>
            <a:ext cx="4680668" cy="958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7A24F918-E48B-4CD6-88B4-F48A81EB5FB6}" type="slidenum">
              <a:rPr lang="en-US" smtClean="0"/>
              <a:pPr/>
              <a:t>6</a:t>
            </a:fld>
            <a:endParaRPr lang="en-US"/>
          </a:p>
        </p:txBody>
      </p:sp>
      <p:sp>
        <p:nvSpPr>
          <p:cNvPr id="7" name="Rectangle 6"/>
          <p:cNvSpPr/>
          <p:nvPr/>
        </p:nvSpPr>
        <p:spPr>
          <a:xfrm>
            <a:off x="5475384" y="1354190"/>
            <a:ext cx="6441194" cy="1015663"/>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موازی سازی در سطح حلقه ها به دو شیوه انجام میشود:</a:t>
            </a:r>
          </a:p>
          <a:p>
            <a:pPr marL="742950" lvl="1"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باز کردن حلقه</a:t>
            </a:r>
          </a:p>
          <a:p>
            <a:pPr marL="742950" lvl="1"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استفاده از </a:t>
            </a:r>
            <a:r>
              <a:rPr lang="en-US" sz="2000" dirty="0">
                <a:solidFill>
                  <a:srgbClr val="002060"/>
                </a:solidFill>
                <a:cs typeface="B Yekan" panose="00000400000000000000" pitchFamily="2" charset="-78"/>
              </a:rPr>
              <a:t>SIMD</a:t>
            </a:r>
            <a:endParaRPr lang="fa-IR" sz="2000" dirty="0">
              <a:solidFill>
                <a:srgbClr val="002060"/>
              </a:solidFill>
              <a:cs typeface="B Yekan" panose="00000400000000000000" pitchFamily="2" charset="-78"/>
            </a:endParaRPr>
          </a:p>
        </p:txBody>
      </p:sp>
    </p:spTree>
    <p:custDataLst>
      <p:tags r:id="rId1"/>
    </p:custDataLst>
    <p:extLst>
      <p:ext uri="{BB962C8B-B14F-4D97-AF65-F5344CB8AC3E}">
        <p14:creationId xmlns:p14="http://schemas.microsoft.com/office/powerpoint/2010/main" val="110973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42691">
                                            <p:txEl>
                                              <p:pRg st="4" end="4"/>
                                            </p:txEl>
                                          </p:spTgt>
                                        </p:tgtEl>
                                        <p:attrNameLst>
                                          <p:attrName>style.visibility</p:attrName>
                                        </p:attrNameLst>
                                      </p:cBhvr>
                                      <p:to>
                                        <p:strVal val="visible"/>
                                      </p:to>
                                    </p:set>
                                    <p:animEffect transition="in" filter="fade">
                                      <p:cBhvr>
                                        <p:cTn id="17" dur="500"/>
                                        <p:tgtEl>
                                          <p:spTgt spid="242691">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42691">
                                            <p:txEl>
                                              <p:pRg st="5" end="5"/>
                                            </p:txEl>
                                          </p:spTgt>
                                        </p:tgtEl>
                                        <p:attrNameLst>
                                          <p:attrName>style.visibility</p:attrName>
                                        </p:attrNameLst>
                                      </p:cBhvr>
                                      <p:to>
                                        <p:strVal val="visible"/>
                                      </p:to>
                                    </p:set>
                                    <p:animEffect transition="in" filter="fade">
                                      <p:cBhvr>
                                        <p:cTn id="20" dur="500"/>
                                        <p:tgtEl>
                                          <p:spTgt spid="242691">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42691">
                                            <p:txEl>
                                              <p:pRg st="6" end="6"/>
                                            </p:txEl>
                                          </p:spTgt>
                                        </p:tgtEl>
                                        <p:attrNameLst>
                                          <p:attrName>style.visibility</p:attrName>
                                        </p:attrNameLst>
                                      </p:cBhvr>
                                      <p:to>
                                        <p:strVal val="visible"/>
                                      </p:to>
                                    </p:set>
                                    <p:animEffect transition="in" filter="fade">
                                      <p:cBhvr>
                                        <p:cTn id="25" dur="500"/>
                                        <p:tgtEl>
                                          <p:spTgt spid="242691">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42691">
                                            <p:txEl>
                                              <p:pRg st="7" end="7"/>
                                            </p:txEl>
                                          </p:spTgt>
                                        </p:tgtEl>
                                        <p:attrNameLst>
                                          <p:attrName>style.visibility</p:attrName>
                                        </p:attrNameLst>
                                      </p:cBhvr>
                                      <p:to>
                                        <p:strVal val="visible"/>
                                      </p:to>
                                    </p:set>
                                    <p:animEffect transition="in" filter="fade">
                                      <p:cBhvr>
                                        <p:cTn id="28" dur="500"/>
                                        <p:tgtEl>
                                          <p:spTgt spid="242691">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42691">
                                            <p:txEl>
                                              <p:pRg st="8" end="8"/>
                                            </p:txEl>
                                          </p:spTgt>
                                        </p:tgtEl>
                                        <p:attrNameLst>
                                          <p:attrName>style.visibility</p:attrName>
                                        </p:attrNameLst>
                                      </p:cBhvr>
                                      <p:to>
                                        <p:strVal val="visible"/>
                                      </p:to>
                                    </p:set>
                                    <p:animEffect transition="in" filter="fade">
                                      <p:cBhvr>
                                        <p:cTn id="31" dur="500"/>
                                        <p:tgtEl>
                                          <p:spTgt spid="242691">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42691">
                                            <p:txEl>
                                              <p:pRg st="10" end="10"/>
                                            </p:txEl>
                                          </p:spTgt>
                                        </p:tgtEl>
                                        <p:attrNameLst>
                                          <p:attrName>style.visibility</p:attrName>
                                        </p:attrNameLst>
                                      </p:cBhvr>
                                      <p:to>
                                        <p:strVal val="visible"/>
                                      </p:to>
                                    </p:set>
                                    <p:animEffect transition="in" filter="fade">
                                      <p:cBhvr>
                                        <p:cTn id="36" dur="500"/>
                                        <p:tgtEl>
                                          <p:spTgt spid="242691">
                                            <p:txEl>
                                              <p:pRg st="10" end="10"/>
                                            </p:txEl>
                                          </p:spTgt>
                                        </p:tgtEl>
                                      </p:cBhvr>
                                    </p:animEffect>
                                  </p:childTnLst>
                                </p:cTn>
                              </p:par>
                            </p:childTnLst>
                          </p:cTn>
                        </p:par>
                        <p:par>
                          <p:cTn id="37" fill="hold">
                            <p:stCondLst>
                              <p:cond delay="500"/>
                            </p:stCondLst>
                            <p:childTnLst>
                              <p:par>
                                <p:cTn id="38" presetID="10" presetClass="entr" presetSubtype="0" fill="hold" grpId="0" nodeType="afterEffect">
                                  <p:stCondLst>
                                    <p:cond delay="2000"/>
                                  </p:stCondLst>
                                  <p:childTnLst>
                                    <p:set>
                                      <p:cBhvr>
                                        <p:cTn id="39" dur="1" fill="hold">
                                          <p:stCondLst>
                                            <p:cond delay="0"/>
                                          </p:stCondLst>
                                        </p:cTn>
                                        <p:tgtEl>
                                          <p:spTgt spid="2"/>
                                        </p:tgtEl>
                                        <p:attrNameLst>
                                          <p:attrName>style.visibility</p:attrName>
                                        </p:attrNameLst>
                                      </p:cBhvr>
                                      <p:to>
                                        <p:strVal val="visible"/>
                                      </p:to>
                                    </p:set>
                                    <p:animEffect transition="in" filter="fade">
                                      <p:cBhvr>
                                        <p:cTn id="4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Data Dependence</a:t>
            </a:r>
            <a:endParaRPr lang="en-AU" dirty="0"/>
          </a:p>
        </p:txBody>
      </p:sp>
      <p:sp>
        <p:nvSpPr>
          <p:cNvPr id="242691" name="Rectangle 3"/>
          <p:cNvSpPr>
            <a:spLocks noGrp="1" noChangeArrowheads="1"/>
          </p:cNvSpPr>
          <p:nvPr>
            <p:ph idx="1"/>
          </p:nvPr>
        </p:nvSpPr>
        <p:spPr/>
        <p:txBody>
          <a:bodyPr>
            <a:noAutofit/>
          </a:bodyPr>
          <a:lstStyle/>
          <a:p>
            <a:pPr>
              <a:lnSpc>
                <a:spcPct val="90000"/>
              </a:lnSpc>
            </a:pPr>
            <a:r>
              <a:rPr lang="en-US" sz="3200" dirty="0"/>
              <a:t>Dependencies are a </a:t>
            </a:r>
            <a:r>
              <a:rPr lang="en-US" sz="3200" dirty="0">
                <a:solidFill>
                  <a:srgbClr val="0070C0"/>
                </a:solidFill>
              </a:rPr>
              <a:t>property of programs</a:t>
            </a:r>
          </a:p>
          <a:p>
            <a:pPr>
              <a:lnSpc>
                <a:spcPct val="90000"/>
              </a:lnSpc>
            </a:pPr>
            <a:r>
              <a:rPr lang="en-US" sz="3200" dirty="0"/>
              <a:t>Pipeline organization determines if dependence is detected and if </a:t>
            </a:r>
            <a:r>
              <a:rPr lang="en-US" sz="3200" dirty="0">
                <a:solidFill>
                  <a:srgbClr val="0070C0"/>
                </a:solidFill>
              </a:rPr>
              <a:t>it causes a stall</a:t>
            </a:r>
          </a:p>
          <a:p>
            <a:pPr>
              <a:lnSpc>
                <a:spcPct val="90000"/>
              </a:lnSpc>
            </a:pPr>
            <a:endParaRPr lang="en-US" sz="3200" dirty="0"/>
          </a:p>
          <a:p>
            <a:pPr>
              <a:lnSpc>
                <a:spcPct val="90000"/>
              </a:lnSpc>
            </a:pPr>
            <a:r>
              <a:rPr lang="en-US" sz="3200" dirty="0"/>
              <a:t>Data dependence conveys:</a:t>
            </a:r>
          </a:p>
          <a:p>
            <a:pPr lvl="1">
              <a:lnSpc>
                <a:spcPct val="90000"/>
              </a:lnSpc>
            </a:pPr>
            <a:r>
              <a:rPr lang="en-US" sz="2800" dirty="0"/>
              <a:t>Possibility of a </a:t>
            </a:r>
            <a:r>
              <a:rPr lang="en-US" sz="2800" dirty="0">
                <a:solidFill>
                  <a:srgbClr val="C00000"/>
                </a:solidFill>
              </a:rPr>
              <a:t>hazard</a:t>
            </a:r>
          </a:p>
          <a:p>
            <a:pPr lvl="1">
              <a:lnSpc>
                <a:spcPct val="90000"/>
              </a:lnSpc>
            </a:pPr>
            <a:r>
              <a:rPr lang="en-US" sz="2800" dirty="0">
                <a:solidFill>
                  <a:srgbClr val="C00000"/>
                </a:solidFill>
              </a:rPr>
              <a:t>Order</a:t>
            </a:r>
            <a:r>
              <a:rPr lang="en-US" sz="2800" dirty="0"/>
              <a:t> in which results must be calculated (</a:t>
            </a:r>
            <a:r>
              <a:rPr lang="en-US" sz="2800" dirty="0">
                <a:solidFill>
                  <a:srgbClr val="0070C0"/>
                </a:solidFill>
              </a:rPr>
              <a:t>sequential enforcement</a:t>
            </a:r>
            <a:r>
              <a:rPr lang="en-US" sz="2800" dirty="0"/>
              <a:t>)</a:t>
            </a:r>
          </a:p>
          <a:p>
            <a:pPr lvl="1">
              <a:lnSpc>
                <a:spcPct val="90000"/>
              </a:lnSpc>
            </a:pPr>
            <a:r>
              <a:rPr lang="en-US" sz="2800" dirty="0">
                <a:solidFill>
                  <a:srgbClr val="C00000"/>
                </a:solidFill>
              </a:rPr>
              <a:t>Upper bound </a:t>
            </a:r>
            <a:r>
              <a:rPr lang="en-US" sz="2800" dirty="0"/>
              <a:t>on exploitable instruction level parallelism (</a:t>
            </a:r>
            <a:r>
              <a:rPr lang="en-US" sz="2800" dirty="0" err="1">
                <a:solidFill>
                  <a:srgbClr val="0070C0"/>
                </a:solidFill>
              </a:rPr>
              <a:t>Amdal’s</a:t>
            </a:r>
            <a:r>
              <a:rPr lang="en-US" sz="2800" dirty="0">
                <a:solidFill>
                  <a:srgbClr val="0070C0"/>
                </a:solidFill>
              </a:rPr>
              <a:t> Law</a:t>
            </a:r>
            <a:r>
              <a:rPr lang="en-US" sz="2800" dirty="0"/>
              <a:t>)</a:t>
            </a:r>
          </a:p>
          <a:p>
            <a:pPr lvl="1">
              <a:lnSpc>
                <a:spcPct val="90000"/>
              </a:lnSpc>
            </a:pPr>
            <a:endParaRPr lang="en-US" sz="2800" dirty="0"/>
          </a:p>
          <a:p>
            <a:pPr>
              <a:lnSpc>
                <a:spcPct val="90000"/>
              </a:lnSpc>
            </a:pPr>
            <a:r>
              <a:rPr lang="en-US" sz="3200" dirty="0"/>
              <a:t>Dependencies that flow through </a:t>
            </a:r>
            <a:r>
              <a:rPr lang="en-US" sz="3200" dirty="0">
                <a:solidFill>
                  <a:srgbClr val="0070C0"/>
                </a:solidFill>
              </a:rPr>
              <a:t>memory locations are difficult </a:t>
            </a:r>
            <a:r>
              <a:rPr lang="en-US" sz="3200" dirty="0"/>
              <a:t>to detect</a:t>
            </a:r>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sp>
        <p:nvSpPr>
          <p:cNvPr id="3" name="Slide Number Placeholder 2"/>
          <p:cNvSpPr>
            <a:spLocks noGrp="1"/>
          </p:cNvSpPr>
          <p:nvPr>
            <p:ph type="sldNum" sz="quarter" idx="12"/>
          </p:nvPr>
        </p:nvSpPr>
        <p:spPr/>
        <p:txBody>
          <a:bodyPr/>
          <a:lstStyle/>
          <a:p>
            <a:fld id="{7A24F918-E48B-4CD6-88B4-F48A81EB5FB6}" type="slidenum">
              <a:rPr lang="en-US" smtClean="0"/>
              <a:pPr/>
              <a:t>7</a:t>
            </a:fld>
            <a:endParaRPr lang="en-US"/>
          </a:p>
        </p:txBody>
      </p:sp>
    </p:spTree>
    <p:custDataLst>
      <p:tags r:id="rId1"/>
    </p:custDataLst>
    <p:extLst>
      <p:ext uri="{BB962C8B-B14F-4D97-AF65-F5344CB8AC3E}">
        <p14:creationId xmlns:p14="http://schemas.microsoft.com/office/powerpoint/2010/main" val="1993673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3" end="3"/>
                                            </p:txEl>
                                          </p:spTgt>
                                        </p:tgtEl>
                                        <p:attrNameLst>
                                          <p:attrName>style.visibility</p:attrName>
                                        </p:attrNameLst>
                                      </p:cBhvr>
                                      <p:to>
                                        <p:strVal val="visible"/>
                                      </p:to>
                                    </p:set>
                                    <p:animEffect transition="in" filter="fade">
                                      <p:cBhvr>
                                        <p:cTn id="7" dur="500"/>
                                        <p:tgtEl>
                                          <p:spTgt spid="242691">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42691">
                                            <p:txEl>
                                              <p:pRg st="4" end="4"/>
                                            </p:txEl>
                                          </p:spTgt>
                                        </p:tgtEl>
                                        <p:attrNameLst>
                                          <p:attrName>style.visibility</p:attrName>
                                        </p:attrNameLst>
                                      </p:cBhvr>
                                      <p:to>
                                        <p:strVal val="visible"/>
                                      </p:to>
                                    </p:set>
                                    <p:animEffect transition="in" filter="fade">
                                      <p:cBhvr>
                                        <p:cTn id="10" dur="500"/>
                                        <p:tgtEl>
                                          <p:spTgt spid="242691">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42691">
                                            <p:txEl>
                                              <p:pRg st="5" end="5"/>
                                            </p:txEl>
                                          </p:spTgt>
                                        </p:tgtEl>
                                        <p:attrNameLst>
                                          <p:attrName>style.visibility</p:attrName>
                                        </p:attrNameLst>
                                      </p:cBhvr>
                                      <p:to>
                                        <p:strVal val="visible"/>
                                      </p:to>
                                    </p:set>
                                    <p:animEffect transition="in" filter="fade">
                                      <p:cBhvr>
                                        <p:cTn id="13" dur="500"/>
                                        <p:tgtEl>
                                          <p:spTgt spid="242691">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42691">
                                            <p:txEl>
                                              <p:pRg st="6" end="6"/>
                                            </p:txEl>
                                          </p:spTgt>
                                        </p:tgtEl>
                                        <p:attrNameLst>
                                          <p:attrName>style.visibility</p:attrName>
                                        </p:attrNameLst>
                                      </p:cBhvr>
                                      <p:to>
                                        <p:strVal val="visible"/>
                                      </p:to>
                                    </p:set>
                                    <p:animEffect transition="in" filter="fade">
                                      <p:cBhvr>
                                        <p:cTn id="16" dur="500"/>
                                        <p:tgtEl>
                                          <p:spTgt spid="242691">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42691">
                                            <p:txEl>
                                              <p:pRg st="8" end="8"/>
                                            </p:txEl>
                                          </p:spTgt>
                                        </p:tgtEl>
                                        <p:attrNameLst>
                                          <p:attrName>style.visibility</p:attrName>
                                        </p:attrNameLst>
                                      </p:cBhvr>
                                      <p:to>
                                        <p:strVal val="visible"/>
                                      </p:to>
                                    </p:set>
                                    <p:animEffect transition="in" filter="fade">
                                      <p:cBhvr>
                                        <p:cTn id="21" dur="500"/>
                                        <p:tgtEl>
                                          <p:spTgt spid="24269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Name Dependence</a:t>
            </a:r>
            <a:endParaRPr lang="en-AU" dirty="0"/>
          </a:p>
        </p:txBody>
      </p:sp>
      <p:sp>
        <p:nvSpPr>
          <p:cNvPr id="242691" name="Rectangle 3"/>
          <p:cNvSpPr>
            <a:spLocks noGrp="1" noChangeArrowheads="1"/>
          </p:cNvSpPr>
          <p:nvPr>
            <p:ph idx="1"/>
          </p:nvPr>
        </p:nvSpPr>
        <p:spPr/>
        <p:txBody>
          <a:bodyPr>
            <a:normAutofit lnSpcReduction="10000"/>
          </a:bodyPr>
          <a:lstStyle/>
          <a:p>
            <a:pPr>
              <a:lnSpc>
                <a:spcPct val="90000"/>
              </a:lnSpc>
            </a:pPr>
            <a:r>
              <a:rPr lang="en-US" sz="3200" dirty="0"/>
              <a:t>Two instructions use the same name but no flow of information</a:t>
            </a:r>
          </a:p>
          <a:p>
            <a:pPr lvl="1">
              <a:lnSpc>
                <a:spcPct val="90000"/>
              </a:lnSpc>
            </a:pPr>
            <a:r>
              <a:rPr lang="en-US" sz="2800" dirty="0"/>
              <a:t>Not a true data dependence, but is a problem when reordering instructions</a:t>
            </a:r>
          </a:p>
          <a:p>
            <a:pPr lvl="1">
              <a:lnSpc>
                <a:spcPct val="90000"/>
              </a:lnSpc>
            </a:pPr>
            <a:r>
              <a:rPr lang="en-US" sz="2800" dirty="0" err="1">
                <a:solidFill>
                  <a:srgbClr val="FF0000"/>
                </a:solidFill>
              </a:rPr>
              <a:t>Antidependence</a:t>
            </a:r>
            <a:r>
              <a:rPr lang="en-US" sz="2800" dirty="0"/>
              <a:t>:  instruction j writes a register or memory location that instruction </a:t>
            </a:r>
            <a:r>
              <a:rPr lang="en-US" sz="2800" dirty="0" err="1"/>
              <a:t>i</a:t>
            </a:r>
            <a:r>
              <a:rPr lang="en-US" sz="2800" dirty="0"/>
              <a:t> reads</a:t>
            </a:r>
          </a:p>
          <a:p>
            <a:pPr lvl="2">
              <a:lnSpc>
                <a:spcPct val="90000"/>
              </a:lnSpc>
            </a:pPr>
            <a:r>
              <a:rPr lang="en-US" sz="2400" dirty="0">
                <a:solidFill>
                  <a:srgbClr val="7030A0"/>
                </a:solidFill>
              </a:rPr>
              <a:t>Initial ordering (</a:t>
            </a:r>
            <a:r>
              <a:rPr lang="en-US" sz="2400" dirty="0" err="1">
                <a:solidFill>
                  <a:srgbClr val="7030A0"/>
                </a:solidFill>
              </a:rPr>
              <a:t>i</a:t>
            </a:r>
            <a:r>
              <a:rPr lang="en-US" sz="2400" dirty="0">
                <a:solidFill>
                  <a:srgbClr val="7030A0"/>
                </a:solidFill>
              </a:rPr>
              <a:t> before j) must be preserved</a:t>
            </a:r>
          </a:p>
          <a:p>
            <a:pPr lvl="1">
              <a:lnSpc>
                <a:spcPct val="90000"/>
              </a:lnSpc>
            </a:pPr>
            <a:r>
              <a:rPr lang="en-US" sz="2800" dirty="0">
                <a:solidFill>
                  <a:srgbClr val="FF0000"/>
                </a:solidFill>
              </a:rPr>
              <a:t>Output dependence</a:t>
            </a:r>
            <a:r>
              <a:rPr lang="en-US" sz="2800" dirty="0"/>
              <a:t>:  instruction </a:t>
            </a:r>
            <a:r>
              <a:rPr lang="en-US" sz="2800" dirty="0" err="1"/>
              <a:t>i</a:t>
            </a:r>
            <a:r>
              <a:rPr lang="en-US" sz="2800" dirty="0"/>
              <a:t> and instruction j write the same register or memory location</a:t>
            </a:r>
          </a:p>
          <a:p>
            <a:pPr lvl="2">
              <a:lnSpc>
                <a:spcPct val="90000"/>
              </a:lnSpc>
            </a:pPr>
            <a:r>
              <a:rPr lang="en-US" sz="2400" dirty="0">
                <a:solidFill>
                  <a:srgbClr val="7030A0"/>
                </a:solidFill>
              </a:rPr>
              <a:t>Ordering must be preserved</a:t>
            </a:r>
          </a:p>
          <a:p>
            <a:pPr lvl="2">
              <a:lnSpc>
                <a:spcPct val="90000"/>
              </a:lnSpc>
            </a:pPr>
            <a:endParaRPr lang="en-US" sz="2400" dirty="0"/>
          </a:p>
          <a:p>
            <a:pPr>
              <a:lnSpc>
                <a:spcPct val="110000"/>
              </a:lnSpc>
            </a:pPr>
            <a:r>
              <a:rPr lang="en-US" sz="3200" dirty="0"/>
              <a:t>To resolve, use register renaming techniques </a:t>
            </a:r>
          </a:p>
          <a:p>
            <a:pPr lvl="1">
              <a:lnSpc>
                <a:spcPct val="110000"/>
              </a:lnSpc>
            </a:pPr>
            <a:r>
              <a:rPr lang="en-US" sz="2800" dirty="0"/>
              <a:t>compiler or hardware techniques</a:t>
            </a:r>
          </a:p>
        </p:txBody>
      </p:sp>
      <p:sp>
        <p:nvSpPr>
          <p:cNvPr id="5" name="Footer Placeholder 3"/>
          <p:cNvSpPr>
            <a:spLocks noGrp="1"/>
          </p:cNvSpPr>
          <p:nvPr>
            <p:ph type="ftr" sz="quarter" idx="11"/>
          </p:nvPr>
        </p:nvSpPr>
        <p:spPr/>
        <p:txBody>
          <a:bodyPr/>
          <a:lstStyle/>
          <a:p>
            <a:r>
              <a:rPr lang="en-US" dirty="0"/>
              <a:t>Copyright © 2019, Elsevier Inc. All rights Reserved</a:t>
            </a:r>
            <a:endParaRPr lang="en-AU" dirty="0"/>
          </a:p>
        </p:txBody>
      </p:sp>
      <p:sp>
        <p:nvSpPr>
          <p:cNvPr id="3" name="Slide Number Placeholder 2"/>
          <p:cNvSpPr>
            <a:spLocks noGrp="1"/>
          </p:cNvSpPr>
          <p:nvPr>
            <p:ph type="sldNum" sz="quarter" idx="12"/>
          </p:nvPr>
        </p:nvSpPr>
        <p:spPr/>
        <p:txBody>
          <a:bodyPr/>
          <a:lstStyle/>
          <a:p>
            <a:fld id="{7A24F918-E48B-4CD6-88B4-F48A81EB5FB6}" type="slidenum">
              <a:rPr lang="en-US" smtClean="0"/>
              <a:pPr/>
              <a:t>8</a:t>
            </a:fld>
            <a:endParaRPr lang="en-US"/>
          </a:p>
        </p:txBody>
      </p:sp>
      <p:cxnSp>
        <p:nvCxnSpPr>
          <p:cNvPr id="4" name="Straight Connector 3">
            <a:extLst>
              <a:ext uri="{FF2B5EF4-FFF2-40B4-BE49-F238E27FC236}">
                <a16:creationId xmlns:a16="http://schemas.microsoft.com/office/drawing/2014/main" id="{6D241AD2-3852-C592-73B5-73F5383194CE}"/>
              </a:ext>
            </a:extLst>
          </p:cNvPr>
          <p:cNvCxnSpPr/>
          <p:nvPr/>
        </p:nvCxnSpPr>
        <p:spPr>
          <a:xfrm>
            <a:off x="2989089" y="5640080"/>
            <a:ext cx="3019825" cy="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11763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2" end="2"/>
                                            </p:txEl>
                                          </p:spTgt>
                                        </p:tgtEl>
                                        <p:attrNameLst>
                                          <p:attrName>style.visibility</p:attrName>
                                        </p:attrNameLst>
                                      </p:cBhvr>
                                      <p:to>
                                        <p:strVal val="visible"/>
                                      </p:to>
                                    </p:set>
                                    <p:animEffect transition="in" filter="fade">
                                      <p:cBhvr>
                                        <p:cTn id="7" dur="500"/>
                                        <p:tgtEl>
                                          <p:spTgt spid="242691">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42691">
                                            <p:txEl>
                                              <p:pRg st="3" end="3"/>
                                            </p:txEl>
                                          </p:spTgt>
                                        </p:tgtEl>
                                        <p:attrNameLst>
                                          <p:attrName>style.visibility</p:attrName>
                                        </p:attrNameLst>
                                      </p:cBhvr>
                                      <p:to>
                                        <p:strVal val="visible"/>
                                      </p:to>
                                    </p:set>
                                    <p:animEffect transition="in" filter="fade">
                                      <p:cBhvr>
                                        <p:cTn id="10" dur="500"/>
                                        <p:tgtEl>
                                          <p:spTgt spid="242691">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42691">
                                            <p:txEl>
                                              <p:pRg st="4" end="4"/>
                                            </p:txEl>
                                          </p:spTgt>
                                        </p:tgtEl>
                                        <p:attrNameLst>
                                          <p:attrName>style.visibility</p:attrName>
                                        </p:attrNameLst>
                                      </p:cBhvr>
                                      <p:to>
                                        <p:strVal val="visible"/>
                                      </p:to>
                                    </p:set>
                                    <p:animEffect transition="in" filter="fade">
                                      <p:cBhvr>
                                        <p:cTn id="15" dur="500"/>
                                        <p:tgtEl>
                                          <p:spTgt spid="242691">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42691">
                                            <p:txEl>
                                              <p:pRg st="5" end="5"/>
                                            </p:txEl>
                                          </p:spTgt>
                                        </p:tgtEl>
                                        <p:attrNameLst>
                                          <p:attrName>style.visibility</p:attrName>
                                        </p:attrNameLst>
                                      </p:cBhvr>
                                      <p:to>
                                        <p:strVal val="visible"/>
                                      </p:to>
                                    </p:set>
                                    <p:animEffect transition="in" filter="fade">
                                      <p:cBhvr>
                                        <p:cTn id="18" dur="500"/>
                                        <p:tgtEl>
                                          <p:spTgt spid="242691">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42691">
                                            <p:txEl>
                                              <p:pRg st="7" end="7"/>
                                            </p:txEl>
                                          </p:spTgt>
                                        </p:tgtEl>
                                        <p:attrNameLst>
                                          <p:attrName>style.visibility</p:attrName>
                                        </p:attrNameLst>
                                      </p:cBhvr>
                                      <p:to>
                                        <p:strVal val="visible"/>
                                      </p:to>
                                    </p:set>
                                    <p:animEffect transition="in" filter="fade">
                                      <p:cBhvr>
                                        <p:cTn id="23" dur="500"/>
                                        <p:tgtEl>
                                          <p:spTgt spid="242691">
                                            <p:txEl>
                                              <p:pRg st="7" end="7"/>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42691">
                                            <p:txEl>
                                              <p:pRg st="8" end="8"/>
                                            </p:txEl>
                                          </p:spTgt>
                                        </p:tgtEl>
                                        <p:attrNameLst>
                                          <p:attrName>style.visibility</p:attrName>
                                        </p:attrNameLst>
                                      </p:cBhvr>
                                      <p:to>
                                        <p:strVal val="visible"/>
                                      </p:to>
                                    </p:set>
                                    <p:animEffect transition="in" filter="fade">
                                      <p:cBhvr>
                                        <p:cTn id="28" dur="500"/>
                                        <p:tgtEl>
                                          <p:spTgt spid="242691">
                                            <p:txEl>
                                              <p:pRg st="8" end="8"/>
                                            </p:txEl>
                                          </p:spTgt>
                                        </p:tgtEl>
                                      </p:cBhvr>
                                    </p:animEffect>
                                  </p:childTnLst>
                                </p:cTn>
                              </p:par>
                            </p:childTnLst>
                          </p:cTn>
                        </p:par>
                        <p:par>
                          <p:cTn id="29" fill="hold">
                            <p:stCondLst>
                              <p:cond delay="500"/>
                            </p:stCondLst>
                            <p:childTnLst>
                              <p:par>
                                <p:cTn id="30" presetID="22" presetClass="entr" presetSubtype="8" fill="hold" nodeType="afterEffect">
                                  <p:stCondLst>
                                    <p:cond delay="2000"/>
                                  </p:stCondLst>
                                  <p:childTnLst>
                                    <p:set>
                                      <p:cBhvr>
                                        <p:cTn id="31" dur="1" fill="hold">
                                          <p:stCondLst>
                                            <p:cond delay="0"/>
                                          </p:stCondLst>
                                        </p:cTn>
                                        <p:tgtEl>
                                          <p:spTgt spid="4"/>
                                        </p:tgtEl>
                                        <p:attrNameLst>
                                          <p:attrName>style.visibility</p:attrName>
                                        </p:attrNameLst>
                                      </p:cBhvr>
                                      <p:to>
                                        <p:strVal val="visible"/>
                                      </p:to>
                                    </p:set>
                                    <p:animEffect transition="in" filter="wipe(left)">
                                      <p:cBhvr>
                                        <p:cTn id="3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AU" dirty="0"/>
              <a:t>Other Factors</a:t>
            </a:r>
          </a:p>
        </p:txBody>
      </p:sp>
      <p:sp>
        <p:nvSpPr>
          <p:cNvPr id="242691" name="Rectangle 3"/>
          <p:cNvSpPr>
            <a:spLocks noGrp="1" noChangeArrowheads="1"/>
          </p:cNvSpPr>
          <p:nvPr>
            <p:ph idx="1"/>
          </p:nvPr>
        </p:nvSpPr>
        <p:spPr/>
        <p:txBody>
          <a:bodyPr>
            <a:noAutofit/>
          </a:bodyPr>
          <a:lstStyle/>
          <a:p>
            <a:pPr>
              <a:lnSpc>
                <a:spcPct val="90000"/>
              </a:lnSpc>
            </a:pPr>
            <a:r>
              <a:rPr lang="en-US" sz="3600" dirty="0"/>
              <a:t>Data Hazards</a:t>
            </a:r>
          </a:p>
          <a:p>
            <a:pPr lvl="1">
              <a:lnSpc>
                <a:spcPct val="90000"/>
              </a:lnSpc>
            </a:pPr>
            <a:r>
              <a:rPr lang="en-US" sz="3200" dirty="0">
                <a:solidFill>
                  <a:srgbClr val="0070C0"/>
                </a:solidFill>
              </a:rPr>
              <a:t>Read after write (RAW)</a:t>
            </a:r>
          </a:p>
          <a:p>
            <a:pPr lvl="1">
              <a:lnSpc>
                <a:spcPct val="90000"/>
              </a:lnSpc>
            </a:pPr>
            <a:r>
              <a:rPr lang="en-US" sz="3200" dirty="0">
                <a:solidFill>
                  <a:srgbClr val="0070C0"/>
                </a:solidFill>
              </a:rPr>
              <a:t>Write after write (WAW)</a:t>
            </a:r>
          </a:p>
          <a:p>
            <a:pPr lvl="1">
              <a:lnSpc>
                <a:spcPct val="90000"/>
              </a:lnSpc>
            </a:pPr>
            <a:r>
              <a:rPr lang="en-US" sz="3200" dirty="0">
                <a:solidFill>
                  <a:srgbClr val="0070C0"/>
                </a:solidFill>
              </a:rPr>
              <a:t>Write after read (WAR)</a:t>
            </a:r>
          </a:p>
          <a:p>
            <a:pPr lvl="1">
              <a:lnSpc>
                <a:spcPct val="90000"/>
              </a:lnSpc>
            </a:pPr>
            <a:endParaRPr lang="en-US" sz="3200" dirty="0"/>
          </a:p>
          <a:p>
            <a:pPr>
              <a:lnSpc>
                <a:spcPct val="90000"/>
              </a:lnSpc>
            </a:pPr>
            <a:r>
              <a:rPr lang="en-US" sz="3600" dirty="0">
                <a:solidFill>
                  <a:srgbClr val="C00000"/>
                </a:solidFill>
              </a:rPr>
              <a:t>Control Dependence</a:t>
            </a:r>
          </a:p>
          <a:p>
            <a:pPr lvl="1">
              <a:lnSpc>
                <a:spcPct val="90000"/>
              </a:lnSpc>
            </a:pPr>
            <a:r>
              <a:rPr lang="en-US" sz="3200" dirty="0"/>
              <a:t>Ordering of instruction </a:t>
            </a:r>
            <a:r>
              <a:rPr lang="en-US" sz="3200" dirty="0" err="1"/>
              <a:t>i</a:t>
            </a:r>
            <a:r>
              <a:rPr lang="en-US" sz="3200" dirty="0"/>
              <a:t> with respect to a branch instruction</a:t>
            </a:r>
          </a:p>
          <a:p>
            <a:pPr lvl="2">
              <a:lnSpc>
                <a:spcPct val="90000"/>
              </a:lnSpc>
            </a:pPr>
            <a:r>
              <a:rPr lang="en-US" sz="2800" dirty="0"/>
              <a:t>Instruction control dependent on a branch cannot be moved before the branch so that its execution is no longer controlled by the branch</a:t>
            </a:r>
          </a:p>
          <a:p>
            <a:pPr lvl="2">
              <a:lnSpc>
                <a:spcPct val="90000"/>
              </a:lnSpc>
            </a:pPr>
            <a:r>
              <a:rPr lang="en-US" sz="2800" dirty="0"/>
              <a:t>An instruction not control dependent on a branch cannot be moved after the branch so that its execution is controlled by the branch</a:t>
            </a:r>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sp>
        <p:nvSpPr>
          <p:cNvPr id="3" name="Slide Number Placeholder 2"/>
          <p:cNvSpPr>
            <a:spLocks noGrp="1"/>
          </p:cNvSpPr>
          <p:nvPr>
            <p:ph type="sldNum" sz="quarter" idx="12"/>
          </p:nvPr>
        </p:nvSpPr>
        <p:spPr/>
        <p:txBody>
          <a:bodyPr/>
          <a:lstStyle/>
          <a:p>
            <a:fld id="{7A24F918-E48B-4CD6-88B4-F48A81EB5FB6}" type="slidenum">
              <a:rPr lang="en-US" smtClean="0"/>
              <a:pPr/>
              <a:t>9</a:t>
            </a:fld>
            <a:endParaRPr lang="en-US"/>
          </a:p>
        </p:txBody>
      </p:sp>
      <p:sp>
        <p:nvSpPr>
          <p:cNvPr id="2" name="Rectangle 1">
            <a:extLst>
              <a:ext uri="{FF2B5EF4-FFF2-40B4-BE49-F238E27FC236}">
                <a16:creationId xmlns:a16="http://schemas.microsoft.com/office/drawing/2014/main" id="{133AE662-F1B7-7AFE-4963-64D4B2ECF0E0}"/>
              </a:ext>
            </a:extLst>
          </p:cNvPr>
          <p:cNvSpPr/>
          <p:nvPr/>
        </p:nvSpPr>
        <p:spPr>
          <a:xfrm>
            <a:off x="5535344" y="3245475"/>
            <a:ext cx="6441194" cy="707886"/>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وابستگی کنترلی یعنی در برخورد با پرش ها، نمیتوانیم دستورات را جابجا کنیم.</a:t>
            </a:r>
          </a:p>
        </p:txBody>
      </p:sp>
    </p:spTree>
    <p:custDataLst>
      <p:tags r:id="rId1"/>
    </p:custDataLst>
    <p:extLst>
      <p:ext uri="{BB962C8B-B14F-4D97-AF65-F5344CB8AC3E}">
        <p14:creationId xmlns:p14="http://schemas.microsoft.com/office/powerpoint/2010/main" val="769149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5" end="5"/>
                                            </p:txEl>
                                          </p:spTgt>
                                        </p:tgtEl>
                                        <p:attrNameLst>
                                          <p:attrName>style.visibility</p:attrName>
                                        </p:attrNameLst>
                                      </p:cBhvr>
                                      <p:to>
                                        <p:strVal val="visible"/>
                                      </p:to>
                                    </p:set>
                                    <p:animEffect transition="in" filter="fade">
                                      <p:cBhvr>
                                        <p:cTn id="7" dur="500"/>
                                        <p:tgtEl>
                                          <p:spTgt spid="242691">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42691">
                                            <p:txEl>
                                              <p:pRg st="6" end="6"/>
                                            </p:txEl>
                                          </p:spTgt>
                                        </p:tgtEl>
                                        <p:attrNameLst>
                                          <p:attrName>style.visibility</p:attrName>
                                        </p:attrNameLst>
                                      </p:cBhvr>
                                      <p:to>
                                        <p:strVal val="visible"/>
                                      </p:to>
                                    </p:set>
                                    <p:animEffect transition="in" filter="fade">
                                      <p:cBhvr>
                                        <p:cTn id="10" dur="500"/>
                                        <p:tgtEl>
                                          <p:spTgt spid="242691">
                                            <p:txEl>
                                              <p:pRg st="6" end="6"/>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42691">
                                            <p:txEl>
                                              <p:pRg st="7" end="7"/>
                                            </p:txEl>
                                          </p:spTgt>
                                        </p:tgtEl>
                                        <p:attrNameLst>
                                          <p:attrName>style.visibility</p:attrName>
                                        </p:attrNameLst>
                                      </p:cBhvr>
                                      <p:to>
                                        <p:strVal val="visible"/>
                                      </p:to>
                                    </p:set>
                                    <p:animEffect transition="in" filter="fade">
                                      <p:cBhvr>
                                        <p:cTn id="15" dur="500"/>
                                        <p:tgtEl>
                                          <p:spTgt spid="242691">
                                            <p:txEl>
                                              <p:pRg st="7" end="7"/>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42691">
                                            <p:txEl>
                                              <p:pRg st="8" end="8"/>
                                            </p:txEl>
                                          </p:spTgt>
                                        </p:tgtEl>
                                        <p:attrNameLst>
                                          <p:attrName>style.visibility</p:attrName>
                                        </p:attrNameLst>
                                      </p:cBhvr>
                                      <p:to>
                                        <p:strVal val="visible"/>
                                      </p:to>
                                    </p:set>
                                    <p:animEffect transition="in" filter="fade">
                                      <p:cBhvr>
                                        <p:cTn id="20" dur="500"/>
                                        <p:tgtEl>
                                          <p:spTgt spid="242691">
                                            <p:txEl>
                                              <p:pRg st="8" end="8"/>
                                            </p:txEl>
                                          </p:spTgt>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20|94.2"/>
</p:tagLst>
</file>

<file path=ppt/tags/tag2.xml><?xml version="1.0" encoding="utf-8"?>
<p:tagLst xmlns:a="http://schemas.openxmlformats.org/drawingml/2006/main" xmlns:r="http://schemas.openxmlformats.org/officeDocument/2006/relationships" xmlns:p="http://schemas.openxmlformats.org/presentationml/2006/main">
  <p:tag name="TIMING" val="|181.2"/>
</p:tagLst>
</file>

<file path=ppt/tags/tag3.xml><?xml version="1.0" encoding="utf-8"?>
<p:tagLst xmlns:a="http://schemas.openxmlformats.org/drawingml/2006/main" xmlns:r="http://schemas.openxmlformats.org/officeDocument/2006/relationships" xmlns:p="http://schemas.openxmlformats.org/presentationml/2006/main">
  <p:tag name="TIMING" val="|64.4|117.3|3.4|56.8"/>
</p:tagLst>
</file>

<file path=ppt/tags/tag4.xml><?xml version="1.0" encoding="utf-8"?>
<p:tagLst xmlns:a="http://schemas.openxmlformats.org/drawingml/2006/main" xmlns:r="http://schemas.openxmlformats.org/officeDocument/2006/relationships" xmlns:p="http://schemas.openxmlformats.org/presentationml/2006/main">
  <p:tag name="TIMING" val="|39.5|228.7"/>
</p:tagLst>
</file>

<file path=ppt/tags/tag5.xml><?xml version="1.0" encoding="utf-8"?>
<p:tagLst xmlns:a="http://schemas.openxmlformats.org/drawingml/2006/main" xmlns:r="http://schemas.openxmlformats.org/officeDocument/2006/relationships" xmlns:p="http://schemas.openxmlformats.org/presentationml/2006/main">
  <p:tag name="TIMING" val="|77.1|140.9|198.9"/>
</p:tagLst>
</file>

<file path=ppt/tags/tag6.xml><?xml version="1.0" encoding="utf-8"?>
<p:tagLst xmlns:a="http://schemas.openxmlformats.org/drawingml/2006/main" xmlns:r="http://schemas.openxmlformats.org/officeDocument/2006/relationships" xmlns:p="http://schemas.openxmlformats.org/presentationml/2006/main">
  <p:tag name="TIMING" val="|116|50.4|44.8"/>
</p:tagLst>
</file>

<file path=ppt/tags/tag7.xml><?xml version="1.0" encoding="utf-8"?>
<p:tagLst xmlns:a="http://schemas.openxmlformats.org/drawingml/2006/main" xmlns:r="http://schemas.openxmlformats.org/officeDocument/2006/relationships" xmlns:p="http://schemas.openxmlformats.org/presentationml/2006/main">
  <p:tag name="TIMING" val="|169.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5823</TotalTime>
  <Words>1423</Words>
  <Application>Microsoft Office PowerPoint</Application>
  <PresentationFormat>Widescreen</PresentationFormat>
  <Paragraphs>215</Paragraphs>
  <Slides>10</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10</vt:i4>
      </vt:variant>
    </vt:vector>
  </HeadingPairs>
  <TitlesOfParts>
    <vt:vector size="21" baseType="lpstr">
      <vt:lpstr>AdvOTab62ddd1</vt:lpstr>
      <vt:lpstr>AdvOTab62ddd1+20</vt:lpstr>
      <vt:lpstr>AdvOTc0286d31.I</vt:lpstr>
      <vt:lpstr>Arial</vt:lpstr>
      <vt:lpstr>B Titr</vt:lpstr>
      <vt:lpstr>B Yekan</vt:lpstr>
      <vt:lpstr>Calibri</vt:lpstr>
      <vt:lpstr>Calibri Light</vt:lpstr>
      <vt:lpstr>Times New Roman</vt:lpstr>
      <vt:lpstr>Wingdings</vt:lpstr>
      <vt:lpstr>Office Theme</vt:lpstr>
      <vt:lpstr>معماری کامپیوتر پیشرفته</vt:lpstr>
      <vt:lpstr>Copyright Notice</vt:lpstr>
      <vt:lpstr>PowerPoint Presentation</vt:lpstr>
      <vt:lpstr>Introduction</vt:lpstr>
      <vt:lpstr>Instruction-Level Parallelism</vt:lpstr>
      <vt:lpstr>Data Dependence</vt:lpstr>
      <vt:lpstr>Data Dependence</vt:lpstr>
      <vt:lpstr>Name Dependence</vt:lpstr>
      <vt:lpstr>Other Factors</vt:lpstr>
      <vt:lpstr>Examples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Haghighatdoost</cp:lastModifiedBy>
  <cp:revision>192</cp:revision>
  <dcterms:created xsi:type="dcterms:W3CDTF">2021-08-11T10:34:58Z</dcterms:created>
  <dcterms:modified xsi:type="dcterms:W3CDTF">2024-11-29T08:47:24Z</dcterms:modified>
</cp:coreProperties>
</file>