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6" r:id="rId4"/>
    <p:sldId id="28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8F0"/>
    <a:srgbClr val="5B9BD5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855" autoAdjust="0"/>
  </p:normalViewPr>
  <p:slideViewPr>
    <p:cSldViewPr snapToGrid="0">
      <p:cViewPr varScale="1">
        <p:scale>
          <a:sx n="55" d="100"/>
          <a:sy n="55" d="100"/>
        </p:scale>
        <p:origin x="6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DB8244DE-24FA-410F-9EE8-6A8A6BDF62FE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27 December 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EE145C4F-ECA4-4DD7-819E-C9FECED27844}" type="slidenum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80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مراحل اجرای </a:t>
            </a:r>
            <a:r>
              <a:rPr lang="fa-IR" dirty="0" err="1"/>
              <a:t>پایپ</a:t>
            </a:r>
            <a:r>
              <a:rPr lang="fa-IR" dirty="0"/>
              <a:t> لاین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257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دستورات پشت سر هم توسط واحد </a:t>
            </a:r>
            <a:r>
              <a:rPr lang="en-US" dirty="0"/>
              <a:t>IF</a:t>
            </a:r>
            <a:r>
              <a:rPr lang="fa-IR" dirty="0"/>
              <a:t> خوانده میشوند.</a:t>
            </a:r>
          </a:p>
          <a:p>
            <a:pPr algn="r" rtl="1"/>
            <a:r>
              <a:rPr lang="fa-IR" dirty="0"/>
              <a:t>واحد </a:t>
            </a:r>
            <a:r>
              <a:rPr lang="en-US" dirty="0"/>
              <a:t>IS</a:t>
            </a:r>
            <a:r>
              <a:rPr lang="fa-IR" dirty="0"/>
              <a:t> چک میکند که آیا </a:t>
            </a:r>
            <a:r>
              <a:rPr lang="en-US" dirty="0"/>
              <a:t>FU</a:t>
            </a:r>
            <a:r>
              <a:rPr lang="fa-IR" dirty="0"/>
              <a:t> آزاده و آیا </a:t>
            </a:r>
            <a:r>
              <a:rPr lang="en-US" dirty="0"/>
              <a:t>WAW</a:t>
            </a:r>
            <a:r>
              <a:rPr lang="fa-IR" dirty="0"/>
              <a:t> </a:t>
            </a:r>
            <a:r>
              <a:rPr lang="fa-IR" dirty="0" err="1"/>
              <a:t>هازارد</a:t>
            </a:r>
            <a:r>
              <a:rPr lang="fa-IR" dirty="0"/>
              <a:t> نباشد.</a:t>
            </a:r>
          </a:p>
          <a:p>
            <a:pPr algn="r" rtl="1"/>
            <a:r>
              <a:rPr lang="fa-IR" dirty="0"/>
              <a:t>در </a:t>
            </a:r>
            <a:r>
              <a:rPr lang="en-US" dirty="0"/>
              <a:t>IS</a:t>
            </a:r>
            <a:r>
              <a:rPr lang="fa-IR" dirty="0"/>
              <a:t> اگر </a:t>
            </a:r>
            <a:r>
              <a:rPr lang="fa-IR" dirty="0" err="1"/>
              <a:t>اپرند</a:t>
            </a:r>
            <a:r>
              <a:rPr lang="fa-IR" dirty="0"/>
              <a:t> آماده نباشد، آنرا روی صندلی مینشاند</a:t>
            </a:r>
          </a:p>
          <a:p>
            <a:pPr algn="r" rtl="1"/>
            <a:r>
              <a:rPr lang="fa-IR" dirty="0"/>
              <a:t>با آماده شدن </a:t>
            </a:r>
            <a:r>
              <a:rPr lang="fa-IR" dirty="0" err="1"/>
              <a:t>اپرند</a:t>
            </a:r>
            <a:r>
              <a:rPr lang="fa-IR" dirty="0"/>
              <a:t>، دستور برای اجرا به </a:t>
            </a:r>
            <a:r>
              <a:rPr lang="en-US" dirty="0"/>
              <a:t>FU</a:t>
            </a:r>
            <a:r>
              <a:rPr lang="fa-IR" dirty="0"/>
              <a:t> تحویل داده میشود.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1852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200" kern="0" dirty="0"/>
              <a:t>single-issue</a:t>
            </a:r>
            <a:r>
              <a:rPr lang="fa-IR" sz="1200" kern="0" dirty="0"/>
              <a:t> در مقابل </a:t>
            </a:r>
            <a:r>
              <a:rPr lang="en-US" sz="1200" kern="0" dirty="0"/>
              <a:t>Multiple-issue</a:t>
            </a:r>
            <a:r>
              <a:rPr lang="fa-IR" sz="1200" kern="0" dirty="0"/>
              <a:t> است.</a:t>
            </a:r>
          </a:p>
          <a:p>
            <a:pPr algn="r" rtl="1"/>
            <a:r>
              <a:rPr lang="fa-IR" sz="1200" kern="0" dirty="0"/>
              <a:t>یعنی در هر زمان فقط یک </a:t>
            </a:r>
            <a:r>
              <a:rPr lang="en-US" sz="1200" kern="0" dirty="0"/>
              <a:t>Ins</a:t>
            </a:r>
            <a:r>
              <a:rPr lang="fa-IR" sz="1200" kern="0" dirty="0"/>
              <a:t> جلو میرود.</a:t>
            </a:r>
          </a:p>
          <a:p>
            <a:pPr algn="r" rtl="1"/>
            <a:r>
              <a:rPr lang="fa-IR" sz="1200" kern="0" dirty="0"/>
              <a:t>مطالب دیگر، تکرار مباحث در اسلایدهای قبل است</a:t>
            </a:r>
          </a:p>
          <a:p>
            <a:pPr algn="r" rtl="1"/>
            <a:endParaRPr lang="fa-IR" sz="1200" kern="0" dirty="0"/>
          </a:p>
          <a:p>
            <a:pPr algn="r" rtl="1"/>
            <a:r>
              <a:rPr lang="fa-IR" sz="1200" kern="0" dirty="0"/>
              <a:t>وقتی یک دستور به </a:t>
            </a:r>
            <a:r>
              <a:rPr lang="en-US" sz="1200" kern="0" dirty="0"/>
              <a:t>FU</a:t>
            </a:r>
            <a:r>
              <a:rPr lang="fa-IR" sz="1200" kern="0" dirty="0"/>
              <a:t> داده میشود، این </a:t>
            </a:r>
            <a:r>
              <a:rPr lang="en-US" sz="1200" kern="0" dirty="0"/>
              <a:t>FU</a:t>
            </a:r>
            <a:r>
              <a:rPr lang="fa-IR" sz="1200" kern="0" dirty="0"/>
              <a:t> </a:t>
            </a:r>
            <a:r>
              <a:rPr lang="fa-IR" sz="1200" kern="0" dirty="0" err="1"/>
              <a:t>بصورت</a:t>
            </a:r>
            <a:r>
              <a:rPr lang="fa-IR" sz="1200" kern="0" dirty="0"/>
              <a:t> </a:t>
            </a:r>
            <a:r>
              <a:rPr lang="en-US" sz="1200" kern="0" dirty="0"/>
              <a:t>blocked</a:t>
            </a:r>
            <a:r>
              <a:rPr lang="fa-IR" sz="1200" kern="0" dirty="0"/>
              <a:t> میماند تا زمانی که خروجی در </a:t>
            </a:r>
            <a:r>
              <a:rPr lang="fa-IR" sz="1200" kern="0" dirty="0" err="1"/>
              <a:t>رجیستر</a:t>
            </a:r>
            <a:r>
              <a:rPr lang="fa-IR" sz="1200" kern="0" dirty="0"/>
              <a:t> مقصد نوشته شود.</a:t>
            </a:r>
          </a:p>
          <a:p>
            <a:pPr algn="r" rt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519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err="1"/>
              <a:t>توماسولو</a:t>
            </a:r>
            <a:r>
              <a:rPr lang="fa-IR" dirty="0"/>
              <a:t> میگه چک کن ببین هر وقت </a:t>
            </a:r>
            <a:r>
              <a:rPr lang="fa-IR" dirty="0" err="1"/>
              <a:t>اپرند</a:t>
            </a:r>
            <a:r>
              <a:rPr lang="fa-IR" dirty="0"/>
              <a:t> آماده بود، آنرا بفرست بره جلو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err="1"/>
              <a:t>توماسولو</a:t>
            </a:r>
            <a:r>
              <a:rPr lang="fa-IR" dirty="0"/>
              <a:t> یک شکلی، با تغییر نام </a:t>
            </a:r>
            <a:r>
              <a:rPr lang="fa-IR" dirty="0" err="1"/>
              <a:t>رجیستر</a:t>
            </a:r>
            <a:r>
              <a:rPr lang="fa-IR" dirty="0"/>
              <a:t> میتواند منجر به اجرای سریعتر دستورها داده شود.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در روش </a:t>
            </a:r>
            <a:r>
              <a:rPr lang="fa-IR" dirty="0" err="1"/>
              <a:t>توماسولو</a:t>
            </a:r>
            <a:r>
              <a:rPr lang="fa-IR" dirty="0"/>
              <a:t>، مقابل هر </a:t>
            </a:r>
            <a:r>
              <a:rPr lang="en-US" dirty="0"/>
              <a:t>FU</a:t>
            </a:r>
            <a:r>
              <a:rPr lang="fa-IR" dirty="0"/>
              <a:t> یک </a:t>
            </a:r>
            <a:r>
              <a:rPr lang="en-US" dirty="0"/>
              <a:t>RS</a:t>
            </a:r>
            <a:r>
              <a:rPr lang="fa-IR" dirty="0"/>
              <a:t> که یک صف است، قرار میگیرد.</a:t>
            </a:r>
          </a:p>
          <a:p>
            <a:pPr algn="r" rtl="1"/>
            <a:r>
              <a:rPr lang="fa-IR" dirty="0" err="1"/>
              <a:t>اپرندی</a:t>
            </a:r>
            <a:r>
              <a:rPr lang="fa-IR" dirty="0"/>
              <a:t> که آماده هست سریع خوانده میشود و در صندلی انتظار </a:t>
            </a:r>
            <a:r>
              <a:rPr lang="fa-IR" dirty="0" err="1"/>
              <a:t>بافر</a:t>
            </a:r>
            <a:r>
              <a:rPr lang="fa-IR" dirty="0"/>
              <a:t> میشود بعد منتظر میماند تا </a:t>
            </a:r>
            <a:r>
              <a:rPr lang="fa-IR" dirty="0" err="1"/>
              <a:t>اپرند</a:t>
            </a:r>
            <a:r>
              <a:rPr lang="fa-IR" dirty="0"/>
              <a:t> بعدی برسد و منتظر میماند که </a:t>
            </a:r>
            <a:r>
              <a:rPr lang="fa-IR" dirty="0" err="1"/>
              <a:t>اپرند</a:t>
            </a:r>
            <a:r>
              <a:rPr lang="fa-IR" dirty="0"/>
              <a:t> بعدی باید توسط کدام صندلی تولید شود.</a:t>
            </a:r>
          </a:p>
          <a:p>
            <a:pPr algn="r" rt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308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D9DC33-961F-4B53-A3F0-611FCC198062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عملاً کاری که در </a:t>
            </a:r>
            <a:r>
              <a:rPr lang="fa-IR" dirty="0" err="1"/>
              <a:t>توماسولو</a:t>
            </a:r>
            <a:r>
              <a:rPr lang="fa-IR" dirty="0"/>
              <a:t> انجام میشود، </a:t>
            </a:r>
            <a:r>
              <a:rPr lang="en-US" dirty="0"/>
              <a:t>register renaming</a:t>
            </a:r>
            <a:r>
              <a:rPr lang="fa-IR" dirty="0"/>
              <a:t> است.</a:t>
            </a:r>
          </a:p>
          <a:p>
            <a:pPr algn="r" rtl="1"/>
            <a:r>
              <a:rPr lang="fa-IR" dirty="0"/>
              <a:t>تا زمانی که کار یک </a:t>
            </a:r>
            <a:r>
              <a:rPr lang="en-US" dirty="0"/>
              <a:t>Ins</a:t>
            </a:r>
            <a:r>
              <a:rPr lang="fa-IR" dirty="0"/>
              <a:t> تمام نشده، صندلی آزاد نمیشود.</a:t>
            </a:r>
          </a:p>
          <a:p>
            <a:pPr algn="r" rtl="1"/>
            <a:endParaRPr lang="fa-IR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- هر دستوری که اجرا میشود، خروجی آن روی یک باس به نام </a:t>
            </a:r>
            <a:r>
              <a:rPr lang="en-US" sz="1200" dirty="0"/>
              <a:t>common data bus (CDB)</a:t>
            </a:r>
            <a:r>
              <a:rPr lang="en-AU" sz="1200" dirty="0"/>
              <a:t> </a:t>
            </a:r>
            <a:r>
              <a:rPr lang="fa-IR" sz="1200" dirty="0"/>
              <a:t> نوشته میشود.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/>
              <a:t>در روش </a:t>
            </a:r>
            <a:r>
              <a:rPr lang="fa-IR" sz="1200" dirty="0" err="1"/>
              <a:t>اسکور</a:t>
            </a:r>
            <a:r>
              <a:rPr lang="fa-IR" sz="1200" dirty="0"/>
              <a:t> برد باید نتیجه توی </a:t>
            </a:r>
            <a:r>
              <a:rPr lang="fa-IR" sz="1200" dirty="0" err="1"/>
              <a:t>رجیستر</a:t>
            </a:r>
            <a:r>
              <a:rPr lang="fa-IR" sz="1200" dirty="0"/>
              <a:t> نوشته میشد ولی در اینجا، همزمان با نوشتن در </a:t>
            </a:r>
            <a:r>
              <a:rPr lang="fa-IR" sz="1200" dirty="0" err="1"/>
              <a:t>رجیستر</a:t>
            </a:r>
            <a:r>
              <a:rPr lang="fa-IR" sz="1200" dirty="0"/>
              <a:t>، برای </a:t>
            </a:r>
            <a:r>
              <a:rPr lang="fa-IR" sz="1200" dirty="0" err="1"/>
              <a:t>منتظران</a:t>
            </a:r>
            <a:r>
              <a:rPr lang="fa-IR" sz="1200" dirty="0"/>
              <a:t> هم ارسال میشود.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a-IR" sz="1200" dirty="0"/>
              <a:t>برای رفع مشکل </a:t>
            </a:r>
            <a:r>
              <a:rPr lang="en-US" sz="1200" dirty="0"/>
              <a:t>WAW</a:t>
            </a:r>
            <a:r>
              <a:rPr lang="fa-IR" sz="1200" dirty="0"/>
              <a:t>، اگر دو دستور همزمان میخواهند در خروجی بنویسند، دیگر خروجی دستور اول را در </a:t>
            </a:r>
            <a:r>
              <a:rPr lang="fa-IR" sz="1200" dirty="0" err="1"/>
              <a:t>رجیستر</a:t>
            </a:r>
            <a:r>
              <a:rPr lang="fa-IR" sz="1200" dirty="0"/>
              <a:t> نمینویسد و تنها خروجی دستور دوم را مینویسد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7115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87418DF-C6C3-4747-8891-2D4C86D37A62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210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16E19D-3332-496A-B7A9-FB0534A603C1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در </a:t>
            </a:r>
            <a:r>
              <a:rPr lang="fa-IR" dirty="0" err="1"/>
              <a:t>توماسولو</a:t>
            </a:r>
            <a:r>
              <a:rPr lang="fa-IR" dirty="0"/>
              <a:t> دستورات را میخواند و اجرا میکند و تا اینجا بحث اینکه دستور آیا باید اجرا شود و یا نشود را نگفتیم. </a:t>
            </a:r>
          </a:p>
          <a:p>
            <a:pPr algn="r" rtl="1"/>
            <a:r>
              <a:rPr lang="fa-IR" dirty="0"/>
              <a:t>اگر یک پرش باید انجام میشد پس نباید، دستور اجرا میشد.</a:t>
            </a:r>
          </a:p>
          <a:p>
            <a:pPr algn="r" rtl="1"/>
            <a:r>
              <a:rPr lang="fa-IR" dirty="0"/>
              <a:t>در اینجا </a:t>
            </a:r>
            <a:r>
              <a:rPr lang="fa-IR" dirty="0" err="1"/>
              <a:t>توماسولو</a:t>
            </a:r>
            <a:r>
              <a:rPr lang="fa-IR" dirty="0"/>
              <a:t> میگوید هر وقت به </a:t>
            </a:r>
            <a:r>
              <a:rPr lang="fa-IR" dirty="0" err="1"/>
              <a:t>برنچ</a:t>
            </a:r>
            <a:r>
              <a:rPr lang="fa-IR" dirty="0"/>
              <a:t> رسیدی متوقف شو تا دستور </a:t>
            </a:r>
            <a:r>
              <a:rPr lang="fa-IR" dirty="0" err="1"/>
              <a:t>برنچ</a:t>
            </a:r>
            <a:r>
              <a:rPr lang="fa-IR" dirty="0"/>
              <a:t> اجرا شود.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err="1"/>
              <a:t>توماسولو</a:t>
            </a:r>
            <a:r>
              <a:rPr lang="fa-IR" dirty="0"/>
              <a:t> اگرچه بسیار عالی است ولی </a:t>
            </a:r>
            <a:r>
              <a:rPr lang="fa-IR" dirty="0" err="1"/>
              <a:t>بدلیل</a:t>
            </a:r>
            <a:r>
              <a:rPr lang="fa-IR" dirty="0"/>
              <a:t> معطل شدن برای </a:t>
            </a:r>
            <a:r>
              <a:rPr lang="fa-IR" dirty="0" err="1"/>
              <a:t>برنچها</a:t>
            </a:r>
            <a:r>
              <a:rPr lang="fa-IR" dirty="0"/>
              <a:t>، تا اندازه ای نارضایتی ایجاد میکند.</a:t>
            </a:r>
          </a:p>
        </p:txBody>
      </p:sp>
    </p:spTree>
    <p:extLst>
      <p:ext uri="{BB962C8B-B14F-4D97-AF65-F5344CB8AC3E}">
        <p14:creationId xmlns:p14="http://schemas.microsoft.com/office/powerpoint/2010/main" val="2142439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1F3F8C4-5CCA-4E3C-91BE-75E41BB717AB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628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16E19D-3332-496A-B7A9-FB0534A603C1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اگر واحد </a:t>
            </a:r>
            <a:r>
              <a:rPr lang="en-US" dirty="0"/>
              <a:t>IF</a:t>
            </a:r>
            <a:r>
              <a:rPr lang="fa-IR" dirty="0"/>
              <a:t> دو </a:t>
            </a:r>
            <a:r>
              <a:rPr lang="fa-IR" dirty="0" err="1"/>
              <a:t>آیتریشن</a:t>
            </a:r>
            <a:r>
              <a:rPr lang="fa-IR" dirty="0"/>
              <a:t> را خوانده باشد و دستورات را فرستاده باشد داخل </a:t>
            </a:r>
            <a:r>
              <a:rPr lang="en-US" dirty="0"/>
              <a:t>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0070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16E19D-3332-496A-B7A9-FB0534A603C1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82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4649E3B-C63B-416C-BD1D-DA0A9A95009E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3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483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16E19D-3332-496A-B7A9-FB0534A603C1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573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49ECF5-07B8-4A3D-969A-7FABAA85A45F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پس و پیش کردن دستورات در سطح سخت افزار را </a:t>
            </a:r>
            <a:r>
              <a:rPr lang="en-AU" dirty="0"/>
              <a:t>Dynamic Scheduling</a:t>
            </a:r>
            <a:r>
              <a:rPr lang="fa-IR" dirty="0"/>
              <a:t> میگویند</a:t>
            </a:r>
          </a:p>
          <a:p>
            <a:pPr algn="r" rtl="1"/>
            <a:r>
              <a:rPr lang="fa-IR" dirty="0"/>
              <a:t>تضمین اینکه خدشه ای در عملکرد برنامه ایجاد نشود، دستورات را جابجا میکند.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4720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F080339-B94E-4908-A7BF-A6F2439F25EC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به دو شکل میتوان به آن فکر کرد: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اجرای خارج از ترتیب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تکمیل خارج از ترتیب</a:t>
            </a:r>
          </a:p>
          <a:p>
            <a:pPr marL="171450" indent="-171450" algn="r" rtl="1">
              <a:buFontTx/>
              <a:buChar char="-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907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49ECF5-07B8-4A3D-969A-7FABAA85A45F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218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21811CB-EE89-4410-B482-75858CEE31A6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979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err="1"/>
              <a:t>هازاردهای</a:t>
            </a:r>
            <a:r>
              <a:rPr lang="fa-IR" dirty="0"/>
              <a:t> </a:t>
            </a:r>
            <a:r>
              <a:rPr lang="en-US" dirty="0"/>
              <a:t>WAR</a:t>
            </a:r>
            <a:r>
              <a:rPr lang="fa-IR" dirty="0"/>
              <a:t> و </a:t>
            </a:r>
            <a:r>
              <a:rPr lang="en-US" dirty="0"/>
              <a:t>WAW</a:t>
            </a:r>
            <a:r>
              <a:rPr lang="fa-IR" dirty="0"/>
              <a:t> با تغییر نام </a:t>
            </a:r>
            <a:r>
              <a:rPr lang="fa-IR" dirty="0" err="1"/>
              <a:t>رجیستر</a:t>
            </a:r>
            <a:r>
              <a:rPr lang="fa-IR" dirty="0"/>
              <a:t> حل میشوند ولی </a:t>
            </a:r>
            <a:r>
              <a:rPr lang="en-US" dirty="0"/>
              <a:t>RAW</a:t>
            </a:r>
            <a:r>
              <a:rPr lang="fa-IR" dirty="0"/>
              <a:t> را کاری نمیشود کرد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0893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یکی از روشهای قدیمی برای مدیریت </a:t>
            </a:r>
            <a:r>
              <a:rPr lang="fa-IR" dirty="0" err="1"/>
              <a:t>پایپ</a:t>
            </a:r>
            <a:r>
              <a:rPr lang="fa-IR" dirty="0"/>
              <a:t> لاین است.</a:t>
            </a:r>
          </a:p>
          <a:p>
            <a:pPr algn="r" rtl="1"/>
            <a:r>
              <a:rPr lang="fa-IR" dirty="0"/>
              <a:t>وضعیت کلی از </a:t>
            </a:r>
            <a:r>
              <a:rPr lang="en-US" dirty="0"/>
              <a:t>ALU</a:t>
            </a:r>
            <a:r>
              <a:rPr lang="fa-IR" dirty="0"/>
              <a:t> روی آن نگهداری میشود.</a:t>
            </a:r>
          </a:p>
          <a:p>
            <a:pPr algn="r" rtl="1"/>
            <a:r>
              <a:rPr lang="fa-IR" dirty="0"/>
              <a:t>یک واحد با نام </a:t>
            </a:r>
            <a:r>
              <a:rPr lang="en-US" dirty="0"/>
              <a:t>issue stage</a:t>
            </a:r>
            <a:r>
              <a:rPr lang="fa-IR" dirty="0"/>
              <a:t> به </a:t>
            </a:r>
            <a:r>
              <a:rPr lang="fa-IR" dirty="0" err="1"/>
              <a:t>پایپ</a:t>
            </a:r>
            <a:r>
              <a:rPr lang="fa-IR" dirty="0"/>
              <a:t> لاین اضافه میشود.</a:t>
            </a:r>
          </a:p>
          <a:p>
            <a:pPr algn="r" rtl="1"/>
            <a:r>
              <a:rPr lang="fa-IR" dirty="0"/>
              <a:t>از بین دستوراتی که خوانده میشوند، تصمیم میگیرد که کدام دستور را به جلو بفرستد.</a:t>
            </a:r>
          </a:p>
          <a:p>
            <a:pPr algn="r" rtl="1"/>
            <a:r>
              <a:rPr lang="fa-IR" dirty="0"/>
              <a:t>این واحد امکان اجرای خارج از ترتیب را میدهد.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عملکرد واحد:</a:t>
            </a:r>
          </a:p>
          <a:p>
            <a:pPr marL="171450" indent="-171450" algn="r" rtl="1">
              <a:buFontTx/>
              <a:buChar char="-"/>
            </a:pPr>
            <a:r>
              <a:rPr lang="fa-IR" dirty="0" err="1"/>
              <a:t>اپرندها</a:t>
            </a:r>
            <a:r>
              <a:rPr lang="fa-IR" dirty="0"/>
              <a:t> آماده باشند و وابستگی وجود نداشته باشد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همه </a:t>
            </a:r>
            <a:r>
              <a:rPr lang="fa-IR" dirty="0" err="1"/>
              <a:t>هازاردها</a:t>
            </a:r>
            <a:r>
              <a:rPr lang="fa-IR" dirty="0"/>
              <a:t> توسط </a:t>
            </a:r>
            <a:r>
              <a:rPr lang="fa-IR" dirty="0" err="1"/>
              <a:t>اسکوربرد</a:t>
            </a:r>
            <a:r>
              <a:rPr lang="fa-IR" dirty="0"/>
              <a:t> چک میشود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فرض بر این است که ما چندین واحد </a:t>
            </a:r>
            <a:r>
              <a:rPr lang="fa-IR" dirty="0" err="1"/>
              <a:t>پردازشی</a:t>
            </a:r>
            <a:r>
              <a:rPr lang="fa-IR" dirty="0"/>
              <a:t> داریم.</a:t>
            </a:r>
          </a:p>
          <a:p>
            <a:pPr algn="r" rt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381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27 December 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- </a:t>
            </a:r>
            <a:r>
              <a:rPr lang="fa-IR" dirty="0" err="1"/>
              <a:t>اسکوربرد</a:t>
            </a:r>
            <a:r>
              <a:rPr lang="fa-IR" dirty="0"/>
              <a:t> تعیین میکند که آیا </a:t>
            </a:r>
            <a:r>
              <a:rPr lang="fa-IR" dirty="0" err="1"/>
              <a:t>اپرندهای</a:t>
            </a:r>
            <a:r>
              <a:rPr lang="fa-IR" dirty="0"/>
              <a:t> یک </a:t>
            </a:r>
            <a:r>
              <a:rPr lang="en-US" dirty="0"/>
              <a:t>Ins</a:t>
            </a:r>
            <a:r>
              <a:rPr lang="fa-IR" dirty="0"/>
              <a:t> آماده هست یا نه</a:t>
            </a:r>
          </a:p>
          <a:p>
            <a:pPr algn="r" rtl="1"/>
            <a:endParaRPr lang="fa-IR" dirty="0"/>
          </a:p>
          <a:p>
            <a:pPr marL="171450" indent="-171450" algn="r" rtl="1">
              <a:buFontTx/>
              <a:buChar char="-"/>
            </a:pPr>
            <a:r>
              <a:rPr lang="fa-IR" dirty="0" err="1"/>
              <a:t>اسکوربرد</a:t>
            </a:r>
            <a:r>
              <a:rPr lang="fa-IR" dirty="0"/>
              <a:t> برای نوشتن نتیجه باید اجازه را صادر کند.</a:t>
            </a:r>
          </a:p>
          <a:p>
            <a:pPr marL="628650" lvl="1" indent="-171450" algn="r" rtl="1">
              <a:buFontTx/>
              <a:buChar char="-"/>
            </a:pPr>
            <a:r>
              <a:rPr lang="fa-IR" dirty="0"/>
              <a:t>آیا </a:t>
            </a:r>
            <a:r>
              <a:rPr lang="fa-IR" dirty="0" err="1"/>
              <a:t>هازارد</a:t>
            </a:r>
            <a:r>
              <a:rPr lang="fa-IR" dirty="0"/>
              <a:t> وجود دارد یا خیر</a:t>
            </a:r>
          </a:p>
          <a:p>
            <a:pPr marL="628650" lvl="1" indent="-171450" algn="r" rtl="1">
              <a:buFontTx/>
              <a:buChar char="-"/>
            </a:pPr>
            <a:r>
              <a:rPr lang="fa-IR" dirty="0"/>
              <a:t>فرض کنید دو دستور عملیات خود را انجام داده </a:t>
            </a:r>
            <a:r>
              <a:rPr lang="fa-IR" dirty="0" err="1"/>
              <a:t>اند</a:t>
            </a:r>
            <a:r>
              <a:rPr lang="fa-IR" dirty="0"/>
              <a:t>، آیا هر کدام که کارش تمام شد میتواند بنویسد؟ خیر. باید ترتیب تکمیل اجرا کنترل شود.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156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9350" y="1412776"/>
            <a:ext cx="2496277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1"/>
            <a:ext cx="12192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6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34" y="50801"/>
            <a:ext cx="1638300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929467" y="765176"/>
            <a:ext cx="61384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3412067" y="1195388"/>
            <a:ext cx="61384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3122084" y="1916114"/>
            <a:ext cx="8830733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6"/>
            <a:ext cx="12192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6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84" y="6381751"/>
            <a:ext cx="1056216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11184467" y="6497639"/>
            <a:ext cx="768351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1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69817"/>
            <a:ext cx="11763178" cy="623640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2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  <p:sldLayoutId id="214748366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.shahed.ac.ir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B Titr" panose="00000700000000000000" pitchFamily="2" charset="-78"/>
              </a:rPr>
              <a:t>معماری کامپیوتر پیشرفته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http://ref.shahed.ac.ir/haghighatdoost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5209" y="3248655"/>
            <a:ext cx="8459438" cy="993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سوم</a:t>
            </a:r>
            <a:b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</a:br>
            <a:endParaRPr lang="fa-IR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B Titr" panose="00000700000000000000" pitchFamily="2" charset="-78"/>
            </a:endParaRPr>
          </a:p>
          <a:p>
            <a:pPr algn="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Instruction-Level Parallelism and Its Exploitation</a:t>
            </a:r>
          </a:p>
          <a:p>
            <a:pPr algn="r"/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B Titr" panose="00000700000000000000" pitchFamily="2" charset="-78"/>
            </a:endParaRPr>
          </a:p>
          <a:p>
            <a:pPr algn="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Dynamic Scheduling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 of Order with Scoreboard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All instructions pass through the </a:t>
            </a:r>
            <a:r>
              <a:rPr lang="en-US" sz="4000" dirty="0">
                <a:solidFill>
                  <a:srgbClr val="FF0000"/>
                </a:solidFill>
              </a:rPr>
              <a:t>issue stage </a:t>
            </a:r>
            <a:r>
              <a:rPr lang="en-US" sz="4000" dirty="0"/>
              <a:t>in order 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Can be stalled or bypass each other in the second stage </a:t>
            </a:r>
          </a:p>
          <a:p>
            <a:pPr>
              <a:lnSpc>
                <a:spcPct val="90000"/>
              </a:lnSpc>
            </a:pPr>
            <a:r>
              <a:rPr lang="en-US" sz="4000" dirty="0" err="1">
                <a:solidFill>
                  <a:srgbClr val="00B0F0"/>
                </a:solidFill>
              </a:rPr>
              <a:t>Scoreboarding</a:t>
            </a:r>
            <a:endParaRPr lang="en-US" sz="4000" dirty="0">
              <a:solidFill>
                <a:srgbClr val="00B0F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600" dirty="0"/>
              <a:t>Allowing instructions to </a:t>
            </a:r>
            <a:r>
              <a:rPr lang="en-US" sz="3600" dirty="0">
                <a:solidFill>
                  <a:srgbClr val="0070C0"/>
                </a:solidFill>
              </a:rPr>
              <a:t>execute out of order </a:t>
            </a:r>
            <a:r>
              <a:rPr lang="en-US" sz="3600" dirty="0"/>
              <a:t>when </a:t>
            </a:r>
            <a:r>
              <a:rPr lang="en-US" sz="3600" dirty="0">
                <a:solidFill>
                  <a:srgbClr val="00B050"/>
                </a:solidFill>
              </a:rPr>
              <a:t>there are sufficient resources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FF0000"/>
                </a:solidFill>
              </a:rPr>
              <a:t>no data dependences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The scoreboard takes full responsibility for instruction issue and execution, including </a:t>
            </a:r>
            <a:r>
              <a:rPr lang="en-US" sz="3600" dirty="0">
                <a:solidFill>
                  <a:srgbClr val="FF0000"/>
                </a:solidFill>
              </a:rPr>
              <a:t>all hazard detection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Multiple functional units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Pipelined functional units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3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 of Order with Scoreboard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The scoreboard determines when the instruction can read its operands and begin execution 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solidFill>
                  <a:srgbClr val="00B0F0"/>
                </a:solidFill>
              </a:rPr>
              <a:t> It monitors every change in the hardware</a:t>
            </a:r>
          </a:p>
          <a:p>
            <a:pPr>
              <a:lnSpc>
                <a:spcPct val="90000"/>
              </a:lnSpc>
            </a:pPr>
            <a:endParaRPr lang="en-US" sz="4000" dirty="0"/>
          </a:p>
          <a:p>
            <a:pPr>
              <a:lnSpc>
                <a:spcPct val="90000"/>
              </a:lnSpc>
            </a:pPr>
            <a:r>
              <a:rPr lang="en-US" sz="4000" dirty="0"/>
              <a:t>Scoreboard  controls when an </a:t>
            </a:r>
            <a:r>
              <a:rPr lang="en-US" sz="4000" dirty="0">
                <a:solidFill>
                  <a:srgbClr val="FF0000"/>
                </a:solidFill>
              </a:rPr>
              <a:t>instruction can write its result</a:t>
            </a:r>
            <a:r>
              <a:rPr lang="en-US" sz="4000" dirty="0"/>
              <a:t> into the destination register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solidFill>
                  <a:srgbClr val="00B0F0"/>
                </a:solidFill>
              </a:rPr>
              <a:t>All hazard detection and resolution are centralized in the scoreboard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4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 of Order with Scoreboard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Instruction steps in Scoreboard 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Issue (</a:t>
            </a:r>
            <a:r>
              <a:rPr lang="en-US" sz="3200" dirty="0">
                <a:solidFill>
                  <a:srgbClr val="0070C0"/>
                </a:solidFill>
              </a:rPr>
              <a:t>structural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70C0"/>
                </a:solidFill>
              </a:rPr>
              <a:t>WAW hazards</a:t>
            </a:r>
            <a:r>
              <a:rPr lang="en-US" sz="32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If a functional unit for the instruction is free and no other active instruction has the same destination register 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Read operands (</a:t>
            </a:r>
            <a:r>
              <a:rPr lang="en-US" sz="3200" dirty="0">
                <a:solidFill>
                  <a:srgbClr val="0070C0"/>
                </a:solidFill>
              </a:rPr>
              <a:t>RAW hazard</a:t>
            </a:r>
            <a:r>
              <a:rPr lang="en-US" sz="32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Monitors the availability of the source operands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Execution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Begins execution upon receiving operands and notifies the scoreboard when the result is ready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Write result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Checks for WAR hazards and stalls the completing instruction, if necessary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4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 of Order with Scoreboard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10" y="1216133"/>
            <a:ext cx="8717861" cy="516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6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 of Order with Scoreboard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5462" y="1240077"/>
            <a:ext cx="1174031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 kern="0" dirty="0" err="1"/>
              <a:t>Scoreboarding</a:t>
            </a:r>
            <a:r>
              <a:rPr lang="en-US" sz="4000" kern="0" dirty="0"/>
              <a:t> is a </a:t>
            </a:r>
            <a:r>
              <a:rPr lang="en-US" sz="4000" kern="0" dirty="0">
                <a:solidFill>
                  <a:srgbClr val="00B050"/>
                </a:solidFill>
              </a:rPr>
              <a:t>single-issue</a:t>
            </a:r>
            <a:r>
              <a:rPr lang="en-US" sz="4000" kern="0" dirty="0"/>
              <a:t> scheme</a:t>
            </a:r>
          </a:p>
          <a:p>
            <a:pPr lvl="1">
              <a:lnSpc>
                <a:spcPct val="90000"/>
              </a:lnSpc>
            </a:pPr>
            <a:r>
              <a:rPr lang="en-US" sz="3600" kern="0" dirty="0"/>
              <a:t>A WAW or a structural hazard (an unavailable FU) prevent proceeding the instruction from the IS to the RO stage </a:t>
            </a:r>
          </a:p>
          <a:p>
            <a:pPr lvl="2">
              <a:lnSpc>
                <a:spcPct val="90000"/>
              </a:lnSpc>
            </a:pPr>
            <a:r>
              <a:rPr lang="en-US" sz="3200" kern="0" dirty="0"/>
              <a:t>No other instruction can be issued (an in-order issue scheme)</a:t>
            </a:r>
          </a:p>
          <a:p>
            <a:pPr lvl="1">
              <a:lnSpc>
                <a:spcPct val="90000"/>
              </a:lnSpc>
            </a:pPr>
            <a:r>
              <a:rPr lang="en-US" sz="3600" kern="0" dirty="0"/>
              <a:t>A RAW hazard prevents an instruction proceeding from the RO to the EX stage</a:t>
            </a:r>
          </a:p>
          <a:p>
            <a:pPr lvl="1">
              <a:lnSpc>
                <a:spcPct val="90000"/>
              </a:lnSpc>
            </a:pPr>
            <a:r>
              <a:rPr lang="en-US" sz="3600" kern="0" dirty="0"/>
              <a:t>A WAR hazard prevents result write-back</a:t>
            </a:r>
          </a:p>
          <a:p>
            <a:pPr lvl="1">
              <a:lnSpc>
                <a:spcPct val="90000"/>
              </a:lnSpc>
            </a:pPr>
            <a:r>
              <a:rPr lang="en-US" sz="3600" kern="0" dirty="0"/>
              <a:t>After the issue to the FU, the FU is blocked until the instruction is dispatched and execution starts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7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69B7B1-F76C-C830-D4DA-9D3E6A3BD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روش </a:t>
            </a:r>
            <a:r>
              <a:rPr lang="fa-IR" dirty="0" err="1"/>
              <a:t>اسکوربرد</a:t>
            </a:r>
            <a:r>
              <a:rPr lang="fa-IR" dirty="0"/>
              <a:t> اگرچه روش خوبی بود، ولی روشهای بهتری هم وجود دارد.</a:t>
            </a:r>
          </a:p>
          <a:p>
            <a:r>
              <a:rPr lang="fa-IR" dirty="0"/>
              <a:t>در </a:t>
            </a:r>
            <a:r>
              <a:rPr lang="fa-IR" dirty="0" err="1"/>
              <a:t>اسکوربرد</a:t>
            </a:r>
            <a:r>
              <a:rPr lang="fa-IR" dirty="0"/>
              <a:t> تلاش میشود، اجرای خارج از ترتیب اتفاق بیافتد ولی </a:t>
            </a:r>
            <a:r>
              <a:rPr lang="fa-IR" dirty="0" err="1"/>
              <a:t>بدلیل</a:t>
            </a:r>
            <a:r>
              <a:rPr lang="fa-IR" dirty="0"/>
              <a:t> </a:t>
            </a:r>
            <a:r>
              <a:rPr lang="fa-IR" dirty="0" err="1"/>
              <a:t>سازوکارهایی</a:t>
            </a:r>
            <a:r>
              <a:rPr lang="fa-IR" dirty="0"/>
              <a:t> که وجود دارد، در بسیاری از وابستگی ها، شاهد توقف در </a:t>
            </a:r>
            <a:r>
              <a:rPr lang="fa-IR" dirty="0" err="1"/>
              <a:t>پایپ</a:t>
            </a:r>
            <a:r>
              <a:rPr lang="fa-IR" dirty="0"/>
              <a:t> لاین هستیم.</a:t>
            </a:r>
          </a:p>
          <a:p>
            <a:r>
              <a:rPr lang="fa-IR" dirty="0"/>
              <a:t>در </a:t>
            </a:r>
            <a:r>
              <a:rPr lang="fa-IR" dirty="0" err="1"/>
              <a:t>اسکوربرد</a:t>
            </a:r>
            <a:r>
              <a:rPr lang="fa-IR" dirty="0"/>
              <a:t>، درصورت </a:t>
            </a:r>
            <a:r>
              <a:rPr lang="en-US" dirty="0"/>
              <a:t>WAW </a:t>
            </a:r>
            <a:r>
              <a:rPr lang="fa-IR" dirty="0"/>
              <a:t>باشد جلو نمیرود و اگر </a:t>
            </a:r>
            <a:r>
              <a:rPr lang="en-US" dirty="0"/>
              <a:t>WAR</a:t>
            </a:r>
            <a:r>
              <a:rPr lang="fa-IR" dirty="0"/>
              <a:t> باشد، </a:t>
            </a:r>
            <a:r>
              <a:rPr lang="en-US" dirty="0"/>
              <a:t>Ins </a:t>
            </a:r>
            <a:r>
              <a:rPr lang="fa-IR" dirty="0"/>
              <a:t>اجرا میشود ولی اجازه تمام شدن ندارد تا زمانی که خواندن از آن انجام شود.</a:t>
            </a:r>
          </a:p>
          <a:p>
            <a:r>
              <a:rPr lang="fa-IR" dirty="0" err="1"/>
              <a:t>مخاطراتی</a:t>
            </a:r>
            <a:r>
              <a:rPr lang="fa-IR" dirty="0"/>
              <a:t> که با </a:t>
            </a:r>
            <a:r>
              <a:rPr lang="en-US" dirty="0"/>
              <a:t>Register Renaming</a:t>
            </a:r>
            <a:r>
              <a:rPr lang="fa-IR" dirty="0"/>
              <a:t> قابل حل بودند، در روش </a:t>
            </a:r>
            <a:r>
              <a:rPr lang="fa-IR" dirty="0" err="1"/>
              <a:t>اسکوربرد</a:t>
            </a:r>
            <a:r>
              <a:rPr lang="fa-IR" dirty="0"/>
              <a:t> همچنان باعث توقف در اجرای دستورات میشود.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0A80F-FB44-CEE4-63B6-5F9F612C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188C9-AFA3-1D25-1309-13311305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6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OOO Exe with </a:t>
            </a:r>
            <a:r>
              <a:rPr lang="en-AU" dirty="0" err="1"/>
              <a:t>Tomasulo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215462" y="1022907"/>
            <a:ext cx="11866048" cy="51661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/>
              <a:t>Tomasulo’s</a:t>
            </a:r>
            <a:r>
              <a:rPr lang="en-US" sz="3600" dirty="0"/>
              <a:t> Approach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Tracks </a:t>
            </a:r>
            <a:r>
              <a:rPr lang="en-US" sz="3200" dirty="0">
                <a:solidFill>
                  <a:srgbClr val="00B0F0"/>
                </a:solidFill>
              </a:rPr>
              <a:t>when operands are available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Introduces </a:t>
            </a:r>
            <a:r>
              <a:rPr lang="en-US" sz="3200" dirty="0">
                <a:solidFill>
                  <a:srgbClr val="FF0000"/>
                </a:solidFill>
              </a:rPr>
              <a:t>register renaming in hardware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Minimizes WAW and WAR hazards	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technique that dynamically eliminates name dependences to avoid</a:t>
            </a:r>
            <a:r>
              <a:rPr lang="en-US" sz="2000" dirty="0">
                <a:solidFill>
                  <a:srgbClr val="FF0000"/>
                </a:solidFill>
              </a:rPr>
              <a:t> WAR and WAW hazards</a:t>
            </a:r>
            <a:r>
              <a:rPr lang="en-US" sz="2000" dirty="0"/>
              <a:t> is called register renaming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00B0F0"/>
                </a:solidFill>
              </a:rPr>
              <a:t>centralized scoreboard </a:t>
            </a:r>
            <a:r>
              <a:rPr lang="en-US" sz="2000" dirty="0"/>
              <a:t>is replaced with </a:t>
            </a:r>
            <a:r>
              <a:rPr lang="en-US" sz="2000" dirty="0">
                <a:solidFill>
                  <a:srgbClr val="00B0F0"/>
                </a:solidFill>
              </a:rPr>
              <a:t>distributed control </a:t>
            </a:r>
            <a:r>
              <a:rPr lang="en-US" sz="2000" dirty="0"/>
              <a:t>within the processor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Register renaming is provided by </a:t>
            </a:r>
            <a:r>
              <a:rPr lang="en-US" sz="3600" dirty="0">
                <a:solidFill>
                  <a:srgbClr val="00B050"/>
                </a:solidFill>
              </a:rPr>
              <a:t>reservation stations (RS)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Contains: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The instruction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Buffered operand values (when available)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Reservation station number of instruction providing the operand values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0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Register Renaming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RS fetches and buffers an operand </a:t>
            </a:r>
            <a:r>
              <a:rPr lang="en-US" dirty="0">
                <a:solidFill>
                  <a:srgbClr val="FF0000"/>
                </a:solidFill>
              </a:rPr>
              <a:t>as soon as it becomes available </a:t>
            </a:r>
            <a:r>
              <a:rPr lang="en-US" dirty="0"/>
              <a:t>(not necessarily involving register file)</a:t>
            </a:r>
          </a:p>
          <a:p>
            <a:pPr>
              <a:lnSpc>
                <a:spcPct val="90000"/>
              </a:lnSpc>
            </a:pPr>
            <a:r>
              <a:rPr lang="en-US" dirty="0"/>
              <a:t>Pending instructions designate the RS to which they will send their output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Result values broadcast on a result bus, called the </a:t>
            </a:r>
            <a:r>
              <a:rPr lang="en-US" dirty="0">
                <a:solidFill>
                  <a:srgbClr val="FF0000"/>
                </a:solidFill>
              </a:rPr>
              <a:t>common data bus (CDB)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B0F0"/>
                </a:solidFill>
              </a:rPr>
              <a:t>Only the last output updates the register file</a:t>
            </a:r>
          </a:p>
          <a:p>
            <a:pPr>
              <a:lnSpc>
                <a:spcPct val="90000"/>
              </a:lnSpc>
            </a:pPr>
            <a:r>
              <a:rPr lang="en-US" dirty="0"/>
              <a:t>As instructions are issued, the register </a:t>
            </a:r>
            <a:r>
              <a:rPr lang="en-US" dirty="0" err="1"/>
              <a:t>specifiers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renamed with the reservation station</a:t>
            </a:r>
          </a:p>
          <a:p>
            <a:pPr>
              <a:lnSpc>
                <a:spcPct val="90000"/>
              </a:lnSpc>
            </a:pPr>
            <a:r>
              <a:rPr lang="en-US" dirty="0"/>
              <a:t>May be more reservation stations than registers</a:t>
            </a:r>
          </a:p>
          <a:p>
            <a:pPr>
              <a:lnSpc>
                <a:spcPct val="90000"/>
              </a:lnSpc>
            </a:pPr>
            <a:r>
              <a:rPr lang="en-US" dirty="0"/>
              <a:t>Load and store buffers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Contain data and addresses, act like reservation stations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3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"/>
            <a:ext cx="11328400" cy="825500"/>
          </a:xfrm>
        </p:spPr>
        <p:txBody>
          <a:bodyPr/>
          <a:lstStyle/>
          <a:p>
            <a:r>
              <a:rPr lang="en-AU" dirty="0" err="1"/>
              <a:t>Tomasulo’s</a:t>
            </a:r>
            <a:r>
              <a:rPr lang="en-AU" dirty="0"/>
              <a:t> Algorithm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5180" y="101369"/>
            <a:ext cx="7932980" cy="65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00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Tomasulo’s</a:t>
            </a:r>
            <a:r>
              <a:rPr lang="en-AU" dirty="0"/>
              <a:t> Algorithm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215462" y="1108953"/>
            <a:ext cx="11788470" cy="57490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Three Steps: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Issue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Get next instruction from FIFO queue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If available RS, issue the instruction to the RS with operand values if available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If operand values not available, stall the instruction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Execute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When operand becomes available, store it in any reservation stations waiting for it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When all operands are ready, issue the instruction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Loads and store maintained in program order through effective address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No instruction allowed to initiate execution until all branches that proceed it in program order have completed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Write result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Write result on CDB into reservation stations and store buffers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(Stores must wait until address and value are received)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10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2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cs typeface="B Titr" panose="00000700000000000000" pitchFamily="2" charset="-78"/>
              </a:rPr>
              <a:t>Copyright Notice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buClr>
                <a:prstClr val="black"/>
              </a:buClr>
            </a:pPr>
            <a:fld id="{B6F15528-21DE-4FAA-801E-634DDDAF4B2B}" type="slidenum">
              <a:rPr lang="en-US" smtClean="0">
                <a:solidFill>
                  <a:prstClr val="black"/>
                </a:solidFill>
              </a:rPr>
              <a:pPr rtl="1">
                <a:buClr>
                  <a:prstClr val="black"/>
                </a:buClr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43949" y="1143001"/>
            <a:ext cx="112003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Calibri"/>
                <a:cs typeface="B Nazanin" pitchFamily="2" charset="-78"/>
              </a:rPr>
              <a:t>Lectures adopted from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Computer Architecture: A Quantitative Approach, </a:t>
            </a:r>
            <a:r>
              <a:rPr lang="en-US" sz="2600">
                <a:solidFill>
                  <a:prstClr val="black"/>
                </a:solidFill>
                <a:latin typeface="Calibri"/>
              </a:rPr>
              <a:t> 6</a:t>
            </a:r>
            <a:r>
              <a:rPr lang="en-US" sz="2600" baseline="3000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6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edition, John L. Hennessy,‎ David A. Patterson, MK pub., 2019</a:t>
            </a:r>
            <a:endParaRPr lang="fa-IR" sz="26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endParaRPr lang="en-US" sz="2600" b="1" dirty="0">
              <a:solidFill>
                <a:srgbClr val="C00000"/>
              </a:solidFill>
              <a:latin typeface="Calibri"/>
              <a:cs typeface="B Nazanin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C00000"/>
              </a:solidFill>
              <a:latin typeface="Calibri"/>
              <a:cs typeface="B Nazanin" pitchFamily="2" charset="-78"/>
            </a:endParaRPr>
          </a:p>
          <a:p>
            <a:endParaRPr lang="fa-IR" sz="2000" b="1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22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09734-0101-7625-78F3-E4560D864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"/>
            <a:ext cx="11328400" cy="825500"/>
          </a:xfrm>
        </p:spPr>
        <p:txBody>
          <a:bodyPr/>
          <a:lstStyle/>
          <a:p>
            <a:r>
              <a:rPr lang="en-AU" dirty="0"/>
              <a:t>Example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02B996-CF26-DE1A-4129-1036C4786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214" y="136525"/>
            <a:ext cx="8358340" cy="6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83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Tomasulo’s</a:t>
            </a:r>
            <a:r>
              <a:rPr lang="en-AU" dirty="0"/>
              <a:t> Algorithm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215462" y="1240077"/>
            <a:ext cx="11328838" cy="1182110"/>
          </a:xfrm>
        </p:spPr>
        <p:txBody>
          <a:bodyPr/>
          <a:lstStyle/>
          <a:p>
            <a:r>
              <a:rPr lang="en-US" dirty="0"/>
              <a:t>Example loop: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5AC11-2C56-22F4-C87B-1DDAC5D93A9A}"/>
              </a:ext>
            </a:extLst>
          </p:cNvPr>
          <p:cNvSpPr txBox="1"/>
          <p:nvPr/>
        </p:nvSpPr>
        <p:spPr>
          <a:xfrm>
            <a:off x="741733" y="2617379"/>
            <a:ext cx="100124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Loop:	</a:t>
            </a:r>
            <a:r>
              <a:rPr lang="en-US" sz="3600" dirty="0" err="1">
                <a:solidFill>
                  <a:srgbClr val="0070C0"/>
                </a:solidFill>
              </a:rPr>
              <a:t>fld</a:t>
            </a:r>
            <a:r>
              <a:rPr lang="en-US" sz="3600" dirty="0">
                <a:solidFill>
                  <a:srgbClr val="0070C0"/>
                </a:solidFill>
              </a:rPr>
              <a:t> f0,0(x1)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		</a:t>
            </a:r>
            <a:r>
              <a:rPr lang="en-US" sz="3600" dirty="0" err="1">
                <a:solidFill>
                  <a:srgbClr val="0070C0"/>
                </a:solidFill>
              </a:rPr>
              <a:t>fmul.d</a:t>
            </a:r>
            <a:r>
              <a:rPr lang="en-US" sz="3600" dirty="0">
                <a:solidFill>
                  <a:srgbClr val="0070C0"/>
                </a:solidFill>
              </a:rPr>
              <a:t> f4,f0,f2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		</a:t>
            </a:r>
            <a:r>
              <a:rPr lang="en-US" sz="3600" dirty="0" err="1">
                <a:solidFill>
                  <a:srgbClr val="0070C0"/>
                </a:solidFill>
              </a:rPr>
              <a:t>fsd</a:t>
            </a:r>
            <a:r>
              <a:rPr lang="en-US" sz="3600" dirty="0">
                <a:solidFill>
                  <a:srgbClr val="0070C0"/>
                </a:solidFill>
              </a:rPr>
              <a:t> f4,0(x1)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		</a:t>
            </a:r>
            <a:r>
              <a:rPr lang="en-US" sz="3600" dirty="0" err="1">
                <a:solidFill>
                  <a:srgbClr val="0070C0"/>
                </a:solidFill>
              </a:rPr>
              <a:t>addi</a:t>
            </a:r>
            <a:r>
              <a:rPr lang="en-US" sz="3600" dirty="0">
                <a:solidFill>
                  <a:srgbClr val="0070C0"/>
                </a:solidFill>
              </a:rPr>
              <a:t> x1,x1,-8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		</a:t>
            </a:r>
            <a:r>
              <a:rPr lang="en-US" sz="3600" dirty="0" err="1">
                <a:solidFill>
                  <a:srgbClr val="0070C0"/>
                </a:solidFill>
              </a:rPr>
              <a:t>bne</a:t>
            </a:r>
            <a:r>
              <a:rPr lang="en-US" sz="3600" dirty="0">
                <a:solidFill>
                  <a:srgbClr val="0070C0"/>
                </a:solidFill>
              </a:rPr>
              <a:t> x1,x2,Loop // branches if x16 != x2</a:t>
            </a:r>
          </a:p>
        </p:txBody>
      </p:sp>
    </p:spTree>
    <p:extLst>
      <p:ext uri="{BB962C8B-B14F-4D97-AF65-F5344CB8AC3E}">
        <p14:creationId xmlns:p14="http://schemas.microsoft.com/office/powerpoint/2010/main" val="1015402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3F35E-FD70-1AE3-3E2D-5285FD3D9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"/>
            <a:ext cx="4378021" cy="825500"/>
          </a:xfrm>
        </p:spPr>
        <p:txBody>
          <a:bodyPr>
            <a:normAutofit/>
          </a:bodyPr>
          <a:lstStyle/>
          <a:p>
            <a:r>
              <a:rPr lang="en-AU" sz="3600" dirty="0" err="1"/>
              <a:t>Tomasulo’s</a:t>
            </a:r>
            <a:r>
              <a:rPr lang="en-AU" sz="3600" dirty="0"/>
              <a:t> Algorithm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366" y="46334"/>
            <a:ext cx="7839543" cy="6504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EEBD4D-3ADF-961F-D05F-9E5A8FFEB718}"/>
              </a:ext>
            </a:extLst>
          </p:cNvPr>
          <p:cNvSpPr txBox="1"/>
          <p:nvPr/>
        </p:nvSpPr>
        <p:spPr>
          <a:xfrm>
            <a:off x="213360" y="841346"/>
            <a:ext cx="36906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Loop:	</a:t>
            </a:r>
            <a:r>
              <a:rPr lang="en-US" sz="2400" dirty="0" err="1">
                <a:solidFill>
                  <a:srgbClr val="0070C0"/>
                </a:solidFill>
              </a:rPr>
              <a:t>fld</a:t>
            </a:r>
            <a:r>
              <a:rPr lang="en-US" sz="2400" dirty="0">
                <a:solidFill>
                  <a:srgbClr val="0070C0"/>
                </a:solidFill>
              </a:rPr>
              <a:t> f0,0(x1)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err="1">
                <a:solidFill>
                  <a:srgbClr val="0070C0"/>
                </a:solidFill>
              </a:rPr>
              <a:t>fmul.d</a:t>
            </a:r>
            <a:r>
              <a:rPr lang="en-US" sz="2400" dirty="0">
                <a:solidFill>
                  <a:srgbClr val="0070C0"/>
                </a:solidFill>
              </a:rPr>
              <a:t> f4,f0,f2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err="1">
                <a:solidFill>
                  <a:srgbClr val="0070C0"/>
                </a:solidFill>
              </a:rPr>
              <a:t>fsd</a:t>
            </a:r>
            <a:r>
              <a:rPr lang="en-US" sz="2400" dirty="0">
                <a:solidFill>
                  <a:srgbClr val="0070C0"/>
                </a:solidFill>
              </a:rPr>
              <a:t> f4,0(x1)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err="1">
                <a:solidFill>
                  <a:srgbClr val="0070C0"/>
                </a:solidFill>
              </a:rPr>
              <a:t>addi</a:t>
            </a:r>
            <a:r>
              <a:rPr lang="en-US" sz="2400" dirty="0">
                <a:solidFill>
                  <a:srgbClr val="0070C0"/>
                </a:solidFill>
              </a:rPr>
              <a:t> x1,x1,-8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err="1">
                <a:solidFill>
                  <a:srgbClr val="0070C0"/>
                </a:solidFill>
              </a:rPr>
              <a:t>bne</a:t>
            </a:r>
            <a:r>
              <a:rPr lang="en-US" sz="2400" dirty="0">
                <a:solidFill>
                  <a:srgbClr val="0070C0"/>
                </a:solidFill>
              </a:rPr>
              <a:t> x1,x2,Loop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E269A-EB29-AAFA-0A64-D30C8C4355DA}"/>
              </a:ext>
            </a:extLst>
          </p:cNvPr>
          <p:cNvSpPr txBox="1"/>
          <p:nvPr/>
        </p:nvSpPr>
        <p:spPr>
          <a:xfrm>
            <a:off x="270876" y="3771981"/>
            <a:ext cx="36906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Loop:	</a:t>
            </a:r>
            <a:r>
              <a:rPr lang="en-US" sz="2400" dirty="0" err="1">
                <a:solidFill>
                  <a:srgbClr val="00B050"/>
                </a:solidFill>
              </a:rPr>
              <a:t>fld</a:t>
            </a:r>
            <a:r>
              <a:rPr lang="en-US" sz="2400" dirty="0">
                <a:solidFill>
                  <a:srgbClr val="00B050"/>
                </a:solidFill>
              </a:rPr>
              <a:t> f0,0(x1)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	</a:t>
            </a:r>
            <a:r>
              <a:rPr lang="en-US" sz="2400" dirty="0" err="1">
                <a:solidFill>
                  <a:srgbClr val="00B050"/>
                </a:solidFill>
              </a:rPr>
              <a:t>fmul.d</a:t>
            </a:r>
            <a:r>
              <a:rPr lang="en-US" sz="2400" dirty="0">
                <a:solidFill>
                  <a:srgbClr val="00B050"/>
                </a:solidFill>
              </a:rPr>
              <a:t> f4,f0,f2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	</a:t>
            </a:r>
            <a:r>
              <a:rPr lang="en-US" sz="2400" dirty="0" err="1">
                <a:solidFill>
                  <a:srgbClr val="00B050"/>
                </a:solidFill>
              </a:rPr>
              <a:t>fsd</a:t>
            </a:r>
            <a:r>
              <a:rPr lang="en-US" sz="2400" dirty="0">
                <a:solidFill>
                  <a:srgbClr val="00B050"/>
                </a:solidFill>
              </a:rPr>
              <a:t> f4,0(x1)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	</a:t>
            </a:r>
            <a:r>
              <a:rPr lang="en-US" sz="2400" dirty="0" err="1">
                <a:solidFill>
                  <a:srgbClr val="00B050"/>
                </a:solidFill>
              </a:rPr>
              <a:t>fld</a:t>
            </a:r>
            <a:r>
              <a:rPr lang="en-US" sz="2400" dirty="0">
                <a:solidFill>
                  <a:srgbClr val="00B050"/>
                </a:solidFill>
              </a:rPr>
              <a:t> f0,-8(x1)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	</a:t>
            </a:r>
            <a:r>
              <a:rPr lang="en-US" sz="2400" dirty="0" err="1">
                <a:solidFill>
                  <a:srgbClr val="00B050"/>
                </a:solidFill>
              </a:rPr>
              <a:t>fmul.d</a:t>
            </a:r>
            <a:r>
              <a:rPr lang="en-US" sz="2400" dirty="0">
                <a:solidFill>
                  <a:srgbClr val="00B050"/>
                </a:solidFill>
              </a:rPr>
              <a:t> f4,f0,f2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	</a:t>
            </a:r>
            <a:r>
              <a:rPr lang="en-US" sz="2400" dirty="0" err="1">
                <a:solidFill>
                  <a:srgbClr val="00B050"/>
                </a:solidFill>
              </a:rPr>
              <a:t>fsd</a:t>
            </a:r>
            <a:r>
              <a:rPr lang="en-US" sz="2400" dirty="0">
                <a:solidFill>
                  <a:srgbClr val="00B050"/>
                </a:solidFill>
              </a:rPr>
              <a:t> f4,-8(x1)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	…</a:t>
            </a: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4CAF49-3A22-9DC8-C84D-4CF8A80F903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80338"/>
            <a:ext cx="4378021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/>
              <a:t>Loop unrolling:</a:t>
            </a:r>
          </a:p>
        </p:txBody>
      </p:sp>
    </p:spTree>
    <p:extLst>
      <p:ext uri="{BB962C8B-B14F-4D97-AF65-F5344CB8AC3E}">
        <p14:creationId xmlns:p14="http://schemas.microsoft.com/office/powerpoint/2010/main" val="2985054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Tomasulo</a:t>
            </a:r>
            <a:r>
              <a:rPr lang="en-AU" dirty="0"/>
              <a:t> vs. Scoreboard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kern="0" dirty="0"/>
              <a:t>Both are In-order issue</a:t>
            </a:r>
          </a:p>
          <a:p>
            <a:r>
              <a:rPr lang="en-US" sz="4400" kern="0" dirty="0"/>
              <a:t>Scoreboard is stalled on WAW and WAR but Tomasulo does not stall because of Register Renaming.</a:t>
            </a:r>
          </a:p>
          <a:p>
            <a:r>
              <a:rPr lang="en-US" sz="4400" kern="0" dirty="0"/>
              <a:t>Operand forwarding in Tomasulo but in Scoreboard operands are used after write in Registers.</a:t>
            </a:r>
          </a:p>
          <a:p>
            <a:r>
              <a:rPr lang="en-US" sz="4400" kern="0" dirty="0"/>
              <a:t>Hardware complexity of </a:t>
            </a:r>
            <a:r>
              <a:rPr lang="en-US" sz="4400" kern="0" dirty="0" err="1"/>
              <a:t>Tomasulo</a:t>
            </a:r>
            <a:endParaRPr lang="en-US" sz="3200" kern="0" dirty="0"/>
          </a:p>
          <a:p>
            <a:pPr marL="0" indent="0">
              <a:buNone/>
            </a:pPr>
            <a:endParaRPr lang="en-US" sz="3200" kern="0" dirty="0"/>
          </a:p>
          <a:p>
            <a:endParaRPr lang="en-US" sz="3200" kern="0" dirty="0"/>
          </a:p>
          <a:p>
            <a:endParaRPr lang="en-US" sz="44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4367213" y="1254125"/>
            <a:ext cx="176522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000099"/>
                </a:solidFill>
                <a:latin typeface="Arial" charset="0"/>
              </a:rPr>
              <a:t>Chapter 3</a:t>
            </a:r>
            <a:endParaRPr lang="en-GB" sz="28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4367214" y="2060575"/>
            <a:ext cx="6967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  <a:latin typeface="Arial" charset="0"/>
              </a:rPr>
              <a:t>Instruction-Level Parallelism and Its Exploitation</a:t>
            </a: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4313286" y="-100013"/>
            <a:ext cx="450206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</a:rPr>
              <a:t>A Quantitative Approach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, Sixth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8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B151DA-DD16-B184-6C8E-F533235ED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مرور مطالب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96B381-A2B5-E6BC-C42D-9A4135BC0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جلسات قبل تلاش کردیم با مطالعه بحث </a:t>
            </a:r>
            <a:r>
              <a:rPr lang="en-US" dirty="0"/>
              <a:t>Branch Prediction</a:t>
            </a:r>
            <a:r>
              <a:rPr lang="fa-IR" dirty="0"/>
              <a:t> اقداماتی داشته باشیم تا از </a:t>
            </a:r>
            <a:r>
              <a:rPr lang="en-US" dirty="0"/>
              <a:t>Stall</a:t>
            </a:r>
            <a:r>
              <a:rPr lang="fa-IR" dirty="0"/>
              <a:t> شدن </a:t>
            </a:r>
            <a:r>
              <a:rPr lang="en-US" dirty="0"/>
              <a:t>Pipeline</a:t>
            </a:r>
            <a:r>
              <a:rPr lang="fa-IR" dirty="0"/>
              <a:t> جلو گیری کنیم.</a:t>
            </a:r>
          </a:p>
          <a:p>
            <a:r>
              <a:rPr lang="fa-IR" dirty="0"/>
              <a:t>مشکلاتی که برای </a:t>
            </a:r>
            <a:r>
              <a:rPr lang="en-US" dirty="0"/>
              <a:t>Pipeline</a:t>
            </a:r>
            <a:r>
              <a:rPr lang="fa-IR" dirty="0"/>
              <a:t> </a:t>
            </a:r>
            <a:r>
              <a:rPr lang="fa-IR" dirty="0" err="1"/>
              <a:t>بدلیل</a:t>
            </a:r>
            <a:r>
              <a:rPr lang="fa-IR" dirty="0"/>
              <a:t> وجود حلقه ها ایجاد میشد، از نوع </a:t>
            </a:r>
            <a:r>
              <a:rPr lang="en-US" dirty="0"/>
              <a:t>Control Dependency</a:t>
            </a:r>
            <a:r>
              <a:rPr lang="fa-IR" dirty="0"/>
              <a:t> بودند.</a:t>
            </a:r>
          </a:p>
          <a:p>
            <a:r>
              <a:rPr lang="fa-IR" dirty="0"/>
              <a:t>وجود سایر وابستگی ها نیز باعث مخاطره برای </a:t>
            </a:r>
            <a:r>
              <a:rPr lang="en-US" dirty="0"/>
              <a:t>Pipeline</a:t>
            </a:r>
            <a:r>
              <a:rPr lang="fa-IR" dirty="0"/>
              <a:t> میشود که در ادامه مطالب این بخش، آنرا بررسی میکنیم.</a:t>
            </a:r>
          </a:p>
          <a:p>
            <a:r>
              <a:rPr lang="fa-IR" dirty="0"/>
              <a:t>آنچه باعث میشود، نتوانیم دستورات را همزمان اجرا کنیم </a:t>
            </a:r>
            <a:r>
              <a:rPr lang="en-US" dirty="0"/>
              <a:t>Data Dependency</a:t>
            </a:r>
            <a:r>
              <a:rPr lang="fa-IR" dirty="0"/>
              <a:t> است.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D085C-3504-91FE-F05F-897CB52F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800E3-1FFC-C6FD-361F-291897F7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Dynamic Scheduling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</a:rPr>
              <a:t>Rearrange order of instructions </a:t>
            </a:r>
            <a:r>
              <a:rPr lang="en-US" sz="3200" dirty="0"/>
              <a:t>to reduce stalls while maintaining data flow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Advantages: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Compiler doesn’t need to have </a:t>
            </a:r>
            <a:r>
              <a:rPr lang="en-US" sz="2800" dirty="0">
                <a:solidFill>
                  <a:srgbClr val="00B0F0"/>
                </a:solidFill>
              </a:rPr>
              <a:t>knowledge of microarchitecture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Handles cases where dependencies are unknown at compile time (</a:t>
            </a:r>
            <a:r>
              <a:rPr lang="en-US" sz="2800" dirty="0">
                <a:solidFill>
                  <a:srgbClr val="00B0F0"/>
                </a:solidFill>
              </a:rPr>
              <a:t>Runtime Dependencies</a:t>
            </a:r>
            <a:r>
              <a:rPr lang="en-US" sz="280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Disadvantage: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Substantial increase in </a:t>
            </a:r>
            <a:r>
              <a:rPr lang="en-US" sz="2800" dirty="0">
                <a:solidFill>
                  <a:srgbClr val="00B0F0"/>
                </a:solidFill>
              </a:rPr>
              <a:t>hardware complexity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B0F0"/>
                </a:solidFill>
              </a:rPr>
              <a:t>Complicates exceptions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7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Dynamic Scheduling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Dynamic scheduling implies: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B0F0"/>
                </a:solidFill>
              </a:rPr>
              <a:t>Out-of-order execution (</a:t>
            </a:r>
            <a:r>
              <a:rPr lang="fa-IR" sz="3200" dirty="0">
                <a:solidFill>
                  <a:srgbClr val="00B0F0"/>
                </a:solidFill>
              </a:rPr>
              <a:t>اجرا شدن</a:t>
            </a:r>
            <a:r>
              <a:rPr lang="en-US" sz="3200" dirty="0">
                <a:solidFill>
                  <a:srgbClr val="00B0F0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B0F0"/>
                </a:solidFill>
              </a:rPr>
              <a:t>Out-of-order completion</a:t>
            </a:r>
            <a:r>
              <a:rPr lang="fa-IR" sz="3200" dirty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 (</a:t>
            </a:r>
            <a:r>
              <a:rPr lang="fa-IR" sz="3200" dirty="0">
                <a:solidFill>
                  <a:srgbClr val="00B0F0"/>
                </a:solidFill>
              </a:rPr>
              <a:t>تکمیل شدن-نوشتن خروجی</a:t>
            </a:r>
            <a:r>
              <a:rPr lang="en-US" sz="3200" dirty="0">
                <a:solidFill>
                  <a:srgbClr val="00B0F0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Example 1: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sz="3200" dirty="0" err="1"/>
              <a:t>fdiv.d</a:t>
            </a:r>
            <a:r>
              <a:rPr lang="en-US" sz="3200" dirty="0"/>
              <a:t> f0,f2,f4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sz="3200" dirty="0" err="1"/>
              <a:t>fadd.d</a:t>
            </a:r>
            <a:r>
              <a:rPr lang="en-US" sz="3200" dirty="0"/>
              <a:t> f10,f0,f8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sz="3200" dirty="0" err="1"/>
              <a:t>fsub.d</a:t>
            </a:r>
            <a:r>
              <a:rPr lang="en-US" sz="3200" dirty="0"/>
              <a:t> f12,f8,f14</a:t>
            </a:r>
          </a:p>
          <a:p>
            <a:pPr lvl="1">
              <a:lnSpc>
                <a:spcPct val="100000"/>
              </a:lnSpc>
            </a:pPr>
            <a:r>
              <a:rPr lang="en-US" sz="3200" dirty="0" err="1">
                <a:solidFill>
                  <a:srgbClr val="00B0F0"/>
                </a:solidFill>
              </a:rPr>
              <a:t>fsub.d</a:t>
            </a:r>
            <a:r>
              <a:rPr lang="en-US" sz="3200" dirty="0">
                <a:solidFill>
                  <a:srgbClr val="00B0F0"/>
                </a:solidFill>
              </a:rPr>
              <a:t> is not dependent, issue before </a:t>
            </a:r>
            <a:r>
              <a:rPr lang="en-US" sz="3200" dirty="0" err="1">
                <a:solidFill>
                  <a:srgbClr val="00B0F0"/>
                </a:solidFill>
              </a:rPr>
              <a:t>fadd.d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893FA-38F5-5754-7B18-A688EE02EF48}"/>
              </a:ext>
            </a:extLst>
          </p:cNvPr>
          <p:cNvSpPr txBox="1"/>
          <p:nvPr/>
        </p:nvSpPr>
        <p:spPr>
          <a:xfrm>
            <a:off x="4826666" y="4048263"/>
            <a:ext cx="36290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1" indent="0">
              <a:lnSpc>
                <a:spcPct val="100000"/>
              </a:lnSpc>
              <a:buNone/>
            </a:pPr>
            <a:r>
              <a:rPr lang="en-US" sz="3200" dirty="0" err="1">
                <a:solidFill>
                  <a:srgbClr val="00B050"/>
                </a:solidFill>
              </a:rPr>
              <a:t>fdiv.d</a:t>
            </a:r>
            <a:r>
              <a:rPr lang="en-US" sz="3200" dirty="0">
                <a:solidFill>
                  <a:srgbClr val="00B050"/>
                </a:solidFill>
              </a:rPr>
              <a:t> f0,f2,f4</a:t>
            </a:r>
            <a:endParaRPr lang="fa-IR" sz="3200" dirty="0">
              <a:solidFill>
                <a:srgbClr val="00B050"/>
              </a:solidFill>
            </a:endParaRPr>
          </a:p>
          <a:p>
            <a:pPr marL="400050" lvl="1"/>
            <a:r>
              <a:rPr lang="en-US" sz="3200" dirty="0" err="1">
                <a:solidFill>
                  <a:srgbClr val="00B050"/>
                </a:solidFill>
              </a:rPr>
              <a:t>fsub.d</a:t>
            </a:r>
            <a:r>
              <a:rPr lang="en-US" sz="3200" dirty="0">
                <a:solidFill>
                  <a:srgbClr val="00B050"/>
                </a:solidFill>
              </a:rPr>
              <a:t> f12,f8,f14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sz="3200" dirty="0" err="1">
                <a:solidFill>
                  <a:srgbClr val="00B050"/>
                </a:solidFill>
              </a:rPr>
              <a:t>fadd.d</a:t>
            </a:r>
            <a:r>
              <a:rPr lang="en-US" sz="3200" dirty="0">
                <a:solidFill>
                  <a:srgbClr val="00B050"/>
                </a:solidFill>
              </a:rPr>
              <a:t> f10,f0,f8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3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Dynamic Scheduling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Example 2: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3200" dirty="0" err="1"/>
              <a:t>fdiv.d</a:t>
            </a:r>
            <a:r>
              <a:rPr lang="en-US" sz="3200" dirty="0"/>
              <a:t> f0,f2,f4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3200" dirty="0" err="1"/>
              <a:t>fmul.d</a:t>
            </a:r>
            <a:r>
              <a:rPr lang="en-US" sz="3200" dirty="0"/>
              <a:t> f6,f0,f8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3200" dirty="0" err="1"/>
              <a:t>fadd.d</a:t>
            </a:r>
            <a:r>
              <a:rPr lang="en-US" sz="3200" dirty="0"/>
              <a:t> f0,f10,f14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3200" dirty="0"/>
          </a:p>
          <a:p>
            <a:pPr marL="741363" lvl="1" indent="-284163">
              <a:lnSpc>
                <a:spcPct val="110000"/>
              </a:lnSpc>
            </a:pPr>
            <a:r>
              <a:rPr lang="en-US" sz="3200" dirty="0" err="1"/>
              <a:t>fadd.d</a:t>
            </a:r>
            <a:r>
              <a:rPr lang="en-US" sz="3200" dirty="0"/>
              <a:t> is not dependent, but the </a:t>
            </a:r>
            <a:r>
              <a:rPr lang="en-US" sz="3200" b="1" dirty="0" err="1">
                <a:solidFill>
                  <a:srgbClr val="00B0F0"/>
                </a:solidFill>
              </a:rPr>
              <a:t>antidependence</a:t>
            </a:r>
            <a:r>
              <a:rPr lang="en-US" sz="3200" dirty="0"/>
              <a:t> makes it impossible to issue earlier without </a:t>
            </a:r>
            <a:r>
              <a:rPr lang="en-US" sz="3200" dirty="0">
                <a:solidFill>
                  <a:srgbClr val="FF0000"/>
                </a:solidFill>
              </a:rPr>
              <a:t>register renaming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415D47-CFF5-6819-34C7-B5036407F095}"/>
              </a:ext>
            </a:extLst>
          </p:cNvPr>
          <p:cNvSpPr txBox="1"/>
          <p:nvPr/>
        </p:nvSpPr>
        <p:spPr>
          <a:xfrm>
            <a:off x="5014913" y="1674674"/>
            <a:ext cx="48034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</a:rPr>
              <a:t>fdiv.d</a:t>
            </a:r>
            <a:r>
              <a:rPr lang="en-US" sz="3600" dirty="0">
                <a:solidFill>
                  <a:srgbClr val="00B050"/>
                </a:solidFill>
              </a:rPr>
              <a:t> f0,f2,f4</a:t>
            </a:r>
            <a:endParaRPr lang="fa-IR" sz="3600" dirty="0">
              <a:solidFill>
                <a:srgbClr val="00B050"/>
              </a:solidFill>
            </a:endParaRPr>
          </a:p>
          <a:p>
            <a:r>
              <a:rPr lang="en-US" sz="3600" dirty="0" err="1">
                <a:solidFill>
                  <a:srgbClr val="00B050"/>
                </a:solidFill>
              </a:rPr>
              <a:t>fadd.d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f11</a:t>
            </a:r>
            <a:r>
              <a:rPr lang="en-US" sz="3600" dirty="0">
                <a:solidFill>
                  <a:srgbClr val="00B050"/>
                </a:solidFill>
              </a:rPr>
              <a:t>,f10,f14</a:t>
            </a:r>
          </a:p>
          <a:p>
            <a:r>
              <a:rPr lang="en-US" sz="3600" dirty="0" err="1">
                <a:solidFill>
                  <a:srgbClr val="00B050"/>
                </a:solidFill>
              </a:rPr>
              <a:t>fmul.d</a:t>
            </a:r>
            <a:r>
              <a:rPr lang="en-US" sz="3600" dirty="0">
                <a:solidFill>
                  <a:srgbClr val="00B050"/>
                </a:solidFill>
              </a:rPr>
              <a:t> f6,f0,f8</a:t>
            </a:r>
          </a:p>
        </p:txBody>
      </p:sp>
    </p:spTree>
    <p:extLst>
      <p:ext uri="{BB962C8B-B14F-4D97-AF65-F5344CB8AC3E}">
        <p14:creationId xmlns:p14="http://schemas.microsoft.com/office/powerpoint/2010/main" val="8030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Register Renaming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9401" y="6432299"/>
            <a:ext cx="5029200" cy="365125"/>
          </a:xfrm>
        </p:spPr>
        <p:txBody>
          <a:bodyPr/>
          <a:lstStyle/>
          <a:p>
            <a:r>
              <a:rPr lang="en-US" dirty="0"/>
              <a:t>Copyright © 2019, Elsevier Inc. All rights Reserved</a:t>
            </a:r>
            <a:endParaRPr lang="en-AU" dirty="0"/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3703320" y="1032717"/>
            <a:ext cx="8797903" cy="546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dirty="0"/>
              <a:t>Example 3:</a:t>
            </a:r>
          </a:p>
          <a:p>
            <a:pPr>
              <a:lnSpc>
                <a:spcPct val="90000"/>
              </a:lnSpc>
            </a:pPr>
            <a:endParaRPr lang="en-US" sz="3600" dirty="0"/>
          </a:p>
          <a:p>
            <a:pPr>
              <a:buNone/>
            </a:pPr>
            <a:r>
              <a:rPr lang="en-US" sz="3200" dirty="0"/>
              <a:t>	</a:t>
            </a:r>
            <a:r>
              <a:rPr lang="en-US" sz="3200" dirty="0" err="1"/>
              <a:t>fdiv.d</a:t>
            </a:r>
            <a:r>
              <a:rPr lang="en-US" sz="3200" dirty="0"/>
              <a:t> f0,f2,f4</a:t>
            </a:r>
          </a:p>
          <a:p>
            <a:pPr>
              <a:buNone/>
            </a:pPr>
            <a:r>
              <a:rPr lang="en-US" sz="3200" dirty="0"/>
              <a:t>	</a:t>
            </a:r>
            <a:r>
              <a:rPr lang="en-US" sz="3200" dirty="0" err="1"/>
              <a:t>fadd.d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f6</a:t>
            </a:r>
            <a:r>
              <a:rPr lang="en-US" sz="3200" dirty="0"/>
              <a:t>,f0,f8</a:t>
            </a:r>
          </a:p>
          <a:p>
            <a:pPr>
              <a:buNone/>
            </a:pPr>
            <a:r>
              <a:rPr lang="en-US" sz="3200" dirty="0"/>
              <a:t>	</a:t>
            </a:r>
            <a:r>
              <a:rPr lang="en-US" sz="3200" dirty="0" err="1"/>
              <a:t>fsd</a:t>
            </a:r>
            <a:r>
              <a:rPr lang="en-US" sz="3200" dirty="0"/>
              <a:t> f6,0(x1)</a:t>
            </a:r>
          </a:p>
          <a:p>
            <a:pPr>
              <a:buNone/>
            </a:pPr>
            <a:r>
              <a:rPr lang="en-US" sz="3200" dirty="0"/>
              <a:t>	</a:t>
            </a:r>
            <a:r>
              <a:rPr lang="en-US" sz="3200" dirty="0" err="1"/>
              <a:t>fsub.d</a:t>
            </a:r>
            <a:r>
              <a:rPr lang="en-US" sz="3200" dirty="0"/>
              <a:t> f8,f10,f14</a:t>
            </a:r>
          </a:p>
          <a:p>
            <a:pPr>
              <a:buNone/>
            </a:pPr>
            <a:r>
              <a:rPr lang="en-US" sz="3200" dirty="0"/>
              <a:t>	</a:t>
            </a:r>
            <a:r>
              <a:rPr lang="en-US" sz="3200" dirty="0" err="1"/>
              <a:t>fmul.d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f6</a:t>
            </a:r>
            <a:r>
              <a:rPr lang="en-US" sz="3200" dirty="0"/>
              <a:t>,f10,f8</a:t>
            </a:r>
          </a:p>
          <a:p>
            <a:pPr>
              <a:buNone/>
            </a:pPr>
            <a:endParaRPr lang="en-US" sz="3200" dirty="0"/>
          </a:p>
          <a:p>
            <a:pPr lvl="1"/>
            <a:r>
              <a:rPr lang="en-US" sz="2800" dirty="0"/>
              <a:t>name dependence with f6 , f8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6659688" y="3129965"/>
            <a:ext cx="1642302" cy="1097280"/>
          </a:xfrm>
          <a:custGeom>
            <a:avLst/>
            <a:gdLst>
              <a:gd name="connsiteX0" fmla="*/ 0 w 890588"/>
              <a:gd name="connsiteY0" fmla="*/ 0 h 857250"/>
              <a:gd name="connsiteX1" fmla="*/ 828675 w 890588"/>
              <a:gd name="connsiteY1" fmla="*/ 333375 h 857250"/>
              <a:gd name="connsiteX2" fmla="*/ 371475 w 890588"/>
              <a:gd name="connsiteY2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588" h="857250">
                <a:moveTo>
                  <a:pt x="0" y="0"/>
                </a:moveTo>
                <a:cubicBezTo>
                  <a:pt x="383381" y="95250"/>
                  <a:pt x="766763" y="190500"/>
                  <a:pt x="828675" y="333375"/>
                </a:cubicBezTo>
                <a:cubicBezTo>
                  <a:pt x="890588" y="476250"/>
                  <a:pt x="631031" y="666750"/>
                  <a:pt x="371475" y="857250"/>
                </a:cubicBezTo>
              </a:path>
            </a:pathLst>
          </a:cu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8102271" y="3036515"/>
            <a:ext cx="3288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Antidependence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(f8)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6659689" y="3779837"/>
            <a:ext cx="1924241" cy="1097280"/>
          </a:xfrm>
          <a:custGeom>
            <a:avLst/>
            <a:gdLst>
              <a:gd name="connsiteX0" fmla="*/ 0 w 1965325"/>
              <a:gd name="connsiteY0" fmla="*/ 0 h 847725"/>
              <a:gd name="connsiteX1" fmla="*/ 1847850 w 1965325"/>
              <a:gd name="connsiteY1" fmla="*/ 342900 h 847725"/>
              <a:gd name="connsiteX2" fmla="*/ 704850 w 1965325"/>
              <a:gd name="connsiteY2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5325" h="847725">
                <a:moveTo>
                  <a:pt x="0" y="0"/>
                </a:moveTo>
                <a:cubicBezTo>
                  <a:pt x="865187" y="100806"/>
                  <a:pt x="1730375" y="201613"/>
                  <a:pt x="1847850" y="342900"/>
                </a:cubicBezTo>
                <a:cubicBezTo>
                  <a:pt x="1965325" y="484187"/>
                  <a:pt x="1335087" y="665956"/>
                  <a:pt x="704850" y="847725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439627" y="3947997"/>
            <a:ext cx="3288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+mn-lt"/>
              </a:rPr>
              <a:t>Antidependence</a:t>
            </a:r>
            <a:r>
              <a:rPr lang="en-US" sz="2800" dirty="0">
                <a:latin typeface="+mn-lt"/>
              </a:rPr>
              <a:t> (f6)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BE51F841-B629-35A5-D5C6-70220BE1FEFC}"/>
              </a:ext>
            </a:extLst>
          </p:cNvPr>
          <p:cNvSpPr/>
          <p:nvPr/>
        </p:nvSpPr>
        <p:spPr bwMode="auto">
          <a:xfrm rot="21210446" flipH="1">
            <a:off x="3428045" y="3166804"/>
            <a:ext cx="573692" cy="1737360"/>
          </a:xfrm>
          <a:custGeom>
            <a:avLst/>
            <a:gdLst>
              <a:gd name="connsiteX0" fmla="*/ 0 w 1965325"/>
              <a:gd name="connsiteY0" fmla="*/ 0 h 847725"/>
              <a:gd name="connsiteX1" fmla="*/ 1847850 w 1965325"/>
              <a:gd name="connsiteY1" fmla="*/ 342900 h 847725"/>
              <a:gd name="connsiteX2" fmla="*/ 704850 w 1965325"/>
              <a:gd name="connsiteY2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5325" h="847725">
                <a:moveTo>
                  <a:pt x="0" y="0"/>
                </a:moveTo>
                <a:cubicBezTo>
                  <a:pt x="865187" y="100806"/>
                  <a:pt x="1730375" y="201613"/>
                  <a:pt x="1847850" y="342900"/>
                </a:cubicBezTo>
                <a:cubicBezTo>
                  <a:pt x="1965325" y="484187"/>
                  <a:pt x="1335087" y="665956"/>
                  <a:pt x="704850" y="847725"/>
                </a:cubicBezTo>
              </a:path>
            </a:pathLst>
          </a:custGeom>
          <a:noFill/>
          <a:ln w="28575" cap="flat" cmpd="sng" algn="ctr">
            <a:solidFill>
              <a:srgbClr val="00B0F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9C7A000-ECF2-B76B-DC48-DAF2A414D7D7}"/>
              </a:ext>
            </a:extLst>
          </p:cNvPr>
          <p:cNvSpPr txBox="1"/>
          <p:nvPr/>
        </p:nvSpPr>
        <p:spPr>
          <a:xfrm>
            <a:off x="227559" y="3671314"/>
            <a:ext cx="3288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B0F0"/>
                </a:solidFill>
                <a:latin typeface="+mn-lt"/>
              </a:rPr>
              <a:t>Output dependence (f6)</a:t>
            </a:r>
          </a:p>
        </p:txBody>
      </p:sp>
    </p:spTree>
    <p:extLst>
      <p:ext uri="{BB962C8B-B14F-4D97-AF65-F5344CB8AC3E}">
        <p14:creationId xmlns:p14="http://schemas.microsoft.com/office/powerpoint/2010/main" val="37653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Register Renaming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5474970" y="1240077"/>
            <a:ext cx="6069330" cy="51661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Enhanced Code:</a:t>
            </a:r>
          </a:p>
          <a:p>
            <a:pPr>
              <a:lnSpc>
                <a:spcPct val="10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fdiv.d</a:t>
            </a:r>
            <a:r>
              <a:rPr lang="en-US" sz="2400" dirty="0"/>
              <a:t> f0,f2,f4</a:t>
            </a:r>
          </a:p>
          <a:p>
            <a:pPr>
              <a:lnSpc>
                <a:spcPct val="10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fadd.d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,f0,f8</a:t>
            </a:r>
          </a:p>
          <a:p>
            <a:pPr>
              <a:lnSpc>
                <a:spcPct val="10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fsd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,0(x1)</a:t>
            </a:r>
          </a:p>
          <a:p>
            <a:pPr>
              <a:lnSpc>
                <a:spcPct val="10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fsub.d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T</a:t>
            </a:r>
            <a:r>
              <a:rPr lang="en-US" sz="2400" dirty="0"/>
              <a:t>,f10,f14</a:t>
            </a:r>
          </a:p>
          <a:p>
            <a:pPr>
              <a:lnSpc>
                <a:spcPct val="10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fmul.d</a:t>
            </a:r>
            <a:r>
              <a:rPr lang="en-US" sz="2400" dirty="0"/>
              <a:t> f6,f10,</a:t>
            </a:r>
            <a:r>
              <a:rPr lang="en-US" sz="2400" dirty="0">
                <a:solidFill>
                  <a:srgbClr val="00B050"/>
                </a:solidFill>
              </a:rPr>
              <a:t>T</a:t>
            </a:r>
          </a:p>
          <a:p>
            <a:pPr>
              <a:lnSpc>
                <a:spcPct val="100000"/>
              </a:lnSpc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Now only </a:t>
            </a:r>
            <a:r>
              <a:rPr lang="en-US" sz="2400" dirty="0">
                <a:solidFill>
                  <a:srgbClr val="FF0000"/>
                </a:solidFill>
              </a:rPr>
              <a:t>RAW</a:t>
            </a:r>
            <a:r>
              <a:rPr lang="en-US" sz="2400" dirty="0"/>
              <a:t> hazards remain, which can be strictly ordered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52D3F7-0C4C-4237-A258-89C2B1B8816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5462" y="1280004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Example 3: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fdiv.d</a:t>
            </a:r>
            <a:r>
              <a:rPr lang="en-US" sz="2400" dirty="0"/>
              <a:t> f0,f2,f4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fadd.d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f6</a:t>
            </a:r>
            <a:r>
              <a:rPr lang="en-US" sz="2400" dirty="0"/>
              <a:t>,f0,f8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fsd</a:t>
            </a:r>
            <a:r>
              <a:rPr lang="en-US" sz="2400" dirty="0"/>
              <a:t> f6,0(x1)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fsub.d</a:t>
            </a:r>
            <a:r>
              <a:rPr lang="en-US" sz="2400" dirty="0"/>
              <a:t> f8,f10,f14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fmul.d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f6</a:t>
            </a:r>
            <a:r>
              <a:rPr lang="en-US" sz="2400" dirty="0"/>
              <a:t>,f10,f8</a:t>
            </a:r>
          </a:p>
          <a:p>
            <a:pPr>
              <a:buNone/>
            </a:pPr>
            <a:endParaRPr lang="en-US" sz="2400" dirty="0"/>
          </a:p>
          <a:p>
            <a:pPr lvl="1"/>
            <a:r>
              <a:rPr lang="en-US" sz="2000" dirty="0"/>
              <a:t>name dependence with f6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7DCEC575-68F8-7C4E-22E6-5C835DFBD97A}"/>
              </a:ext>
            </a:extLst>
          </p:cNvPr>
          <p:cNvSpPr/>
          <p:nvPr/>
        </p:nvSpPr>
        <p:spPr bwMode="auto">
          <a:xfrm>
            <a:off x="2527326" y="2821466"/>
            <a:ext cx="890588" cy="857250"/>
          </a:xfrm>
          <a:custGeom>
            <a:avLst/>
            <a:gdLst>
              <a:gd name="connsiteX0" fmla="*/ 0 w 890588"/>
              <a:gd name="connsiteY0" fmla="*/ 0 h 857250"/>
              <a:gd name="connsiteX1" fmla="*/ 828675 w 890588"/>
              <a:gd name="connsiteY1" fmla="*/ 333375 h 857250"/>
              <a:gd name="connsiteX2" fmla="*/ 371475 w 890588"/>
              <a:gd name="connsiteY2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588" h="857250">
                <a:moveTo>
                  <a:pt x="0" y="0"/>
                </a:moveTo>
                <a:cubicBezTo>
                  <a:pt x="383381" y="95250"/>
                  <a:pt x="766763" y="190500"/>
                  <a:pt x="828675" y="333375"/>
                </a:cubicBezTo>
                <a:cubicBezTo>
                  <a:pt x="890588" y="476250"/>
                  <a:pt x="631031" y="666750"/>
                  <a:pt x="371475" y="8572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CDA1293-25B8-CE47-EA1D-EE77F9ADBD21}"/>
              </a:ext>
            </a:extLst>
          </p:cNvPr>
          <p:cNvSpPr txBox="1"/>
          <p:nvPr/>
        </p:nvSpPr>
        <p:spPr>
          <a:xfrm>
            <a:off x="3008969" y="267390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solidFill>
                  <a:srgbClr val="003399"/>
                </a:solidFill>
                <a:latin typeface="+mn-lt"/>
              </a:rPr>
              <a:t>antidependence</a:t>
            </a:r>
            <a:endParaRPr lang="en-US" sz="20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DA1946E7-4345-FACC-B835-C07F5DCE224C}"/>
              </a:ext>
            </a:extLst>
          </p:cNvPr>
          <p:cNvSpPr/>
          <p:nvPr/>
        </p:nvSpPr>
        <p:spPr bwMode="auto">
          <a:xfrm>
            <a:off x="2070126" y="3316766"/>
            <a:ext cx="1965325" cy="847725"/>
          </a:xfrm>
          <a:custGeom>
            <a:avLst/>
            <a:gdLst>
              <a:gd name="connsiteX0" fmla="*/ 0 w 1965325"/>
              <a:gd name="connsiteY0" fmla="*/ 0 h 847725"/>
              <a:gd name="connsiteX1" fmla="*/ 1847850 w 1965325"/>
              <a:gd name="connsiteY1" fmla="*/ 342900 h 847725"/>
              <a:gd name="connsiteX2" fmla="*/ 704850 w 1965325"/>
              <a:gd name="connsiteY2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5325" h="847725">
                <a:moveTo>
                  <a:pt x="0" y="0"/>
                </a:moveTo>
                <a:cubicBezTo>
                  <a:pt x="865187" y="100806"/>
                  <a:pt x="1730375" y="201613"/>
                  <a:pt x="1847850" y="342900"/>
                </a:cubicBezTo>
                <a:cubicBezTo>
                  <a:pt x="1965325" y="484187"/>
                  <a:pt x="1335087" y="665956"/>
                  <a:pt x="704850" y="8477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98E43B5-1436-7767-29AF-52E0427E8618}"/>
              </a:ext>
            </a:extLst>
          </p:cNvPr>
          <p:cNvSpPr txBox="1"/>
          <p:nvPr/>
        </p:nvSpPr>
        <p:spPr>
          <a:xfrm>
            <a:off x="3075672" y="3921463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solidFill>
                  <a:srgbClr val="003399"/>
                </a:solidFill>
                <a:latin typeface="+mn-lt"/>
              </a:rPr>
              <a:t>antidependence</a:t>
            </a:r>
            <a:endParaRPr lang="en-US" sz="20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304131-3CF3-FD76-ED7B-3C9340C8F268}"/>
              </a:ext>
            </a:extLst>
          </p:cNvPr>
          <p:cNvSpPr txBox="1"/>
          <p:nvPr/>
        </p:nvSpPr>
        <p:spPr>
          <a:xfrm>
            <a:off x="8978294" y="1384660"/>
            <a:ext cx="2756829" cy="2438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2800" dirty="0" err="1"/>
              <a:t>fdiv.d</a:t>
            </a:r>
            <a:r>
              <a:rPr lang="en-US" sz="2800" dirty="0"/>
              <a:t> f0,f2,f4</a:t>
            </a:r>
          </a:p>
          <a:p>
            <a:pPr>
              <a:lnSpc>
                <a:spcPct val="110000"/>
              </a:lnSpc>
            </a:pPr>
            <a:r>
              <a:rPr lang="en-US" sz="2800" dirty="0" err="1"/>
              <a:t>fsub.d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T</a:t>
            </a:r>
            <a:r>
              <a:rPr lang="en-US" sz="2800" dirty="0"/>
              <a:t>,f10,f14</a:t>
            </a:r>
          </a:p>
          <a:p>
            <a:pPr>
              <a:lnSpc>
                <a:spcPct val="110000"/>
              </a:lnSpc>
              <a:buNone/>
            </a:pPr>
            <a:r>
              <a:rPr lang="en-US" sz="2800" dirty="0" err="1"/>
              <a:t>fadd.d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,f0,f8</a:t>
            </a:r>
          </a:p>
          <a:p>
            <a:pPr>
              <a:lnSpc>
                <a:spcPct val="110000"/>
              </a:lnSpc>
              <a:buNone/>
            </a:pPr>
            <a:r>
              <a:rPr lang="en-US" sz="2800" dirty="0" err="1"/>
              <a:t>fmul.d</a:t>
            </a:r>
            <a:r>
              <a:rPr lang="en-US" sz="2800" dirty="0"/>
              <a:t> f6,f10,</a:t>
            </a:r>
            <a:r>
              <a:rPr lang="en-US" sz="2800" dirty="0">
                <a:solidFill>
                  <a:srgbClr val="00B050"/>
                </a:solidFill>
              </a:rPr>
              <a:t>T</a:t>
            </a:r>
          </a:p>
          <a:p>
            <a:pPr>
              <a:lnSpc>
                <a:spcPct val="110000"/>
              </a:lnSpc>
            </a:pPr>
            <a:r>
              <a:rPr lang="en-US" sz="2800" dirty="0" err="1"/>
              <a:t>fsd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,0(x1)</a:t>
            </a:r>
          </a:p>
        </p:txBody>
      </p:sp>
    </p:spTree>
    <p:extLst>
      <p:ext uri="{BB962C8B-B14F-4D97-AF65-F5344CB8AC3E}">
        <p14:creationId xmlns:p14="http://schemas.microsoft.com/office/powerpoint/2010/main" val="38404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3|5.3|59.5|24.6|1.4|1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3.2|58.2|2.6|62.4|36.9|1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42.1|1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1.7|211|152.8|8.8|4.9|15.2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5.8|3.9|5.4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9.1|39.3|52.5|18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226.6|155.6|66.7|4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|10|8.8|39.3|216.3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6931</TotalTime>
  <Words>2320</Words>
  <Application>Microsoft Office PowerPoint</Application>
  <PresentationFormat>Widescreen</PresentationFormat>
  <Paragraphs>368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B Titr</vt:lpstr>
      <vt:lpstr>B Yekan</vt:lpstr>
      <vt:lpstr>Calibri</vt:lpstr>
      <vt:lpstr>Calibri Light</vt:lpstr>
      <vt:lpstr>Times New Roman</vt:lpstr>
      <vt:lpstr>Wingdings</vt:lpstr>
      <vt:lpstr>Office Theme</vt:lpstr>
      <vt:lpstr>معماری کامپیوتر پیشرفته</vt:lpstr>
      <vt:lpstr>Copyright Notice</vt:lpstr>
      <vt:lpstr>PowerPoint Presentation</vt:lpstr>
      <vt:lpstr>مرور مطالب</vt:lpstr>
      <vt:lpstr>Dynamic Scheduling</vt:lpstr>
      <vt:lpstr>Dynamic Scheduling</vt:lpstr>
      <vt:lpstr>Dynamic Scheduling</vt:lpstr>
      <vt:lpstr>Register Renaming</vt:lpstr>
      <vt:lpstr>Register Renaming</vt:lpstr>
      <vt:lpstr>Out of Order with Scoreboard</vt:lpstr>
      <vt:lpstr>Out of Order with Scoreboard</vt:lpstr>
      <vt:lpstr>Out of Order with Scoreboard</vt:lpstr>
      <vt:lpstr>Out of Order with Scoreboard</vt:lpstr>
      <vt:lpstr>Out of Order with Scoreboard</vt:lpstr>
      <vt:lpstr>PowerPoint Presentation</vt:lpstr>
      <vt:lpstr>OOO Exe with Tomasulo</vt:lpstr>
      <vt:lpstr>Register Renaming</vt:lpstr>
      <vt:lpstr>Tomasulo’s Algorithm</vt:lpstr>
      <vt:lpstr>Tomasulo’s Algorithm</vt:lpstr>
      <vt:lpstr>Example</vt:lpstr>
      <vt:lpstr>Tomasulo’s Algorithm</vt:lpstr>
      <vt:lpstr>Tomasulo’s Algorithm</vt:lpstr>
      <vt:lpstr>Tomasulo vs. Scoreboard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Haghighatdoost</cp:lastModifiedBy>
  <cp:revision>197</cp:revision>
  <dcterms:created xsi:type="dcterms:W3CDTF">2021-08-11T10:34:58Z</dcterms:created>
  <dcterms:modified xsi:type="dcterms:W3CDTF">2024-12-27T16:14:02Z</dcterms:modified>
</cp:coreProperties>
</file>