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notesSlides/notesSlide3.xml" ContentType="application/vnd.openxmlformats-officedocument.presentationml.notesSlide+xml"/>
  <Override PartName="/ppt/tags/tag2.xml" ContentType="application/vnd.openxmlformats-officedocument.presentationml.tags+xml"/>
  <Override PartName="/ppt/notesSlides/notesSlide4.xml" ContentType="application/vnd.openxmlformats-officedocument.presentationml.notesSlide+xml"/>
  <Override PartName="/ppt/tags/tag3.xml" ContentType="application/vnd.openxmlformats-officedocument.presentationml.tags+xml"/>
  <Override PartName="/ppt/notesSlides/notesSlide5.xml" ContentType="application/vnd.openxmlformats-officedocument.presentationml.notesSlide+xml"/>
  <Override PartName="/ppt/tags/tag4.xml" ContentType="application/vnd.openxmlformats-officedocument.presentationml.tags+xml"/>
  <Override PartName="/ppt/notesSlides/notesSlide6.xml" ContentType="application/vnd.openxmlformats-officedocument.presentationml.notesSlide+xml"/>
  <Override PartName="/ppt/tags/tag5.xml" ContentType="application/vnd.openxmlformats-officedocument.presentationml.tags+xml"/>
  <Override PartName="/ppt/notesSlides/notesSlide7.xml" ContentType="application/vnd.openxmlformats-officedocument.presentationml.notesSlide+xml"/>
  <Override PartName="/ppt/tags/tag6.xml" ContentType="application/vnd.openxmlformats-officedocument.presentationml.tag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66" r:id="rId4"/>
    <p:sldId id="273" r:id="rId5"/>
    <p:sldId id="274" r:id="rId6"/>
    <p:sldId id="267" r:id="rId7"/>
    <p:sldId id="268" r:id="rId8"/>
    <p:sldId id="275" r:id="rId9"/>
    <p:sldId id="269" r:id="rId10"/>
    <p:sldId id="270" r:id="rId11"/>
    <p:sldId id="276" r:id="rId12"/>
    <p:sldId id="271" r:id="rId13"/>
    <p:sldId id="27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ghighatDoost,Vahid" initials="H" lastIdx="1" clrIdx="0">
    <p:extLst>
      <p:ext uri="{19B8F6BF-5375-455C-9EA6-DF929625EA0E}">
        <p15:presenceInfo xmlns:p15="http://schemas.microsoft.com/office/powerpoint/2012/main" userId="S-1-5-21-38883444-773867774-137248731-773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78F0"/>
    <a:srgbClr val="5B9BD5"/>
    <a:srgbClr val="FEDA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7" autoAdjust="0"/>
    <p:restoredTop sz="75645" autoAdjust="0"/>
  </p:normalViewPr>
  <p:slideViewPr>
    <p:cSldViewPr snapToGrid="0">
      <p:cViewPr varScale="1">
        <p:scale>
          <a:sx n="42" d="100"/>
          <a:sy n="42" d="100"/>
        </p:scale>
        <p:origin x="45" y="105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5145F9-B510-4E4B-A587-42E2A51618C2}" type="datetimeFigureOut">
              <a:rPr lang="en-US" smtClean="0"/>
              <a:t>12/27/2024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Copyright © 2019, Elsevier Inc.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22E8D4-D96E-4C76-9162-E944717E92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228532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51D3B1-2C87-4D0A-BDB7-78896F4B0BFA}" type="datetimeFigureOut">
              <a:rPr lang="en-US" smtClean="0"/>
              <a:t>12/27/2024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Copyright © 2019, Elsevier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7B931B-C9B7-4095-8252-075D908B7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416016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buClr>
                <a:prstClr val="black"/>
              </a:buClr>
            </a:pPr>
            <a:r>
              <a:rPr lang="en-US" dirty="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buClr>
                <a:prstClr val="black"/>
              </a:buClr>
            </a:pPr>
            <a:fld id="{DB8244DE-24FA-410F-9EE8-6A8A6BDF62FE}" type="datetime3">
              <a:rPr lang="en-US" smtClean="0">
                <a:solidFill>
                  <a:prstClr val="black"/>
                </a:solidFill>
              </a:rPr>
              <a:pPr>
                <a:buClr>
                  <a:prstClr val="black"/>
                </a:buClr>
              </a:pPr>
              <a:t>27 December 2024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buClr>
                <a:prstClr val="black"/>
              </a:buClr>
            </a:pPr>
            <a:r>
              <a:rPr lang="en-US" dirty="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buClr>
                <a:prstClr val="black"/>
              </a:buClr>
            </a:pPr>
            <a:fld id="{EE145C4F-ECA4-4DD7-819E-C9FECED27844}" type="slidenum">
              <a:rPr lang="en-US" smtClean="0">
                <a:solidFill>
                  <a:prstClr val="black"/>
                </a:solidFill>
              </a:rPr>
              <a:pPr>
                <a:buClr>
                  <a:prstClr val="black"/>
                </a:buClr>
              </a:pPr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23808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641222EC-D04D-45B0-90AE-077ABBF20285}" type="datetime3">
              <a:rPr lang="en-US" smtClean="0"/>
              <a:t>27 December 2024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13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06622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24649E3B-C63B-416C-BD1D-DA0A9A95009E}" type="datetime3">
              <a:rPr lang="en-US" smtClean="0"/>
              <a:t>27 December 2024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CEACC0-B677-4A29-B1E6-BCE98563D55B}" type="slidenum">
              <a:rPr lang="en-US"/>
              <a:pPr/>
              <a:t>3</a:t>
            </a:fld>
            <a:endParaRPr lang="en-US"/>
          </a:p>
        </p:txBody>
      </p:sp>
      <p:sp>
        <p:nvSpPr>
          <p:cNvPr id="23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404831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BAF4B8AA-21AF-4E23-8BBE-756D97D61A58}" type="datetime3">
              <a:rPr lang="en-US" smtClean="0"/>
              <a:t>27 December 2024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6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en-US" dirty="0"/>
              <a:t>irrevocable action </a:t>
            </a:r>
            <a:endParaRPr lang="fa-IR" dirty="0"/>
          </a:p>
          <a:p>
            <a:pPr algn="r" rtl="1"/>
            <a:r>
              <a:rPr lang="fa-IR" dirty="0"/>
              <a:t>یعنی دستوری که غیر قابل بازگشت باشد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537685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D94A9F17-7B95-4DC2-96AA-942459FA025A}" type="datetime3">
              <a:rPr lang="en-US" smtClean="0"/>
              <a:t>27 December 2024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7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en-US" dirty="0"/>
              <a:t>Reorder Buffer</a:t>
            </a:r>
            <a:r>
              <a:rPr lang="fa-IR" dirty="0"/>
              <a:t> یکی است ولی </a:t>
            </a:r>
            <a:r>
              <a:rPr lang="en-US" dirty="0"/>
              <a:t>Reservation Station</a:t>
            </a:r>
            <a:r>
              <a:rPr lang="fa-IR" dirty="0"/>
              <a:t> برای هر </a:t>
            </a:r>
            <a:r>
              <a:rPr lang="en-US" dirty="0"/>
              <a:t>FU</a:t>
            </a:r>
            <a:r>
              <a:rPr lang="fa-IR" dirty="0"/>
              <a:t> هست.</a:t>
            </a:r>
          </a:p>
          <a:p>
            <a:pPr algn="r" rtl="1"/>
            <a:r>
              <a:rPr lang="fa-IR" dirty="0"/>
              <a:t>هر </a:t>
            </a:r>
            <a:r>
              <a:rPr lang="en-US" dirty="0"/>
              <a:t>INS</a:t>
            </a:r>
            <a:r>
              <a:rPr lang="fa-IR" dirty="0"/>
              <a:t> قبل از ارسال به </a:t>
            </a:r>
            <a:r>
              <a:rPr lang="en-US" dirty="0"/>
              <a:t>FU</a:t>
            </a:r>
            <a:r>
              <a:rPr lang="fa-IR" dirty="0"/>
              <a:t> باید یک ردیف از </a:t>
            </a:r>
            <a:r>
              <a:rPr lang="en-US" dirty="0"/>
              <a:t>ROB</a:t>
            </a:r>
            <a:r>
              <a:rPr lang="fa-IR" dirty="0"/>
              <a:t> هم به آن اختصاص پیدا کند.</a:t>
            </a:r>
          </a:p>
          <a:p>
            <a:pPr algn="r" rtl="1"/>
            <a:endParaRPr lang="fa-IR" dirty="0"/>
          </a:p>
          <a:p>
            <a:pPr algn="r" rtl="1"/>
            <a:r>
              <a:rPr lang="fa-IR" dirty="0"/>
              <a:t>هر وقت دستور </a:t>
            </a:r>
            <a:r>
              <a:rPr lang="en-US" dirty="0"/>
              <a:t>ISSUE</a:t>
            </a:r>
            <a:r>
              <a:rPr lang="fa-IR" dirty="0"/>
              <a:t> شد، دو فیلد اول در </a:t>
            </a:r>
            <a:r>
              <a:rPr lang="en-US" dirty="0"/>
              <a:t>ROB</a:t>
            </a:r>
            <a:r>
              <a:rPr lang="fa-IR" dirty="0"/>
              <a:t> نوشته میشود.</a:t>
            </a:r>
          </a:p>
          <a:p>
            <a:pPr algn="r" rtl="1"/>
            <a:r>
              <a:rPr lang="fa-IR" dirty="0"/>
              <a:t>پس از انجام عملیات، مقدار </a:t>
            </a:r>
            <a:r>
              <a:rPr lang="en-US" dirty="0"/>
              <a:t>Value</a:t>
            </a:r>
            <a:r>
              <a:rPr lang="fa-IR" dirty="0"/>
              <a:t> نوشته میشود.</a:t>
            </a:r>
          </a:p>
          <a:p>
            <a:pPr algn="r" rtl="1"/>
            <a:r>
              <a:rPr lang="fa-IR" dirty="0"/>
              <a:t>چه زمانی در </a:t>
            </a:r>
            <a:r>
              <a:rPr lang="fa-IR" dirty="0" err="1"/>
              <a:t>رجیستر</a:t>
            </a:r>
            <a:r>
              <a:rPr lang="fa-IR" dirty="0"/>
              <a:t> نوشته میشود؟</a:t>
            </a:r>
          </a:p>
          <a:p>
            <a:pPr algn="r" rtl="1"/>
            <a:r>
              <a:rPr lang="fa-IR" dirty="0"/>
              <a:t>	زمانی که تمام دستورات قبلی </a:t>
            </a:r>
            <a:r>
              <a:rPr lang="en-US" dirty="0"/>
              <a:t>commit</a:t>
            </a:r>
            <a:r>
              <a:rPr lang="fa-IR" dirty="0"/>
              <a:t> شده باشند.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117444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10546E-9AA6-DEA2-B57A-1DE651BD90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2D017684-8DC2-AA6B-EAEF-A652BE3411B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A2DD209-4972-35E9-BF8F-D9E1F8027AA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D94A9F17-7B95-4DC2-96AA-942459FA025A}" type="datetime3">
              <a:rPr lang="en-US" smtClean="0"/>
              <a:t>27 December 2024</a:t>
            </a:fld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7822B3B-6578-A4ED-A412-3B841B3436A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5727505D-A363-626D-812D-79741D9905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8</a:t>
            </a:fld>
            <a:endParaRPr lang="en-US"/>
          </a:p>
        </p:txBody>
      </p:sp>
      <p:sp>
        <p:nvSpPr>
          <p:cNvPr id="243714" name="Rectangle 2">
            <a:extLst>
              <a:ext uri="{FF2B5EF4-FFF2-40B4-BE49-F238E27FC236}">
                <a16:creationId xmlns:a16="http://schemas.microsoft.com/office/drawing/2014/main" id="{81CCBC6F-9480-7E10-0628-900FF387843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>
            <a:extLst>
              <a:ext uri="{FF2B5EF4-FFF2-40B4-BE49-F238E27FC236}">
                <a16:creationId xmlns:a16="http://schemas.microsoft.com/office/drawing/2014/main" id="{895C979B-DFD9-6ECE-1231-A52F86B54E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en-US" dirty="0"/>
              <a:t>Reorder Buffer</a:t>
            </a:r>
            <a:r>
              <a:rPr lang="fa-IR" dirty="0"/>
              <a:t> یکی است ولی </a:t>
            </a:r>
            <a:r>
              <a:rPr lang="en-US" dirty="0"/>
              <a:t>Reservation Station</a:t>
            </a:r>
            <a:r>
              <a:rPr lang="fa-IR" dirty="0"/>
              <a:t> برای هر </a:t>
            </a:r>
            <a:r>
              <a:rPr lang="en-US" dirty="0"/>
              <a:t>FU</a:t>
            </a:r>
            <a:r>
              <a:rPr lang="fa-IR" dirty="0"/>
              <a:t> هست.</a:t>
            </a:r>
          </a:p>
          <a:p>
            <a:pPr algn="r" rtl="1"/>
            <a:r>
              <a:rPr lang="fa-IR" dirty="0"/>
              <a:t>هر </a:t>
            </a:r>
            <a:r>
              <a:rPr lang="en-US" dirty="0"/>
              <a:t>INS</a:t>
            </a:r>
            <a:r>
              <a:rPr lang="fa-IR" dirty="0"/>
              <a:t> قبل از ارسال به </a:t>
            </a:r>
            <a:r>
              <a:rPr lang="en-US" dirty="0"/>
              <a:t>FU</a:t>
            </a:r>
            <a:r>
              <a:rPr lang="fa-IR" dirty="0"/>
              <a:t> باید یک ردیف از </a:t>
            </a:r>
            <a:r>
              <a:rPr lang="en-US" dirty="0"/>
              <a:t>ROB</a:t>
            </a:r>
            <a:r>
              <a:rPr lang="fa-IR" dirty="0"/>
              <a:t> هم به آن اختصاص پیدا کند.</a:t>
            </a:r>
          </a:p>
          <a:p>
            <a:pPr algn="r" rtl="1"/>
            <a:endParaRPr lang="fa-IR" dirty="0"/>
          </a:p>
          <a:p>
            <a:pPr algn="r" rtl="1"/>
            <a:r>
              <a:rPr lang="fa-IR" dirty="0"/>
              <a:t>هر وقت دستور </a:t>
            </a:r>
            <a:r>
              <a:rPr lang="en-US" dirty="0"/>
              <a:t>ISSUE</a:t>
            </a:r>
            <a:r>
              <a:rPr lang="fa-IR" dirty="0"/>
              <a:t> شد، دو فیلد اول در </a:t>
            </a:r>
            <a:r>
              <a:rPr lang="en-US" dirty="0"/>
              <a:t>ROB</a:t>
            </a:r>
            <a:r>
              <a:rPr lang="fa-IR" dirty="0"/>
              <a:t> نوشته میشود.</a:t>
            </a:r>
          </a:p>
          <a:p>
            <a:pPr algn="r" rtl="1"/>
            <a:r>
              <a:rPr lang="fa-IR" dirty="0"/>
              <a:t>پس از انجام عملیات، مقدار </a:t>
            </a:r>
            <a:r>
              <a:rPr lang="en-US" dirty="0"/>
              <a:t>Value</a:t>
            </a:r>
            <a:r>
              <a:rPr lang="fa-IR" dirty="0"/>
              <a:t> نوشته میشود.</a:t>
            </a:r>
          </a:p>
          <a:p>
            <a:pPr algn="r" rtl="1"/>
            <a:r>
              <a:rPr lang="fa-IR" dirty="0"/>
              <a:t>چه زمانی در </a:t>
            </a:r>
            <a:r>
              <a:rPr lang="fa-IR" dirty="0" err="1"/>
              <a:t>رجیستر</a:t>
            </a:r>
            <a:r>
              <a:rPr lang="fa-IR" dirty="0"/>
              <a:t> نوشته میشود؟</a:t>
            </a:r>
          </a:p>
          <a:p>
            <a:pPr algn="r" rtl="1"/>
            <a:r>
              <a:rPr lang="fa-IR" dirty="0"/>
              <a:t>	زمانی که تمام دستورات قبلی </a:t>
            </a:r>
            <a:r>
              <a:rPr lang="en-US" dirty="0"/>
              <a:t>commit</a:t>
            </a:r>
            <a:r>
              <a:rPr lang="fa-IR" dirty="0"/>
              <a:t> شده باشند.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9128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D94A9F17-7B95-4DC2-96AA-942459FA025A}" type="datetime3">
              <a:rPr lang="en-US" smtClean="0"/>
              <a:t>27 December 2024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9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fa-IR" dirty="0"/>
              <a:t>باید پاسخ به این سوال را بدانیم.</a:t>
            </a:r>
          </a:p>
          <a:p>
            <a:pPr algn="r" rtl="1"/>
            <a:r>
              <a:rPr lang="fa-IR" dirty="0"/>
              <a:t>چرا باید دستورات را در صف قرار دهیم و به ترتیب اجرا کنیم؟</a:t>
            </a:r>
          </a:p>
          <a:p>
            <a:pPr algn="r" rtl="1"/>
            <a:endParaRPr lang="fa-IR" dirty="0"/>
          </a:p>
          <a:p>
            <a:pPr algn="r" rtl="1"/>
            <a:r>
              <a:rPr lang="fa-IR" dirty="0"/>
              <a:t>-آیا در صورتی که به </a:t>
            </a:r>
            <a:r>
              <a:rPr lang="fa-IR" dirty="0" err="1"/>
              <a:t>برنچ</a:t>
            </a:r>
            <a:r>
              <a:rPr lang="fa-IR" dirty="0"/>
              <a:t> برسیم، </a:t>
            </a:r>
            <a:r>
              <a:rPr lang="fa-IR" dirty="0" err="1"/>
              <a:t>محاسباتی</a:t>
            </a:r>
            <a:r>
              <a:rPr lang="fa-IR" dirty="0"/>
              <a:t> که انجام دادیم، ایجاد اشکال در </a:t>
            </a:r>
            <a:r>
              <a:rPr lang="fa-IR" dirty="0" err="1"/>
              <a:t>الگوریتم</a:t>
            </a:r>
            <a:r>
              <a:rPr lang="fa-IR" dirty="0"/>
              <a:t> میکند یا خیر؟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7774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641222EC-D04D-45B0-90AE-077ABBF20285}" type="datetime3">
              <a:rPr lang="en-US" smtClean="0"/>
              <a:t>27 December 2024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10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fa-IR" dirty="0"/>
              <a:t>در خصوص </a:t>
            </a:r>
            <a:r>
              <a:rPr lang="en-US" sz="1200" dirty="0"/>
              <a:t>Exceptions</a:t>
            </a:r>
            <a:r>
              <a:rPr lang="fa-IR" sz="1200" dirty="0"/>
              <a:t> نباید دستورات بعد از </a:t>
            </a:r>
            <a:r>
              <a:rPr lang="en-US" sz="1200" dirty="0"/>
              <a:t>exception</a:t>
            </a:r>
            <a:r>
              <a:rPr lang="fa-IR" sz="1200" dirty="0"/>
              <a:t> اجرا شوند.</a:t>
            </a:r>
          </a:p>
          <a:p>
            <a:pPr algn="r" rtl="1"/>
            <a:r>
              <a:rPr lang="fa-IR" sz="1200" dirty="0"/>
              <a:t>در </a:t>
            </a:r>
            <a:r>
              <a:rPr lang="fa-IR" sz="1200" dirty="0" err="1"/>
              <a:t>توماسولو</a:t>
            </a:r>
            <a:r>
              <a:rPr lang="fa-IR" sz="1200" dirty="0"/>
              <a:t> و </a:t>
            </a:r>
            <a:r>
              <a:rPr lang="fa-IR" sz="1200" dirty="0" err="1"/>
              <a:t>اسکوربرد</a:t>
            </a:r>
            <a:r>
              <a:rPr lang="fa-IR" sz="1200" dirty="0"/>
              <a:t> اگر یک عمل جمع بعد از یک تقسیم باشد و هیچ وابستگی به هم نداشته باشند، چنانچه در تقسیم </a:t>
            </a:r>
            <a:r>
              <a:rPr lang="en-US" sz="1200" dirty="0"/>
              <a:t>Exceptions</a:t>
            </a:r>
            <a:r>
              <a:rPr lang="fa-IR" sz="1200" dirty="0"/>
              <a:t> رخ بدهد، آنها عمل جمع را انجام داده </a:t>
            </a:r>
            <a:r>
              <a:rPr lang="fa-IR" sz="1200" dirty="0" err="1"/>
              <a:t>اند</a:t>
            </a:r>
            <a:r>
              <a:rPr lang="fa-IR" sz="1200" dirty="0"/>
              <a:t>.</a:t>
            </a:r>
          </a:p>
          <a:p>
            <a:pPr algn="r" rtl="1"/>
            <a:endParaRPr lang="fa-IR" sz="1200" dirty="0"/>
          </a:p>
          <a:p>
            <a:pPr algn="r" rtl="1"/>
            <a:r>
              <a:rPr lang="fa-IR" sz="1200" dirty="0"/>
              <a:t>و یا ممکن است برعکس هم باشد. یعنی تقسیم ما از یک دستور دیگر جلو زده تا اجرا شود. در اینصورت باید دستور قبلی تمام شود و بعد از آن وارد </a:t>
            </a:r>
            <a:r>
              <a:rPr lang="en-US" sz="1200" dirty="0"/>
              <a:t>Exception Handling</a:t>
            </a:r>
            <a:r>
              <a:rPr lang="fa-IR" sz="1200" dirty="0"/>
              <a:t> شود.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940628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D19E1B-D873-B10F-178F-DFC11620AD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F3EFF19D-1ACA-ABF6-813C-31267899A0C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A41A0703-3802-BAB6-66AF-1F4D1D50641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641222EC-D04D-45B0-90AE-077ABBF20285}" type="datetime3">
              <a:rPr lang="en-US" smtClean="0"/>
              <a:t>27 December 2024</a:t>
            </a:fld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63327D8-9D16-F2E1-DD70-9433F0BBB0C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E42689A0-D277-85DD-73C2-743084CD9E1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11</a:t>
            </a:fld>
            <a:endParaRPr lang="en-US"/>
          </a:p>
        </p:txBody>
      </p:sp>
      <p:sp>
        <p:nvSpPr>
          <p:cNvPr id="243714" name="Rectangle 2">
            <a:extLst>
              <a:ext uri="{FF2B5EF4-FFF2-40B4-BE49-F238E27FC236}">
                <a16:creationId xmlns:a16="http://schemas.microsoft.com/office/drawing/2014/main" id="{F0A1AFF7-869A-81A8-990A-2CB87BB8BCB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>
            <a:extLst>
              <a:ext uri="{FF2B5EF4-FFF2-40B4-BE49-F238E27FC236}">
                <a16:creationId xmlns:a16="http://schemas.microsoft.com/office/drawing/2014/main" id="{60B2DE65-0FA6-39E5-D558-F654D951B6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fa-IR" dirty="0"/>
              <a:t>در خصوص </a:t>
            </a:r>
            <a:r>
              <a:rPr lang="en-US" sz="1200" dirty="0"/>
              <a:t>Exceptions</a:t>
            </a:r>
            <a:r>
              <a:rPr lang="fa-IR" sz="1200" dirty="0"/>
              <a:t> نباید دستورات بعد از </a:t>
            </a:r>
            <a:r>
              <a:rPr lang="en-US" sz="1200" dirty="0"/>
              <a:t>exception</a:t>
            </a:r>
            <a:r>
              <a:rPr lang="fa-IR" sz="1200" dirty="0"/>
              <a:t> اجرا شوند.</a:t>
            </a:r>
          </a:p>
          <a:p>
            <a:pPr algn="r" rtl="1"/>
            <a:r>
              <a:rPr lang="fa-IR" sz="1200" dirty="0"/>
              <a:t>در </a:t>
            </a:r>
            <a:r>
              <a:rPr lang="fa-IR" sz="1200" dirty="0" err="1"/>
              <a:t>توماسولو</a:t>
            </a:r>
            <a:r>
              <a:rPr lang="fa-IR" sz="1200" dirty="0"/>
              <a:t> و </a:t>
            </a:r>
            <a:r>
              <a:rPr lang="fa-IR" sz="1200" dirty="0" err="1"/>
              <a:t>اسکوربرد</a:t>
            </a:r>
            <a:r>
              <a:rPr lang="fa-IR" sz="1200" dirty="0"/>
              <a:t> اگر یک عمل جمع بعد از یک تقسیم باشد و هیچ وابستگی به هم نداشته باشند، چنانچه در تقسیم </a:t>
            </a:r>
            <a:r>
              <a:rPr lang="en-US" sz="1200" dirty="0"/>
              <a:t>Exceptions</a:t>
            </a:r>
            <a:r>
              <a:rPr lang="fa-IR" sz="1200" dirty="0"/>
              <a:t> رخ بدهد، آنها عمل جمع را انجام داده </a:t>
            </a:r>
            <a:r>
              <a:rPr lang="fa-IR" sz="1200" dirty="0" err="1"/>
              <a:t>اند</a:t>
            </a:r>
            <a:r>
              <a:rPr lang="fa-IR" sz="1200" dirty="0"/>
              <a:t>.</a:t>
            </a:r>
          </a:p>
          <a:p>
            <a:pPr algn="r" rtl="1"/>
            <a:endParaRPr lang="fa-IR" sz="1200" dirty="0"/>
          </a:p>
          <a:p>
            <a:pPr algn="r" rtl="1"/>
            <a:r>
              <a:rPr lang="fa-IR" sz="1200" dirty="0"/>
              <a:t>و یا ممکن است برعکس هم باشد. یعنی تقسیم ما از یک دستور دیگر جلو زده تا اجرا شود. در اینصورت باید دستور قبلی تمام شود و بعد از آن وارد </a:t>
            </a:r>
            <a:r>
              <a:rPr lang="en-US" sz="1200" dirty="0"/>
              <a:t>Exception Handling</a:t>
            </a:r>
            <a:r>
              <a:rPr lang="fa-IR" sz="1200" dirty="0"/>
              <a:t> شود.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396696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641222EC-D04D-45B0-90AE-077ABBF20285}" type="datetime3">
              <a:rPr lang="en-US" smtClean="0"/>
              <a:t>27 December 2024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12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41372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1524000" y="1379481"/>
            <a:ext cx="9144000" cy="3003333"/>
          </a:xfrm>
          <a:prstGeom prst="roundRect">
            <a:avLst>
              <a:gd name="adj" fmla="val 342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6248" y="1379482"/>
            <a:ext cx="8250621" cy="1757855"/>
          </a:xfrm>
        </p:spPr>
        <p:txBody>
          <a:bodyPr anchor="b"/>
          <a:lstStyle>
            <a:lvl1pPr algn="ctr" rtl="1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82814"/>
            <a:ext cx="9144000" cy="386255"/>
          </a:xfrm>
        </p:spPr>
        <p:txBody>
          <a:bodyPr/>
          <a:lstStyle>
            <a:lvl1pPr marL="0" indent="0" algn="ctr" rtl="1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902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369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6287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7827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918" y="115889"/>
            <a:ext cx="11042649" cy="7016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912285" y="1125538"/>
            <a:ext cx="11027833" cy="511175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390651" y="6381751"/>
            <a:ext cx="9696449" cy="3587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 2019, Elsevier Inc. All rights Reserved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960009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Hennessy_cover-v2 (Final)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39350" y="1412776"/>
            <a:ext cx="2496277" cy="23090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40647" name="Rectangle 7"/>
          <p:cNvSpPr>
            <a:spLocks noChangeArrowheads="1"/>
          </p:cNvSpPr>
          <p:nvPr userDrawn="1"/>
        </p:nvSpPr>
        <p:spPr bwMode="auto">
          <a:xfrm>
            <a:off x="0" y="1"/>
            <a:ext cx="12192000" cy="765175"/>
          </a:xfrm>
          <a:prstGeom prst="rect">
            <a:avLst/>
          </a:prstGeom>
          <a:solidFill>
            <a:srgbClr val="767D7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GB" sz="2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0649" name="Rectangle 9"/>
          <p:cNvSpPr>
            <a:spLocks noChangeArrowheads="1"/>
          </p:cNvSpPr>
          <p:nvPr userDrawn="1"/>
        </p:nvSpPr>
        <p:spPr bwMode="auto">
          <a:xfrm>
            <a:off x="0" y="765176"/>
            <a:ext cx="12192000" cy="174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pic>
        <p:nvPicPr>
          <p:cNvPr id="240657" name="Picture 17" descr="MK_logo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3934" y="50801"/>
            <a:ext cx="1638300" cy="714375"/>
          </a:xfrm>
          <a:prstGeom prst="rect">
            <a:avLst/>
          </a:prstGeom>
          <a:noFill/>
        </p:spPr>
      </p:pic>
      <p:sp>
        <p:nvSpPr>
          <p:cNvPr id="240659" name="Rectangle 19"/>
          <p:cNvSpPr>
            <a:spLocks noChangeArrowheads="1"/>
          </p:cNvSpPr>
          <p:nvPr userDrawn="1"/>
        </p:nvSpPr>
        <p:spPr bwMode="auto">
          <a:xfrm>
            <a:off x="2929467" y="765176"/>
            <a:ext cx="61384" cy="5732463"/>
          </a:xfrm>
          <a:prstGeom prst="rect">
            <a:avLst/>
          </a:prstGeom>
          <a:gradFill rotWithShape="1">
            <a:gsLst>
              <a:gs pos="0">
                <a:srgbClr val="808080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40660" name="Rectangle 20"/>
          <p:cNvSpPr>
            <a:spLocks noChangeArrowheads="1"/>
          </p:cNvSpPr>
          <p:nvPr userDrawn="1"/>
        </p:nvSpPr>
        <p:spPr bwMode="auto">
          <a:xfrm>
            <a:off x="3412067" y="1195388"/>
            <a:ext cx="61384" cy="3816350"/>
          </a:xfrm>
          <a:prstGeom prst="rect">
            <a:avLst/>
          </a:prstGeom>
          <a:gradFill rotWithShape="1">
            <a:gsLst>
              <a:gs pos="0">
                <a:srgbClr val="767D79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40661" name="Rectangle 21"/>
          <p:cNvSpPr>
            <a:spLocks noChangeArrowheads="1"/>
          </p:cNvSpPr>
          <p:nvPr userDrawn="1"/>
        </p:nvSpPr>
        <p:spPr bwMode="auto">
          <a:xfrm>
            <a:off x="3122084" y="1916114"/>
            <a:ext cx="8830733" cy="46037"/>
          </a:xfrm>
          <a:prstGeom prst="rect">
            <a:avLst/>
          </a:prstGeom>
          <a:gradFill rotWithShape="1">
            <a:gsLst>
              <a:gs pos="0">
                <a:srgbClr val="5F5F5F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40678" name="Rectangle 38"/>
          <p:cNvSpPr>
            <a:spLocks noChangeArrowheads="1"/>
          </p:cNvSpPr>
          <p:nvPr userDrawn="1"/>
        </p:nvSpPr>
        <p:spPr bwMode="auto">
          <a:xfrm>
            <a:off x="0" y="6308726"/>
            <a:ext cx="12192000" cy="549275"/>
          </a:xfrm>
          <a:prstGeom prst="rect">
            <a:avLst/>
          </a:prstGeom>
          <a:solidFill>
            <a:srgbClr val="767D7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40679" name="Rectangle 39"/>
          <p:cNvSpPr>
            <a:spLocks noChangeArrowheads="1"/>
          </p:cNvSpPr>
          <p:nvPr userDrawn="1"/>
        </p:nvSpPr>
        <p:spPr bwMode="auto">
          <a:xfrm>
            <a:off x="0" y="6308726"/>
            <a:ext cx="12192000" cy="174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40680" name="Rectangle 4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pic>
        <p:nvPicPr>
          <p:cNvPr id="240681" name="Picture 41" descr="MK_logo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9184" y="6381751"/>
            <a:ext cx="1056216" cy="460375"/>
          </a:xfrm>
          <a:prstGeom prst="rect">
            <a:avLst/>
          </a:prstGeom>
          <a:noFill/>
        </p:spPr>
      </p:pic>
      <p:sp>
        <p:nvSpPr>
          <p:cNvPr id="240682" name="Text Box 42"/>
          <p:cNvSpPr txBox="1">
            <a:spLocks noChangeArrowheads="1"/>
          </p:cNvSpPr>
          <p:nvPr userDrawn="1"/>
        </p:nvSpPr>
        <p:spPr bwMode="auto">
          <a:xfrm>
            <a:off x="11184467" y="6497639"/>
            <a:ext cx="768351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63BBFCE6-A6C8-4251-973B-1D0917AA6A4E}" type="slidenum">
              <a:rPr lang="en-AU" sz="1200" b="1">
                <a:latin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‹#›</a:t>
            </a:fld>
            <a:endParaRPr lang="en-GB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1717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102476" y="55179"/>
            <a:ext cx="12013324" cy="993228"/>
          </a:xfrm>
          <a:prstGeom prst="roundRect">
            <a:avLst>
              <a:gd name="adj" fmla="val 1031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462" y="136468"/>
            <a:ext cx="11328838" cy="825283"/>
          </a:xfrm>
        </p:spPr>
        <p:txBody>
          <a:bodyPr/>
          <a:lstStyle>
            <a:lvl1pPr algn="r" rtl="1">
              <a:defRPr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Yekan" panose="00000400000000000000" pitchFamily="2" charset="-7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462" y="1240077"/>
            <a:ext cx="11328838" cy="5166142"/>
          </a:xfrm>
        </p:spPr>
        <p:txBody>
          <a:bodyPr/>
          <a:lstStyle>
            <a:lvl1pPr marL="2286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1pPr>
            <a:lvl2pPr marL="6858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2pPr>
            <a:lvl3pPr marL="11430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3pPr>
            <a:lvl4pPr marL="16002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4pPr>
            <a:lvl5pPr marL="20574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" y="6492875"/>
            <a:ext cx="647700" cy="365125"/>
          </a:xfrm>
        </p:spPr>
        <p:txBody>
          <a:bodyPr/>
          <a:lstStyle>
            <a:lvl1pPr algn="l">
              <a:defRPr/>
            </a:lvl1pPr>
          </a:lstStyle>
          <a:p>
            <a:fld id="{7A24F918-E48B-4CD6-88B4-F48A81EB5F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00761" y="6492874"/>
            <a:ext cx="5029200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17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102476" y="55179"/>
            <a:ext cx="12013324" cy="993228"/>
          </a:xfrm>
          <a:prstGeom prst="roundRect">
            <a:avLst>
              <a:gd name="adj" fmla="val 1031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462" y="136468"/>
            <a:ext cx="11328838" cy="825283"/>
          </a:xfrm>
        </p:spPr>
        <p:txBody>
          <a:bodyPr/>
          <a:lstStyle>
            <a:lvl1pPr algn="l" rtl="0">
              <a:defRPr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Yekan" panose="00000400000000000000" pitchFamily="2" charset="-7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462" y="1240077"/>
            <a:ext cx="11328838" cy="5166142"/>
          </a:xfrm>
        </p:spPr>
        <p:txBody>
          <a:bodyPr/>
          <a:lstStyle>
            <a:lvl1pPr marL="2286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1pPr>
            <a:lvl2pPr marL="6858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2pPr>
            <a:lvl3pPr marL="11430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3pPr>
            <a:lvl4pPr marL="16002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4pPr>
            <a:lvl5pPr marL="20574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" y="6492875"/>
            <a:ext cx="647700" cy="365125"/>
          </a:xfrm>
        </p:spPr>
        <p:txBody>
          <a:bodyPr/>
          <a:lstStyle>
            <a:lvl1pPr algn="l">
              <a:defRPr/>
            </a:lvl1pPr>
          </a:lstStyle>
          <a:p>
            <a:fld id="{7A24F918-E48B-4CD6-88B4-F48A81EB5F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00761" y="6492874"/>
            <a:ext cx="5029200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927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429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602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178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164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576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957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Copyright © 2019, Elsevier Inc. All rights Reserved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068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  <p:sldLayoutId id="2147483663" r:id="rId1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ref.shahed.ac.ir/haghighatdoost" TargetMode="External"/><Relationship Id="rId2" Type="http://schemas.openxmlformats.org/officeDocument/2006/relationships/hyperlink" Target="mailto:haghighatdoost@shahed.ac.ir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1524000" y="4420805"/>
            <a:ext cx="9144000" cy="1760920"/>
          </a:xfrm>
          <a:prstGeom prst="roundRect">
            <a:avLst>
              <a:gd name="adj" fmla="val 3428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5210" y="1490800"/>
            <a:ext cx="8250621" cy="1379621"/>
          </a:xfrm>
        </p:spPr>
        <p:txBody>
          <a:bodyPr>
            <a:normAutofit/>
          </a:bodyPr>
          <a:lstStyle/>
          <a:p>
            <a:r>
              <a:rPr lang="fa-IR" dirty="0">
                <a:solidFill>
                  <a:srgbClr val="C00000"/>
                </a:solidFill>
                <a:latin typeface="Times New Roman" pitchFamily="18" charset="0"/>
                <a:cs typeface="B Titr" panose="00000700000000000000" pitchFamily="2" charset="-78"/>
              </a:rPr>
              <a:t>معماری کامپیوتر پیشرفته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565694"/>
            <a:ext cx="9144000" cy="1292181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fa-IR" dirty="0">
                <a:cs typeface="B Yekan" panose="00000400000000000000" pitchFamily="2" charset="-78"/>
              </a:rPr>
              <a:t>وحید حقیقت دوست</a:t>
            </a:r>
            <a:endParaRPr lang="en-US" dirty="0">
              <a:cs typeface="B Yekan" panose="00000400000000000000" pitchFamily="2" charset="-78"/>
            </a:endParaRPr>
          </a:p>
          <a:p>
            <a:pPr algn="r"/>
            <a:r>
              <a:rPr lang="en-US" dirty="0">
                <a:cs typeface="B Yekan" panose="00000400000000000000" pitchFamily="2" charset="-78"/>
                <a:hlinkClick r:id="rId2"/>
              </a:rPr>
              <a:t>haghighatdoost@shahed.ac.ir</a:t>
            </a:r>
            <a:r>
              <a:rPr lang="en-US" dirty="0">
                <a:cs typeface="B Yekan" panose="00000400000000000000" pitchFamily="2" charset="-78"/>
              </a:rPr>
              <a:t> </a:t>
            </a:r>
          </a:p>
          <a:p>
            <a:pPr algn="r"/>
            <a:r>
              <a:rPr lang="en-US" dirty="0">
                <a:cs typeface="B Yekan" panose="00000400000000000000" pitchFamily="2" charset="-78"/>
                <a:hlinkClick r:id="rId3"/>
              </a:rPr>
              <a:t>http://ref.shahed.ac.ir/haghighatdoost</a:t>
            </a:r>
            <a:r>
              <a:rPr lang="en-US" dirty="0">
                <a:cs typeface="B Yekan" panose="00000400000000000000" pitchFamily="2" charset="-78"/>
              </a:rPr>
              <a:t> </a:t>
            </a:r>
          </a:p>
          <a:p>
            <a:pPr algn="r"/>
            <a:r>
              <a:rPr lang="fa-IR" dirty="0">
                <a:cs typeface="B Yekan" panose="00000400000000000000" pitchFamily="2" charset="-78"/>
              </a:rPr>
              <a:t>دانشکده فنی و مهندسی</a:t>
            </a:r>
            <a:endParaRPr lang="en-US" dirty="0">
              <a:cs typeface="B Yekan" panose="00000400000000000000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9926" y="206735"/>
            <a:ext cx="744176" cy="91732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18294" y="89994"/>
            <a:ext cx="1184454" cy="1221971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1885209" y="3248655"/>
            <a:ext cx="8459438" cy="99318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40000" lnSpcReduction="20000"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a-IR" sz="4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  <a:t>فصل سوم</a:t>
            </a:r>
            <a:br>
              <a:rPr lang="fa-IR" sz="4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</a:br>
            <a:endParaRPr lang="fa-IR" sz="40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B Titr" panose="00000700000000000000" pitchFamily="2" charset="-78"/>
            </a:endParaRPr>
          </a:p>
          <a:p>
            <a:pPr algn="r"/>
            <a:r>
              <a:rPr lang="en-US" sz="4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  <a:t>Instruction-Level Parallelism and Its Exploitation</a:t>
            </a:r>
          </a:p>
          <a:p>
            <a:pPr algn="r"/>
            <a:endParaRPr lang="en-US" sz="40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B Titr" panose="00000700000000000000" pitchFamily="2" charset="-78"/>
            </a:endParaRPr>
          </a:p>
          <a:p>
            <a:pPr algn="r"/>
            <a:r>
              <a:rPr lang="en-US" sz="40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  <a:t>Hardware-Based Speculation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638549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Reorder Buffer</a:t>
            </a:r>
          </a:p>
        </p:txBody>
      </p:sp>
      <p:sp>
        <p:nvSpPr>
          <p:cNvPr id="2426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600" dirty="0"/>
              <a:t>Register values and memory values are not written until an instruction commits</a:t>
            </a:r>
          </a:p>
          <a:p>
            <a:pPr>
              <a:lnSpc>
                <a:spcPct val="90000"/>
              </a:lnSpc>
            </a:pPr>
            <a:endParaRPr lang="en-US" sz="3600" dirty="0"/>
          </a:p>
          <a:p>
            <a:pPr>
              <a:lnSpc>
                <a:spcPct val="90000"/>
              </a:lnSpc>
            </a:pPr>
            <a:r>
              <a:rPr lang="en-US" sz="3600" dirty="0">
                <a:solidFill>
                  <a:srgbClr val="0070C0"/>
                </a:solidFill>
              </a:rPr>
              <a:t>On misprediction:</a:t>
            </a:r>
          </a:p>
          <a:p>
            <a:pPr lvl="1">
              <a:lnSpc>
                <a:spcPct val="90000"/>
              </a:lnSpc>
            </a:pPr>
            <a:r>
              <a:rPr lang="en-US" sz="3200" dirty="0"/>
              <a:t>Speculated entries in ROB are cleared</a:t>
            </a:r>
          </a:p>
          <a:p>
            <a:pPr>
              <a:lnSpc>
                <a:spcPct val="90000"/>
              </a:lnSpc>
            </a:pPr>
            <a:endParaRPr lang="en-US" sz="3600" dirty="0"/>
          </a:p>
          <a:p>
            <a:pPr>
              <a:lnSpc>
                <a:spcPct val="90000"/>
              </a:lnSpc>
            </a:pPr>
            <a:r>
              <a:rPr lang="en-US" sz="3600" dirty="0">
                <a:solidFill>
                  <a:srgbClr val="0070C0"/>
                </a:solidFill>
              </a:rPr>
              <a:t>Exceptions:</a:t>
            </a:r>
          </a:p>
          <a:p>
            <a:pPr lvl="1">
              <a:lnSpc>
                <a:spcPct val="90000"/>
              </a:lnSpc>
            </a:pPr>
            <a:r>
              <a:rPr lang="en-US" sz="3200" dirty="0"/>
              <a:t>Not recognized until it is ready to commit</a:t>
            </a:r>
            <a:endParaRPr lang="fa-IR" sz="3200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10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44468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42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42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62A9B2-A729-D96E-9A40-E71B4846F2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>
            <a:extLst>
              <a:ext uri="{FF2B5EF4-FFF2-40B4-BE49-F238E27FC236}">
                <a16:creationId xmlns:a16="http://schemas.microsoft.com/office/drawing/2014/main" id="{F156BA75-9B3C-BA27-42DD-D49684AB6B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</a:t>
            </a:r>
            <a:endParaRPr lang="en-AU" dirty="0"/>
          </a:p>
        </p:txBody>
      </p:sp>
      <p:sp>
        <p:nvSpPr>
          <p:cNvPr id="242691" name="Rectangle 3">
            <a:extLst>
              <a:ext uri="{FF2B5EF4-FFF2-40B4-BE49-F238E27FC236}">
                <a16:creationId xmlns:a16="http://schemas.microsoft.com/office/drawing/2014/main" id="{959F8EF4-EBCA-A52F-BD88-C48A3DD2C65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r" rtl="1"/>
            <a:r>
              <a:rPr lang="fa-IR" sz="3200" dirty="0"/>
              <a:t>مثال1: در </a:t>
            </a:r>
            <a:r>
              <a:rPr lang="fa-IR" sz="3200" dirty="0" err="1"/>
              <a:t>اسکوربرد</a:t>
            </a:r>
            <a:r>
              <a:rPr lang="fa-IR" sz="3200" dirty="0"/>
              <a:t> و </a:t>
            </a:r>
            <a:r>
              <a:rPr lang="fa-IR" sz="3200" dirty="0" err="1"/>
              <a:t>توماسولو</a:t>
            </a:r>
            <a:r>
              <a:rPr lang="fa-IR" sz="3200" dirty="0"/>
              <a:t> اگر دستور جمع بعد از دستور تقسیم باشد که هیچ وابستگی به هم ندارند، شاهد اجرای خارج از ترتیب دستور جمع خواهیم بود.</a:t>
            </a:r>
          </a:p>
          <a:p>
            <a:pPr algn="r" rtl="1"/>
            <a:r>
              <a:rPr lang="fa-IR" sz="3200" dirty="0"/>
              <a:t>مثال2: دیگر اینکه دستور تقسیم بعد از دستور جمع باشد ولی اجرای آن از دستور جمع جلو زده باشد. اگر باعث </a:t>
            </a:r>
            <a:r>
              <a:rPr lang="en-US" sz="3200" dirty="0"/>
              <a:t>Exception</a:t>
            </a:r>
            <a:r>
              <a:rPr lang="fa-IR" sz="3200" dirty="0"/>
              <a:t> شود، باید دستور جمع اجرا شده و بعد از آن روال استثنا اجرا شود.</a:t>
            </a:r>
          </a:p>
          <a:p>
            <a:pPr algn="r" rtl="1"/>
            <a:r>
              <a:rPr lang="fa-IR" sz="3200" b="1" dirty="0" err="1">
                <a:solidFill>
                  <a:srgbClr val="0070C0"/>
                </a:solidFill>
              </a:rPr>
              <a:t>راهکار</a:t>
            </a:r>
            <a:r>
              <a:rPr lang="fa-IR" sz="3200" b="1" dirty="0">
                <a:solidFill>
                  <a:srgbClr val="0070C0"/>
                </a:solidFill>
              </a:rPr>
              <a:t>؟ (</a:t>
            </a:r>
            <a:r>
              <a:rPr lang="en-US" sz="3200" b="1" dirty="0">
                <a:solidFill>
                  <a:srgbClr val="0070C0"/>
                </a:solidFill>
              </a:rPr>
              <a:t>Not recognized until it is ready to commit</a:t>
            </a:r>
            <a:r>
              <a:rPr lang="fa-IR" sz="3200" b="1" dirty="0">
                <a:solidFill>
                  <a:srgbClr val="0070C0"/>
                </a:solidFill>
              </a:rPr>
              <a:t>)</a:t>
            </a:r>
            <a:endParaRPr lang="en-US" sz="3200" b="1" dirty="0">
              <a:solidFill>
                <a:srgbClr val="0070C0"/>
              </a:solidFill>
            </a:endParaRPr>
          </a:p>
          <a:p>
            <a:pPr algn="r" rtl="1"/>
            <a:r>
              <a:rPr lang="fa-IR" sz="3200" dirty="0"/>
              <a:t>در روش </a:t>
            </a:r>
            <a:r>
              <a:rPr lang="en-US" sz="3200" dirty="0"/>
              <a:t>Reorder Buffer</a:t>
            </a:r>
            <a:r>
              <a:rPr lang="fa-IR" sz="3200" dirty="0"/>
              <a:t> وقتی </a:t>
            </a:r>
            <a:r>
              <a:rPr lang="en-US" sz="3200" dirty="0"/>
              <a:t>Exception</a:t>
            </a:r>
            <a:r>
              <a:rPr lang="fa-IR" sz="3200" dirty="0"/>
              <a:t> رخ میدهد، هیچ اقدامی انجام نمیشود، تا زمانی که دستور </a:t>
            </a:r>
            <a:r>
              <a:rPr lang="fa-IR" sz="3200" dirty="0" err="1"/>
              <a:t>العملی</a:t>
            </a:r>
            <a:r>
              <a:rPr lang="fa-IR" sz="3200" dirty="0"/>
              <a:t> که سر صف </a:t>
            </a:r>
            <a:r>
              <a:rPr lang="en-US" sz="3200" dirty="0"/>
              <a:t>commit</a:t>
            </a:r>
            <a:r>
              <a:rPr lang="fa-IR" sz="3200" dirty="0"/>
              <a:t> قرار میگیرد، دستور </a:t>
            </a:r>
            <a:r>
              <a:rPr lang="fa-IR" sz="3200" dirty="0" err="1"/>
              <a:t>الاعمل</a:t>
            </a:r>
            <a:r>
              <a:rPr lang="fa-IR" sz="3200" dirty="0"/>
              <a:t> استثنا باشد.</a:t>
            </a:r>
          </a:p>
          <a:p>
            <a:pPr algn="r" rtl="1"/>
            <a:r>
              <a:rPr lang="fa-IR" sz="3200" dirty="0"/>
              <a:t>همانند زمانی که </a:t>
            </a:r>
            <a:r>
              <a:rPr lang="en-US" sz="3200" dirty="0"/>
              <a:t>Miss Prediction</a:t>
            </a:r>
            <a:r>
              <a:rPr lang="fa-IR" sz="3200" dirty="0"/>
              <a:t> رخ داده باشد.</a:t>
            </a:r>
            <a:endParaRPr lang="en-US" sz="3200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BCE57EA6-3C3E-7460-A163-DB12A74B6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417321C-921B-2648-7B56-01F29CDE7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11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41463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2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2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Reorder Buffer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6792" y="136468"/>
            <a:ext cx="6343557" cy="658506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0C05EDB-74B5-008F-7386-EBF8640ACB58}"/>
              </a:ext>
            </a:extLst>
          </p:cNvPr>
          <p:cNvSpPr txBox="1"/>
          <p:nvPr/>
        </p:nvSpPr>
        <p:spPr>
          <a:xfrm>
            <a:off x="373878" y="2101332"/>
            <a:ext cx="413291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fa-IR" dirty="0">
                <a:cs typeface="B Yekan" panose="00000400000000000000" pitchFamily="2" charset="-78"/>
              </a:rPr>
              <a:t>سوال:</a:t>
            </a:r>
          </a:p>
          <a:p>
            <a:pPr algn="r" rtl="1"/>
            <a:r>
              <a:rPr lang="fa-IR" dirty="0">
                <a:cs typeface="B Yekan" panose="00000400000000000000" pitchFamily="2" charset="-78"/>
              </a:rPr>
              <a:t>چنانچه سه دستور ضرب داشته باشیم و بعد از دستور ضرب سوم یک دستور جمع باشد. این امکان وجود دارد که دستور جمع وارد </a:t>
            </a:r>
            <a:r>
              <a:rPr lang="en-US" dirty="0">
                <a:cs typeface="B Yekan" panose="00000400000000000000" pitchFamily="2" charset="-78"/>
              </a:rPr>
              <a:t>RS</a:t>
            </a:r>
            <a:r>
              <a:rPr lang="fa-IR" dirty="0">
                <a:cs typeface="B Yekan" panose="00000400000000000000" pitchFamily="2" charset="-78"/>
              </a:rPr>
              <a:t> خالی مدار جمع کننده شود.</a:t>
            </a:r>
            <a:endParaRPr lang="en-US" dirty="0">
              <a:cs typeface="B Yek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44810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Reorder Buffer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9163" y="103091"/>
            <a:ext cx="7925137" cy="6346455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3257636-6118-DEE8-CA3F-37BEEC0CDF3F}"/>
              </a:ext>
            </a:extLst>
          </p:cNvPr>
          <p:cNvSpPr txBox="1"/>
          <p:nvPr/>
        </p:nvSpPr>
        <p:spPr>
          <a:xfrm>
            <a:off x="5987328" y="1626075"/>
            <a:ext cx="376507" cy="3077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f10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A4C21B-A447-637D-B43D-5DCEE6FD1E9D}"/>
              </a:ext>
            </a:extLst>
          </p:cNvPr>
          <p:cNvSpPr txBox="1"/>
          <p:nvPr/>
        </p:nvSpPr>
        <p:spPr>
          <a:xfrm>
            <a:off x="8543746" y="1626075"/>
            <a:ext cx="376507" cy="3077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f10</a:t>
            </a:r>
          </a:p>
        </p:txBody>
      </p:sp>
    </p:spTree>
    <p:extLst>
      <p:ext uri="{BB962C8B-B14F-4D97-AF65-F5344CB8AC3E}">
        <p14:creationId xmlns:p14="http://schemas.microsoft.com/office/powerpoint/2010/main" val="1922364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>
                <a:cs typeface="B Titr" panose="00000700000000000000" pitchFamily="2" charset="-78"/>
              </a:rPr>
              <a:t>Copyright Notice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>
              <a:buClr>
                <a:prstClr val="black"/>
              </a:buClr>
            </a:pPr>
            <a:fld id="{B6F15528-21DE-4FAA-801E-634DDDAF4B2B}" type="slidenum">
              <a:rPr lang="en-US" smtClean="0">
                <a:solidFill>
                  <a:prstClr val="black"/>
                </a:solidFill>
              </a:rPr>
              <a:pPr rtl="1">
                <a:buClr>
                  <a:prstClr val="black"/>
                </a:buClr>
              </a:pPr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6" name="TextBox 205"/>
          <p:cNvSpPr txBox="1"/>
          <p:nvPr/>
        </p:nvSpPr>
        <p:spPr>
          <a:xfrm>
            <a:off x="343949" y="1143001"/>
            <a:ext cx="11200351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rgbClr val="C00000"/>
                </a:solidFill>
                <a:latin typeface="Calibri"/>
                <a:cs typeface="B Nazanin" pitchFamily="2" charset="-78"/>
              </a:rPr>
              <a:t>Lectures adopted from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prstClr val="black"/>
                </a:solidFill>
                <a:latin typeface="Calibri"/>
              </a:rPr>
              <a:t>Computer Architecture: A Quantitative Approach, </a:t>
            </a:r>
            <a:r>
              <a:rPr lang="en-US" sz="2600">
                <a:solidFill>
                  <a:prstClr val="black"/>
                </a:solidFill>
                <a:latin typeface="Calibri"/>
              </a:rPr>
              <a:t> 6</a:t>
            </a:r>
            <a:r>
              <a:rPr lang="en-US" sz="2600" baseline="30000">
                <a:solidFill>
                  <a:prstClr val="black"/>
                </a:solidFill>
                <a:latin typeface="Calibri"/>
              </a:rPr>
              <a:t>th</a:t>
            </a:r>
            <a:r>
              <a:rPr lang="en-US" sz="2600">
                <a:solidFill>
                  <a:prstClr val="black"/>
                </a:solidFill>
                <a:latin typeface="Calibri"/>
              </a:rPr>
              <a:t> </a:t>
            </a:r>
            <a:r>
              <a:rPr lang="en-US" sz="2600" dirty="0">
                <a:solidFill>
                  <a:prstClr val="black"/>
                </a:solidFill>
                <a:latin typeface="Calibri"/>
              </a:rPr>
              <a:t>edition, John L. Hennessy,‎ David A. Patterson, MK pub., 2019</a:t>
            </a:r>
            <a:endParaRPr lang="fa-IR" sz="2600" dirty="0">
              <a:solidFill>
                <a:prstClr val="black"/>
              </a:solidFill>
              <a:latin typeface="Calibri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600" dirty="0">
              <a:solidFill>
                <a:prstClr val="black"/>
              </a:solidFill>
              <a:latin typeface="Calibri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b="1" dirty="0">
              <a:solidFill>
                <a:prstClr val="black"/>
              </a:solidFill>
              <a:latin typeface="Calibri"/>
            </a:endParaRPr>
          </a:p>
          <a:p>
            <a:endParaRPr lang="en-US" sz="2600" b="1" dirty="0">
              <a:solidFill>
                <a:srgbClr val="C00000"/>
              </a:solidFill>
              <a:latin typeface="Calibri"/>
              <a:cs typeface="B Nazanin" pitchFamily="2" charset="-78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600" b="1" dirty="0">
              <a:solidFill>
                <a:srgbClr val="C00000"/>
              </a:solidFill>
              <a:latin typeface="Calibri"/>
              <a:cs typeface="B Nazanin" pitchFamily="2" charset="-78"/>
            </a:endParaRPr>
          </a:p>
          <a:p>
            <a:endParaRPr lang="fa-IR" sz="2000" b="1" dirty="0">
              <a:solidFill>
                <a:prstClr val="black"/>
              </a:solidFill>
              <a:latin typeface="Calibri"/>
              <a:cs typeface="B Nazanin" pitchFamily="2" charset="-78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222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/>
          </a:p>
        </p:txBody>
      </p:sp>
      <p:sp>
        <p:nvSpPr>
          <p:cNvPr id="233483" name="Rectangle 11"/>
          <p:cNvSpPr>
            <a:spLocks noChangeArrowheads="1"/>
          </p:cNvSpPr>
          <p:nvPr/>
        </p:nvSpPr>
        <p:spPr bwMode="auto">
          <a:xfrm>
            <a:off x="4367213" y="1254125"/>
            <a:ext cx="1983235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sz="3200" dirty="0">
                <a:solidFill>
                  <a:srgbClr val="000099"/>
                </a:solidFill>
                <a:latin typeface="Arial" charset="0"/>
              </a:rPr>
              <a:t>Chapter 3</a:t>
            </a:r>
            <a:endParaRPr lang="en-GB" sz="3200" dirty="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233484" name="Rectangle 12"/>
          <p:cNvSpPr>
            <a:spLocks noChangeArrowheads="1"/>
          </p:cNvSpPr>
          <p:nvPr/>
        </p:nvSpPr>
        <p:spPr bwMode="auto">
          <a:xfrm>
            <a:off x="4367214" y="2060575"/>
            <a:ext cx="5832475" cy="10772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3200" dirty="0">
                <a:solidFill>
                  <a:srgbClr val="0066FF"/>
                </a:solidFill>
                <a:latin typeface="Arial" charset="0"/>
              </a:rPr>
              <a:t>Instruction-Level Parallelism and Its Exploitation</a:t>
            </a:r>
          </a:p>
        </p:txBody>
      </p:sp>
      <p:sp>
        <p:nvSpPr>
          <p:cNvPr id="233485" name="Text Box 13"/>
          <p:cNvSpPr txBox="1">
            <a:spLocks noChangeArrowheads="1"/>
          </p:cNvSpPr>
          <p:nvPr/>
        </p:nvSpPr>
        <p:spPr bwMode="auto">
          <a:xfrm>
            <a:off x="4313286" y="-100013"/>
            <a:ext cx="4502065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Computer Architecture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latin typeface="Arial" charset="0"/>
              </a:rPr>
              <a:t>A Quantitative Approach</a:t>
            </a:r>
            <a:r>
              <a:rPr lang="en-US" sz="2000">
                <a:solidFill>
                  <a:schemeClr val="bg1"/>
                </a:solidFill>
                <a:latin typeface="Arial" charset="0"/>
              </a:rPr>
              <a:t>, Sixth Edition</a:t>
            </a:r>
            <a:endParaRPr lang="en-GB" sz="2000" dirty="0">
              <a:solidFill>
                <a:schemeClr val="bg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2589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مرور مطالب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15462" y="1131570"/>
            <a:ext cx="11328838" cy="5589962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lang="fa-IR" dirty="0"/>
              <a:t>هدف غایی در </a:t>
            </a:r>
            <a:r>
              <a:rPr lang="en-US" dirty="0"/>
              <a:t>ILP</a:t>
            </a:r>
            <a:r>
              <a:rPr lang="fa-IR" dirty="0"/>
              <a:t>، این بود که پایپ لاین تا جایی که امکان دارد، پر نگه داشته شود.</a:t>
            </a:r>
          </a:p>
          <a:p>
            <a:pPr>
              <a:lnSpc>
                <a:spcPct val="120000"/>
              </a:lnSpc>
            </a:pPr>
            <a:r>
              <a:rPr lang="fa-IR" dirty="0"/>
              <a:t>وجود وابستگی ها مانع از پر شدن پایپ لاین میشود: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Data Dependency</a:t>
            </a:r>
          </a:p>
          <a:p>
            <a:pPr lvl="2">
              <a:lnSpc>
                <a:spcPct val="120000"/>
              </a:lnSpc>
            </a:pPr>
            <a:r>
              <a:rPr lang="en-US" dirty="0"/>
              <a:t>True Dependency/Anti dependency/Output Dependency</a:t>
            </a:r>
          </a:p>
          <a:p>
            <a:pPr lvl="2">
              <a:lnSpc>
                <a:spcPct val="120000"/>
              </a:lnSpc>
            </a:pPr>
            <a:r>
              <a:rPr lang="fa-IR" dirty="0"/>
              <a:t>هازاردهای </a:t>
            </a:r>
            <a:r>
              <a:rPr lang="en-US" dirty="0"/>
              <a:t>RAW/WAR/WAW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Control Dependency</a:t>
            </a:r>
            <a:endParaRPr lang="fa-IR" dirty="0"/>
          </a:p>
          <a:p>
            <a:pPr lvl="2">
              <a:lnSpc>
                <a:spcPct val="120000"/>
              </a:lnSpc>
            </a:pPr>
            <a:r>
              <a:rPr lang="en-US" dirty="0"/>
              <a:t>Branching and Capacity</a:t>
            </a:r>
          </a:p>
          <a:p>
            <a:pPr>
              <a:lnSpc>
                <a:spcPct val="120000"/>
              </a:lnSpc>
            </a:pPr>
            <a:r>
              <a:rPr lang="fa-IR" dirty="0">
                <a:solidFill>
                  <a:srgbClr val="00B0F0"/>
                </a:solidFill>
              </a:rPr>
              <a:t>توماسولو و اسکوربوردینگ  </a:t>
            </a:r>
            <a:r>
              <a:rPr lang="en-US" dirty="0">
                <a:solidFill>
                  <a:srgbClr val="00B0F0"/>
                </a:solidFill>
              </a:rPr>
              <a:t>Control hazard</a:t>
            </a:r>
            <a:r>
              <a:rPr lang="fa-IR" dirty="0">
                <a:solidFill>
                  <a:srgbClr val="00B0F0"/>
                </a:solidFill>
              </a:rPr>
              <a:t> ندارند</a:t>
            </a:r>
          </a:p>
          <a:p>
            <a:pPr>
              <a:lnSpc>
                <a:spcPct val="120000"/>
              </a:lnSpc>
            </a:pPr>
            <a:r>
              <a:rPr lang="fa-IR" dirty="0"/>
              <a:t>مخاطرات داده (</a:t>
            </a:r>
            <a:r>
              <a:rPr lang="en-US" dirty="0"/>
              <a:t>Data Hazard</a:t>
            </a:r>
            <a:r>
              <a:rPr lang="fa-IR" dirty="0"/>
              <a:t>) توسط توماسولو هندل میشود ولی اسکوربوردینگ در خصوص </a:t>
            </a:r>
            <a:r>
              <a:rPr lang="en-US" dirty="0"/>
              <a:t>Output Dependency </a:t>
            </a:r>
            <a:r>
              <a:rPr lang="fa-IR" dirty="0"/>
              <a:t>اجازه ورود نمیدهد و </a:t>
            </a:r>
            <a:r>
              <a:rPr lang="en-US" dirty="0"/>
              <a:t>Anti Dependency</a:t>
            </a:r>
            <a:r>
              <a:rPr lang="fa-IR" dirty="0"/>
              <a:t> ها را هم اجازه </a:t>
            </a:r>
            <a:r>
              <a:rPr lang="en-US" dirty="0"/>
              <a:t>Complete</a:t>
            </a:r>
            <a:r>
              <a:rPr lang="fa-IR" dirty="0"/>
              <a:t> شدن را نمیدهد .</a:t>
            </a:r>
            <a:endParaRPr lang="en-US" dirty="0"/>
          </a:p>
          <a:p>
            <a:pPr>
              <a:lnSpc>
                <a:spcPct val="120000"/>
              </a:lnSpc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496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اجرای حدس و گمانی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</a:pPr>
            <a:r>
              <a:rPr lang="fa-IR" dirty="0"/>
              <a:t>روش </a:t>
            </a:r>
            <a:r>
              <a:rPr lang="en-US" dirty="0">
                <a:solidFill>
                  <a:srgbClr val="0070C0"/>
                </a:solidFill>
              </a:rPr>
              <a:t>Speculation</a:t>
            </a:r>
            <a:r>
              <a:rPr lang="fa-IR" dirty="0"/>
              <a:t> به ما میگوید با شک و تردید، پیش برید ولی حواستون باشه، کاری که انجام میدید ممکن است درست نباشد.</a:t>
            </a:r>
          </a:p>
          <a:p>
            <a:pPr>
              <a:lnSpc>
                <a:spcPct val="120000"/>
              </a:lnSpc>
            </a:pPr>
            <a:r>
              <a:rPr lang="fa-IR" dirty="0"/>
              <a:t>سه مفهوم در خصوص خارج از ترتیب بودن (</a:t>
            </a:r>
            <a:r>
              <a:rPr lang="en-US" dirty="0"/>
              <a:t>out of order</a:t>
            </a:r>
            <a:r>
              <a:rPr lang="fa-IR" dirty="0"/>
              <a:t>) دستورات داریم</a:t>
            </a:r>
            <a:endParaRPr lang="en-US" dirty="0"/>
          </a:p>
          <a:p>
            <a:pPr lvl="1">
              <a:lnSpc>
                <a:spcPct val="120000"/>
              </a:lnSpc>
            </a:pPr>
            <a:r>
              <a:rPr lang="en-US" dirty="0">
                <a:solidFill>
                  <a:srgbClr val="0070C0"/>
                </a:solidFill>
              </a:rPr>
              <a:t>Out of order execution</a:t>
            </a:r>
          </a:p>
          <a:p>
            <a:pPr lvl="1">
              <a:lnSpc>
                <a:spcPct val="120000"/>
              </a:lnSpc>
            </a:pPr>
            <a:r>
              <a:rPr lang="en-US" dirty="0">
                <a:solidFill>
                  <a:srgbClr val="0070C0"/>
                </a:solidFill>
              </a:rPr>
              <a:t>Out of order completion</a:t>
            </a:r>
          </a:p>
          <a:p>
            <a:pPr lvl="1">
              <a:lnSpc>
                <a:spcPct val="120000"/>
              </a:lnSpc>
            </a:pPr>
            <a:r>
              <a:rPr lang="en-US" dirty="0">
                <a:solidFill>
                  <a:srgbClr val="0070C0"/>
                </a:solidFill>
              </a:rPr>
              <a:t>Out of order issue</a:t>
            </a:r>
          </a:p>
          <a:p>
            <a:pPr>
              <a:lnSpc>
                <a:spcPct val="120000"/>
              </a:lnSpc>
            </a:pPr>
            <a:r>
              <a:rPr lang="fa-IR" dirty="0"/>
              <a:t>روشهای </a:t>
            </a:r>
            <a:r>
              <a:rPr lang="fa-IR" dirty="0">
                <a:solidFill>
                  <a:srgbClr val="0070C0"/>
                </a:solidFill>
              </a:rPr>
              <a:t>اسکوربوردینگ و توماسولو روشهای </a:t>
            </a:r>
            <a:r>
              <a:rPr lang="en-US" dirty="0">
                <a:solidFill>
                  <a:srgbClr val="0070C0"/>
                </a:solidFill>
              </a:rPr>
              <a:t>in order issue</a:t>
            </a:r>
            <a:r>
              <a:rPr lang="fa-IR" dirty="0">
                <a:solidFill>
                  <a:srgbClr val="0070C0"/>
                </a:solidFill>
              </a:rPr>
              <a:t> بودند </a:t>
            </a:r>
            <a:r>
              <a:rPr lang="fa-IR" dirty="0"/>
              <a:t>یعنی دستورات به ترتیب </a:t>
            </a:r>
            <a:r>
              <a:rPr lang="en-US" dirty="0"/>
              <a:t>issue</a:t>
            </a:r>
            <a:r>
              <a:rPr lang="fa-IR" dirty="0"/>
              <a:t> میشدند</a:t>
            </a:r>
          </a:p>
          <a:p>
            <a:pPr>
              <a:lnSpc>
                <a:spcPct val="120000"/>
              </a:lnSpc>
            </a:pPr>
            <a:r>
              <a:rPr lang="fa-IR" dirty="0"/>
              <a:t>در پایپ لاین سنتی استیج ها </a:t>
            </a:r>
            <a:r>
              <a:rPr lang="en-US" dirty="0"/>
              <a:t>IF/DEC/EXE/WR</a:t>
            </a:r>
            <a:r>
              <a:rPr lang="fa-IR" dirty="0"/>
              <a:t> بودند</a:t>
            </a:r>
          </a:p>
          <a:p>
            <a:pPr>
              <a:lnSpc>
                <a:spcPct val="120000"/>
              </a:lnSpc>
            </a:pPr>
            <a:r>
              <a:rPr lang="fa-IR" dirty="0"/>
              <a:t>در اسکوربوردینگ </a:t>
            </a:r>
            <a:r>
              <a:rPr lang="en-US" dirty="0"/>
              <a:t>DEC</a:t>
            </a:r>
            <a:r>
              <a:rPr lang="fa-IR" dirty="0"/>
              <a:t> تبدیل شد به </a:t>
            </a:r>
            <a:r>
              <a:rPr lang="en-US" dirty="0"/>
              <a:t>ISSUE</a:t>
            </a:r>
            <a:r>
              <a:rPr lang="fa-IR" dirty="0"/>
              <a:t> و </a:t>
            </a:r>
            <a:r>
              <a:rPr lang="en-US" dirty="0"/>
              <a:t>Read </a:t>
            </a:r>
            <a:r>
              <a:rPr lang="en-US" dirty="0" err="1"/>
              <a:t>Operan</a:t>
            </a:r>
            <a:r>
              <a:rPr lang="fa-IR" dirty="0"/>
              <a:t> شد</a:t>
            </a:r>
          </a:p>
          <a:p>
            <a:pPr>
              <a:lnSpc>
                <a:spcPct val="120000"/>
              </a:lnSpc>
            </a:pPr>
            <a:r>
              <a:rPr lang="fa-IR" dirty="0"/>
              <a:t>در </a:t>
            </a:r>
            <a:r>
              <a:rPr lang="fa-IR" dirty="0" err="1"/>
              <a:t>توماسولو</a:t>
            </a:r>
            <a:r>
              <a:rPr lang="fa-IR" dirty="0"/>
              <a:t> واحد </a:t>
            </a:r>
            <a:r>
              <a:rPr lang="en-US" dirty="0"/>
              <a:t>Dispatch</a:t>
            </a:r>
            <a:r>
              <a:rPr lang="fa-IR" dirty="0"/>
              <a:t> را داشتیم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959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Hardware-Based Speculation</a:t>
            </a:r>
          </a:p>
        </p:txBody>
      </p:sp>
      <p:sp>
        <p:nvSpPr>
          <p:cNvPr id="2426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Execute instructions along predicted execution paths but only </a:t>
            </a:r>
            <a:r>
              <a:rPr lang="en-US" dirty="0">
                <a:solidFill>
                  <a:srgbClr val="C00000"/>
                </a:solidFill>
              </a:rPr>
              <a:t>commit the results if prediction was correct</a:t>
            </a:r>
          </a:p>
          <a:p>
            <a:r>
              <a:rPr lang="en-US" dirty="0">
                <a:solidFill>
                  <a:srgbClr val="7030A0"/>
                </a:solidFill>
              </a:rPr>
              <a:t>Instruction commit:  </a:t>
            </a:r>
            <a:r>
              <a:rPr lang="en-US" dirty="0"/>
              <a:t>allowing an instruction to update the register file when instruction is no longer speculative</a:t>
            </a:r>
          </a:p>
          <a:p>
            <a:r>
              <a:rPr lang="en-US" dirty="0"/>
              <a:t>Need an additional piece of hardware to </a:t>
            </a:r>
            <a:r>
              <a:rPr lang="en-US" dirty="0">
                <a:solidFill>
                  <a:srgbClr val="FF0000"/>
                </a:solidFill>
              </a:rPr>
              <a:t>prevent any irrevocable action </a:t>
            </a:r>
            <a:r>
              <a:rPr lang="en-US" dirty="0"/>
              <a:t>until an instruction commits</a:t>
            </a:r>
          </a:p>
          <a:p>
            <a:pPr lvl="1"/>
            <a:r>
              <a:rPr lang="en-US" dirty="0"/>
              <a:t>I.e. updating state or taking an execution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 2019, Elsevier Inc. All rights Reserved</a:t>
            </a:r>
            <a:endParaRPr lang="en-AU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850374" y="1998337"/>
            <a:ext cx="6126164" cy="461665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sz="2400" dirty="0">
                <a:solidFill>
                  <a:srgbClr val="0070C0"/>
                </a:solidFill>
                <a:cs typeface="B Yekan" panose="00000400000000000000" pitchFamily="2" charset="-78"/>
              </a:rPr>
              <a:t>در مواجهه با برنچ ها براساس </a:t>
            </a:r>
            <a:r>
              <a:rPr lang="en-US" sz="2400" dirty="0" err="1">
                <a:solidFill>
                  <a:srgbClr val="0070C0"/>
                </a:solidFill>
                <a:cs typeface="B Yekan" panose="00000400000000000000" pitchFamily="2" charset="-78"/>
              </a:rPr>
              <a:t>predicion</a:t>
            </a:r>
            <a:r>
              <a:rPr lang="fa-IR" sz="2400" dirty="0">
                <a:solidFill>
                  <a:srgbClr val="0070C0"/>
                </a:solidFill>
                <a:cs typeface="B Yekan" panose="00000400000000000000" pitchFamily="2" charset="-78"/>
              </a:rPr>
              <a:t> جلو برویم</a:t>
            </a:r>
          </a:p>
        </p:txBody>
      </p:sp>
      <p:sp>
        <p:nvSpPr>
          <p:cNvPr id="7" name="Rectangle 6"/>
          <p:cNvSpPr/>
          <p:nvPr/>
        </p:nvSpPr>
        <p:spPr>
          <a:xfrm>
            <a:off x="6986848" y="3429000"/>
            <a:ext cx="4989689" cy="83099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sz="2400" dirty="0">
                <a:solidFill>
                  <a:srgbClr val="0070C0"/>
                </a:solidFill>
                <a:cs typeface="B Yekan" panose="00000400000000000000" pitchFamily="2" charset="-78"/>
              </a:rPr>
              <a:t>تا زمان اطمینان از حدس انجام شده، اجازه تغییر در داده ها را ندهیم</a:t>
            </a:r>
          </a:p>
        </p:txBody>
      </p:sp>
      <p:sp>
        <p:nvSpPr>
          <p:cNvPr id="8" name="Rectangle 7"/>
          <p:cNvSpPr/>
          <p:nvPr/>
        </p:nvSpPr>
        <p:spPr>
          <a:xfrm>
            <a:off x="6007693" y="4932740"/>
            <a:ext cx="5968844" cy="83099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sz="2400" dirty="0">
                <a:solidFill>
                  <a:srgbClr val="0070C0"/>
                </a:solidFill>
                <a:cs typeface="B Yekan" panose="00000400000000000000" pitchFamily="2" charset="-78"/>
              </a:rPr>
              <a:t>لازم است تا یک صف در خروجی اضافه شود</a:t>
            </a:r>
            <a:endParaRPr lang="en-US" sz="2400" dirty="0">
              <a:solidFill>
                <a:srgbClr val="0070C0"/>
              </a:solidFill>
              <a:cs typeface="B Yekan" panose="00000400000000000000" pitchFamily="2" charset="-78"/>
            </a:endParaRPr>
          </a:p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rgbClr val="0070C0"/>
                </a:solidFill>
                <a:cs typeface="B Yekan" panose="00000400000000000000" pitchFamily="2" charset="-78"/>
              </a:rPr>
              <a:t>irrevocable action</a:t>
            </a:r>
            <a:r>
              <a:rPr lang="fa-IR" sz="2400" dirty="0">
                <a:solidFill>
                  <a:srgbClr val="0070C0"/>
                </a:solidFill>
                <a:cs typeface="B Yekan" panose="00000400000000000000" pitchFamily="2" charset="-78"/>
              </a:rPr>
              <a:t> : فعالیت غیر قابل بازگشت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72595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2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42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Reorder Buffer</a:t>
            </a:r>
          </a:p>
        </p:txBody>
      </p:sp>
      <p:sp>
        <p:nvSpPr>
          <p:cNvPr id="2426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b="1" dirty="0">
                <a:solidFill>
                  <a:srgbClr val="0070C0"/>
                </a:solidFill>
              </a:rPr>
              <a:t>Reorder buffer </a:t>
            </a:r>
            <a:r>
              <a:rPr lang="en-US" dirty="0"/>
              <a:t>– holds the result of instruction </a:t>
            </a:r>
            <a:r>
              <a:rPr lang="en-US" dirty="0">
                <a:solidFill>
                  <a:srgbClr val="FF0000"/>
                </a:solidFill>
              </a:rPr>
              <a:t>between completion and commit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Four fields: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Instruction type:  branch/store/register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Destination field:  register number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Value field:  output value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Ready field:  completed execution?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b="1" dirty="0">
                <a:solidFill>
                  <a:srgbClr val="0070C0"/>
                </a:solidFill>
              </a:rPr>
              <a:t>Modify reservation stations: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Operand source is now reorder buffer instead of functional unit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543865" y="1873478"/>
            <a:ext cx="7422741" cy="70788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sz="2000" dirty="0">
                <a:solidFill>
                  <a:srgbClr val="002060"/>
                </a:solidFill>
                <a:cs typeface="B Yekan" panose="00000400000000000000" pitchFamily="2" charset="-78"/>
              </a:rPr>
              <a:t>برای واحد خروجی، یک صف با نام </a:t>
            </a:r>
            <a:r>
              <a:rPr lang="en-US" sz="2000" dirty="0">
                <a:solidFill>
                  <a:srgbClr val="002060"/>
                </a:solidFill>
                <a:cs typeface="B Yekan" panose="00000400000000000000" pitchFamily="2" charset="-78"/>
              </a:rPr>
              <a:t>Reorder Buffer </a:t>
            </a:r>
            <a:r>
              <a:rPr lang="fa-IR" sz="2000" dirty="0">
                <a:solidFill>
                  <a:srgbClr val="002060"/>
                </a:solidFill>
                <a:cs typeface="B Yekan" panose="00000400000000000000" pitchFamily="2" charset="-78"/>
              </a:rPr>
              <a:t> در نظر گرفته میشود. بعد از </a:t>
            </a:r>
            <a:r>
              <a:rPr lang="en-US" sz="2000" dirty="0">
                <a:solidFill>
                  <a:srgbClr val="002060"/>
                </a:solidFill>
                <a:cs typeface="B Yekan" panose="00000400000000000000" pitchFamily="2" charset="-78"/>
              </a:rPr>
              <a:t>complete</a:t>
            </a:r>
            <a:r>
              <a:rPr lang="fa-IR" sz="2000" dirty="0">
                <a:solidFill>
                  <a:srgbClr val="002060"/>
                </a:solidFill>
                <a:cs typeface="B Yekan" panose="00000400000000000000" pitchFamily="2" charset="-78"/>
              </a:rPr>
              <a:t> و قبل از </a:t>
            </a:r>
            <a:r>
              <a:rPr lang="en-US" sz="2000" dirty="0">
                <a:solidFill>
                  <a:srgbClr val="002060"/>
                </a:solidFill>
                <a:cs typeface="B Yekan" panose="00000400000000000000" pitchFamily="2" charset="-78"/>
              </a:rPr>
              <a:t>commit</a:t>
            </a:r>
            <a:r>
              <a:rPr lang="fa-IR" sz="2000" dirty="0">
                <a:solidFill>
                  <a:srgbClr val="002060"/>
                </a:solidFill>
                <a:cs typeface="B Yekan" panose="00000400000000000000" pitchFamily="2" charset="-78"/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6000750" y="4656536"/>
            <a:ext cx="5965855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sz="2000" dirty="0">
                <a:solidFill>
                  <a:srgbClr val="002060"/>
                </a:solidFill>
                <a:cs typeface="B Yekan" panose="00000400000000000000" pitchFamily="2" charset="-78"/>
              </a:rPr>
              <a:t>با وجود </a:t>
            </a:r>
            <a:r>
              <a:rPr lang="en-US" sz="2000" dirty="0">
                <a:solidFill>
                  <a:srgbClr val="002060"/>
                </a:solidFill>
                <a:cs typeface="B Yekan" panose="00000400000000000000" pitchFamily="2" charset="-78"/>
              </a:rPr>
              <a:t>ROB</a:t>
            </a:r>
            <a:r>
              <a:rPr lang="fa-IR" sz="2000" dirty="0">
                <a:solidFill>
                  <a:srgbClr val="002060"/>
                </a:solidFill>
                <a:cs typeface="B Yekan" panose="00000400000000000000" pitchFamily="2" charset="-78"/>
              </a:rPr>
              <a:t>، در پارامترهای </a:t>
            </a:r>
            <a:r>
              <a:rPr lang="en-US" sz="2000" dirty="0">
                <a:solidFill>
                  <a:srgbClr val="002060"/>
                </a:solidFill>
                <a:cs typeface="B Yekan" panose="00000400000000000000" pitchFamily="2" charset="-78"/>
              </a:rPr>
              <a:t>RS</a:t>
            </a:r>
            <a:r>
              <a:rPr lang="fa-IR" sz="2000" dirty="0">
                <a:solidFill>
                  <a:srgbClr val="002060"/>
                </a:solidFill>
                <a:cs typeface="B Yekan" panose="00000400000000000000" pitchFamily="2" charset="-78"/>
              </a:rPr>
              <a:t> ها باید تغییراتی ایجاد شود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98804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2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42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42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42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426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FE1D51-85D6-EC51-E70D-1AF75373C2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>
            <a:extLst>
              <a:ext uri="{FF2B5EF4-FFF2-40B4-BE49-F238E27FC236}">
                <a16:creationId xmlns:a16="http://schemas.microsoft.com/office/drawing/2014/main" id="{905A14DF-A3DC-3028-F45C-C0ACDBC75C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Reorder Buffer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5D8006-3B4E-BCBE-E69A-3CF75E49A1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a-IR" dirty="0"/>
              <a:t>همانند روش </a:t>
            </a:r>
            <a:r>
              <a:rPr lang="fa-IR" dirty="0" err="1"/>
              <a:t>توماسولو</a:t>
            </a:r>
            <a:r>
              <a:rPr lang="fa-IR" dirty="0"/>
              <a:t> هر دستور </a:t>
            </a:r>
            <a:r>
              <a:rPr lang="fa-IR" dirty="0" err="1"/>
              <a:t>العمل</a:t>
            </a:r>
            <a:r>
              <a:rPr lang="fa-IR" dirty="0"/>
              <a:t> که خوانده میشود، به یک </a:t>
            </a:r>
            <a:r>
              <a:rPr lang="en-US" dirty="0"/>
              <a:t>RS </a:t>
            </a:r>
            <a:r>
              <a:rPr lang="fa-IR" dirty="0"/>
              <a:t>از </a:t>
            </a:r>
            <a:r>
              <a:rPr lang="en-US" dirty="0"/>
              <a:t>FU </a:t>
            </a:r>
            <a:r>
              <a:rPr lang="fa-IR" dirty="0"/>
              <a:t>هدایت میشود.</a:t>
            </a:r>
          </a:p>
          <a:p>
            <a:r>
              <a:rPr lang="fa-IR" dirty="0"/>
              <a:t>در همان زمان که </a:t>
            </a:r>
            <a:r>
              <a:rPr lang="en-US" dirty="0"/>
              <a:t>RS </a:t>
            </a:r>
            <a:r>
              <a:rPr lang="fa-IR" dirty="0"/>
              <a:t>اختصاص می یابد در </a:t>
            </a:r>
            <a:r>
              <a:rPr lang="en-US" dirty="0"/>
              <a:t>Reorder Buffer </a:t>
            </a:r>
            <a:r>
              <a:rPr lang="fa-IR" dirty="0"/>
              <a:t>هم مکان آن دستور </a:t>
            </a:r>
            <a:r>
              <a:rPr lang="fa-IR" dirty="0" err="1"/>
              <a:t>العمل</a:t>
            </a:r>
            <a:r>
              <a:rPr lang="fa-IR" dirty="0"/>
              <a:t> تعیین میشود.</a:t>
            </a:r>
          </a:p>
          <a:p>
            <a:r>
              <a:rPr lang="fa-IR" dirty="0"/>
              <a:t> اگر </a:t>
            </a:r>
            <a:r>
              <a:rPr lang="fa-IR" dirty="0" err="1"/>
              <a:t>اپرندها</a:t>
            </a:r>
            <a:r>
              <a:rPr lang="fa-IR" dirty="0"/>
              <a:t> آماده نباشد، باید به </a:t>
            </a:r>
            <a:r>
              <a:rPr lang="en-US" dirty="0"/>
              <a:t>RS </a:t>
            </a:r>
            <a:r>
              <a:rPr lang="fa-IR" dirty="0"/>
              <a:t>بگوییم که </a:t>
            </a:r>
            <a:r>
              <a:rPr lang="fa-IR" dirty="0" err="1"/>
              <a:t>اپرند</a:t>
            </a:r>
            <a:r>
              <a:rPr lang="fa-IR" dirty="0"/>
              <a:t> از کدام صندلی از </a:t>
            </a:r>
            <a:r>
              <a:rPr lang="en-US" dirty="0"/>
              <a:t>Reorder Buffer </a:t>
            </a:r>
            <a:r>
              <a:rPr lang="fa-IR" dirty="0"/>
              <a:t>خواهد آمد.</a:t>
            </a:r>
          </a:p>
          <a:p>
            <a:r>
              <a:rPr lang="en-US" dirty="0"/>
              <a:t>Reorder Buffer   </a:t>
            </a:r>
            <a:r>
              <a:rPr lang="fa-IR" dirty="0"/>
              <a:t> تضمین میکند که دستورات به همان ترتیبی که در منطق برنامه ذکر شده، </a:t>
            </a:r>
            <a:r>
              <a:rPr lang="en-US" dirty="0"/>
              <a:t>commit </a:t>
            </a:r>
            <a:r>
              <a:rPr lang="fa-IR" dirty="0"/>
              <a:t>خواهند شد.</a:t>
            </a:r>
          </a:p>
          <a:p>
            <a:r>
              <a:rPr lang="fa-IR" dirty="0"/>
              <a:t>وقتی یک دستور اجرا میشود </a:t>
            </a:r>
            <a:r>
              <a:rPr lang="fa-IR" dirty="0" err="1"/>
              <a:t>فلگ</a:t>
            </a:r>
            <a:r>
              <a:rPr lang="fa-IR" dirty="0"/>
              <a:t> </a:t>
            </a:r>
            <a:r>
              <a:rPr lang="en-US" dirty="0"/>
              <a:t>Ready Field</a:t>
            </a:r>
            <a:r>
              <a:rPr lang="fa-IR" dirty="0"/>
              <a:t> فعال میشود. ولی </a:t>
            </a:r>
            <a:r>
              <a:rPr lang="en-US" dirty="0"/>
              <a:t>commit</a:t>
            </a:r>
            <a:r>
              <a:rPr lang="fa-IR" dirty="0"/>
              <a:t> نمیشود.</a:t>
            </a: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C6B5FC6-A627-A853-7502-E02D518AA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C7DAB59C-22FE-C8D5-03E6-C7479390E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47145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Reorder Buffer</a:t>
            </a:r>
          </a:p>
        </p:txBody>
      </p:sp>
      <p:sp>
        <p:nvSpPr>
          <p:cNvPr id="2426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3200" dirty="0"/>
              <a:t>Issue: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Allocate RS and ROB, read available operands</a:t>
            </a:r>
          </a:p>
          <a:p>
            <a:pPr>
              <a:lnSpc>
                <a:spcPct val="90000"/>
              </a:lnSpc>
            </a:pPr>
            <a:r>
              <a:rPr lang="en-US" sz="3200" dirty="0"/>
              <a:t>Execute: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Begin execution when operand values are available</a:t>
            </a:r>
          </a:p>
          <a:p>
            <a:pPr>
              <a:lnSpc>
                <a:spcPct val="90000"/>
              </a:lnSpc>
            </a:pPr>
            <a:r>
              <a:rPr lang="en-US" sz="3200" dirty="0"/>
              <a:t>Write result: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Write result and ROB tag on CDB , and write </a:t>
            </a:r>
            <a:r>
              <a:rPr lang="en-US" sz="2800" dirty="0">
                <a:solidFill>
                  <a:srgbClr val="FF0000"/>
                </a:solidFill>
              </a:rPr>
              <a:t>Ready field</a:t>
            </a:r>
          </a:p>
          <a:p>
            <a:pPr>
              <a:lnSpc>
                <a:spcPct val="90000"/>
              </a:lnSpc>
            </a:pPr>
            <a:r>
              <a:rPr lang="en-US" sz="3200" dirty="0"/>
              <a:t>Commit: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When ROB reaches head of ROB, update register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When a </a:t>
            </a:r>
            <a:r>
              <a:rPr lang="en-US" sz="2800" dirty="0" err="1">
                <a:solidFill>
                  <a:srgbClr val="FF0000"/>
                </a:solidFill>
              </a:rPr>
              <a:t>mispredicted</a:t>
            </a:r>
            <a:r>
              <a:rPr lang="en-US" sz="2800" dirty="0">
                <a:solidFill>
                  <a:srgbClr val="FF0000"/>
                </a:solidFill>
              </a:rPr>
              <a:t> branch reaches </a:t>
            </a:r>
            <a:r>
              <a:rPr lang="en-US" sz="2800" dirty="0"/>
              <a:t>head of ROB, discard all entries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9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19102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2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2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2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42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70.5|95|56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8|42.3|2.6|17.8|18.7|16.4|73.5|25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8|42.3|2.6|17.8|18.7|16.4|73.5|25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3.6|13.9|4.6|9.3|115.6|38.2|21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9|7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9|7.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5345</TotalTime>
  <Words>1364</Words>
  <Application>Microsoft Office PowerPoint</Application>
  <PresentationFormat>Widescreen</PresentationFormat>
  <Paragraphs>190</Paragraphs>
  <Slides>13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B Titr</vt:lpstr>
      <vt:lpstr>B Yekan</vt:lpstr>
      <vt:lpstr>Calibri</vt:lpstr>
      <vt:lpstr>Calibri Light</vt:lpstr>
      <vt:lpstr>Times New Roman</vt:lpstr>
      <vt:lpstr>Wingdings</vt:lpstr>
      <vt:lpstr>Office Theme</vt:lpstr>
      <vt:lpstr>معماری کامپیوتر پیشرفته</vt:lpstr>
      <vt:lpstr>Copyright Notice</vt:lpstr>
      <vt:lpstr>PowerPoint Presentation</vt:lpstr>
      <vt:lpstr>مرور مطالب</vt:lpstr>
      <vt:lpstr>اجرای حدس و گمانی</vt:lpstr>
      <vt:lpstr>Hardware-Based Speculation</vt:lpstr>
      <vt:lpstr>Reorder Buffer</vt:lpstr>
      <vt:lpstr>Reorder Buffer</vt:lpstr>
      <vt:lpstr>Reorder Buffer</vt:lpstr>
      <vt:lpstr>Reorder Buffer</vt:lpstr>
      <vt:lpstr>Exception</vt:lpstr>
      <vt:lpstr>Reorder Buffer</vt:lpstr>
      <vt:lpstr>Reorder Buffer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Computer Architecture</dc:title>
  <dc:creator>HaghighatDoost,Vahid</dc:creator>
  <cp:lastModifiedBy>Haghighatdoost</cp:lastModifiedBy>
  <cp:revision>202</cp:revision>
  <dcterms:created xsi:type="dcterms:W3CDTF">2021-08-11T10:34:58Z</dcterms:created>
  <dcterms:modified xsi:type="dcterms:W3CDTF">2024-12-27T19:14:03Z</dcterms:modified>
</cp:coreProperties>
</file>