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8F0"/>
    <a:srgbClr val="5B9BD5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511" autoAdjust="0"/>
  </p:normalViewPr>
  <p:slideViewPr>
    <p:cSldViewPr snapToGrid="0">
      <p:cViewPr varScale="1">
        <p:scale>
          <a:sx n="48" d="100"/>
          <a:sy n="48" d="100"/>
        </p:scale>
        <p:origin x="3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DB8244DE-24FA-410F-9EE8-6A8A6BDF62FE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11 December 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EE145C4F-ECA4-4DD7-819E-C9FECED27844}" type="slidenum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80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E2A8E56-9873-42FC-97BC-31760A1B6717}" type="datetime3">
              <a:rPr lang="en-US" smtClean="0"/>
              <a:t>11 December 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970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BE5ABD1-5B24-41FC-A57C-7B7954FD5C18}" type="datetime3">
              <a:rPr lang="en-US" smtClean="0"/>
              <a:t>11 December 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770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C16DF8C-B1C1-4D7D-ACF0-2659F0DF3EC5}" type="datetime3">
              <a:rPr lang="en-US" smtClean="0"/>
              <a:t>11 December 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475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4649E3B-C63B-416C-BD1D-DA0A9A95009E}" type="datetime3">
              <a:rPr lang="en-US" smtClean="0"/>
              <a:t>11 December 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3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48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0A64B26-B8D1-4E5F-A1D8-E03DA17A54F7}" type="datetime3">
              <a:rPr lang="en-US" smtClean="0"/>
              <a:t>11 December 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79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AA1182-798B-410C-AEDC-C6EC2DF91447}" type="datetime3">
              <a:rPr lang="en-US" smtClean="0"/>
              <a:t>11 December 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EPIC : </a:t>
            </a:r>
            <a:r>
              <a:rPr lang="en-AU" dirty="0" err="1"/>
              <a:t>Exclosively</a:t>
            </a:r>
            <a:r>
              <a:rPr lang="en-AU" dirty="0"/>
              <a:t> Parallel Instruction Computing</a:t>
            </a:r>
          </a:p>
          <a:p>
            <a:r>
              <a:rPr lang="en-US" sz="1200" dirty="0"/>
              <a:t>VLIW: very long instruction word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35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D84A38A-67C0-4D61-9502-E7C5DD04F87A}" type="datetime3">
              <a:rPr lang="en-US" smtClean="0"/>
              <a:t>11 December 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VLIW: very long instruction word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660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EEC86A-B30D-4C54-8F3A-6B347A00030B}" type="datetime3">
              <a:rPr lang="en-US" smtClean="0"/>
              <a:t>11 December 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Binary code compatibility</a:t>
            </a:r>
          </a:p>
          <a:p>
            <a:pPr lvl="1">
              <a:lnSpc>
                <a:spcPct val="90000"/>
              </a:lnSpc>
            </a:pPr>
            <a:r>
              <a:rPr lang="fa-IR" dirty="0"/>
              <a:t>کدی که تولید شده اگر هر دستور را با 5 دستور کوتاه ایجاد میکند. چنانچه سخت افزار تغییر یابد و بتواند در هر دستور بزرگ 6 دستور کوچک را قرار دهد، دیگر این کد قابل استفاده نیست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399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05E2311-EAE5-4274-AA26-8D394C3DD8B7}" type="datetime3">
              <a:rPr lang="en-US" smtClean="0"/>
              <a:t>11 December 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27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2F88F4-075D-4979-9FFE-E0BEBA3BC2CA}" type="datetime3">
              <a:rPr lang="en-US" smtClean="0"/>
              <a:t>11 December 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572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0210D8-CC19-4376-8350-8DF8135EB1F6}" type="datetime3">
              <a:rPr lang="en-US" smtClean="0"/>
              <a:t>11 December 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5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9350" y="1412776"/>
            <a:ext cx="2496277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1"/>
            <a:ext cx="12192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6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34" y="50801"/>
            <a:ext cx="1638300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929467" y="765176"/>
            <a:ext cx="61384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3412067" y="1195388"/>
            <a:ext cx="61384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3122084" y="1916114"/>
            <a:ext cx="8830733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6"/>
            <a:ext cx="12192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6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4" y="6381751"/>
            <a:ext cx="1056216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11184467" y="6497639"/>
            <a:ext cx="768351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1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معماری کامپیوتر پیشرفته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5209" y="3248655"/>
            <a:ext cx="8459438" cy="99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سوم</a:t>
            </a:r>
            <a:b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</a:br>
            <a:endParaRPr lang="fa-IR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B Titr" panose="00000700000000000000" pitchFamily="2" charset="-78"/>
            </a:endParaRPr>
          </a:p>
          <a:p>
            <a:pPr algn="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Instruction-Level Parallelism and Its Exploitation</a:t>
            </a:r>
          </a:p>
          <a:p>
            <a:pPr algn="r"/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B Titr" panose="00000700000000000000" pitchFamily="2" charset="-78"/>
            </a:endParaRPr>
          </a:p>
          <a:p>
            <a:pPr algn="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Multiple Issue and Static Scheduling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Issue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Examine all the </a:t>
            </a:r>
            <a:r>
              <a:rPr lang="en-US" sz="3600" dirty="0">
                <a:solidFill>
                  <a:srgbClr val="FF0000"/>
                </a:solidFill>
              </a:rPr>
              <a:t>dependencies among the instructions </a:t>
            </a:r>
            <a:r>
              <a:rPr lang="en-US" sz="3600" dirty="0"/>
              <a:t>in the bundle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If dependencies exist in bundle, </a:t>
            </a:r>
            <a:r>
              <a:rPr lang="en-US" sz="3600" dirty="0">
                <a:solidFill>
                  <a:srgbClr val="FF0000"/>
                </a:solidFill>
              </a:rPr>
              <a:t>encode them in reservation stations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Also need </a:t>
            </a:r>
            <a:r>
              <a:rPr lang="en-US" sz="3600" dirty="0">
                <a:solidFill>
                  <a:srgbClr val="FF0000"/>
                </a:solidFill>
              </a:rPr>
              <a:t>multiple completion/commit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To simplify RS allocation: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0000"/>
                </a:solidFill>
              </a:rPr>
              <a:t>Limit the number of instructions of a given class </a:t>
            </a:r>
            <a:r>
              <a:rPr lang="en-US" sz="3200" dirty="0"/>
              <a:t>that can be issued in a “bundle”, i.e. on FP, one integer, one load, one store</a:t>
            </a:r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0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Loop:ld</a:t>
            </a:r>
            <a:r>
              <a:rPr lang="en-US" sz="3200" dirty="0"/>
              <a:t> x2,0(x1)		//x2=array element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addi</a:t>
            </a:r>
            <a:r>
              <a:rPr lang="en-US" sz="3200" dirty="0"/>
              <a:t> x2,x2,1	//increment x2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sd</a:t>
            </a:r>
            <a:r>
              <a:rPr lang="en-US" sz="3200" dirty="0"/>
              <a:t> x2,0(x1)		//store result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addi</a:t>
            </a:r>
            <a:r>
              <a:rPr lang="en-US" sz="3200" dirty="0"/>
              <a:t> x1,x1,8	//increment pointer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bne</a:t>
            </a:r>
            <a:r>
              <a:rPr lang="en-US" sz="3200" dirty="0"/>
              <a:t> x2,x3,Loop	//branch if not last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4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(No Speculation)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900" y="1153421"/>
            <a:ext cx="9466711" cy="52729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5D6A4F-B75E-FD0F-EEBC-05045068FE15}"/>
              </a:ext>
            </a:extLst>
          </p:cNvPr>
          <p:cNvSpPr/>
          <p:nvPr/>
        </p:nvSpPr>
        <p:spPr>
          <a:xfrm>
            <a:off x="5983357" y="3429000"/>
            <a:ext cx="397565" cy="288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 (</a:t>
            </a:r>
            <a:r>
              <a:rPr lang="en-US" sz="4000" dirty="0" err="1"/>
              <a:t>Mutiple</a:t>
            </a:r>
            <a:r>
              <a:rPr lang="en-US" sz="4000" dirty="0"/>
              <a:t> Issue with Speculation)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03" y="1153422"/>
            <a:ext cx="9918413" cy="57045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13D48B-56C4-A7C6-6465-97AE68B9EF94}"/>
              </a:ext>
            </a:extLst>
          </p:cNvPr>
          <p:cNvSpPr/>
          <p:nvPr/>
        </p:nvSpPr>
        <p:spPr>
          <a:xfrm>
            <a:off x="6013174" y="3737114"/>
            <a:ext cx="397565" cy="288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cs typeface="B Titr" panose="00000700000000000000" pitchFamily="2" charset="-78"/>
              </a:rPr>
              <a:t>Copyright Notice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buClr>
                <a:prstClr val="black"/>
              </a:buClr>
            </a:pPr>
            <a:fld id="{B6F15528-21DE-4FAA-801E-634DDDAF4B2B}" type="slidenum">
              <a:rPr lang="en-US" smtClean="0">
                <a:solidFill>
                  <a:prstClr val="black"/>
                </a:solidFill>
              </a:rPr>
              <a:pPr rtl="1">
                <a:buClr>
                  <a:prstClr val="black"/>
                </a:buClr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43949" y="1143001"/>
            <a:ext cx="112003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Calibri"/>
                <a:cs typeface="B Nazanin" pitchFamily="2" charset="-78"/>
              </a:rPr>
              <a:t>Lectures adopted from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Computer Architecture: A Quantitative Approach, </a:t>
            </a:r>
            <a:r>
              <a:rPr lang="en-US" sz="2600">
                <a:solidFill>
                  <a:prstClr val="black"/>
                </a:solidFill>
                <a:latin typeface="Calibri"/>
              </a:rPr>
              <a:t> 6</a:t>
            </a:r>
            <a:r>
              <a:rPr lang="en-US" sz="2600" baseline="3000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6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edition, John L. Hennessy,‎ David A. Patterson, MK pub., 2019</a:t>
            </a:r>
            <a:endParaRPr lang="fa-IR" sz="26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endParaRPr lang="en-US" sz="2600" b="1" dirty="0">
              <a:solidFill>
                <a:srgbClr val="C00000"/>
              </a:solidFill>
              <a:latin typeface="Calibri"/>
              <a:cs typeface="B Nazanin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C00000"/>
              </a:solidFill>
              <a:latin typeface="Calibri"/>
              <a:cs typeface="B Nazanin" pitchFamily="2" charset="-78"/>
            </a:endParaRPr>
          </a:p>
          <a:p>
            <a:endParaRPr lang="fa-IR" sz="2000" b="1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2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4367213" y="1254125"/>
            <a:ext cx="11977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3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4367214" y="2060575"/>
            <a:ext cx="58324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Arial" charset="0"/>
              </a:rPr>
              <a:t>Instruction-Level Parallelism and Its Exploitation</a:t>
            </a: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4313286" y="-100013"/>
            <a:ext cx="450206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A Quantitative Approach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, Sixth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Multiple Issue and Static Scheduling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To achieve CPI &lt; 1, need to complete multiple instructions per clock</a:t>
            </a:r>
          </a:p>
          <a:p>
            <a:pPr>
              <a:lnSpc>
                <a:spcPct val="90000"/>
              </a:lnSpc>
            </a:pPr>
            <a:endParaRPr lang="fa-IR" sz="3600" dirty="0"/>
          </a:p>
          <a:p>
            <a:pPr>
              <a:lnSpc>
                <a:spcPct val="90000"/>
              </a:lnSpc>
            </a:pPr>
            <a:endParaRPr lang="fa-IR" sz="3600" dirty="0"/>
          </a:p>
          <a:p>
            <a:pPr>
              <a:lnSpc>
                <a:spcPct val="90000"/>
              </a:lnSpc>
            </a:pP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Solutions: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Statically scheduled superscalar processors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VLIW (very long instruction word) processors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Dynamically scheduled superscalar processors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2574" y="2281834"/>
            <a:ext cx="9331401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2060"/>
                </a:solidFill>
                <a:cs typeface="B Yekan" panose="00000400000000000000" pitchFamily="2" charset="-78"/>
              </a:rPr>
              <a:t>با همه تلاشی که در مباحث گذشته انجام دادیم، توانستیم کاری کنیم که </a:t>
            </a:r>
            <a:r>
              <a:rPr lang="en-US" sz="2000" dirty="0">
                <a:solidFill>
                  <a:srgbClr val="002060"/>
                </a:solidFill>
                <a:cs typeface="B Yekan" panose="00000400000000000000" pitchFamily="2" charset="-78"/>
              </a:rPr>
              <a:t>CPI</a:t>
            </a:r>
            <a:r>
              <a:rPr lang="fa-IR" sz="2000" dirty="0">
                <a:solidFill>
                  <a:srgbClr val="002060"/>
                </a:solidFill>
                <a:cs typeface="B Yekan" panose="00000400000000000000" pitchFamily="2" charset="-78"/>
              </a:rPr>
              <a:t> به یک نزدیک شود.</a:t>
            </a:r>
          </a:p>
          <a:p>
            <a:pPr marL="285750" indent="-285750" algn="r" rtl="1"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2060"/>
                </a:solidFill>
                <a:cs typeface="B Yekan" panose="00000400000000000000" pitchFamily="2" charset="-78"/>
              </a:rPr>
              <a:t>میخواهیم ساز و کاری را مطالعه کنیم که ما را به </a:t>
            </a:r>
            <a:r>
              <a:rPr lang="en-US" sz="2000" dirty="0">
                <a:solidFill>
                  <a:srgbClr val="002060"/>
                </a:solidFill>
                <a:cs typeface="B Yekan" panose="00000400000000000000" pitchFamily="2" charset="-78"/>
              </a:rPr>
              <a:t>CPI&lt;1</a:t>
            </a:r>
            <a:r>
              <a:rPr lang="fa-IR" sz="2000" dirty="0">
                <a:solidFill>
                  <a:srgbClr val="002060"/>
                </a:solidFill>
                <a:cs typeface="B Yekan" panose="00000400000000000000" pitchFamily="2" charset="-78"/>
              </a:rPr>
              <a:t> برساند.</a:t>
            </a:r>
          </a:p>
          <a:p>
            <a:pPr marL="285750" indent="-285750" algn="r" rtl="1"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2060"/>
                </a:solidFill>
                <a:cs typeface="B Yekan" panose="00000400000000000000" pitchFamily="2" charset="-78"/>
              </a:rPr>
              <a:t>یعنی در هر کلاک بیش از یک </a:t>
            </a:r>
            <a:r>
              <a:rPr lang="en-US" sz="2000" dirty="0">
                <a:solidFill>
                  <a:srgbClr val="002060"/>
                </a:solidFill>
                <a:cs typeface="B Yekan" panose="00000400000000000000" pitchFamily="2" charset="-78"/>
              </a:rPr>
              <a:t>Instruction</a:t>
            </a:r>
            <a:r>
              <a:rPr lang="fa-IR" sz="2000" dirty="0">
                <a:solidFill>
                  <a:srgbClr val="002060"/>
                </a:solidFill>
                <a:cs typeface="B Yekan" panose="00000400000000000000" pitchFamily="2" charset="-78"/>
              </a:rPr>
              <a:t> اجرا شود.</a:t>
            </a:r>
          </a:p>
        </p:txBody>
      </p:sp>
    </p:spTree>
    <p:extLst>
      <p:ext uri="{BB962C8B-B14F-4D97-AF65-F5344CB8AC3E}">
        <p14:creationId xmlns:p14="http://schemas.microsoft.com/office/powerpoint/2010/main" val="42353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Multiple Issue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1" y="1391543"/>
            <a:ext cx="11838638" cy="49496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VLIW Processors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Package </a:t>
            </a:r>
            <a:r>
              <a:rPr lang="en-US" sz="3600" i="1" dirty="0">
                <a:solidFill>
                  <a:srgbClr val="FF0000"/>
                </a:solidFill>
              </a:rPr>
              <a:t>multiple operations into one </a:t>
            </a:r>
            <a:r>
              <a:rPr lang="en-US" sz="3600" dirty="0"/>
              <a:t>instruction</a:t>
            </a:r>
          </a:p>
          <a:p>
            <a:pPr>
              <a:lnSpc>
                <a:spcPct val="90000"/>
              </a:lnSpc>
            </a:pP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Example VLIW processor: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One integer instruction (or branch)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Two independent floating-point operations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Two independent memory references</a:t>
            </a:r>
          </a:p>
          <a:p>
            <a:pPr>
              <a:lnSpc>
                <a:spcPct val="90000"/>
              </a:lnSpc>
            </a:pP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Must be </a:t>
            </a:r>
            <a:r>
              <a:rPr lang="en-US" sz="3600" i="1" dirty="0">
                <a:solidFill>
                  <a:srgbClr val="FF0000"/>
                </a:solidFill>
              </a:rPr>
              <a:t>enough parallelism in code </a:t>
            </a:r>
            <a:r>
              <a:rPr lang="en-US" sz="3600" dirty="0"/>
              <a:t>to fill the available slots</a:t>
            </a:r>
          </a:p>
          <a:p>
            <a:pPr>
              <a:lnSpc>
                <a:spcPct val="90000"/>
              </a:lnSpc>
            </a:pPr>
            <a:endParaRPr lang="en-US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1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VLIW</a:t>
            </a:r>
            <a:r>
              <a:rPr lang="en-US" sz="3600" dirty="0"/>
              <a:t> (very long instruction word)</a:t>
            </a:r>
            <a:r>
              <a:rPr lang="en-AU" sz="3600" dirty="0"/>
              <a:t> Processors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215462" y="4448379"/>
            <a:ext cx="11328838" cy="19578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</a:rPr>
              <a:t>Disadvantages: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Statically finding parallelism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Code size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hazard detection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Binary code compatibility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293" y="1240077"/>
            <a:ext cx="8416251" cy="29299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9AE28-8D14-B2FC-9CDA-7DE34365FB0E}"/>
              </a:ext>
            </a:extLst>
          </p:cNvPr>
          <p:cNvSpPr txBox="1"/>
          <p:nvPr/>
        </p:nvSpPr>
        <p:spPr>
          <a:xfrm>
            <a:off x="5989395" y="2510662"/>
            <a:ext cx="376507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7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Dynamic Scheduling, Multiple Issue, and Speculation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Modern microarchitectures: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Dynamic scheduling + multiple issue + speculation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Two approaches for Multiple Issue: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Assign reservation stations and update pipeline control table in half clock cycles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Only supports 2 instructions/clock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Design logic to handle any possible dependencies between the instructions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/>
              <a:t>Issue logic is the bottleneck in dynamically scheduled superscalars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7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93" y="1113056"/>
            <a:ext cx="6475707" cy="53798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62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2|1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3.4|4|14.4|87.5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9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3.1|8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4759</TotalTime>
  <Words>682</Words>
  <Application>Microsoft Office PowerPoint</Application>
  <PresentationFormat>Widescreen</PresentationFormat>
  <Paragraphs>151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معماری کامپیوتر پیشرفته</vt:lpstr>
      <vt:lpstr>Copyright Notice</vt:lpstr>
      <vt:lpstr>PowerPoint Presentation</vt:lpstr>
      <vt:lpstr>Multiple Issue and Static Scheduling</vt:lpstr>
      <vt:lpstr>Multiple Issue</vt:lpstr>
      <vt:lpstr>VLIW Processors</vt:lpstr>
      <vt:lpstr>VLIW (very long instruction word) Processors</vt:lpstr>
      <vt:lpstr>Dynamic Scheduling, Multiple Issue, and Speculation</vt:lpstr>
      <vt:lpstr>Overview of Design</vt:lpstr>
      <vt:lpstr>Multiple Issue</vt:lpstr>
      <vt:lpstr>Example</vt:lpstr>
      <vt:lpstr>Example (No Speculation)</vt:lpstr>
      <vt:lpstr>Example (Mutiple Issue with Speculation)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Vahid Haghighatdoost</cp:lastModifiedBy>
  <cp:revision>190</cp:revision>
  <dcterms:created xsi:type="dcterms:W3CDTF">2021-08-11T10:34:58Z</dcterms:created>
  <dcterms:modified xsi:type="dcterms:W3CDTF">2023-12-11T19:04:56Z</dcterms:modified>
</cp:coreProperties>
</file>