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99" r:id="rId3"/>
    <p:sldId id="257" r:id="rId4"/>
    <p:sldId id="298" r:id="rId5"/>
    <p:sldId id="258" r:id="rId6"/>
    <p:sldId id="297" r:id="rId7"/>
    <p:sldId id="259" r:id="rId8"/>
    <p:sldId id="260" r:id="rId9"/>
    <p:sldId id="261" r:id="rId10"/>
    <p:sldId id="262" r:id="rId11"/>
    <p:sldId id="263" r:id="rId12"/>
    <p:sldId id="264" r:id="rId13"/>
    <p:sldId id="265" r:id="rId14"/>
    <p:sldId id="266" r:id="rId15"/>
    <p:sldId id="267" r:id="rId16"/>
    <p:sldId id="268" r:id="rId17"/>
    <p:sldId id="294" r:id="rId18"/>
    <p:sldId id="291" r:id="rId19"/>
    <p:sldId id="295" r:id="rId20"/>
    <p:sldId id="292" r:id="rId21"/>
    <p:sldId id="293" r:id="rId22"/>
    <p:sldId id="296" r:id="rId23"/>
    <p:sldId id="270" r:id="rId24"/>
    <p:sldId id="271" r:id="rId25"/>
    <p:sldId id="272" r:id="rId26"/>
    <p:sldId id="273" r:id="rId27"/>
    <p:sldId id="286" r:id="rId28"/>
    <p:sldId id="287" r:id="rId29"/>
    <p:sldId id="288" r:id="rId30"/>
    <p:sldId id="28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A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089" autoAdjust="0"/>
  </p:normalViewPr>
  <p:slideViewPr>
    <p:cSldViewPr snapToGrid="0">
      <p:cViewPr varScale="1">
        <p:scale>
          <a:sx n="50" d="100"/>
          <a:sy n="50" d="100"/>
        </p:scale>
        <p:origin x="36" y="43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5145F9-B510-4E4B-A587-42E2A51618C2}" type="datetimeFigureOut">
              <a:rPr lang="en-US" smtClean="0"/>
              <a:t>9/27/2024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1</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22E8D4-D96E-4C76-9162-E944717E9214}" type="slidenum">
              <a:rPr lang="en-US" smtClean="0"/>
              <a:t>‹#›</a:t>
            </a:fld>
            <a:endParaRPr lang="en-US"/>
          </a:p>
        </p:txBody>
      </p:sp>
    </p:spTree>
    <p:extLst>
      <p:ext uri="{BB962C8B-B14F-4D97-AF65-F5344CB8AC3E}">
        <p14:creationId xmlns:p14="http://schemas.microsoft.com/office/powerpoint/2010/main" val="384122853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1D3B1-2C87-4D0A-BDB7-78896F4B0BFA}" type="datetimeFigureOut">
              <a:rPr lang="en-US" smtClean="0"/>
              <a:t>9/27/2024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7B931B-C9B7-4095-8252-075D908B720D}" type="slidenum">
              <a:rPr lang="en-US" smtClean="0"/>
              <a:t>‹#›</a:t>
            </a:fld>
            <a:endParaRPr lang="en-US"/>
          </a:p>
        </p:txBody>
      </p:sp>
    </p:spTree>
    <p:extLst>
      <p:ext uri="{BB962C8B-B14F-4D97-AF65-F5344CB8AC3E}">
        <p14:creationId xmlns:p14="http://schemas.microsoft.com/office/powerpoint/2010/main" val="223741601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بحث روند توسعه تکنولوژی ساخت </a:t>
            </a:r>
            <a:r>
              <a:rPr lang="fa-IR" dirty="0" err="1"/>
              <a:t>المانهای</a:t>
            </a:r>
            <a:r>
              <a:rPr lang="fa-IR" dirty="0"/>
              <a:t> محاسبه و ذخیره سازی</a:t>
            </a:r>
          </a:p>
          <a:p>
            <a:pPr algn="r" rtl="1"/>
            <a:r>
              <a:rPr lang="fa-IR" dirty="0"/>
              <a:t>محور افقی سال و محور عمودی میزان محاسبه به </a:t>
            </a:r>
            <a:r>
              <a:rPr lang="fa-IR" dirty="0" err="1"/>
              <a:t>ازای</a:t>
            </a:r>
            <a:r>
              <a:rPr lang="fa-IR" dirty="0"/>
              <a:t> هر هزار دلار هزینه</a:t>
            </a:r>
          </a:p>
          <a:p>
            <a:pPr algn="r" rtl="1"/>
            <a:r>
              <a:rPr lang="fa-IR" dirty="0"/>
              <a:t>مثلاً در سال 1900 به </a:t>
            </a:r>
            <a:r>
              <a:rPr lang="fa-IR" dirty="0" err="1"/>
              <a:t>ازای</a:t>
            </a:r>
            <a:r>
              <a:rPr lang="fa-IR" dirty="0"/>
              <a:t> هر 1000 دلار -5^10 محاسبه در ثانیه قابل انجام بود یعنی برای محاسبه یک دستور در هر ثانیه باید یکصد میلیون دلار هزینه میکردی.</a:t>
            </a:r>
          </a:p>
          <a:p>
            <a:pPr algn="r" rtl="1"/>
            <a:r>
              <a:rPr lang="fa-IR" dirty="0"/>
              <a:t>در سال 1950 با هزار دلار هزینه میتوانستی یک دستور در ثانیه انجام دهی.</a:t>
            </a:r>
          </a:p>
          <a:p>
            <a:pPr algn="r" rtl="1"/>
            <a:r>
              <a:rPr lang="fa-IR" dirty="0"/>
              <a:t>در سال 2000 با هزار دلار یکصد میلیون دستور در ثانیه میتوانستی انجام دهی و ...</a:t>
            </a:r>
          </a:p>
          <a:p>
            <a:pPr algn="r" rtl="1"/>
            <a:r>
              <a:rPr lang="fa-IR" dirty="0"/>
              <a:t>ما </a:t>
            </a:r>
            <a:r>
              <a:rPr lang="fa-IR" dirty="0" err="1"/>
              <a:t>کجابودیم</a:t>
            </a:r>
            <a:r>
              <a:rPr lang="fa-IR" dirty="0"/>
              <a:t> و الان کجا هستیم.</a:t>
            </a:r>
          </a:p>
          <a:p>
            <a:pPr algn="r" rtl="1"/>
            <a:r>
              <a:rPr lang="fa-IR" dirty="0"/>
              <a:t>از -5^10 به 8^10 رسیدیم یعنی 13^10 برابر افزایش در طی صد سال.</a:t>
            </a:r>
          </a:p>
          <a:p>
            <a:pPr algn="r" rtl="1"/>
            <a:r>
              <a:rPr lang="fa-IR" dirty="0"/>
              <a:t>در نظر داشته باشید که الان در سال 2024 هستیم و شرایط به نسبت سال 2000 بسیار بهتر شده است.</a:t>
            </a:r>
          </a:p>
          <a:p>
            <a:pPr algn="r" rtl="1"/>
            <a:r>
              <a:rPr lang="fa-IR" dirty="0"/>
              <a:t>تحولاتی هم در حوزه </a:t>
            </a:r>
            <a:r>
              <a:rPr lang="en-US" dirty="0"/>
              <a:t>Quantum Computing</a:t>
            </a:r>
            <a:r>
              <a:rPr lang="fa-IR" dirty="0"/>
              <a:t> در حال انجام است</a:t>
            </a:r>
            <a:endParaRPr lang="en-US" dirty="0"/>
          </a:p>
        </p:txBody>
      </p:sp>
    </p:spTree>
    <p:extLst>
      <p:ext uri="{BB962C8B-B14F-4D97-AF65-F5344CB8AC3E}">
        <p14:creationId xmlns:p14="http://schemas.microsoft.com/office/powerpoint/2010/main" val="9488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محور </a:t>
            </a:r>
            <a:r>
              <a:rPr lang="en-US" dirty="0"/>
              <a:t>Y</a:t>
            </a:r>
            <a:r>
              <a:rPr lang="fa-IR" dirty="0"/>
              <a:t> لگاریتمی است.</a:t>
            </a:r>
          </a:p>
          <a:p>
            <a:pPr algn="r" rtl="1"/>
            <a:r>
              <a:rPr lang="fa-IR" dirty="0"/>
              <a:t>این نمودار نشون میدهد اگر در سال 1970 دارای کارایی 1 است. در سال 25 درصد توان </a:t>
            </a:r>
            <a:r>
              <a:rPr lang="fa-IR" dirty="0" err="1"/>
              <a:t>محاسباتی</a:t>
            </a:r>
            <a:r>
              <a:rPr lang="fa-IR" dirty="0"/>
              <a:t> بهبود یافته است تا سال 1986.</a:t>
            </a:r>
          </a:p>
          <a:p>
            <a:pPr algn="r" rtl="1"/>
            <a:r>
              <a:rPr lang="fa-IR" dirty="0"/>
              <a:t>این منحنی مربوط به </a:t>
            </a:r>
            <a:r>
              <a:rPr lang="en-US" dirty="0"/>
              <a:t>Single Core</a:t>
            </a:r>
            <a:r>
              <a:rPr lang="fa-IR" dirty="0"/>
              <a:t> است. </a:t>
            </a:r>
          </a:p>
          <a:p>
            <a:pPr algn="r" rtl="1"/>
            <a:r>
              <a:rPr lang="fa-IR" dirty="0"/>
              <a:t>این نمودار فقط بهبود تکنولوژی را نشان میدهد.</a:t>
            </a:r>
          </a:p>
          <a:p>
            <a:pPr algn="r" rtl="1"/>
            <a:r>
              <a:rPr lang="fa-IR" dirty="0"/>
              <a:t>معمار کامپیوتر کاری میکند که در کنار 3% بهبود سخت افزار، </a:t>
            </a:r>
            <a:r>
              <a:rPr lang="fa-IR" dirty="0" err="1"/>
              <a:t>نهایتاً</a:t>
            </a:r>
            <a:r>
              <a:rPr lang="fa-IR" dirty="0"/>
              <a:t> بهبود حاصل شده بیشتر از این باشد.</a:t>
            </a:r>
            <a:endParaRPr lang="en-US" dirty="0"/>
          </a:p>
        </p:txBody>
      </p:sp>
    </p:spTree>
    <p:extLst>
      <p:ext uri="{BB962C8B-B14F-4D97-AF65-F5344CB8AC3E}">
        <p14:creationId xmlns:p14="http://schemas.microsoft.com/office/powerpoint/2010/main" val="1195331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Software/Hardware Core Design</a:t>
            </a:r>
          </a:p>
        </p:txBody>
      </p:sp>
    </p:spTree>
    <p:extLst>
      <p:ext uri="{BB962C8B-B14F-4D97-AF65-F5344CB8AC3E}">
        <p14:creationId xmlns:p14="http://schemas.microsoft.com/office/powerpoint/2010/main" val="353393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err="1"/>
              <a:t>آنانکه</a:t>
            </a:r>
            <a:r>
              <a:rPr lang="fa-IR" dirty="0"/>
              <a:t> تاریخ </a:t>
            </a:r>
            <a:r>
              <a:rPr lang="fa-IR" dirty="0" err="1"/>
              <a:t>نمیخوانند</a:t>
            </a:r>
            <a:r>
              <a:rPr lang="fa-IR" dirty="0"/>
              <a:t> محکوم به تکرار آن هستند</a:t>
            </a:r>
            <a:endParaRPr lang="en-US" dirty="0"/>
          </a:p>
        </p:txBody>
      </p:sp>
    </p:spTree>
    <p:extLst>
      <p:ext uri="{BB962C8B-B14F-4D97-AF65-F5344CB8AC3E}">
        <p14:creationId xmlns:p14="http://schemas.microsoft.com/office/powerpoint/2010/main" val="2195820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charset="0"/>
                <a:cs typeface="Arial" charset="0"/>
              </a:rPr>
              <a:t>What are mainframes?</a:t>
            </a:r>
          </a:p>
          <a:p>
            <a:pPr eaLnBrk="1" hangingPunct="1"/>
            <a:r>
              <a:rPr lang="en-US" altLang="en-US" dirty="0">
                <a:latin typeface="Arial" charset="0"/>
                <a:cs typeface="Arial" charset="0"/>
              </a:rPr>
              <a:t>Who produces them?</a:t>
            </a:r>
          </a:p>
          <a:p>
            <a:pPr eaLnBrk="1" hangingPunct="1"/>
            <a:r>
              <a:rPr lang="en-US" altLang="en-US" dirty="0">
                <a:latin typeface="Arial" charset="0"/>
                <a:cs typeface="Arial" charset="0"/>
              </a:rPr>
              <a:t>Are they dead now?</a:t>
            </a:r>
          </a:p>
          <a:p>
            <a:endParaRPr lang="en-US" dirty="0"/>
          </a:p>
        </p:txBody>
      </p:sp>
    </p:spTree>
    <p:extLst>
      <p:ext uri="{BB962C8B-B14F-4D97-AF65-F5344CB8AC3E}">
        <p14:creationId xmlns:p14="http://schemas.microsoft.com/office/powerpoint/2010/main" val="223722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ed Rectangle 6"/>
          <p:cNvSpPr/>
          <p:nvPr userDrawn="1"/>
        </p:nvSpPr>
        <p:spPr>
          <a:xfrm>
            <a:off x="1524000" y="1379481"/>
            <a:ext cx="9144000" cy="3003333"/>
          </a:xfrm>
          <a:prstGeom prst="roundRect">
            <a:avLst>
              <a:gd name="adj" fmla="val 342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776248" y="1379482"/>
            <a:ext cx="8250621" cy="1757855"/>
          </a:xfrm>
        </p:spPr>
        <p:txBody>
          <a:bodyPr anchor="b"/>
          <a:lstStyle>
            <a:lvl1pPr algn="ctr" rtl="1">
              <a:defRPr sz="6000"/>
            </a:lvl1pPr>
          </a:lstStyle>
          <a:p>
            <a:r>
              <a:rPr lang="en-US" dirty="0"/>
              <a:t>Click to edit Master title style</a:t>
            </a:r>
          </a:p>
        </p:txBody>
      </p:sp>
      <p:sp>
        <p:nvSpPr>
          <p:cNvPr id="3" name="Subtitle 2"/>
          <p:cNvSpPr>
            <a:spLocks noGrp="1"/>
          </p:cNvSpPr>
          <p:nvPr>
            <p:ph type="subTitle" idx="1"/>
          </p:nvPr>
        </p:nvSpPr>
        <p:spPr>
          <a:xfrm>
            <a:off x="1524000" y="4382814"/>
            <a:ext cx="9144000" cy="386255"/>
          </a:xfrm>
        </p:spPr>
        <p:txBody>
          <a:bodyPr/>
          <a:lstStyle>
            <a:lvl1pPr marL="0" indent="0" algn="ctr" rtl="1">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2019, Elsevier Inc. All rights Reserved</a:t>
            </a:r>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98190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2019, Elsevier Inc. All rights Reserved</a:t>
            </a:r>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553628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2019, Elsevier Inc. All rights Reserved</a:t>
            </a:r>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3484782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ounded Rectangle 6"/>
          <p:cNvSpPr/>
          <p:nvPr userDrawn="1"/>
        </p:nvSpPr>
        <p:spPr>
          <a:xfrm>
            <a:off x="102476" y="55179"/>
            <a:ext cx="12013324" cy="993228"/>
          </a:xfrm>
          <a:prstGeom prst="roundRect">
            <a:avLst>
              <a:gd name="adj" fmla="val 1031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5462" y="136468"/>
            <a:ext cx="11671738" cy="825283"/>
          </a:xfrm>
        </p:spPr>
        <p:txBody>
          <a:bodyPr/>
          <a:lstStyle>
            <a:lvl1pPr algn="r" rtl="1">
              <a:defRPr b="1">
                <a:solidFill>
                  <a:srgbClr val="002060"/>
                </a:solidFill>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215462" y="1240077"/>
            <a:ext cx="11571530" cy="5166142"/>
          </a:xfrm>
        </p:spPr>
        <p:txBody>
          <a:bodyPr/>
          <a:lstStyle>
            <a:lvl1pPr marL="2286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822940" y="6492874"/>
            <a:ext cx="4114800" cy="365125"/>
          </a:xfrm>
        </p:spPr>
        <p:txBody>
          <a:bodyPr/>
          <a:lstStyle/>
          <a:p>
            <a:r>
              <a:rPr lang="en-US"/>
              <a:t>Copyright © 2019, Elsevier Inc. All rights Reserved</a:t>
            </a:r>
          </a:p>
        </p:txBody>
      </p:sp>
    </p:spTree>
    <p:extLst>
      <p:ext uri="{BB962C8B-B14F-4D97-AF65-F5344CB8AC3E}">
        <p14:creationId xmlns:p14="http://schemas.microsoft.com/office/powerpoint/2010/main" val="184817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2019, Elsevier Inc. All rights Reserved</a:t>
            </a:r>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177429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2019, Elsevier Inc. All rights Reserved</a:t>
            </a:r>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287602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2019, Elsevier Inc. All rights Reserved</a:t>
            </a:r>
          </a:p>
        </p:txBody>
      </p:sp>
      <p:sp>
        <p:nvSpPr>
          <p:cNvPr id="9" name="Slide Number Placeholder 8"/>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470178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2019, Elsevier Inc. All rights Reserved</a:t>
            </a:r>
          </a:p>
        </p:txBody>
      </p:sp>
      <p:sp>
        <p:nvSpPr>
          <p:cNvPr id="5" name="Slide Number Placeholder 4"/>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343164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Copyright © 2019, Elsevier Inc. All rights Reserved</a:t>
            </a:r>
          </a:p>
        </p:txBody>
      </p:sp>
      <p:sp>
        <p:nvSpPr>
          <p:cNvPr id="4" name="Slide Number Placeholder 3"/>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911576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2019, Elsevier Inc. All rights Reserved</a:t>
            </a:r>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510957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2019, Elsevier Inc. All rights Reserved</a:t>
            </a:r>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3632369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 2019, Elsevier Inc. All rights Reserved</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4F918-E48B-4CD6-88B4-F48A81EB5FB6}" type="slidenum">
              <a:rPr lang="en-US" smtClean="0"/>
              <a:t>‹#›</a:t>
            </a:fld>
            <a:endParaRPr lang="en-US"/>
          </a:p>
        </p:txBody>
      </p:sp>
    </p:spTree>
    <p:extLst>
      <p:ext uri="{BB962C8B-B14F-4D97-AF65-F5344CB8AC3E}">
        <p14:creationId xmlns:p14="http://schemas.microsoft.com/office/powerpoint/2010/main" val="3251068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ref.shahed.ac.ir/haghighatdoost" TargetMode="External"/><Relationship Id="rId2" Type="http://schemas.openxmlformats.org/officeDocument/2006/relationships/hyperlink" Target="mailto:haghighatdoost@shahed.ac.ir"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xml"/><Relationship Id="rId7" Type="http://schemas.openxmlformats.org/officeDocument/2006/relationships/hyperlink" Target="https://en.wikipedia.org/wiki/Integrated_circuit" TargetMode="Externa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hyperlink" Target="https://en.wikipedia.org/wiki/Transistor" TargetMode="External"/><Relationship Id="rId5" Type="http://schemas.openxmlformats.org/officeDocument/2006/relationships/hyperlink" Target="https://en.wikipedia.org/wiki/Transistor_count" TargetMode="Externa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hyperlink" Target="https://en.wikipedia.org/wiki/Inventor" TargetMode="External"/><Relationship Id="rId5" Type="http://schemas.openxmlformats.org/officeDocument/2006/relationships/hyperlink" Target="https://en.wikipedia.org/wiki/Electrical_engineer" TargetMode="External"/><Relationship Id="rId4" Type="http://schemas.openxmlformats.org/officeDocument/2006/relationships/hyperlink" Target="https://en.wikipedia.org/wiki/United_States" TargetMode="Externa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rubika.ir/joing/HBFCCEFC0YLZPOHBBRPMPCIPVQLLWTE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27.jpeg"/><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0" y="4420805"/>
            <a:ext cx="9144000" cy="1760920"/>
          </a:xfrm>
          <a:prstGeom prst="roundRect">
            <a:avLst>
              <a:gd name="adj" fmla="val 342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885210" y="1490800"/>
            <a:ext cx="8250621" cy="1379621"/>
          </a:xfrm>
        </p:spPr>
        <p:txBody>
          <a:bodyPr>
            <a:normAutofit/>
          </a:bodyPr>
          <a:lstStyle/>
          <a:p>
            <a:r>
              <a:rPr lang="fa-IR" dirty="0">
                <a:solidFill>
                  <a:srgbClr val="C00000"/>
                </a:solidFill>
                <a:latin typeface="Times New Roman" pitchFamily="18" charset="0"/>
                <a:cs typeface="B Titr" panose="00000700000000000000" pitchFamily="2" charset="-78"/>
              </a:rPr>
              <a:t>معماری کامپیوتر پیشرفته</a:t>
            </a:r>
            <a:endParaRPr lang="en-US" dirty="0"/>
          </a:p>
        </p:txBody>
      </p:sp>
      <p:sp>
        <p:nvSpPr>
          <p:cNvPr id="3" name="Subtitle 2"/>
          <p:cNvSpPr>
            <a:spLocks noGrp="1"/>
          </p:cNvSpPr>
          <p:nvPr>
            <p:ph type="subTitle" idx="1"/>
          </p:nvPr>
        </p:nvSpPr>
        <p:spPr>
          <a:xfrm>
            <a:off x="1524000" y="4565694"/>
            <a:ext cx="9144000" cy="1292181"/>
          </a:xfrm>
        </p:spPr>
        <p:txBody>
          <a:bodyPr>
            <a:normAutofit fontScale="70000" lnSpcReduction="20000"/>
          </a:bodyPr>
          <a:lstStyle/>
          <a:p>
            <a:pPr algn="r"/>
            <a:r>
              <a:rPr lang="fa-IR" dirty="0">
                <a:cs typeface="B Yekan" panose="00000400000000000000" pitchFamily="2" charset="-78"/>
              </a:rPr>
              <a:t>وحید حقیقت دوست</a:t>
            </a:r>
            <a:endParaRPr lang="en-US" dirty="0">
              <a:cs typeface="B Yekan" panose="00000400000000000000" pitchFamily="2" charset="-78"/>
            </a:endParaRPr>
          </a:p>
          <a:p>
            <a:pPr algn="r"/>
            <a:r>
              <a:rPr lang="en-US" dirty="0">
                <a:cs typeface="B Yekan" panose="00000400000000000000" pitchFamily="2" charset="-78"/>
                <a:hlinkClick r:id="rId2"/>
              </a:rPr>
              <a:t>haghighatdoost@shahed.ac.ir</a:t>
            </a:r>
            <a:r>
              <a:rPr lang="en-US" dirty="0">
                <a:cs typeface="B Yekan" panose="00000400000000000000" pitchFamily="2" charset="-78"/>
              </a:rPr>
              <a:t> </a:t>
            </a:r>
          </a:p>
          <a:p>
            <a:pPr algn="r"/>
            <a:r>
              <a:rPr lang="en-US" dirty="0">
                <a:cs typeface="B Yekan" panose="00000400000000000000" pitchFamily="2" charset="-78"/>
                <a:hlinkClick r:id="rId3"/>
              </a:rPr>
              <a:t>http://ref.shahed.ac.ir/haghighatdoost</a:t>
            </a:r>
            <a:r>
              <a:rPr lang="en-US" dirty="0">
                <a:cs typeface="B Yekan" panose="00000400000000000000" pitchFamily="2" charset="-78"/>
              </a:rPr>
              <a:t> </a:t>
            </a:r>
          </a:p>
          <a:p>
            <a:pPr algn="r"/>
            <a:r>
              <a:rPr lang="fa-IR" dirty="0">
                <a:cs typeface="B Yekan" panose="00000400000000000000" pitchFamily="2" charset="-78"/>
              </a:rPr>
              <a:t>دانشکده فنی و مهندسی</a:t>
            </a:r>
            <a:endParaRPr lang="en-US" dirty="0">
              <a:cs typeface="B Yekan" panose="00000400000000000000" pitchFamily="2" charset="-78"/>
            </a:endParaRPr>
          </a:p>
        </p:txBody>
      </p:sp>
      <p:pic>
        <p:nvPicPr>
          <p:cNvPr id="5" name="Picture 4"/>
          <p:cNvPicPr>
            <a:picLocks noChangeAspect="1"/>
          </p:cNvPicPr>
          <p:nvPr/>
        </p:nvPicPr>
        <p:blipFill>
          <a:blip r:embed="rId4"/>
          <a:stretch>
            <a:fillRect/>
          </a:stretch>
        </p:blipFill>
        <p:spPr>
          <a:xfrm>
            <a:off x="5418294" y="89994"/>
            <a:ext cx="1184454" cy="1221971"/>
          </a:xfrm>
          <a:prstGeom prst="rect">
            <a:avLst/>
          </a:prstGeom>
        </p:spPr>
      </p:pic>
      <p:sp>
        <p:nvSpPr>
          <p:cNvPr id="6" name="Title 1"/>
          <p:cNvSpPr txBox="1">
            <a:spLocks/>
          </p:cNvSpPr>
          <p:nvPr/>
        </p:nvSpPr>
        <p:spPr>
          <a:xfrm>
            <a:off x="1885209" y="3248655"/>
            <a:ext cx="8459438" cy="878927"/>
          </a:xfrm>
          <a:prstGeom prst="rect">
            <a:avLst/>
          </a:prstGeom>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algn="r"/>
            <a:r>
              <a:rPr lang="fa-IR" sz="4000" dirty="0">
                <a:solidFill>
                  <a:schemeClr val="accent6">
                    <a:lumMod val="50000"/>
                  </a:schemeClr>
                </a:solidFill>
                <a:latin typeface="Times New Roman" pitchFamily="18" charset="0"/>
                <a:cs typeface="B Titr" panose="00000700000000000000" pitchFamily="2" charset="-78"/>
              </a:rPr>
              <a:t>فصل اول-مقدمه</a:t>
            </a:r>
            <a:endParaRPr lang="en-US" sz="4000" dirty="0">
              <a:solidFill>
                <a:schemeClr val="accent6">
                  <a:lumMod val="50000"/>
                </a:schemeClr>
              </a:solidFill>
            </a:endParaRPr>
          </a:p>
        </p:txBody>
      </p:sp>
      <p:sp>
        <p:nvSpPr>
          <p:cNvPr id="7" name="Footer Placeholder 6"/>
          <p:cNvSpPr>
            <a:spLocks noGrp="1"/>
          </p:cNvSpPr>
          <p:nvPr>
            <p:ph type="ftr" sz="quarter" idx="11"/>
          </p:nvPr>
        </p:nvSpPr>
        <p:spPr/>
        <p:txBody>
          <a:bodyPr/>
          <a:lstStyle/>
          <a:p>
            <a:r>
              <a:rPr lang="en-US"/>
              <a:t>Copyright © 2019, Elsevier Inc. All rights Reserved</a:t>
            </a:r>
          </a:p>
        </p:txBody>
      </p:sp>
      <p:sp>
        <p:nvSpPr>
          <p:cNvPr id="8" name="Slide Number Placeholder 7"/>
          <p:cNvSpPr>
            <a:spLocks noGrp="1"/>
          </p:cNvSpPr>
          <p:nvPr>
            <p:ph type="sldNum" sz="quarter" idx="12"/>
          </p:nvPr>
        </p:nvSpPr>
        <p:spPr/>
        <p:txBody>
          <a:bodyPr/>
          <a:lstStyle/>
          <a:p>
            <a:fld id="{7A24F918-E48B-4CD6-88B4-F48A81EB5FB6}" type="slidenum">
              <a:rPr lang="en-US" smtClean="0"/>
              <a:t>1</a:t>
            </a:fld>
            <a:endParaRPr lang="en-US"/>
          </a:p>
        </p:txBody>
      </p:sp>
      <p:pic>
        <p:nvPicPr>
          <p:cNvPr id="4" name="Picture 3">
            <a:extLst>
              <a:ext uri="{FF2B5EF4-FFF2-40B4-BE49-F238E27FC236}">
                <a16:creationId xmlns:a16="http://schemas.microsoft.com/office/drawing/2014/main" id="{FFCA2687-2B61-C307-AABA-52FCC91274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79926" y="206735"/>
            <a:ext cx="744176" cy="917326"/>
          </a:xfrm>
          <a:prstGeom prst="rect">
            <a:avLst/>
          </a:prstGeom>
        </p:spPr>
      </p:pic>
    </p:spTree>
    <p:extLst>
      <p:ext uri="{BB962C8B-B14F-4D97-AF65-F5344CB8AC3E}">
        <p14:creationId xmlns:p14="http://schemas.microsoft.com/office/powerpoint/2010/main" val="638549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774579" y="1446214"/>
            <a:ext cx="4225926" cy="4192587"/>
            <a:chOff x="3886200" y="1446214"/>
            <a:chExt cx="4225926" cy="4192587"/>
          </a:xfrm>
        </p:grpSpPr>
        <p:sp>
          <p:nvSpPr>
            <p:cNvPr id="18" name="AutoShape 3"/>
            <p:cNvSpPr>
              <a:spLocks noChangeArrowheads="1"/>
            </p:cNvSpPr>
            <p:nvPr/>
          </p:nvSpPr>
          <p:spPr bwMode="auto">
            <a:xfrm>
              <a:off x="3886201" y="1849439"/>
              <a:ext cx="4225925" cy="403225"/>
            </a:xfrm>
            <a:prstGeom prst="roundRect">
              <a:avLst>
                <a:gd name="adj" fmla="val 16667"/>
              </a:avLst>
            </a:prstGeom>
            <a:solidFill>
              <a:srgbClr val="FFFFFF"/>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latin typeface="Calibri"/>
                  <a:cs typeface="Calibri"/>
                </a:rPr>
                <a:t>Algorithm</a:t>
              </a:r>
            </a:p>
          </p:txBody>
        </p:sp>
        <p:sp>
          <p:nvSpPr>
            <p:cNvPr id="19" name="AutoShape 4"/>
            <p:cNvSpPr>
              <a:spLocks noChangeArrowheads="1"/>
            </p:cNvSpPr>
            <p:nvPr/>
          </p:nvSpPr>
          <p:spPr bwMode="auto">
            <a:xfrm>
              <a:off x="3886201" y="3933826"/>
              <a:ext cx="4225925" cy="392113"/>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dirty="0">
                  <a:latin typeface="Calibri"/>
                  <a:cs typeface="Calibri"/>
                </a:rPr>
                <a:t>Gates/Register Transfer Level (RTL)</a:t>
              </a:r>
            </a:p>
          </p:txBody>
        </p:sp>
        <p:sp>
          <p:nvSpPr>
            <p:cNvPr id="20" name="AutoShape 5"/>
            <p:cNvSpPr>
              <a:spLocks noChangeArrowheads="1"/>
            </p:cNvSpPr>
            <p:nvPr/>
          </p:nvSpPr>
          <p:spPr bwMode="auto">
            <a:xfrm>
              <a:off x="3886200" y="1446214"/>
              <a:ext cx="4217988" cy="403225"/>
            </a:xfrm>
            <a:prstGeom prst="roundRect">
              <a:avLst>
                <a:gd name="adj" fmla="val 16667"/>
              </a:avLst>
            </a:prstGeom>
            <a:solidFill>
              <a:srgbClr val="FFFFFF"/>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latin typeface="Calibri"/>
                  <a:cs typeface="Calibri"/>
                </a:rPr>
                <a:t>Application</a:t>
              </a:r>
            </a:p>
          </p:txBody>
        </p:sp>
        <p:sp>
          <p:nvSpPr>
            <p:cNvPr id="21" name="AutoShape 6"/>
            <p:cNvSpPr>
              <a:spLocks noChangeArrowheads="1"/>
            </p:cNvSpPr>
            <p:nvPr/>
          </p:nvSpPr>
          <p:spPr bwMode="auto">
            <a:xfrm>
              <a:off x="3886201" y="3059114"/>
              <a:ext cx="4225925" cy="471487"/>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latin typeface="Calibri"/>
                  <a:cs typeface="Calibri"/>
                </a:rPr>
                <a:t>Instruction Set Architecture (ISA)</a:t>
              </a:r>
            </a:p>
          </p:txBody>
        </p:sp>
        <p:sp>
          <p:nvSpPr>
            <p:cNvPr id="22" name="AutoShape 7"/>
            <p:cNvSpPr>
              <a:spLocks noChangeArrowheads="1"/>
            </p:cNvSpPr>
            <p:nvPr/>
          </p:nvSpPr>
          <p:spPr bwMode="auto">
            <a:xfrm>
              <a:off x="3886201" y="2655889"/>
              <a:ext cx="4214813" cy="403225"/>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latin typeface="Calibri"/>
                  <a:cs typeface="Calibri"/>
                </a:rPr>
                <a:t>Operating System/Virtual Machines</a:t>
              </a:r>
            </a:p>
          </p:txBody>
        </p:sp>
        <p:sp>
          <p:nvSpPr>
            <p:cNvPr id="23" name="AutoShape 8"/>
            <p:cNvSpPr>
              <a:spLocks noChangeArrowheads="1"/>
            </p:cNvSpPr>
            <p:nvPr/>
          </p:nvSpPr>
          <p:spPr bwMode="auto">
            <a:xfrm>
              <a:off x="3886201" y="3530601"/>
              <a:ext cx="4225925" cy="403225"/>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dirty="0">
                  <a:latin typeface="Calibri"/>
                  <a:cs typeface="Calibri"/>
                </a:rPr>
                <a:t>Microarchitecture</a:t>
              </a:r>
            </a:p>
          </p:txBody>
        </p:sp>
        <p:sp>
          <p:nvSpPr>
            <p:cNvPr id="24" name="AutoShape 9"/>
            <p:cNvSpPr>
              <a:spLocks noChangeArrowheads="1"/>
            </p:cNvSpPr>
            <p:nvPr/>
          </p:nvSpPr>
          <p:spPr bwMode="auto">
            <a:xfrm>
              <a:off x="3886201" y="4740275"/>
              <a:ext cx="4225925" cy="458788"/>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latin typeface="Calibri"/>
                  <a:cs typeface="Calibri"/>
                </a:rPr>
                <a:t>Devices</a:t>
              </a:r>
            </a:p>
          </p:txBody>
        </p:sp>
        <p:sp>
          <p:nvSpPr>
            <p:cNvPr id="25" name="AutoShape 10"/>
            <p:cNvSpPr>
              <a:spLocks noChangeArrowheads="1"/>
            </p:cNvSpPr>
            <p:nvPr/>
          </p:nvSpPr>
          <p:spPr bwMode="auto">
            <a:xfrm>
              <a:off x="3886201" y="2252664"/>
              <a:ext cx="4225925" cy="403225"/>
            </a:xfrm>
            <a:prstGeom prst="roundRect">
              <a:avLst>
                <a:gd name="adj" fmla="val 16667"/>
              </a:avLst>
            </a:prstGeom>
            <a:solidFill>
              <a:srgbClr val="FFFFFF"/>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dirty="0">
                  <a:latin typeface="Calibri"/>
                  <a:cs typeface="Calibri"/>
                </a:rPr>
                <a:t>Programming Language</a:t>
              </a:r>
            </a:p>
          </p:txBody>
        </p:sp>
        <p:sp>
          <p:nvSpPr>
            <p:cNvPr id="26" name="AutoShape 11"/>
            <p:cNvSpPr>
              <a:spLocks noChangeArrowheads="1"/>
            </p:cNvSpPr>
            <p:nvPr/>
          </p:nvSpPr>
          <p:spPr bwMode="auto">
            <a:xfrm>
              <a:off x="3886201" y="4337051"/>
              <a:ext cx="4225925" cy="392113"/>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latin typeface="Calibri"/>
                  <a:cs typeface="Calibri"/>
                </a:rPr>
                <a:t>Circuits</a:t>
              </a:r>
            </a:p>
          </p:txBody>
        </p:sp>
        <p:sp>
          <p:nvSpPr>
            <p:cNvPr id="27" name="AutoShape 12"/>
            <p:cNvSpPr>
              <a:spLocks noChangeArrowheads="1"/>
            </p:cNvSpPr>
            <p:nvPr/>
          </p:nvSpPr>
          <p:spPr bwMode="auto">
            <a:xfrm>
              <a:off x="3886201" y="5180014"/>
              <a:ext cx="4225925" cy="458787"/>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latin typeface="Calibri"/>
                  <a:cs typeface="Calibri"/>
                </a:rPr>
                <a:t>Physics</a:t>
              </a:r>
            </a:p>
          </p:txBody>
        </p:sp>
      </p:grpSp>
      <p:pic>
        <p:nvPicPr>
          <p:cNvPr id="38" name="Picture 37"/>
          <p:cNvPicPr>
            <a:picLocks noChangeAspect="1"/>
          </p:cNvPicPr>
          <p:nvPr/>
        </p:nvPicPr>
        <p:blipFill>
          <a:blip r:embed="rId3"/>
          <a:stretch>
            <a:fillRect/>
          </a:stretch>
        </p:blipFill>
        <p:spPr>
          <a:xfrm>
            <a:off x="581866" y="1331914"/>
            <a:ext cx="2070100" cy="3848100"/>
          </a:xfrm>
          <a:prstGeom prst="rect">
            <a:avLst/>
          </a:prstGeom>
        </p:spPr>
      </p:pic>
      <p:sp>
        <p:nvSpPr>
          <p:cNvPr id="3" name="Title 2"/>
          <p:cNvSpPr>
            <a:spLocks noGrp="1"/>
          </p:cNvSpPr>
          <p:nvPr>
            <p:ph type="title"/>
          </p:nvPr>
        </p:nvSpPr>
        <p:spPr/>
        <p:txBody>
          <a:bodyPr>
            <a:normAutofit/>
          </a:bodyPr>
          <a:lstStyle/>
          <a:p>
            <a:r>
              <a:rPr lang="en-US" dirty="0"/>
              <a:t>Abstraction Layers in Modern Systems</a:t>
            </a:r>
          </a:p>
        </p:txBody>
      </p:sp>
      <p:sp>
        <p:nvSpPr>
          <p:cNvPr id="28" name="Rectangle 27"/>
          <p:cNvSpPr/>
          <p:nvPr/>
        </p:nvSpPr>
        <p:spPr>
          <a:xfrm>
            <a:off x="7297271" y="1599844"/>
            <a:ext cx="4748365" cy="830997"/>
          </a:xfrm>
          <a:prstGeom prst="rect">
            <a:avLst/>
          </a:prstGeom>
        </p:spPr>
        <p:txBody>
          <a:bodyPr wrap="square">
            <a:spAutoFit/>
          </a:bodyPr>
          <a:lstStyle/>
          <a:p>
            <a:pPr algn="r" rtl="1"/>
            <a:r>
              <a:rPr lang="fa-IR" sz="2400" dirty="0">
                <a:cs typeface="B Yekan" panose="00000400000000000000" pitchFamily="2" charset="-78"/>
              </a:rPr>
              <a:t>در دنیای کامپیوتر فاصله </a:t>
            </a:r>
            <a:r>
              <a:rPr lang="en-US" sz="2400" dirty="0">
                <a:cs typeface="B Yekan" panose="00000400000000000000" pitchFamily="2" charset="-78"/>
              </a:rPr>
              <a:t>Application</a:t>
            </a:r>
            <a:r>
              <a:rPr lang="fa-IR" sz="2400" dirty="0">
                <a:cs typeface="B Yekan" panose="00000400000000000000" pitchFamily="2" charset="-78"/>
              </a:rPr>
              <a:t> تا </a:t>
            </a:r>
            <a:r>
              <a:rPr lang="en-US" sz="2400" dirty="0">
                <a:cs typeface="B Yekan" panose="00000400000000000000" pitchFamily="2" charset="-78"/>
              </a:rPr>
              <a:t>Physics</a:t>
            </a:r>
            <a:r>
              <a:rPr lang="fa-IR" sz="2400" dirty="0">
                <a:cs typeface="B Yekan" panose="00000400000000000000" pitchFamily="2" charset="-78"/>
              </a:rPr>
              <a:t> بسیار زیاد است.</a:t>
            </a:r>
            <a:endParaRPr lang="en-US" sz="2400" dirty="0">
              <a:cs typeface="B Yekan" panose="00000400000000000000" pitchFamily="2" charset="-78"/>
            </a:endParaRPr>
          </a:p>
        </p:txBody>
      </p:sp>
      <p:sp>
        <p:nvSpPr>
          <p:cNvPr id="2" name="Slide Number Placeholder 1"/>
          <p:cNvSpPr>
            <a:spLocks noGrp="1"/>
          </p:cNvSpPr>
          <p:nvPr>
            <p:ph type="sldNum" sz="quarter" idx="12"/>
          </p:nvPr>
        </p:nvSpPr>
        <p:spPr/>
        <p:txBody>
          <a:bodyPr/>
          <a:lstStyle/>
          <a:p>
            <a:fld id="{7A24F918-E48B-4CD6-88B4-F48A81EB5FB6}" type="slidenum">
              <a:rPr lang="en-US" smtClean="0"/>
              <a:pPr/>
              <a:t>10</a:t>
            </a:fld>
            <a:endParaRPr lang="en-US"/>
          </a:p>
        </p:txBody>
      </p:sp>
      <p:sp>
        <p:nvSpPr>
          <p:cNvPr id="4" name="Footer Placeholder 3"/>
          <p:cNvSpPr>
            <a:spLocks noGrp="1"/>
          </p:cNvSpPr>
          <p:nvPr>
            <p:ph type="ftr" sz="quarter" idx="11"/>
          </p:nvPr>
        </p:nvSpPr>
        <p:spPr/>
        <p:txBody>
          <a:bodyPr/>
          <a:lstStyle/>
          <a:p>
            <a:r>
              <a:rPr lang="en-US"/>
              <a:t>Copyright © 2019, Elsevier Inc. All rights Reserved</a:t>
            </a:r>
          </a:p>
        </p:txBody>
      </p:sp>
    </p:spTree>
    <p:custDataLst>
      <p:tags r:id="rId1"/>
    </p:custDataLst>
    <p:extLst>
      <p:ext uri="{BB962C8B-B14F-4D97-AF65-F5344CB8AC3E}">
        <p14:creationId xmlns:p14="http://schemas.microsoft.com/office/powerpoint/2010/main" val="80951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2000"/>
                                        <p:tgtEl>
                                          <p:spTgt spid="5"/>
                                        </p:tgtEl>
                                      </p:cBhvr>
                                    </p:animEffect>
                                  </p:childTnLst>
                                </p:cTn>
                              </p:par>
                            </p:childTnLst>
                          </p:cTn>
                        </p:par>
                        <p:par>
                          <p:cTn id="12" fill="hold">
                            <p:stCondLst>
                              <p:cond delay="2000"/>
                            </p:stCondLst>
                            <p:childTnLst>
                              <p:par>
                                <p:cTn id="13" presetID="1"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 name="Title 1"/>
          <p:cNvSpPr txBox="1">
            <a:spLocks/>
          </p:cNvSpPr>
          <p:nvPr/>
        </p:nvSpPr>
        <p:spPr>
          <a:xfrm>
            <a:off x="1981200" y="0"/>
            <a:ext cx="8229600" cy="838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tx1"/>
                </a:solidFill>
                <a:latin typeface="Times New Roman" pitchFamily="18" charset="0"/>
                <a:ea typeface="+mj-ea"/>
                <a:cs typeface="Times New Roman" pitchFamily="18" charset="0"/>
              </a:defRPr>
            </a:lvl1pPr>
          </a:lstStyle>
          <a:p>
            <a:r>
              <a:rPr lang="en-US" sz="3200" dirty="0">
                <a:latin typeface="+mj-lt"/>
              </a:rPr>
              <a:t>Computing Devices Then…</a:t>
            </a:r>
          </a:p>
        </p:txBody>
      </p:sp>
      <p:pic>
        <p:nvPicPr>
          <p:cNvPr id="16" name="Picture 3"/>
          <p:cNvPicPr>
            <a:picLocks noChangeAspect="1" noChangeArrowheads="1"/>
          </p:cNvPicPr>
          <p:nvPr/>
        </p:nvPicPr>
        <p:blipFill>
          <a:blip r:embed="rId2"/>
          <a:srcRect/>
          <a:stretch>
            <a:fillRect/>
          </a:stretch>
        </p:blipFill>
        <p:spPr bwMode="auto">
          <a:xfrm>
            <a:off x="2355850" y="990601"/>
            <a:ext cx="6792764" cy="4830763"/>
          </a:xfrm>
          <a:prstGeom prst="rect">
            <a:avLst/>
          </a:prstGeom>
          <a:noFill/>
          <a:ln w="9525">
            <a:noFill/>
            <a:miter lim="800000"/>
            <a:headEnd/>
            <a:tailEnd/>
          </a:ln>
        </p:spPr>
      </p:pic>
      <p:sp>
        <p:nvSpPr>
          <p:cNvPr id="17" name="Rectangle 4"/>
          <p:cNvSpPr txBox="1">
            <a:spLocks noChangeArrowheads="1"/>
          </p:cNvSpPr>
          <p:nvPr/>
        </p:nvSpPr>
        <p:spPr>
          <a:xfrm>
            <a:off x="2895600" y="5965826"/>
            <a:ext cx="5868988" cy="282575"/>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0513" indent="-290513" defTabSz="1006475">
              <a:buNone/>
              <a:tabLst>
                <a:tab pos="1146175" algn="l"/>
              </a:tabLst>
            </a:pPr>
            <a:r>
              <a:rPr lang="en-US" b="1" dirty="0">
                <a:latin typeface="+mj-lt"/>
              </a:rPr>
              <a:t>EDSAC, University of Cambridge, UK, 1949</a:t>
            </a:r>
          </a:p>
        </p:txBody>
      </p:sp>
      <p:sp>
        <p:nvSpPr>
          <p:cNvPr id="28" name="Text Box 5"/>
          <p:cNvSpPr txBox="1">
            <a:spLocks noChangeArrowheads="1"/>
          </p:cNvSpPr>
          <p:nvPr/>
        </p:nvSpPr>
        <p:spPr bwMode="auto">
          <a:xfrm>
            <a:off x="2609839" y="1147824"/>
            <a:ext cx="184175" cy="396755"/>
          </a:xfrm>
          <a:prstGeom prst="rect">
            <a:avLst/>
          </a:prstGeom>
          <a:noFill/>
          <a:ln w="12700">
            <a:noFill/>
            <a:miter lim="800000"/>
            <a:headEnd/>
            <a:tailEnd/>
          </a:ln>
        </p:spPr>
        <p:txBody>
          <a:bodyPr wrap="none" lIns="91165" tIns="45583" rIns="91165" bIns="45583" anchor="ctr">
            <a:prstTxWarp prst="textNoShape">
              <a:avLst/>
            </a:prstTxWarp>
            <a:spAutoFit/>
          </a:bodyPr>
          <a:lstStyle/>
          <a:p>
            <a:pPr algn="ctr" defTabSz="820738">
              <a:lnSpc>
                <a:spcPct val="90000"/>
              </a:lnSpc>
              <a:buClr>
                <a:schemeClr val="tx1"/>
              </a:buClr>
            </a:pPr>
            <a:endParaRPr lang="en-US" sz="2200"/>
          </a:p>
        </p:txBody>
      </p:sp>
      <p:sp>
        <p:nvSpPr>
          <p:cNvPr id="2" name="Slide Number Placeholder 1"/>
          <p:cNvSpPr>
            <a:spLocks noGrp="1"/>
          </p:cNvSpPr>
          <p:nvPr>
            <p:ph type="sldNum" sz="quarter" idx="12"/>
          </p:nvPr>
        </p:nvSpPr>
        <p:spPr/>
        <p:txBody>
          <a:bodyPr/>
          <a:lstStyle/>
          <a:p>
            <a:fld id="{7A24F918-E48B-4CD6-88B4-F48A81EB5FB6}" type="slidenum">
              <a:rPr lang="en-US" smtClean="0"/>
              <a:pPr/>
              <a:t>11</a:t>
            </a:fld>
            <a:endParaRPr lang="en-US"/>
          </a:p>
        </p:txBody>
      </p:sp>
      <p:sp>
        <p:nvSpPr>
          <p:cNvPr id="3" name="Footer Placeholder 2"/>
          <p:cNvSpPr>
            <a:spLocks noGrp="1"/>
          </p:cNvSpPr>
          <p:nvPr>
            <p:ph type="ftr" sz="quarter" idx="11"/>
          </p:nvPr>
        </p:nvSpPr>
        <p:spPr/>
        <p:txBody>
          <a:bodyPr/>
          <a:lstStyle/>
          <a:p>
            <a:r>
              <a:rPr lang="en-US"/>
              <a:t>Copyright © 2019, Elsevier Inc. All rights Reserved</a:t>
            </a:r>
          </a:p>
        </p:txBody>
      </p:sp>
    </p:spTree>
    <p:extLst>
      <p:ext uri="{BB962C8B-B14F-4D97-AF65-F5344CB8AC3E}">
        <p14:creationId xmlns:p14="http://schemas.microsoft.com/office/powerpoint/2010/main" val="374466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 name="Title 1"/>
          <p:cNvSpPr txBox="1">
            <a:spLocks/>
          </p:cNvSpPr>
          <p:nvPr/>
        </p:nvSpPr>
        <p:spPr>
          <a:xfrm>
            <a:off x="1981200" y="0"/>
            <a:ext cx="8229600" cy="838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tx1"/>
                </a:solidFill>
                <a:latin typeface="Times New Roman" pitchFamily="18" charset="0"/>
                <a:ea typeface="+mj-ea"/>
                <a:cs typeface="Times New Roman" pitchFamily="18" charset="0"/>
              </a:defRPr>
            </a:lvl1pPr>
          </a:lstStyle>
          <a:p>
            <a:r>
              <a:rPr lang="en-US" sz="3200" dirty="0">
                <a:latin typeface="+mj-lt"/>
              </a:rPr>
              <a:t>Computing Devices Now</a:t>
            </a:r>
          </a:p>
        </p:txBody>
      </p:sp>
      <p:grpSp>
        <p:nvGrpSpPr>
          <p:cNvPr id="2" name="Group 1"/>
          <p:cNvGrpSpPr/>
          <p:nvPr/>
        </p:nvGrpSpPr>
        <p:grpSpPr>
          <a:xfrm>
            <a:off x="2271714" y="1066800"/>
            <a:ext cx="7634287" cy="4953000"/>
            <a:chOff x="138113" y="609600"/>
            <a:chExt cx="9005887" cy="6218238"/>
          </a:xfrm>
        </p:grpSpPr>
        <p:pic>
          <p:nvPicPr>
            <p:cNvPr id="16" name="Picture 15" descr="Untitled.png"/>
            <p:cNvPicPr>
              <a:picLocks noChangeAspect="1"/>
            </p:cNvPicPr>
            <p:nvPr/>
          </p:nvPicPr>
          <p:blipFill>
            <a:blip r:embed="rId2"/>
            <a:stretch>
              <a:fillRect/>
            </a:stretch>
          </p:blipFill>
          <p:spPr>
            <a:xfrm>
              <a:off x="2241550" y="2590800"/>
              <a:ext cx="2711450" cy="1476375"/>
            </a:xfrm>
            <a:prstGeom prst="rect">
              <a:avLst/>
            </a:prstGeom>
          </p:spPr>
        </p:pic>
        <p:pic>
          <p:nvPicPr>
            <p:cNvPr id="17" name="Picture 16" descr="Untitled.png"/>
            <p:cNvPicPr>
              <a:picLocks noChangeAspect="1"/>
            </p:cNvPicPr>
            <p:nvPr/>
          </p:nvPicPr>
          <p:blipFill>
            <a:blip r:embed="rId3"/>
            <a:stretch>
              <a:fillRect/>
            </a:stretch>
          </p:blipFill>
          <p:spPr>
            <a:xfrm>
              <a:off x="2603201" y="1587500"/>
              <a:ext cx="3492799" cy="1231900"/>
            </a:xfrm>
            <a:prstGeom prst="rect">
              <a:avLst/>
            </a:prstGeom>
          </p:spPr>
        </p:pic>
        <p:pic>
          <p:nvPicPr>
            <p:cNvPr id="28" name="Picture 27" descr="Untitled.png"/>
            <p:cNvPicPr>
              <a:picLocks noChangeAspect="1"/>
            </p:cNvPicPr>
            <p:nvPr/>
          </p:nvPicPr>
          <p:blipFill>
            <a:blip r:embed="rId4"/>
            <a:stretch>
              <a:fillRect/>
            </a:stretch>
          </p:blipFill>
          <p:spPr>
            <a:xfrm>
              <a:off x="1143000" y="1600200"/>
              <a:ext cx="1524000" cy="2433183"/>
            </a:xfrm>
            <a:prstGeom prst="rect">
              <a:avLst/>
            </a:prstGeom>
          </p:spPr>
        </p:pic>
        <p:pic>
          <p:nvPicPr>
            <p:cNvPr id="29" name="Picture 4" descr="sim_mokei"/>
            <p:cNvPicPr>
              <a:picLocks noChangeAspect="1" noChangeArrowheads="1"/>
            </p:cNvPicPr>
            <p:nvPr/>
          </p:nvPicPr>
          <p:blipFill>
            <a:blip r:embed="rId5"/>
            <a:srcRect/>
            <a:stretch>
              <a:fillRect/>
            </a:stretch>
          </p:blipFill>
          <p:spPr bwMode="auto">
            <a:xfrm>
              <a:off x="4572000" y="4033838"/>
              <a:ext cx="4364038" cy="2794000"/>
            </a:xfrm>
            <a:prstGeom prst="rect">
              <a:avLst/>
            </a:prstGeom>
            <a:noFill/>
            <a:ln w="9525">
              <a:noFill/>
              <a:miter lim="800000"/>
              <a:headEnd/>
              <a:tailEnd/>
            </a:ln>
          </p:spPr>
        </p:pic>
        <p:pic>
          <p:nvPicPr>
            <p:cNvPr id="30" name="Picture 5"/>
            <p:cNvPicPr>
              <a:picLocks noChangeAspect="1" noChangeArrowheads="1"/>
            </p:cNvPicPr>
            <p:nvPr/>
          </p:nvPicPr>
          <p:blipFill>
            <a:blip r:embed="rId6"/>
            <a:srcRect/>
            <a:stretch>
              <a:fillRect/>
            </a:stretch>
          </p:blipFill>
          <p:spPr bwMode="auto">
            <a:xfrm>
              <a:off x="1870075" y="4033838"/>
              <a:ext cx="3255963" cy="2363787"/>
            </a:xfrm>
            <a:prstGeom prst="rect">
              <a:avLst/>
            </a:prstGeom>
            <a:noFill/>
            <a:ln w="9525">
              <a:noFill/>
              <a:miter lim="800000"/>
              <a:headEnd/>
              <a:tailEnd/>
            </a:ln>
          </p:spPr>
        </p:pic>
        <p:pic>
          <p:nvPicPr>
            <p:cNvPr id="31" name="Picture 30" descr="Untitled.png"/>
            <p:cNvPicPr>
              <a:picLocks noChangeAspect="1"/>
            </p:cNvPicPr>
            <p:nvPr/>
          </p:nvPicPr>
          <p:blipFill>
            <a:blip r:embed="rId7"/>
            <a:stretch>
              <a:fillRect/>
            </a:stretch>
          </p:blipFill>
          <p:spPr>
            <a:xfrm>
              <a:off x="4503738" y="3657600"/>
              <a:ext cx="2582862" cy="1146170"/>
            </a:xfrm>
            <a:prstGeom prst="rect">
              <a:avLst/>
            </a:prstGeom>
          </p:spPr>
        </p:pic>
        <p:pic>
          <p:nvPicPr>
            <p:cNvPr id="32" name="Picture 27" descr="iphone_2"/>
            <p:cNvPicPr>
              <a:picLocks noChangeAspect="1" noChangeArrowheads="1"/>
            </p:cNvPicPr>
            <p:nvPr/>
          </p:nvPicPr>
          <p:blipFill>
            <a:blip r:embed="rId8"/>
            <a:srcRect/>
            <a:stretch>
              <a:fillRect/>
            </a:stretch>
          </p:blipFill>
          <p:spPr bwMode="auto">
            <a:xfrm>
              <a:off x="762000" y="3276600"/>
              <a:ext cx="1425575" cy="2716213"/>
            </a:xfrm>
            <a:prstGeom prst="rect">
              <a:avLst/>
            </a:prstGeom>
            <a:noFill/>
            <a:ln w="9525">
              <a:noFill/>
              <a:miter lim="800000"/>
              <a:headEnd/>
              <a:tailEnd/>
            </a:ln>
          </p:spPr>
        </p:pic>
        <p:pic>
          <p:nvPicPr>
            <p:cNvPr id="33" name="Picture 11"/>
            <p:cNvPicPr>
              <a:picLocks noChangeAspect="1" noChangeArrowheads="1"/>
            </p:cNvPicPr>
            <p:nvPr/>
          </p:nvPicPr>
          <p:blipFill>
            <a:blip r:embed="rId9"/>
            <a:srcRect/>
            <a:stretch>
              <a:fillRect/>
            </a:stretch>
          </p:blipFill>
          <p:spPr bwMode="auto">
            <a:xfrm>
              <a:off x="7040562" y="1949450"/>
              <a:ext cx="2103438" cy="2622550"/>
            </a:xfrm>
            <a:prstGeom prst="rect">
              <a:avLst/>
            </a:prstGeom>
            <a:noFill/>
            <a:ln w="9525">
              <a:noFill/>
              <a:miter lim="800000"/>
              <a:headEnd/>
              <a:tailEnd/>
            </a:ln>
          </p:spPr>
        </p:pic>
        <p:pic>
          <p:nvPicPr>
            <p:cNvPr id="34" name="Picture 33" descr="Untitled.png"/>
            <p:cNvPicPr>
              <a:picLocks noChangeAspect="1"/>
            </p:cNvPicPr>
            <p:nvPr/>
          </p:nvPicPr>
          <p:blipFill>
            <a:blip r:embed="rId10"/>
            <a:stretch>
              <a:fillRect/>
            </a:stretch>
          </p:blipFill>
          <p:spPr>
            <a:xfrm>
              <a:off x="4495800" y="2427402"/>
              <a:ext cx="2362200" cy="1430224"/>
            </a:xfrm>
            <a:prstGeom prst="rect">
              <a:avLst/>
            </a:prstGeom>
          </p:spPr>
        </p:pic>
        <p:pic>
          <p:nvPicPr>
            <p:cNvPr id="35" name="Picture 12"/>
            <p:cNvPicPr>
              <a:picLocks noChangeAspect="1" noChangeArrowheads="1"/>
            </p:cNvPicPr>
            <p:nvPr/>
          </p:nvPicPr>
          <p:blipFill>
            <a:blip r:embed="rId11"/>
            <a:srcRect/>
            <a:stretch>
              <a:fillRect/>
            </a:stretch>
          </p:blipFill>
          <p:spPr bwMode="auto">
            <a:xfrm>
              <a:off x="207963" y="673100"/>
              <a:ext cx="2216150" cy="893763"/>
            </a:xfrm>
            <a:prstGeom prst="rect">
              <a:avLst/>
            </a:prstGeom>
            <a:noFill/>
            <a:ln w="9525">
              <a:noFill/>
              <a:miter lim="800000"/>
              <a:headEnd/>
              <a:tailEnd/>
            </a:ln>
          </p:spPr>
        </p:pic>
        <p:sp>
          <p:nvSpPr>
            <p:cNvPr id="36" name="Text Box 14"/>
            <p:cNvSpPr txBox="1">
              <a:spLocks noChangeArrowheads="1"/>
            </p:cNvSpPr>
            <p:nvPr/>
          </p:nvSpPr>
          <p:spPr bwMode="auto">
            <a:xfrm>
              <a:off x="6934200" y="4172059"/>
              <a:ext cx="1593850" cy="46333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pPr>
              <a:r>
                <a:rPr lang="en-US" sz="2000" b="1" dirty="0">
                  <a:solidFill>
                    <a:srgbClr val="FFFF00"/>
                  </a:solidFill>
                </a:rPr>
                <a:t>Robots</a:t>
              </a:r>
            </a:p>
          </p:txBody>
        </p:sp>
        <p:sp>
          <p:nvSpPr>
            <p:cNvPr id="37" name="Text Box 15"/>
            <p:cNvSpPr txBox="1">
              <a:spLocks noChangeArrowheads="1"/>
            </p:cNvSpPr>
            <p:nvPr/>
          </p:nvSpPr>
          <p:spPr bwMode="auto">
            <a:xfrm>
              <a:off x="5333999" y="6000859"/>
              <a:ext cx="3255962" cy="46333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pPr>
              <a:r>
                <a:rPr lang="en-US" sz="2000" b="1" dirty="0">
                  <a:solidFill>
                    <a:srgbClr val="B3FFD5"/>
                  </a:solidFill>
                </a:rPr>
                <a:t>Supercomputers</a:t>
              </a:r>
            </a:p>
          </p:txBody>
        </p:sp>
        <p:sp>
          <p:nvSpPr>
            <p:cNvPr id="40" name="Text Box 16"/>
            <p:cNvSpPr txBox="1">
              <a:spLocks noChangeArrowheads="1"/>
            </p:cNvSpPr>
            <p:nvPr/>
          </p:nvSpPr>
          <p:spPr bwMode="auto">
            <a:xfrm>
              <a:off x="1939925" y="5654784"/>
              <a:ext cx="3255963" cy="46333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pPr>
              <a:r>
                <a:rPr lang="en-US" sz="2000" b="1">
                  <a:solidFill>
                    <a:srgbClr val="FFFF00"/>
                  </a:solidFill>
                </a:rPr>
                <a:t>Automobiles</a:t>
              </a:r>
            </a:p>
          </p:txBody>
        </p:sp>
        <p:sp>
          <p:nvSpPr>
            <p:cNvPr id="41" name="Text Box 17"/>
            <p:cNvSpPr txBox="1">
              <a:spLocks noChangeArrowheads="1"/>
            </p:cNvSpPr>
            <p:nvPr/>
          </p:nvSpPr>
          <p:spPr bwMode="auto">
            <a:xfrm>
              <a:off x="2701924" y="2897298"/>
              <a:ext cx="1662114" cy="46333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pPr>
              <a:r>
                <a:rPr lang="en-US" sz="2000" b="1" dirty="0">
                  <a:solidFill>
                    <a:srgbClr val="FFFF00"/>
                  </a:solidFill>
                </a:rPr>
                <a:t>Laptops</a:t>
              </a:r>
            </a:p>
          </p:txBody>
        </p:sp>
        <p:sp>
          <p:nvSpPr>
            <p:cNvPr id="42" name="Text Box 18"/>
            <p:cNvSpPr txBox="1">
              <a:spLocks noChangeArrowheads="1"/>
            </p:cNvSpPr>
            <p:nvPr/>
          </p:nvSpPr>
          <p:spPr bwMode="auto">
            <a:xfrm>
              <a:off x="3394075" y="1710593"/>
              <a:ext cx="1662114" cy="811088"/>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pPr>
              <a:r>
                <a:rPr lang="en-US" sz="2000" b="1" dirty="0"/>
                <a:t>Set-top boxes</a:t>
              </a:r>
            </a:p>
          </p:txBody>
        </p:sp>
        <p:sp>
          <p:nvSpPr>
            <p:cNvPr id="43" name="Text Box 20"/>
            <p:cNvSpPr txBox="1">
              <a:spLocks noChangeArrowheads="1"/>
            </p:cNvSpPr>
            <p:nvPr/>
          </p:nvSpPr>
          <p:spPr bwMode="auto">
            <a:xfrm>
              <a:off x="685800" y="4313051"/>
              <a:ext cx="1593850" cy="811088"/>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pPr>
              <a:r>
                <a:rPr lang="en-US" sz="2000" b="1" dirty="0">
                  <a:solidFill>
                    <a:srgbClr val="FFC997"/>
                  </a:solidFill>
                </a:rPr>
                <a:t>Smart phones</a:t>
              </a:r>
            </a:p>
          </p:txBody>
        </p:sp>
        <p:sp>
          <p:nvSpPr>
            <p:cNvPr id="44" name="Text Box 21"/>
            <p:cNvSpPr txBox="1">
              <a:spLocks noChangeArrowheads="1"/>
            </p:cNvSpPr>
            <p:nvPr/>
          </p:nvSpPr>
          <p:spPr bwMode="auto">
            <a:xfrm>
              <a:off x="5037137" y="2984610"/>
              <a:ext cx="1592263" cy="46333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pPr>
              <a:r>
                <a:rPr lang="en-US" sz="2000" b="1" dirty="0">
                  <a:solidFill>
                    <a:srgbClr val="FFB862"/>
                  </a:solidFill>
                </a:rPr>
                <a:t>Servers</a:t>
              </a:r>
            </a:p>
          </p:txBody>
        </p:sp>
        <p:sp>
          <p:nvSpPr>
            <p:cNvPr id="45" name="Text Box 22"/>
            <p:cNvSpPr txBox="1">
              <a:spLocks noChangeArrowheads="1"/>
            </p:cNvSpPr>
            <p:nvPr/>
          </p:nvSpPr>
          <p:spPr bwMode="auto">
            <a:xfrm>
              <a:off x="1143000" y="2580543"/>
              <a:ext cx="1593850" cy="811088"/>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pPr>
              <a:r>
                <a:rPr lang="en-US" sz="2000" b="1" dirty="0"/>
                <a:t>Media Players</a:t>
              </a:r>
            </a:p>
          </p:txBody>
        </p:sp>
        <p:sp>
          <p:nvSpPr>
            <p:cNvPr id="46" name="Text Box 23"/>
            <p:cNvSpPr txBox="1">
              <a:spLocks noChangeArrowheads="1"/>
            </p:cNvSpPr>
            <p:nvPr/>
          </p:nvSpPr>
          <p:spPr bwMode="auto">
            <a:xfrm>
              <a:off x="138113" y="622409"/>
              <a:ext cx="2355850" cy="46333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pPr>
              <a:r>
                <a:rPr lang="en-US" sz="2000" b="1" dirty="0">
                  <a:solidFill>
                    <a:schemeClr val="bg1"/>
                  </a:solidFill>
                </a:rPr>
                <a:t>Sensor Nets</a:t>
              </a:r>
            </a:p>
          </p:txBody>
        </p:sp>
        <p:sp>
          <p:nvSpPr>
            <p:cNvPr id="47" name="Text Box 25"/>
            <p:cNvSpPr txBox="1">
              <a:spLocks noChangeArrowheads="1"/>
            </p:cNvSpPr>
            <p:nvPr/>
          </p:nvSpPr>
          <p:spPr bwMode="auto">
            <a:xfrm>
              <a:off x="5189537" y="4035534"/>
              <a:ext cx="1592263" cy="46333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pPr>
              <a:r>
                <a:rPr lang="en-US" sz="2000" b="1" dirty="0">
                  <a:solidFill>
                    <a:schemeClr val="bg1"/>
                  </a:solidFill>
                </a:rPr>
                <a:t>Routers</a:t>
              </a:r>
            </a:p>
          </p:txBody>
        </p:sp>
        <p:sp>
          <p:nvSpPr>
            <p:cNvPr id="48" name="Text Box 26"/>
            <p:cNvSpPr txBox="1">
              <a:spLocks noChangeArrowheads="1"/>
            </p:cNvSpPr>
            <p:nvPr/>
          </p:nvSpPr>
          <p:spPr bwMode="auto">
            <a:xfrm>
              <a:off x="2355850" y="1082785"/>
              <a:ext cx="1800225" cy="46333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pPr>
              <a:r>
                <a:rPr lang="en-US" sz="2000" b="1" dirty="0"/>
                <a:t>Cameras</a:t>
              </a:r>
            </a:p>
          </p:txBody>
        </p:sp>
        <p:pic>
          <p:nvPicPr>
            <p:cNvPr id="49" name="Picture 48" descr="Untitled.png"/>
            <p:cNvPicPr>
              <a:picLocks noChangeAspect="1"/>
            </p:cNvPicPr>
            <p:nvPr/>
          </p:nvPicPr>
          <p:blipFill>
            <a:blip r:embed="rId12"/>
            <a:stretch>
              <a:fillRect/>
            </a:stretch>
          </p:blipFill>
          <p:spPr>
            <a:xfrm>
              <a:off x="6019800" y="609600"/>
              <a:ext cx="1565275" cy="2317750"/>
            </a:xfrm>
            <a:prstGeom prst="rect">
              <a:avLst/>
            </a:prstGeom>
          </p:spPr>
        </p:pic>
        <p:sp>
          <p:nvSpPr>
            <p:cNvPr id="50" name="Text Box 19"/>
            <p:cNvSpPr txBox="1">
              <a:spLocks noChangeArrowheads="1"/>
            </p:cNvSpPr>
            <p:nvPr/>
          </p:nvSpPr>
          <p:spPr bwMode="auto">
            <a:xfrm>
              <a:off x="5791200" y="1384409"/>
              <a:ext cx="1524000" cy="46333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pPr>
              <a:r>
                <a:rPr lang="en-US" sz="2000" b="1" dirty="0">
                  <a:solidFill>
                    <a:srgbClr val="FF0000"/>
                  </a:solidFill>
                </a:rPr>
                <a:t>Games</a:t>
              </a:r>
            </a:p>
          </p:txBody>
        </p:sp>
      </p:grpSp>
      <p:sp>
        <p:nvSpPr>
          <p:cNvPr id="3" name="Slide Number Placeholder 2"/>
          <p:cNvSpPr>
            <a:spLocks noGrp="1"/>
          </p:cNvSpPr>
          <p:nvPr>
            <p:ph type="sldNum" sz="quarter" idx="12"/>
          </p:nvPr>
        </p:nvSpPr>
        <p:spPr/>
        <p:txBody>
          <a:bodyPr/>
          <a:lstStyle/>
          <a:p>
            <a:fld id="{7A24F918-E48B-4CD6-88B4-F48A81EB5FB6}" type="slidenum">
              <a:rPr lang="en-US" smtClean="0"/>
              <a:pPr/>
              <a:t>12</a:t>
            </a:fld>
            <a:endParaRPr lang="en-US"/>
          </a:p>
        </p:txBody>
      </p:sp>
      <p:sp>
        <p:nvSpPr>
          <p:cNvPr id="4" name="Footer Placeholder 3"/>
          <p:cNvSpPr>
            <a:spLocks noGrp="1"/>
          </p:cNvSpPr>
          <p:nvPr>
            <p:ph type="ftr" sz="quarter" idx="11"/>
          </p:nvPr>
        </p:nvSpPr>
        <p:spPr/>
        <p:txBody>
          <a:bodyPr/>
          <a:lstStyle/>
          <a:p>
            <a:r>
              <a:rPr lang="en-US"/>
              <a:t>Copyright © 2019, Elsevier Inc. All rights Reserved</a:t>
            </a:r>
          </a:p>
        </p:txBody>
      </p:sp>
    </p:spTree>
    <p:extLst>
      <p:ext uri="{BB962C8B-B14F-4D97-AF65-F5344CB8AC3E}">
        <p14:creationId xmlns:p14="http://schemas.microsoft.com/office/powerpoint/2010/main" val="2953497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p:cNvSpPr txBox="1">
            <a:spLocks/>
          </p:cNvSpPr>
          <p:nvPr/>
        </p:nvSpPr>
        <p:spPr>
          <a:xfrm>
            <a:off x="27160" y="1059742"/>
            <a:ext cx="5622595" cy="494338"/>
          </a:xfrm>
          <a:prstGeom prst="rect">
            <a:avLst/>
          </a:prstGeom>
        </p:spPr>
        <p:txBody>
          <a:bodyPr vert="horz" lIns="91440" tIns="45720" rIns="91440" bIns="45720" rtlCol="0" anchor="ctr">
            <a:normAutofit fontScale="92500" lnSpcReduction="20000"/>
          </a:bodyPr>
          <a:lstStyle>
            <a:lvl1pPr algn="l" defTabSz="914400" rtl="0" eaLnBrk="1" latinLnBrk="0" hangingPunct="1">
              <a:spcBef>
                <a:spcPct val="0"/>
              </a:spcBef>
              <a:buNone/>
              <a:defRPr sz="3600" b="1" kern="1200">
                <a:solidFill>
                  <a:schemeClr val="tx1"/>
                </a:solidFill>
                <a:latin typeface="Times New Roman" pitchFamily="18" charset="0"/>
                <a:ea typeface="+mj-ea"/>
                <a:cs typeface="Times New Roman" pitchFamily="18" charset="0"/>
              </a:defRPr>
            </a:lvl1pPr>
          </a:lstStyle>
          <a:p>
            <a:r>
              <a:rPr lang="en-US" sz="3200" dirty="0">
                <a:solidFill>
                  <a:srgbClr val="C00000"/>
                </a:solidFill>
                <a:latin typeface="+mj-lt"/>
              </a:rPr>
              <a:t>Architecture continually changing</a:t>
            </a:r>
          </a:p>
        </p:txBody>
      </p:sp>
      <p:grpSp>
        <p:nvGrpSpPr>
          <p:cNvPr id="5" name="Group 4"/>
          <p:cNvGrpSpPr/>
          <p:nvPr/>
        </p:nvGrpSpPr>
        <p:grpSpPr>
          <a:xfrm>
            <a:off x="2242634" y="1858882"/>
            <a:ext cx="5867400" cy="4825663"/>
            <a:chOff x="2590800" y="1371600"/>
            <a:chExt cx="5867400" cy="4825663"/>
          </a:xfrm>
        </p:grpSpPr>
        <p:grpSp>
          <p:nvGrpSpPr>
            <p:cNvPr id="7" name="Group 6"/>
            <p:cNvGrpSpPr/>
            <p:nvPr/>
          </p:nvGrpSpPr>
          <p:grpSpPr>
            <a:xfrm>
              <a:off x="2590800" y="1371600"/>
              <a:ext cx="3886200" cy="4552815"/>
              <a:chOff x="2590800" y="1371600"/>
              <a:chExt cx="3886200" cy="4552815"/>
            </a:xfrm>
          </p:grpSpPr>
          <p:grpSp>
            <p:nvGrpSpPr>
              <p:cNvPr id="9" name="Group 8"/>
              <p:cNvGrpSpPr/>
              <p:nvPr/>
            </p:nvGrpSpPr>
            <p:grpSpPr>
              <a:xfrm>
                <a:off x="2590800" y="1371600"/>
                <a:ext cx="3886200" cy="4552815"/>
                <a:chOff x="2590800" y="1371600"/>
                <a:chExt cx="3886200" cy="4552815"/>
              </a:xfrm>
            </p:grpSpPr>
            <p:sp>
              <p:nvSpPr>
                <p:cNvPr id="11" name="Oval 10"/>
                <p:cNvSpPr/>
                <p:nvPr/>
              </p:nvSpPr>
              <p:spPr bwMode="auto">
                <a:xfrm>
                  <a:off x="2590800" y="1371600"/>
                  <a:ext cx="3886200" cy="29718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solidFill>
                      <a:schemeClr val="tx2"/>
                    </a:solidFill>
                    <a:latin typeface="Calibri"/>
                    <a:cs typeface="Calibri"/>
                  </a:endParaRPr>
                </a:p>
              </p:txBody>
            </p:sp>
            <p:sp>
              <p:nvSpPr>
                <p:cNvPr id="12" name="Manual Operation 11"/>
                <p:cNvSpPr/>
                <p:nvPr/>
              </p:nvSpPr>
              <p:spPr bwMode="auto">
                <a:xfrm rot="1534091" flipV="1">
                  <a:off x="3244257" y="4705215"/>
                  <a:ext cx="1600200" cy="1219200"/>
                </a:xfrm>
                <a:prstGeom prst="flowChartManualOperation">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solidFill>
                      <a:schemeClr val="tx2"/>
                    </a:solidFill>
                    <a:latin typeface="Calibri"/>
                    <a:cs typeface="Calibri"/>
                  </a:endParaRPr>
                </a:p>
              </p:txBody>
            </p:sp>
            <p:cxnSp>
              <p:nvCxnSpPr>
                <p:cNvPr id="13" name="Straight Connector 12"/>
                <p:cNvCxnSpPr>
                  <a:stCxn id="12" idx="2"/>
                  <a:endCxn id="11" idx="4"/>
                </p:cNvCxnSpPr>
                <p:nvPr/>
              </p:nvCxnSpPr>
              <p:spPr bwMode="auto">
                <a:xfrm flipV="1">
                  <a:off x="4307451" y="4343400"/>
                  <a:ext cx="226449" cy="421512"/>
                </a:xfrm>
                <a:prstGeom prst="line">
                  <a:avLst/>
                </a:prstGeom>
                <a:solidFill>
                  <a:schemeClr val="bg1"/>
                </a:solidFill>
                <a:ln w="12700" cap="flat" cmpd="sng" algn="ctr">
                  <a:solidFill>
                    <a:schemeClr val="tx1"/>
                  </a:solidFill>
                  <a:prstDash val="solid"/>
                  <a:round/>
                  <a:headEnd type="none" w="med" len="med"/>
                  <a:tailEnd type="none" w="med" len="med"/>
                </a:ln>
                <a:effectLst/>
              </p:spPr>
            </p:cxnSp>
          </p:grpSp>
          <p:sp>
            <p:nvSpPr>
              <p:cNvPr id="10" name="TextBox 9"/>
              <p:cNvSpPr txBox="1"/>
              <p:nvPr/>
            </p:nvSpPr>
            <p:spPr>
              <a:xfrm rot="1580343">
                <a:off x="3142018" y="5357919"/>
                <a:ext cx="1575396" cy="400110"/>
              </a:xfrm>
              <a:prstGeom prst="rect">
                <a:avLst/>
              </a:prstGeom>
              <a:noFill/>
            </p:spPr>
            <p:txBody>
              <a:bodyPr wrap="none" rtlCol="0">
                <a:spAutoFit/>
              </a:bodyPr>
              <a:lstStyle/>
              <a:p>
                <a:r>
                  <a:rPr lang="en-US" sz="2000" dirty="0">
                    <a:solidFill>
                      <a:srgbClr val="000000"/>
                    </a:solidFill>
                    <a:latin typeface="Calibri"/>
                    <a:cs typeface="Calibri"/>
                  </a:rPr>
                  <a:t>Compatibility</a:t>
                </a:r>
              </a:p>
            </p:txBody>
          </p:sp>
        </p:grpSp>
        <p:sp>
          <p:nvSpPr>
            <p:cNvPr id="8" name="TextBox 7"/>
            <p:cNvSpPr txBox="1"/>
            <p:nvPr/>
          </p:nvSpPr>
          <p:spPr>
            <a:xfrm>
              <a:off x="4800600" y="5181600"/>
              <a:ext cx="3657600" cy="1015663"/>
            </a:xfrm>
            <a:prstGeom prst="rect">
              <a:avLst/>
            </a:prstGeom>
            <a:noFill/>
          </p:spPr>
          <p:txBody>
            <a:bodyPr wrap="square" rtlCol="0">
              <a:spAutoFit/>
            </a:bodyPr>
            <a:lstStyle/>
            <a:p>
              <a:r>
                <a:rPr lang="en-US" sz="2000" dirty="0">
                  <a:solidFill>
                    <a:srgbClr val="000000"/>
                  </a:solidFill>
                  <a:latin typeface="Calibri"/>
                  <a:cs typeface="Calibri"/>
                </a:rPr>
                <a:t>Cost of software development makes compatibility a major force in market</a:t>
              </a:r>
            </a:p>
          </p:txBody>
        </p:sp>
      </p:grpSp>
      <p:sp>
        <p:nvSpPr>
          <p:cNvPr id="14" name="Rectangle 13"/>
          <p:cNvSpPr/>
          <p:nvPr/>
        </p:nvSpPr>
        <p:spPr bwMode="auto">
          <a:xfrm>
            <a:off x="3233234" y="2316081"/>
            <a:ext cx="1828800" cy="8382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r>
              <a:rPr lang="en-US" sz="2400" dirty="0">
                <a:solidFill>
                  <a:schemeClr val="tx2"/>
                </a:solidFill>
                <a:latin typeface="Calibri"/>
                <a:cs typeface="Calibri"/>
              </a:rPr>
              <a:t>Applications</a:t>
            </a:r>
          </a:p>
        </p:txBody>
      </p:sp>
      <p:sp>
        <p:nvSpPr>
          <p:cNvPr id="15" name="Rectangle 14"/>
          <p:cNvSpPr/>
          <p:nvPr/>
        </p:nvSpPr>
        <p:spPr bwMode="auto">
          <a:xfrm>
            <a:off x="3233234" y="3611481"/>
            <a:ext cx="1828800" cy="8382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r>
              <a:rPr lang="en-US" sz="2400" dirty="0">
                <a:solidFill>
                  <a:schemeClr val="tx2"/>
                </a:solidFill>
                <a:latin typeface="Calibri"/>
                <a:cs typeface="Calibri"/>
              </a:rPr>
              <a:t>Technology</a:t>
            </a:r>
          </a:p>
        </p:txBody>
      </p:sp>
      <p:sp>
        <p:nvSpPr>
          <p:cNvPr id="16" name="Curved Right Arrow 15"/>
          <p:cNvSpPr/>
          <p:nvPr/>
        </p:nvSpPr>
        <p:spPr bwMode="auto">
          <a:xfrm>
            <a:off x="2547434" y="2697081"/>
            <a:ext cx="762000" cy="1447800"/>
          </a:xfrm>
          <a:prstGeom prst="curvedRightArrow">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solidFill>
                <a:schemeClr val="tx2"/>
              </a:solidFill>
              <a:latin typeface="Calibri"/>
              <a:cs typeface="Calibri"/>
            </a:endParaRPr>
          </a:p>
        </p:txBody>
      </p:sp>
      <p:sp>
        <p:nvSpPr>
          <p:cNvPr id="17" name="Curved Right Arrow 16"/>
          <p:cNvSpPr/>
          <p:nvPr/>
        </p:nvSpPr>
        <p:spPr bwMode="auto">
          <a:xfrm flipH="1" flipV="1">
            <a:off x="4985834" y="2697081"/>
            <a:ext cx="762000" cy="1447800"/>
          </a:xfrm>
          <a:prstGeom prst="curvedRightArrow">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solidFill>
                <a:schemeClr val="tx2"/>
              </a:solidFill>
              <a:latin typeface="Calibri"/>
              <a:cs typeface="Calibri"/>
            </a:endParaRPr>
          </a:p>
        </p:txBody>
      </p:sp>
      <p:sp>
        <p:nvSpPr>
          <p:cNvPr id="18" name="TextBox 17"/>
          <p:cNvSpPr txBox="1"/>
          <p:nvPr/>
        </p:nvSpPr>
        <p:spPr>
          <a:xfrm>
            <a:off x="337635" y="1935081"/>
            <a:ext cx="2133599" cy="3046988"/>
          </a:xfrm>
          <a:prstGeom prst="rect">
            <a:avLst/>
          </a:prstGeom>
          <a:noFill/>
        </p:spPr>
        <p:txBody>
          <a:bodyPr wrap="square" rtlCol="0">
            <a:spAutoFit/>
          </a:bodyPr>
          <a:lstStyle/>
          <a:p>
            <a:r>
              <a:rPr lang="en-US" sz="2400" dirty="0">
                <a:solidFill>
                  <a:srgbClr val="000000"/>
                </a:solidFill>
                <a:latin typeface="Calibri"/>
                <a:cs typeface="Calibri"/>
              </a:rPr>
              <a:t>Applications suggest how to improve technology, provide revenue to fund development</a:t>
            </a:r>
          </a:p>
        </p:txBody>
      </p:sp>
      <p:sp>
        <p:nvSpPr>
          <p:cNvPr id="19" name="TextBox 18"/>
          <p:cNvSpPr txBox="1"/>
          <p:nvPr/>
        </p:nvSpPr>
        <p:spPr>
          <a:xfrm>
            <a:off x="6281235" y="2163681"/>
            <a:ext cx="2133599" cy="1938992"/>
          </a:xfrm>
          <a:prstGeom prst="rect">
            <a:avLst/>
          </a:prstGeom>
          <a:noFill/>
        </p:spPr>
        <p:txBody>
          <a:bodyPr wrap="square" rtlCol="0">
            <a:spAutoFit/>
          </a:bodyPr>
          <a:lstStyle/>
          <a:p>
            <a:r>
              <a:rPr lang="en-US" sz="2400" dirty="0">
                <a:solidFill>
                  <a:srgbClr val="000000"/>
                </a:solidFill>
                <a:latin typeface="Calibri"/>
                <a:cs typeface="Calibri"/>
              </a:rPr>
              <a:t>Improved technologies make new applications possible</a:t>
            </a:r>
          </a:p>
        </p:txBody>
      </p:sp>
      <p:sp>
        <p:nvSpPr>
          <p:cNvPr id="3" name="Title 2"/>
          <p:cNvSpPr>
            <a:spLocks noGrp="1"/>
          </p:cNvSpPr>
          <p:nvPr>
            <p:ph type="title"/>
          </p:nvPr>
        </p:nvSpPr>
        <p:spPr>
          <a:xfrm>
            <a:off x="3476530" y="136468"/>
            <a:ext cx="8410669" cy="825283"/>
          </a:xfrm>
        </p:spPr>
        <p:txBody>
          <a:bodyPr/>
          <a:lstStyle/>
          <a:p>
            <a:r>
              <a:rPr lang="fa-IR" dirty="0"/>
              <a:t>معماری به طور مداوم در حال تغییر است </a:t>
            </a:r>
            <a:endParaRPr lang="en-US" dirty="0"/>
          </a:p>
        </p:txBody>
      </p:sp>
      <p:sp>
        <p:nvSpPr>
          <p:cNvPr id="22" name="Rectangle 21"/>
          <p:cNvSpPr/>
          <p:nvPr/>
        </p:nvSpPr>
        <p:spPr>
          <a:xfrm>
            <a:off x="6872941" y="1288750"/>
            <a:ext cx="5155145" cy="707886"/>
          </a:xfrm>
          <a:prstGeom prst="rect">
            <a:avLst/>
          </a:prstGeom>
        </p:spPr>
        <p:txBody>
          <a:bodyPr wrap="square">
            <a:spAutoFit/>
          </a:bodyPr>
          <a:lstStyle/>
          <a:p>
            <a:pPr algn="r" rtl="1"/>
            <a:r>
              <a:rPr lang="fa-IR" sz="2000" dirty="0">
                <a:cs typeface="B Yekan" panose="00000400000000000000" pitchFamily="2" charset="-78"/>
              </a:rPr>
              <a:t>سوال: آیا کاربرد است که تکنولوژی را پیش میبرد یا تکتولوژی هست که کاربرد را تعریف میکند</a:t>
            </a:r>
            <a:endParaRPr lang="en-US" sz="2000" dirty="0">
              <a:cs typeface="B Yekan" panose="00000400000000000000" pitchFamily="2" charset="-78"/>
            </a:endParaRPr>
          </a:p>
        </p:txBody>
      </p:sp>
      <p:sp>
        <p:nvSpPr>
          <p:cNvPr id="23" name="Rectangle 22"/>
          <p:cNvSpPr/>
          <p:nvPr/>
        </p:nvSpPr>
        <p:spPr>
          <a:xfrm>
            <a:off x="7298750" y="4073499"/>
            <a:ext cx="4691632" cy="1754326"/>
          </a:xfrm>
          <a:prstGeom prst="rect">
            <a:avLst/>
          </a:prstGeom>
        </p:spPr>
        <p:txBody>
          <a:bodyPr wrap="square">
            <a:spAutoFit/>
          </a:bodyPr>
          <a:lstStyle/>
          <a:p>
            <a:pPr algn="r" rtl="1"/>
            <a:r>
              <a:rPr lang="fa-IR" dirty="0">
                <a:solidFill>
                  <a:schemeClr val="accent1">
                    <a:lumMod val="75000"/>
                  </a:schemeClr>
                </a:solidFill>
                <a:cs typeface="B Yekan" panose="00000400000000000000" pitchFamily="2" charset="-78"/>
              </a:rPr>
              <a:t>در توسعه گام به گام کاربرد و تکنولوژی باید به سازگاری (</a:t>
            </a:r>
            <a:r>
              <a:rPr lang="en-US" dirty="0">
                <a:solidFill>
                  <a:schemeClr val="accent1">
                    <a:lumMod val="75000"/>
                  </a:schemeClr>
                </a:solidFill>
                <a:cs typeface="Calibri"/>
              </a:rPr>
              <a:t>Compatibility</a:t>
            </a:r>
            <a:r>
              <a:rPr lang="fa-IR" dirty="0">
                <a:solidFill>
                  <a:schemeClr val="accent1">
                    <a:lumMod val="75000"/>
                  </a:schemeClr>
                </a:solidFill>
                <a:cs typeface="B Yekan" panose="00000400000000000000" pitchFamily="2" charset="-78"/>
              </a:rPr>
              <a:t>) توجه داشته باشیم. یعنی سخت افزار جدید باید به گونه ای باشد که کاربردهای قدیمی روی آن اجرا شوند و یا کاربردهای جدید به گونه ای باشند که روی سخت افزار قدیمی هم اجرا شوند.</a:t>
            </a:r>
            <a:endParaRPr lang="en-US" dirty="0">
              <a:solidFill>
                <a:schemeClr val="accent1">
                  <a:lumMod val="75000"/>
                </a:schemeClr>
              </a:solidFill>
              <a:cs typeface="B Yekan" panose="00000400000000000000" pitchFamily="2" charset="-78"/>
            </a:endParaRPr>
          </a:p>
        </p:txBody>
      </p:sp>
      <p:sp>
        <p:nvSpPr>
          <p:cNvPr id="2" name="Slide Number Placeholder 1"/>
          <p:cNvSpPr>
            <a:spLocks noGrp="1"/>
          </p:cNvSpPr>
          <p:nvPr>
            <p:ph type="sldNum" sz="quarter" idx="12"/>
          </p:nvPr>
        </p:nvSpPr>
        <p:spPr/>
        <p:txBody>
          <a:bodyPr/>
          <a:lstStyle/>
          <a:p>
            <a:fld id="{7A24F918-E48B-4CD6-88B4-F48A81EB5FB6}" type="slidenum">
              <a:rPr lang="en-US" smtClean="0"/>
              <a:pPr/>
              <a:t>13</a:t>
            </a:fld>
            <a:endParaRPr lang="en-US"/>
          </a:p>
        </p:txBody>
      </p:sp>
      <p:sp>
        <p:nvSpPr>
          <p:cNvPr id="4" name="Footer Placeholder 3"/>
          <p:cNvSpPr>
            <a:spLocks noGrp="1"/>
          </p:cNvSpPr>
          <p:nvPr>
            <p:ph type="ftr" sz="quarter" idx="11"/>
          </p:nvPr>
        </p:nvSpPr>
        <p:spPr/>
        <p:txBody>
          <a:bodyPr/>
          <a:lstStyle/>
          <a:p>
            <a:r>
              <a:rPr lang="en-US"/>
              <a:t>Copyright © 2019, Elsevier Inc. All rights Reserved</a:t>
            </a:r>
          </a:p>
        </p:txBody>
      </p:sp>
    </p:spTree>
    <p:custDataLst>
      <p:tags r:id="rId1"/>
    </p:custDataLst>
    <p:extLst>
      <p:ext uri="{BB962C8B-B14F-4D97-AF65-F5344CB8AC3E}">
        <p14:creationId xmlns:p14="http://schemas.microsoft.com/office/powerpoint/2010/main" val="274626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par>
                          <p:cTn id="26" fill="hold">
                            <p:stCondLst>
                              <p:cond delay="0"/>
                            </p:stCondLst>
                            <p:childTnLst>
                              <p:par>
                                <p:cTn id="27" presetID="10" presetClass="entr" presetSubtype="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9" grpId="0"/>
      <p:bldP spid="22" grpId="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PTMooresLawai.jpg"/>
          <p:cNvPicPr>
            <a:picLocks noChangeAspect="1"/>
          </p:cNvPicPr>
          <p:nvPr/>
        </p:nvPicPr>
        <p:blipFill>
          <a:blip r:embed="rId4"/>
          <a:stretch>
            <a:fillRect/>
          </a:stretch>
        </p:blipFill>
        <p:spPr>
          <a:xfrm>
            <a:off x="4571999" y="-118698"/>
            <a:ext cx="6934200" cy="6976698"/>
          </a:xfrm>
          <a:prstGeom prst="rect">
            <a:avLst/>
          </a:prstGeom>
        </p:spPr>
      </p:pic>
      <p:sp>
        <p:nvSpPr>
          <p:cNvPr id="8" name="TextBox 7"/>
          <p:cNvSpPr txBox="1"/>
          <p:nvPr/>
        </p:nvSpPr>
        <p:spPr>
          <a:xfrm>
            <a:off x="9829801" y="5715000"/>
            <a:ext cx="1623521" cy="369332"/>
          </a:xfrm>
          <a:prstGeom prst="rect">
            <a:avLst/>
          </a:prstGeom>
          <a:noFill/>
        </p:spPr>
        <p:txBody>
          <a:bodyPr wrap="none" rtlCol="0">
            <a:spAutoFit/>
          </a:bodyPr>
          <a:lstStyle/>
          <a:p>
            <a:r>
              <a:rPr lang="en-US" dirty="0">
                <a:solidFill>
                  <a:srgbClr val="000000"/>
                </a:solidFill>
              </a:rPr>
              <a:t>[from </a:t>
            </a:r>
            <a:r>
              <a:rPr lang="en-US" dirty="0" err="1">
                <a:solidFill>
                  <a:srgbClr val="000000"/>
                </a:solidFill>
              </a:rPr>
              <a:t>Kurzweil</a:t>
            </a:r>
            <a:r>
              <a:rPr lang="en-US" dirty="0">
                <a:solidFill>
                  <a:srgbClr val="000000"/>
                </a:solidFill>
              </a:rPr>
              <a:t>]</a:t>
            </a:r>
          </a:p>
        </p:txBody>
      </p:sp>
      <p:sp>
        <p:nvSpPr>
          <p:cNvPr id="9" name="TextBox 8"/>
          <p:cNvSpPr txBox="1"/>
          <p:nvPr/>
        </p:nvSpPr>
        <p:spPr>
          <a:xfrm>
            <a:off x="6172200" y="2286000"/>
            <a:ext cx="2590800" cy="1569660"/>
          </a:xfrm>
          <a:prstGeom prst="rect">
            <a:avLst/>
          </a:prstGeom>
          <a:noFill/>
        </p:spPr>
        <p:txBody>
          <a:bodyPr wrap="square" rtlCol="0">
            <a:spAutoFit/>
          </a:bodyPr>
          <a:lstStyle/>
          <a:p>
            <a:r>
              <a:rPr lang="en-US" sz="3200" dirty="0">
                <a:solidFill>
                  <a:srgbClr val="000000"/>
                </a:solidFill>
              </a:rPr>
              <a:t>Major Technology Generations</a:t>
            </a:r>
          </a:p>
        </p:txBody>
      </p:sp>
      <p:sp>
        <p:nvSpPr>
          <p:cNvPr id="10" name="TextBox 9"/>
          <p:cNvSpPr txBox="1"/>
          <p:nvPr/>
        </p:nvSpPr>
        <p:spPr>
          <a:xfrm>
            <a:off x="9067801" y="3505200"/>
            <a:ext cx="849913" cy="369332"/>
          </a:xfrm>
          <a:prstGeom prst="rect">
            <a:avLst/>
          </a:prstGeom>
          <a:noFill/>
        </p:spPr>
        <p:txBody>
          <a:bodyPr wrap="none" rtlCol="0">
            <a:spAutoFit/>
          </a:bodyPr>
          <a:lstStyle/>
          <a:p>
            <a:r>
              <a:rPr lang="en-US" dirty="0">
                <a:solidFill>
                  <a:srgbClr val="000000"/>
                </a:solidFill>
              </a:rPr>
              <a:t>Bipolar</a:t>
            </a:r>
          </a:p>
        </p:txBody>
      </p:sp>
      <p:sp>
        <p:nvSpPr>
          <p:cNvPr id="11" name="TextBox 10"/>
          <p:cNvSpPr txBox="1"/>
          <p:nvPr/>
        </p:nvSpPr>
        <p:spPr>
          <a:xfrm>
            <a:off x="10134601" y="3733800"/>
            <a:ext cx="761747" cy="369332"/>
          </a:xfrm>
          <a:prstGeom prst="rect">
            <a:avLst/>
          </a:prstGeom>
          <a:noFill/>
        </p:spPr>
        <p:txBody>
          <a:bodyPr wrap="none" rtlCol="0">
            <a:spAutoFit/>
          </a:bodyPr>
          <a:lstStyle/>
          <a:p>
            <a:r>
              <a:rPr lang="en-US" dirty="0" err="1">
                <a:solidFill>
                  <a:srgbClr val="000000"/>
                </a:solidFill>
              </a:rPr>
              <a:t>nMOS</a:t>
            </a:r>
            <a:endParaRPr lang="en-US" dirty="0">
              <a:solidFill>
                <a:srgbClr val="000000"/>
              </a:solidFill>
            </a:endParaRPr>
          </a:p>
        </p:txBody>
      </p:sp>
      <p:sp>
        <p:nvSpPr>
          <p:cNvPr id="12" name="TextBox 11"/>
          <p:cNvSpPr txBox="1"/>
          <p:nvPr/>
        </p:nvSpPr>
        <p:spPr>
          <a:xfrm>
            <a:off x="10439401" y="3352800"/>
            <a:ext cx="763351" cy="369332"/>
          </a:xfrm>
          <a:prstGeom prst="rect">
            <a:avLst/>
          </a:prstGeom>
          <a:noFill/>
        </p:spPr>
        <p:txBody>
          <a:bodyPr wrap="none" rtlCol="0">
            <a:spAutoFit/>
          </a:bodyPr>
          <a:lstStyle/>
          <a:p>
            <a:r>
              <a:rPr lang="en-US" dirty="0">
                <a:solidFill>
                  <a:srgbClr val="000000"/>
                </a:solidFill>
              </a:rPr>
              <a:t>CMOS</a:t>
            </a:r>
          </a:p>
        </p:txBody>
      </p:sp>
      <p:sp>
        <p:nvSpPr>
          <p:cNvPr id="13" name="TextBox 12"/>
          <p:cNvSpPr txBox="1"/>
          <p:nvPr/>
        </p:nvSpPr>
        <p:spPr>
          <a:xfrm>
            <a:off x="9753601" y="4114800"/>
            <a:ext cx="761747" cy="369332"/>
          </a:xfrm>
          <a:prstGeom prst="rect">
            <a:avLst/>
          </a:prstGeom>
          <a:noFill/>
        </p:spPr>
        <p:txBody>
          <a:bodyPr wrap="none" rtlCol="0">
            <a:spAutoFit/>
          </a:bodyPr>
          <a:lstStyle/>
          <a:p>
            <a:r>
              <a:rPr lang="en-US" dirty="0" err="1">
                <a:solidFill>
                  <a:srgbClr val="000000"/>
                </a:solidFill>
              </a:rPr>
              <a:t>pMOS</a:t>
            </a:r>
            <a:endParaRPr lang="en-US" dirty="0">
              <a:solidFill>
                <a:srgbClr val="000000"/>
              </a:solidFill>
            </a:endParaRPr>
          </a:p>
        </p:txBody>
      </p:sp>
      <p:sp>
        <p:nvSpPr>
          <p:cNvPr id="14" name="TextBox 13"/>
          <p:cNvSpPr txBox="1"/>
          <p:nvPr/>
        </p:nvSpPr>
        <p:spPr>
          <a:xfrm>
            <a:off x="7315200" y="4800600"/>
            <a:ext cx="772134" cy="369332"/>
          </a:xfrm>
          <a:prstGeom prst="rect">
            <a:avLst/>
          </a:prstGeom>
          <a:noFill/>
        </p:spPr>
        <p:txBody>
          <a:bodyPr wrap="none" rtlCol="0">
            <a:spAutoFit/>
          </a:bodyPr>
          <a:lstStyle/>
          <a:p>
            <a:r>
              <a:rPr lang="en-US" dirty="0">
                <a:solidFill>
                  <a:srgbClr val="000000"/>
                </a:solidFill>
              </a:rPr>
              <a:t>Relays</a:t>
            </a:r>
          </a:p>
        </p:txBody>
      </p:sp>
      <p:sp>
        <p:nvSpPr>
          <p:cNvPr id="15" name="TextBox 14"/>
          <p:cNvSpPr txBox="1"/>
          <p:nvPr/>
        </p:nvSpPr>
        <p:spPr>
          <a:xfrm>
            <a:off x="8077200" y="3962400"/>
            <a:ext cx="914400" cy="923330"/>
          </a:xfrm>
          <a:prstGeom prst="rect">
            <a:avLst/>
          </a:prstGeom>
          <a:noFill/>
        </p:spPr>
        <p:txBody>
          <a:bodyPr wrap="square" rtlCol="0">
            <a:spAutoFit/>
          </a:bodyPr>
          <a:lstStyle/>
          <a:p>
            <a:r>
              <a:rPr lang="en-US" dirty="0">
                <a:solidFill>
                  <a:srgbClr val="000000"/>
                </a:solidFill>
              </a:rPr>
              <a:t>Vacuum Tubes</a:t>
            </a:r>
          </a:p>
        </p:txBody>
      </p:sp>
      <p:sp>
        <p:nvSpPr>
          <p:cNvPr id="16" name="TextBox 15"/>
          <p:cNvSpPr txBox="1"/>
          <p:nvPr/>
        </p:nvSpPr>
        <p:spPr>
          <a:xfrm>
            <a:off x="5943600" y="5867400"/>
            <a:ext cx="1902252" cy="369332"/>
          </a:xfrm>
          <a:prstGeom prst="rect">
            <a:avLst/>
          </a:prstGeom>
          <a:noFill/>
        </p:spPr>
        <p:txBody>
          <a:bodyPr wrap="none" rtlCol="0">
            <a:spAutoFit/>
          </a:bodyPr>
          <a:lstStyle/>
          <a:p>
            <a:r>
              <a:rPr lang="en-US" dirty="0">
                <a:solidFill>
                  <a:srgbClr val="000000"/>
                </a:solidFill>
              </a:rPr>
              <a:t>Electromechanical</a:t>
            </a:r>
          </a:p>
        </p:txBody>
      </p:sp>
      <p:grpSp>
        <p:nvGrpSpPr>
          <p:cNvPr id="17" name="Group 16"/>
          <p:cNvGrpSpPr/>
          <p:nvPr/>
        </p:nvGrpSpPr>
        <p:grpSpPr>
          <a:xfrm>
            <a:off x="10896348" y="794064"/>
            <a:ext cx="990600" cy="1556468"/>
            <a:chOff x="7391399" y="583912"/>
            <a:chExt cx="990600" cy="1556468"/>
          </a:xfrm>
        </p:grpSpPr>
        <p:sp>
          <p:nvSpPr>
            <p:cNvPr id="18" name="TextBox 17"/>
            <p:cNvSpPr txBox="1"/>
            <p:nvPr/>
          </p:nvSpPr>
          <p:spPr>
            <a:xfrm>
              <a:off x="7391399" y="583912"/>
              <a:ext cx="990600" cy="1323439"/>
            </a:xfrm>
            <a:prstGeom prst="rect">
              <a:avLst/>
            </a:prstGeom>
            <a:noFill/>
          </p:spPr>
          <p:txBody>
            <a:bodyPr wrap="square" rtlCol="0">
              <a:spAutoFit/>
            </a:bodyPr>
            <a:lstStyle/>
            <a:p>
              <a:r>
                <a:rPr lang="en-US" sz="8000" b="1" dirty="0">
                  <a:solidFill>
                    <a:srgbClr val="C00000"/>
                  </a:solidFill>
                </a:rPr>
                <a:t>?</a:t>
              </a:r>
              <a:endParaRPr lang="en-US" sz="6000" b="1" dirty="0">
                <a:solidFill>
                  <a:srgbClr val="C00000"/>
                </a:solidFill>
              </a:endParaRPr>
            </a:p>
          </p:txBody>
        </p:sp>
        <p:sp>
          <p:nvSpPr>
            <p:cNvPr id="19" name="Right Arrow 18"/>
            <p:cNvSpPr/>
            <p:nvPr/>
          </p:nvSpPr>
          <p:spPr bwMode="auto">
            <a:xfrm rot="19408684">
              <a:off x="7460111" y="1683180"/>
              <a:ext cx="685800" cy="457200"/>
            </a:xfrm>
            <a:prstGeom prst="rightArrow">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solidFill>
                  <a:schemeClr val="tx2"/>
                </a:solidFill>
                <a:latin typeface="Arial" charset="0"/>
              </a:endParaRPr>
            </a:p>
          </p:txBody>
        </p:sp>
      </p:grpSp>
      <p:sp>
        <p:nvSpPr>
          <p:cNvPr id="3" name="Rectangle 2"/>
          <p:cNvSpPr/>
          <p:nvPr/>
        </p:nvSpPr>
        <p:spPr>
          <a:xfrm>
            <a:off x="139700" y="1255930"/>
            <a:ext cx="4432299" cy="1569660"/>
          </a:xfrm>
          <a:prstGeom prst="rect">
            <a:avLst/>
          </a:prstGeom>
        </p:spPr>
        <p:txBody>
          <a:bodyPr wrap="square">
            <a:spAutoFit/>
          </a:bodyPr>
          <a:lstStyle/>
          <a:p>
            <a:r>
              <a:rPr lang="en-US" sz="2400" b="1" dirty="0"/>
              <a:t>Moore's law</a:t>
            </a:r>
            <a:r>
              <a:rPr lang="en-US" sz="2400" dirty="0"/>
              <a:t> is the observation that </a:t>
            </a:r>
            <a:r>
              <a:rPr lang="en-US" sz="2400" dirty="0">
                <a:hlinkClick r:id="rId5" tooltip="Transistor count"/>
              </a:rPr>
              <a:t>the number</a:t>
            </a:r>
            <a:r>
              <a:rPr lang="en-US" sz="2400" dirty="0"/>
              <a:t> of </a:t>
            </a:r>
            <a:r>
              <a:rPr lang="en-US" sz="2400" dirty="0">
                <a:hlinkClick r:id="rId6" tooltip="Transistor"/>
              </a:rPr>
              <a:t>transistors</a:t>
            </a:r>
            <a:r>
              <a:rPr lang="en-US" sz="2400" dirty="0"/>
              <a:t> in a dense </a:t>
            </a:r>
            <a:r>
              <a:rPr lang="en-US" sz="2400" dirty="0">
                <a:hlinkClick r:id="rId7" tooltip="Integrated circuit"/>
              </a:rPr>
              <a:t>integrated circuit</a:t>
            </a:r>
            <a:r>
              <a:rPr lang="en-US" sz="2400" dirty="0"/>
              <a:t> (IC) doubles about every two years. </a:t>
            </a:r>
          </a:p>
        </p:txBody>
      </p:sp>
      <p:pic>
        <p:nvPicPr>
          <p:cNvPr id="5" name="Picture 4"/>
          <p:cNvPicPr>
            <a:picLocks noChangeAspect="1"/>
          </p:cNvPicPr>
          <p:nvPr/>
        </p:nvPicPr>
        <p:blipFill>
          <a:blip r:embed="rId8"/>
          <a:stretch>
            <a:fillRect/>
          </a:stretch>
        </p:blipFill>
        <p:spPr>
          <a:xfrm>
            <a:off x="211373" y="2875213"/>
            <a:ext cx="2541962" cy="3617661"/>
          </a:xfrm>
          <a:prstGeom prst="rect">
            <a:avLst/>
          </a:prstGeom>
        </p:spPr>
      </p:pic>
      <p:sp>
        <p:nvSpPr>
          <p:cNvPr id="2" name="Slide Number Placeholder 1"/>
          <p:cNvSpPr>
            <a:spLocks noGrp="1"/>
          </p:cNvSpPr>
          <p:nvPr>
            <p:ph type="sldNum" sz="quarter" idx="12"/>
          </p:nvPr>
        </p:nvSpPr>
        <p:spPr/>
        <p:txBody>
          <a:bodyPr/>
          <a:lstStyle/>
          <a:p>
            <a:fld id="{7A24F918-E48B-4CD6-88B4-F48A81EB5FB6}" type="slidenum">
              <a:rPr lang="en-US" smtClean="0"/>
              <a:pPr/>
              <a:t>14</a:t>
            </a:fld>
            <a:endParaRPr lang="en-US"/>
          </a:p>
        </p:txBody>
      </p:sp>
      <p:sp>
        <p:nvSpPr>
          <p:cNvPr id="4" name="Footer Placeholder 3"/>
          <p:cNvSpPr>
            <a:spLocks noGrp="1"/>
          </p:cNvSpPr>
          <p:nvPr>
            <p:ph type="ftr" sz="quarter" idx="11"/>
          </p:nvPr>
        </p:nvSpPr>
        <p:spPr/>
        <p:txBody>
          <a:bodyPr/>
          <a:lstStyle/>
          <a:p>
            <a:r>
              <a:rPr lang="en-US"/>
              <a:t>Copyright © 2019, Elsevier Inc. All rights Reserved</a:t>
            </a:r>
          </a:p>
        </p:txBody>
      </p:sp>
    </p:spTree>
    <p:custDataLst>
      <p:tags r:id="rId1"/>
    </p:custDataLst>
    <p:extLst>
      <p:ext uri="{BB962C8B-B14F-4D97-AF65-F5344CB8AC3E}">
        <p14:creationId xmlns:p14="http://schemas.microsoft.com/office/powerpoint/2010/main" val="346535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Z:\WOMAT\Production\Artfinal\0000000038\MKCAD\978-0-12-811905-1\0003165540\XMLLowres\f01-01-97801281190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634" y="1307661"/>
            <a:ext cx="9935113" cy="530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normAutofit/>
          </a:bodyPr>
          <a:lstStyle/>
          <a:p>
            <a:r>
              <a:rPr lang="en-US" dirty="0"/>
              <a:t>Single-Thread Processor Performance</a:t>
            </a:r>
          </a:p>
        </p:txBody>
      </p:sp>
      <p:sp>
        <p:nvSpPr>
          <p:cNvPr id="2" name="Slide Number Placeholder 1"/>
          <p:cNvSpPr>
            <a:spLocks noGrp="1"/>
          </p:cNvSpPr>
          <p:nvPr>
            <p:ph type="sldNum" sz="quarter" idx="12"/>
          </p:nvPr>
        </p:nvSpPr>
        <p:spPr/>
        <p:txBody>
          <a:bodyPr/>
          <a:lstStyle/>
          <a:p>
            <a:fld id="{7A24F918-E48B-4CD6-88B4-F48A81EB5FB6}" type="slidenum">
              <a:rPr lang="en-US" smtClean="0"/>
              <a:pPr/>
              <a:t>15</a:t>
            </a:fld>
            <a:endParaRPr lang="en-US"/>
          </a:p>
        </p:txBody>
      </p:sp>
      <p:sp>
        <p:nvSpPr>
          <p:cNvPr id="4" name="Footer Placeholder 3"/>
          <p:cNvSpPr>
            <a:spLocks noGrp="1"/>
          </p:cNvSpPr>
          <p:nvPr>
            <p:ph type="ftr" sz="quarter" idx="11"/>
          </p:nvPr>
        </p:nvSpPr>
        <p:spPr/>
        <p:txBody>
          <a:bodyPr/>
          <a:lstStyle/>
          <a:p>
            <a:r>
              <a:rPr lang="en-US"/>
              <a:t>Copyright © 2019, Elsevier Inc. All rights Reserved</a:t>
            </a:r>
          </a:p>
        </p:txBody>
      </p:sp>
    </p:spTree>
    <p:extLst>
      <p:ext uri="{BB962C8B-B14F-4D97-AF65-F5344CB8AC3E}">
        <p14:creationId xmlns:p14="http://schemas.microsoft.com/office/powerpoint/2010/main" val="1509371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65825" y="136468"/>
            <a:ext cx="7921374" cy="825283"/>
          </a:xfrm>
        </p:spPr>
        <p:txBody>
          <a:bodyPr/>
          <a:lstStyle/>
          <a:p>
            <a:r>
              <a:rPr lang="fa-IR" dirty="0"/>
              <a:t>تحول در طراحی کامپیوتر </a:t>
            </a:r>
            <a:endParaRPr lang="en-US" dirty="0"/>
          </a:p>
        </p:txBody>
      </p:sp>
      <p:sp>
        <p:nvSpPr>
          <p:cNvPr id="8" name="Content Placeholder 4"/>
          <p:cNvSpPr>
            <a:spLocks noGrp="1"/>
          </p:cNvSpPr>
          <p:nvPr>
            <p:ph idx="1"/>
          </p:nvPr>
        </p:nvSpPr>
        <p:spPr>
          <a:xfrm>
            <a:off x="341194" y="1240077"/>
            <a:ext cx="11445797" cy="5166142"/>
          </a:xfrm>
        </p:spPr>
        <p:txBody>
          <a:bodyPr>
            <a:normAutofit/>
          </a:bodyPr>
          <a:lstStyle/>
          <a:p>
            <a:pPr>
              <a:lnSpc>
                <a:spcPct val="150000"/>
              </a:lnSpc>
            </a:pPr>
            <a:r>
              <a:rPr lang="fa-IR" dirty="0">
                <a:latin typeface="+mj-lt"/>
              </a:rPr>
              <a:t>از سال 1950 در طی50 سال اول، قانون مور حاکم بود</a:t>
            </a:r>
          </a:p>
          <a:p>
            <a:pPr lvl="1">
              <a:lnSpc>
                <a:spcPct val="150000"/>
              </a:lnSpc>
            </a:pPr>
            <a:r>
              <a:rPr lang="fa-IR" dirty="0">
                <a:latin typeface="+mj-lt"/>
              </a:rPr>
              <a:t>بهبود فناوری باعث بهبود مستمر عملکرد میشد</a:t>
            </a:r>
          </a:p>
          <a:p>
            <a:pPr lvl="1">
              <a:lnSpc>
                <a:spcPct val="150000"/>
              </a:lnSpc>
            </a:pPr>
            <a:r>
              <a:rPr lang="fa-IR" dirty="0">
                <a:latin typeface="+mj-lt"/>
              </a:rPr>
              <a:t>بدون تغییر مدلهای نرم افزاری، انرژی بهبود پیدا میکرد</a:t>
            </a:r>
          </a:p>
          <a:p>
            <a:pPr lvl="1">
              <a:lnSpc>
                <a:spcPct val="150000"/>
              </a:lnSpc>
            </a:pPr>
            <a:r>
              <a:rPr lang="fa-IR" dirty="0">
                <a:latin typeface="+mj-lt"/>
              </a:rPr>
              <a:t>برنامه نویسان سطوح مختلف برای پیاده سازی برنامه ها ارائه میکردند</a:t>
            </a:r>
          </a:p>
          <a:p>
            <a:pPr lvl="1">
              <a:lnSpc>
                <a:spcPct val="150000"/>
              </a:lnSpc>
            </a:pPr>
            <a:r>
              <a:rPr lang="fa-IR" dirty="0">
                <a:latin typeface="+mj-lt"/>
              </a:rPr>
              <a:t>چشم امید نرم افزار کاران به بهبود سخت افزار بود </a:t>
            </a:r>
          </a:p>
          <a:p>
            <a:pPr>
              <a:lnSpc>
                <a:spcPct val="150000"/>
              </a:lnSpc>
            </a:pPr>
            <a:r>
              <a:rPr lang="fa-IR" dirty="0">
                <a:latin typeface="+mj-lt"/>
              </a:rPr>
              <a:t>در دو دهه اخیر، تکنولوژی ساخت (کلاک را بالا بردن و تعداد ترانیزیستورها را افزایش دادن و...) مقیاس بندی فناوری کند (</a:t>
            </a:r>
            <a:r>
              <a:rPr lang="fa-IR" dirty="0">
                <a:solidFill>
                  <a:srgbClr val="C00000"/>
                </a:solidFill>
                <a:latin typeface="+mj-lt"/>
              </a:rPr>
              <a:t>متوقف</a:t>
            </a:r>
            <a:r>
              <a:rPr lang="fa-IR" dirty="0">
                <a:latin typeface="+mj-lt"/>
              </a:rPr>
              <a:t>) </a:t>
            </a:r>
            <a:r>
              <a:rPr lang="fa-IR" dirty="0"/>
              <a:t>شد</a:t>
            </a:r>
            <a:endParaRPr lang="fa-IR" dirty="0">
              <a:latin typeface="+mj-lt"/>
            </a:endParaRPr>
          </a:p>
        </p:txBody>
      </p:sp>
      <p:sp>
        <p:nvSpPr>
          <p:cNvPr id="39" name="Title 1"/>
          <p:cNvSpPr txBox="1">
            <a:spLocks/>
          </p:cNvSpPr>
          <p:nvPr/>
        </p:nvSpPr>
        <p:spPr>
          <a:xfrm>
            <a:off x="126714" y="358549"/>
            <a:ext cx="5816886" cy="838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tx1"/>
                </a:solidFill>
                <a:latin typeface="Times New Roman" pitchFamily="18" charset="0"/>
                <a:ea typeface="+mj-ea"/>
                <a:cs typeface="Times New Roman" pitchFamily="18" charset="0"/>
              </a:defRPr>
            </a:lvl1pPr>
          </a:lstStyle>
          <a:p>
            <a:r>
              <a:rPr lang="en-US" sz="2800" dirty="0">
                <a:solidFill>
                  <a:srgbClr val="C00000"/>
                </a:solidFill>
                <a:latin typeface="+mj-lt"/>
              </a:rPr>
              <a:t>Upheaval in Computer Design</a:t>
            </a:r>
          </a:p>
        </p:txBody>
      </p:sp>
      <p:sp>
        <p:nvSpPr>
          <p:cNvPr id="2" name="Slide Number Placeholder 1"/>
          <p:cNvSpPr>
            <a:spLocks noGrp="1"/>
          </p:cNvSpPr>
          <p:nvPr>
            <p:ph type="sldNum" sz="quarter" idx="12"/>
          </p:nvPr>
        </p:nvSpPr>
        <p:spPr/>
        <p:txBody>
          <a:bodyPr/>
          <a:lstStyle/>
          <a:p>
            <a:fld id="{7A24F918-E48B-4CD6-88B4-F48A81EB5FB6}" type="slidenum">
              <a:rPr lang="en-US" smtClean="0"/>
              <a:pPr/>
              <a:t>16</a:t>
            </a:fld>
            <a:endParaRPr lang="en-US"/>
          </a:p>
        </p:txBody>
      </p:sp>
      <p:sp>
        <p:nvSpPr>
          <p:cNvPr id="4" name="Footer Placeholder 3"/>
          <p:cNvSpPr>
            <a:spLocks noGrp="1"/>
          </p:cNvSpPr>
          <p:nvPr>
            <p:ph type="ftr" sz="quarter" idx="11"/>
          </p:nvPr>
        </p:nvSpPr>
        <p:spPr/>
        <p:txBody>
          <a:bodyPr/>
          <a:lstStyle/>
          <a:p>
            <a:r>
              <a:rPr lang="en-US"/>
              <a:t>Copyright © 2019, Elsevier Inc. All rights Reserved</a:t>
            </a:r>
          </a:p>
        </p:txBody>
      </p:sp>
    </p:spTree>
    <p:custDataLst>
      <p:tags r:id="rId1"/>
    </p:custDataLst>
    <p:extLst>
      <p:ext uri="{BB962C8B-B14F-4D97-AF65-F5344CB8AC3E}">
        <p14:creationId xmlns:p14="http://schemas.microsoft.com/office/powerpoint/2010/main" val="143550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0"/>
                                  </p:stCondLst>
                                  <p:childTnLst>
                                    <p:set>
                                      <p:cBhvr>
                                        <p:cTn id="9" dur="1" fill="hold">
                                          <p:stCondLst>
                                            <p:cond delay="0"/>
                                          </p:stCondLst>
                                        </p:cTn>
                                        <p:tgtEl>
                                          <p:spTgt spid="8">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200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par>
                          <p:cTn id="13" fill="hold">
                            <p:stCondLst>
                              <p:cond delay="4000"/>
                            </p:stCondLst>
                            <p:childTnLst>
                              <p:par>
                                <p:cTn id="14" presetID="1" presetClass="entr" presetSubtype="0" fill="hold" grpId="0" nodeType="afterEffect">
                                  <p:stCondLst>
                                    <p:cond delay="2000"/>
                                  </p:stCondLst>
                                  <p:childTnLst>
                                    <p:set>
                                      <p:cBhvr>
                                        <p:cTn id="15" dur="1" fill="hold">
                                          <p:stCondLst>
                                            <p:cond delay="0"/>
                                          </p:stCondLst>
                                        </p:cTn>
                                        <p:tgtEl>
                                          <p:spTgt spid="8">
                                            <p:txEl>
                                              <p:pRg st="3" end="3"/>
                                            </p:txEl>
                                          </p:spTgt>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grpId="0" nodeType="afterEffect">
                                  <p:stCondLst>
                                    <p:cond delay="200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65825" y="136468"/>
            <a:ext cx="7921374" cy="825283"/>
          </a:xfrm>
        </p:spPr>
        <p:txBody>
          <a:bodyPr/>
          <a:lstStyle/>
          <a:p>
            <a:r>
              <a:rPr lang="fa-IR" dirty="0"/>
              <a:t>تحول در طراحی کامپیوتر (ادامه..) </a:t>
            </a:r>
            <a:endParaRPr lang="en-US" dirty="0"/>
          </a:p>
        </p:txBody>
      </p:sp>
      <p:sp>
        <p:nvSpPr>
          <p:cNvPr id="8" name="Content Placeholder 4"/>
          <p:cNvSpPr>
            <a:spLocks noGrp="1"/>
          </p:cNvSpPr>
          <p:nvPr>
            <p:ph idx="1"/>
          </p:nvPr>
        </p:nvSpPr>
        <p:spPr>
          <a:xfrm>
            <a:off x="2280862" y="1240077"/>
            <a:ext cx="9506129" cy="5166142"/>
          </a:xfrm>
        </p:spPr>
        <p:txBody>
          <a:bodyPr>
            <a:normAutofit fontScale="85000" lnSpcReduction="20000"/>
          </a:bodyPr>
          <a:lstStyle/>
          <a:p>
            <a:pPr>
              <a:lnSpc>
                <a:spcPct val="150000"/>
              </a:lnSpc>
            </a:pPr>
            <a:r>
              <a:rPr lang="fa-IR" dirty="0">
                <a:latin typeface="+mj-lt"/>
              </a:rPr>
              <a:t>این سد بزرگ دنارد اسکیلینگ (</a:t>
            </a:r>
            <a:r>
              <a:rPr lang="en-US" dirty="0">
                <a:latin typeface="+mj-lt"/>
              </a:rPr>
              <a:t>Dennard Scaling</a:t>
            </a:r>
            <a:r>
              <a:rPr lang="fa-IR" dirty="0">
                <a:latin typeface="+mj-lt"/>
              </a:rPr>
              <a:t>) بود.</a:t>
            </a:r>
          </a:p>
          <a:p>
            <a:pPr>
              <a:lnSpc>
                <a:spcPct val="150000"/>
              </a:lnSpc>
            </a:pPr>
            <a:r>
              <a:rPr lang="fa-IR" dirty="0">
                <a:latin typeface="+mj-lt"/>
              </a:rPr>
              <a:t>دنارد گفت که با پیشرفت تکنولوژی </a:t>
            </a:r>
            <a:r>
              <a:rPr lang="en-US" dirty="0">
                <a:latin typeface="+mj-lt"/>
              </a:rPr>
              <a:t>Power density</a:t>
            </a:r>
            <a:r>
              <a:rPr lang="fa-IR" dirty="0">
                <a:latin typeface="+mj-lt"/>
              </a:rPr>
              <a:t> ثابت میماند و ارتباطی با تکنولوژی ندارد.</a:t>
            </a:r>
          </a:p>
          <a:p>
            <a:pPr>
              <a:lnSpc>
                <a:spcPct val="150000"/>
              </a:lnSpc>
            </a:pPr>
            <a:r>
              <a:rPr lang="fa-IR" dirty="0">
                <a:latin typeface="+mj-lt"/>
              </a:rPr>
              <a:t>اگر تعداد ترانزیستور در واحد سطح افزایش یابد (مور)، میزان مصرف انرژی ثابت میماند (دنارد).</a:t>
            </a:r>
          </a:p>
          <a:p>
            <a:pPr>
              <a:lnSpc>
                <a:spcPct val="150000"/>
              </a:lnSpc>
            </a:pPr>
            <a:r>
              <a:rPr lang="fa-IR" dirty="0">
                <a:latin typeface="+mj-lt"/>
              </a:rPr>
              <a:t>بنابراین باکوچک شدن ابعاد ترانزیستور ولتاژ و جریان کم میشد </a:t>
            </a:r>
            <a:r>
              <a:rPr lang="fa-IR" dirty="0"/>
              <a:t>لذا میتوانستیم ابعاد را کم کنیم</a:t>
            </a:r>
            <a:r>
              <a:rPr lang="fa-IR" dirty="0">
                <a:latin typeface="+mj-lt"/>
              </a:rPr>
              <a:t> که طبق قانون دنارد مصرف انرژی ثابت باقی میماند.</a:t>
            </a:r>
          </a:p>
          <a:p>
            <a:pPr>
              <a:lnSpc>
                <a:spcPct val="150000"/>
              </a:lnSpc>
            </a:pPr>
            <a:r>
              <a:rPr lang="fa-IR" dirty="0">
                <a:latin typeface="+mj-lt"/>
              </a:rPr>
              <a:t>ولتاژی که یک زمانی 5 ولت بود به مرور کم شد و به 3 ولت رسید و الان به 1.3 رسیده است. </a:t>
            </a:r>
          </a:p>
        </p:txBody>
      </p:sp>
      <p:sp>
        <p:nvSpPr>
          <p:cNvPr id="39" name="Title 1"/>
          <p:cNvSpPr txBox="1">
            <a:spLocks/>
          </p:cNvSpPr>
          <p:nvPr/>
        </p:nvSpPr>
        <p:spPr>
          <a:xfrm>
            <a:off x="126714" y="358549"/>
            <a:ext cx="5816886" cy="838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tx1"/>
                </a:solidFill>
                <a:latin typeface="Times New Roman" pitchFamily="18" charset="0"/>
                <a:ea typeface="+mj-ea"/>
                <a:cs typeface="Times New Roman" pitchFamily="18" charset="0"/>
              </a:defRPr>
            </a:lvl1pPr>
          </a:lstStyle>
          <a:p>
            <a:r>
              <a:rPr lang="en-US" sz="2800" dirty="0">
                <a:solidFill>
                  <a:srgbClr val="C00000"/>
                </a:solidFill>
                <a:latin typeface="+mj-lt"/>
              </a:rPr>
              <a:t>Dennard Scaling</a:t>
            </a:r>
          </a:p>
        </p:txBody>
      </p:sp>
      <p:grpSp>
        <p:nvGrpSpPr>
          <p:cNvPr id="9" name="Group 8"/>
          <p:cNvGrpSpPr/>
          <p:nvPr/>
        </p:nvGrpSpPr>
        <p:grpSpPr>
          <a:xfrm>
            <a:off x="126714" y="3108173"/>
            <a:ext cx="6096000" cy="3442973"/>
            <a:chOff x="1" y="3138069"/>
            <a:chExt cx="6096000" cy="3442973"/>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14" y="3138069"/>
              <a:ext cx="2145649" cy="2753314"/>
            </a:xfrm>
            <a:prstGeom prst="rect">
              <a:avLst/>
            </a:prstGeom>
          </p:spPr>
        </p:pic>
        <p:sp>
          <p:nvSpPr>
            <p:cNvPr id="6" name="Rectangle 5"/>
            <p:cNvSpPr/>
            <p:nvPr/>
          </p:nvSpPr>
          <p:spPr>
            <a:xfrm>
              <a:off x="1" y="5934711"/>
              <a:ext cx="6096000" cy="646331"/>
            </a:xfrm>
            <a:prstGeom prst="rect">
              <a:avLst/>
            </a:prstGeom>
          </p:spPr>
          <p:txBody>
            <a:bodyPr>
              <a:spAutoFit/>
            </a:bodyPr>
            <a:lstStyle/>
            <a:p>
              <a:r>
                <a:rPr lang="en-US" b="1" dirty="0"/>
                <a:t>Robert Dennard</a:t>
              </a:r>
              <a:r>
                <a:rPr lang="en-US" dirty="0"/>
                <a:t> (born September 5, 1932) is an </a:t>
              </a:r>
              <a:r>
                <a:rPr lang="en-US" dirty="0">
                  <a:hlinkClick r:id="rId4" tooltip="United States"/>
                </a:rPr>
                <a:t>American</a:t>
              </a:r>
              <a:r>
                <a:rPr lang="en-US" dirty="0"/>
                <a:t> </a:t>
              </a:r>
              <a:r>
                <a:rPr lang="en-US" dirty="0">
                  <a:hlinkClick r:id="rId5" tooltip="Electrical engineer"/>
                </a:rPr>
                <a:t>electrical engineer</a:t>
              </a:r>
              <a:r>
                <a:rPr lang="en-US" dirty="0"/>
                <a:t> and </a:t>
              </a:r>
              <a:r>
                <a:rPr lang="en-US" dirty="0">
                  <a:hlinkClick r:id="rId6" tooltip="Inventor"/>
                </a:rPr>
                <a:t>inventor</a:t>
              </a:r>
              <a:endParaRPr lang="en-US" dirty="0"/>
            </a:p>
          </p:txBody>
        </p:sp>
      </p:grpSp>
      <p:sp>
        <p:nvSpPr>
          <p:cNvPr id="2" name="Slide Number Placeholder 1"/>
          <p:cNvSpPr>
            <a:spLocks noGrp="1"/>
          </p:cNvSpPr>
          <p:nvPr>
            <p:ph type="sldNum" sz="quarter" idx="12"/>
          </p:nvPr>
        </p:nvSpPr>
        <p:spPr/>
        <p:txBody>
          <a:bodyPr/>
          <a:lstStyle/>
          <a:p>
            <a:fld id="{7A24F918-E48B-4CD6-88B4-F48A81EB5FB6}" type="slidenum">
              <a:rPr lang="en-US" smtClean="0"/>
              <a:pPr/>
              <a:t>17</a:t>
            </a:fld>
            <a:endParaRPr lang="en-US"/>
          </a:p>
        </p:txBody>
      </p:sp>
      <p:sp>
        <p:nvSpPr>
          <p:cNvPr id="5" name="Footer Placeholder 4"/>
          <p:cNvSpPr>
            <a:spLocks noGrp="1"/>
          </p:cNvSpPr>
          <p:nvPr>
            <p:ph type="ftr" sz="quarter" idx="11"/>
          </p:nvPr>
        </p:nvSpPr>
        <p:spPr/>
        <p:txBody>
          <a:bodyPr/>
          <a:lstStyle/>
          <a:p>
            <a:r>
              <a:rPr lang="en-US"/>
              <a:t>Copyright © 2019, Elsevier Inc. All rights Reserved</a:t>
            </a:r>
          </a:p>
        </p:txBody>
      </p:sp>
    </p:spTree>
    <p:custDataLst>
      <p:tags r:id="rId1"/>
    </p:custDataLst>
    <p:extLst>
      <p:ext uri="{BB962C8B-B14F-4D97-AF65-F5344CB8AC3E}">
        <p14:creationId xmlns:p14="http://schemas.microsoft.com/office/powerpoint/2010/main" val="316436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2000"/>
                                  </p:stCondLst>
                                  <p:childTnLst>
                                    <p:set>
                                      <p:cBhvr>
                                        <p:cTn id="13"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2000"/>
                                  </p:stCondLst>
                                  <p:childTnLst>
                                    <p:set>
                                      <p:cBhvr>
                                        <p:cTn id="17"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2000"/>
                                  </p:stCondLst>
                                  <p:childTnLst>
                                    <p:set>
                                      <p:cBhvr>
                                        <p:cTn id="21"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2000"/>
                                  </p:stCondLst>
                                  <p:childTnLst>
                                    <p:set>
                                      <p:cBhvr>
                                        <p:cTn id="25"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65825" y="136468"/>
            <a:ext cx="7921374" cy="825283"/>
          </a:xfrm>
        </p:spPr>
        <p:txBody>
          <a:bodyPr/>
          <a:lstStyle/>
          <a:p>
            <a:r>
              <a:rPr lang="fa-IR" dirty="0"/>
              <a:t>تحول در طراحی کامپیوتر (ادامه..) </a:t>
            </a:r>
            <a:endParaRPr lang="en-US" dirty="0"/>
          </a:p>
        </p:txBody>
      </p:sp>
      <p:sp>
        <p:nvSpPr>
          <p:cNvPr id="8" name="Content Placeholder 4"/>
          <p:cNvSpPr>
            <a:spLocks noGrp="1"/>
          </p:cNvSpPr>
          <p:nvPr>
            <p:ph idx="1"/>
          </p:nvPr>
        </p:nvSpPr>
        <p:spPr/>
        <p:txBody>
          <a:bodyPr>
            <a:normAutofit/>
          </a:bodyPr>
          <a:lstStyle/>
          <a:p>
            <a:pPr>
              <a:lnSpc>
                <a:spcPct val="150000"/>
              </a:lnSpc>
            </a:pPr>
            <a:r>
              <a:rPr lang="fa-IR" dirty="0">
                <a:latin typeface="+mj-lt"/>
              </a:rPr>
              <a:t>هیچ جایگزینی رقابتی برای </a:t>
            </a:r>
            <a:r>
              <a:rPr lang="en-US" dirty="0">
                <a:latin typeface="+mj-lt"/>
              </a:rPr>
              <a:t>CMOS </a:t>
            </a:r>
            <a:r>
              <a:rPr lang="fa-IR" dirty="0">
                <a:latin typeface="+mj-lt"/>
              </a:rPr>
              <a:t>به این زودی ها وجود ندارد</a:t>
            </a:r>
          </a:p>
          <a:p>
            <a:pPr>
              <a:lnSpc>
                <a:spcPct val="150000"/>
              </a:lnSpc>
            </a:pPr>
            <a:r>
              <a:rPr lang="fa-IR" dirty="0">
                <a:latin typeface="+mj-lt"/>
              </a:rPr>
              <a:t>در تکنولوژی </a:t>
            </a:r>
            <a:r>
              <a:rPr lang="en-US" dirty="0">
                <a:latin typeface="+mj-lt"/>
              </a:rPr>
              <a:t>CMOS</a:t>
            </a:r>
            <a:r>
              <a:rPr lang="fa-IR" dirty="0">
                <a:latin typeface="+mj-lt"/>
              </a:rPr>
              <a:t> از یک حدی نمیتوان ولتاژ را کمتر کرد (ولتاژ آستانه این محدودیت را برای ما ایجاد میکند). </a:t>
            </a:r>
          </a:p>
          <a:p>
            <a:pPr>
              <a:lnSpc>
                <a:spcPct val="150000"/>
              </a:lnSpc>
            </a:pPr>
            <a:r>
              <a:rPr lang="fa-IR" dirty="0">
                <a:latin typeface="+mj-lt"/>
              </a:rPr>
              <a:t>برای توسعه سخت افزار لازم است تا ترانزیستورها در واحد سطح افزایش یابد و از آنجا که در واحد سطح دیگر پاور ثابت نمیماند، لذا گرمای تولید شده افزایش می یابد.</a:t>
            </a:r>
          </a:p>
          <a:p>
            <a:pPr>
              <a:lnSpc>
                <a:spcPct val="150000"/>
              </a:lnSpc>
            </a:pPr>
            <a:r>
              <a:rPr lang="fa-IR" dirty="0">
                <a:latin typeface="+mj-lt"/>
              </a:rPr>
              <a:t>با افزایش دما، ولتاژ آستانه بالاتر میرود.</a:t>
            </a:r>
          </a:p>
          <a:p>
            <a:pPr>
              <a:lnSpc>
                <a:spcPct val="150000"/>
              </a:lnSpc>
            </a:pPr>
            <a:r>
              <a:rPr lang="fa-IR" dirty="0">
                <a:latin typeface="+mj-lt"/>
              </a:rPr>
              <a:t>مدیریت گرما در طراحی پردازنده ها از چالش های امروز است.</a:t>
            </a:r>
          </a:p>
        </p:txBody>
      </p:sp>
      <p:sp>
        <p:nvSpPr>
          <p:cNvPr id="39" name="Title 1"/>
          <p:cNvSpPr txBox="1">
            <a:spLocks/>
          </p:cNvSpPr>
          <p:nvPr/>
        </p:nvSpPr>
        <p:spPr>
          <a:xfrm>
            <a:off x="126714" y="358549"/>
            <a:ext cx="5816886" cy="838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tx1"/>
                </a:solidFill>
                <a:latin typeface="Times New Roman" pitchFamily="18" charset="0"/>
                <a:ea typeface="+mj-ea"/>
                <a:cs typeface="Times New Roman" pitchFamily="18" charset="0"/>
              </a:defRPr>
            </a:lvl1pPr>
          </a:lstStyle>
          <a:p>
            <a:r>
              <a:rPr lang="en-US" sz="2800" dirty="0">
                <a:solidFill>
                  <a:srgbClr val="C00000"/>
                </a:solidFill>
                <a:latin typeface="+mj-lt"/>
              </a:rPr>
              <a:t>No new technology after CMOS</a:t>
            </a:r>
          </a:p>
        </p:txBody>
      </p:sp>
      <p:sp>
        <p:nvSpPr>
          <p:cNvPr id="2" name="Slide Number Placeholder 1"/>
          <p:cNvSpPr>
            <a:spLocks noGrp="1"/>
          </p:cNvSpPr>
          <p:nvPr>
            <p:ph type="sldNum" sz="quarter" idx="12"/>
          </p:nvPr>
        </p:nvSpPr>
        <p:spPr/>
        <p:txBody>
          <a:bodyPr/>
          <a:lstStyle/>
          <a:p>
            <a:fld id="{7A24F918-E48B-4CD6-88B4-F48A81EB5FB6}" type="slidenum">
              <a:rPr lang="en-US" smtClean="0"/>
              <a:pPr/>
              <a:t>18</a:t>
            </a:fld>
            <a:endParaRPr lang="en-US"/>
          </a:p>
        </p:txBody>
      </p:sp>
      <p:sp>
        <p:nvSpPr>
          <p:cNvPr id="4" name="Footer Placeholder 3"/>
          <p:cNvSpPr>
            <a:spLocks noGrp="1"/>
          </p:cNvSpPr>
          <p:nvPr>
            <p:ph type="ftr" sz="quarter" idx="11"/>
          </p:nvPr>
        </p:nvSpPr>
        <p:spPr/>
        <p:txBody>
          <a:bodyPr/>
          <a:lstStyle/>
          <a:p>
            <a:r>
              <a:rPr lang="en-US"/>
              <a:t>Copyright © 2019, Elsevier Inc. All rights Reserved</a:t>
            </a:r>
          </a:p>
        </p:txBody>
      </p:sp>
    </p:spTree>
    <p:custDataLst>
      <p:tags r:id="rId1"/>
    </p:custDataLst>
    <p:extLst>
      <p:ext uri="{BB962C8B-B14F-4D97-AF65-F5344CB8AC3E}">
        <p14:creationId xmlns:p14="http://schemas.microsoft.com/office/powerpoint/2010/main" val="144072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65825" y="136468"/>
            <a:ext cx="7921374" cy="825283"/>
          </a:xfrm>
        </p:spPr>
        <p:txBody>
          <a:bodyPr/>
          <a:lstStyle/>
          <a:p>
            <a:r>
              <a:rPr lang="fa-IR" dirty="0"/>
              <a:t>تحول در طراحی کامپیوتر (ادامه..) </a:t>
            </a:r>
            <a:endParaRPr lang="en-US" dirty="0"/>
          </a:p>
        </p:txBody>
      </p:sp>
      <p:sp>
        <p:nvSpPr>
          <p:cNvPr id="8" name="Content Placeholder 4"/>
          <p:cNvSpPr>
            <a:spLocks noGrp="1"/>
          </p:cNvSpPr>
          <p:nvPr>
            <p:ph idx="1"/>
          </p:nvPr>
        </p:nvSpPr>
        <p:spPr/>
        <p:txBody>
          <a:bodyPr>
            <a:normAutofit/>
          </a:bodyPr>
          <a:lstStyle/>
          <a:p>
            <a:pPr>
              <a:lnSpc>
                <a:spcPct val="150000"/>
              </a:lnSpc>
            </a:pPr>
            <a:r>
              <a:rPr lang="fa-IR" dirty="0">
                <a:latin typeface="+mj-lt"/>
              </a:rPr>
              <a:t>افزایش فرکانس تا کجا پیش میرود؟</a:t>
            </a:r>
          </a:p>
          <a:p>
            <a:pPr lvl="1">
              <a:lnSpc>
                <a:spcPct val="150000"/>
              </a:lnSpc>
            </a:pPr>
            <a:r>
              <a:rPr lang="fa-IR" dirty="0">
                <a:latin typeface="+mj-lt"/>
              </a:rPr>
              <a:t>تکنولوژی به ما اجازه میدهد که فرکانس بالا داشته باشیم ولی گرمای تولید شده در واحد سطح افزایش می یابد</a:t>
            </a:r>
          </a:p>
          <a:p>
            <a:pPr>
              <a:lnSpc>
                <a:spcPct val="150000"/>
              </a:lnSpc>
            </a:pPr>
            <a:r>
              <a:rPr lang="fa-IR" dirty="0">
                <a:latin typeface="+mj-lt"/>
              </a:rPr>
              <a:t>از حدود سال 2012 فرکانس </a:t>
            </a:r>
            <a:r>
              <a:rPr lang="en-US" dirty="0">
                <a:latin typeface="+mj-lt"/>
              </a:rPr>
              <a:t>CPU</a:t>
            </a:r>
            <a:r>
              <a:rPr lang="fa-IR" dirty="0">
                <a:latin typeface="+mj-lt"/>
              </a:rPr>
              <a:t> ها در حد 3 گیگا هرتز باقی مانده است. </a:t>
            </a:r>
          </a:p>
          <a:p>
            <a:pPr>
              <a:lnSpc>
                <a:spcPct val="150000"/>
              </a:lnSpc>
            </a:pPr>
            <a:r>
              <a:rPr lang="fa-IR" dirty="0">
                <a:latin typeface="+mj-lt"/>
              </a:rPr>
              <a:t>افزایش تعداد ترانزیستورها باعث افزایش دما میشود.</a:t>
            </a:r>
          </a:p>
          <a:p>
            <a:pPr>
              <a:lnSpc>
                <a:spcPct val="150000"/>
              </a:lnSpc>
            </a:pPr>
            <a:r>
              <a:rPr lang="fa-IR" dirty="0">
                <a:latin typeface="+mj-lt"/>
              </a:rPr>
              <a:t>بهره وری انرژی همه چیز را محدود می کند</a:t>
            </a:r>
          </a:p>
        </p:txBody>
      </p:sp>
      <p:sp>
        <p:nvSpPr>
          <p:cNvPr id="39" name="Title 1"/>
          <p:cNvSpPr txBox="1">
            <a:spLocks/>
          </p:cNvSpPr>
          <p:nvPr/>
        </p:nvSpPr>
        <p:spPr>
          <a:xfrm>
            <a:off x="126714" y="358549"/>
            <a:ext cx="5816886" cy="838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tx1"/>
                </a:solidFill>
                <a:latin typeface="Times New Roman" pitchFamily="18" charset="0"/>
                <a:ea typeface="+mj-ea"/>
                <a:cs typeface="Times New Roman" pitchFamily="18" charset="0"/>
              </a:defRPr>
            </a:lvl1pPr>
          </a:lstStyle>
          <a:p>
            <a:r>
              <a:rPr lang="en-US" sz="2800" dirty="0">
                <a:solidFill>
                  <a:srgbClr val="C00000"/>
                </a:solidFill>
                <a:latin typeface="+mj-lt"/>
              </a:rPr>
              <a:t>About frequency increase</a:t>
            </a:r>
          </a:p>
        </p:txBody>
      </p:sp>
      <p:sp>
        <p:nvSpPr>
          <p:cNvPr id="2" name="Slide Number Placeholder 1"/>
          <p:cNvSpPr>
            <a:spLocks noGrp="1"/>
          </p:cNvSpPr>
          <p:nvPr>
            <p:ph type="sldNum" sz="quarter" idx="12"/>
          </p:nvPr>
        </p:nvSpPr>
        <p:spPr/>
        <p:txBody>
          <a:bodyPr/>
          <a:lstStyle/>
          <a:p>
            <a:fld id="{7A24F918-E48B-4CD6-88B4-F48A81EB5FB6}" type="slidenum">
              <a:rPr lang="en-US" smtClean="0"/>
              <a:pPr/>
              <a:t>19</a:t>
            </a:fld>
            <a:endParaRPr lang="en-US"/>
          </a:p>
        </p:txBody>
      </p:sp>
      <p:sp>
        <p:nvSpPr>
          <p:cNvPr id="4" name="Footer Placeholder 3"/>
          <p:cNvSpPr>
            <a:spLocks noGrp="1"/>
          </p:cNvSpPr>
          <p:nvPr>
            <p:ph type="ftr" sz="quarter" idx="11"/>
          </p:nvPr>
        </p:nvSpPr>
        <p:spPr/>
        <p:txBody>
          <a:bodyPr/>
          <a:lstStyle/>
          <a:p>
            <a:r>
              <a:rPr lang="en-US"/>
              <a:t>Copyright © 2019, Elsevier Inc. All rights Reserved</a:t>
            </a:r>
          </a:p>
        </p:txBody>
      </p:sp>
    </p:spTree>
    <p:custDataLst>
      <p:tags r:id="rId1"/>
    </p:custDataLst>
    <p:extLst>
      <p:ext uri="{BB962C8B-B14F-4D97-AF65-F5344CB8AC3E}">
        <p14:creationId xmlns:p14="http://schemas.microsoft.com/office/powerpoint/2010/main" val="62022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38B0E-C2D0-E178-8BEE-73BE030E8737}"/>
              </a:ext>
            </a:extLst>
          </p:cNvPr>
          <p:cNvSpPr>
            <a:spLocks noGrp="1"/>
          </p:cNvSpPr>
          <p:nvPr>
            <p:ph type="title"/>
          </p:nvPr>
        </p:nvSpPr>
        <p:spPr/>
        <p:txBody>
          <a:bodyPr/>
          <a:lstStyle/>
          <a:p>
            <a:r>
              <a:rPr lang="fa-IR" dirty="0"/>
              <a:t>گروه درسی در پیام رسان برای سال 1403 </a:t>
            </a:r>
            <a:endParaRPr lang="en-US" dirty="0"/>
          </a:p>
        </p:txBody>
      </p:sp>
      <p:sp>
        <p:nvSpPr>
          <p:cNvPr id="3" name="Content Placeholder 2">
            <a:extLst>
              <a:ext uri="{FF2B5EF4-FFF2-40B4-BE49-F238E27FC236}">
                <a16:creationId xmlns:a16="http://schemas.microsoft.com/office/drawing/2014/main" id="{B6F99810-52AE-97FB-20C3-CA3D2B6222FD}"/>
              </a:ext>
            </a:extLst>
          </p:cNvPr>
          <p:cNvSpPr>
            <a:spLocks noGrp="1"/>
          </p:cNvSpPr>
          <p:nvPr>
            <p:ph idx="1"/>
          </p:nvPr>
        </p:nvSpPr>
        <p:spPr>
          <a:xfrm>
            <a:off x="5400674" y="1240077"/>
            <a:ext cx="6386317" cy="5160723"/>
          </a:xfrm>
        </p:spPr>
        <p:txBody>
          <a:bodyPr/>
          <a:lstStyle/>
          <a:p>
            <a:r>
              <a:rPr lang="en-US" b="0" i="0" u="sng" dirty="0">
                <a:effectLst/>
                <a:latin typeface="IRANSans"/>
                <a:hlinkClick r:id="rId2"/>
              </a:rPr>
              <a:t>https://rubika.ir/joing/HBFCCEFC0YLZPOHBBRPMPCIPVQLLWTEK</a:t>
            </a:r>
            <a:endParaRPr lang="en-US" dirty="0"/>
          </a:p>
        </p:txBody>
      </p:sp>
      <p:sp>
        <p:nvSpPr>
          <p:cNvPr id="4" name="Slide Number Placeholder 3">
            <a:extLst>
              <a:ext uri="{FF2B5EF4-FFF2-40B4-BE49-F238E27FC236}">
                <a16:creationId xmlns:a16="http://schemas.microsoft.com/office/drawing/2014/main" id="{C4F62278-EAA2-28DC-0C4E-084CACCCDA7D}"/>
              </a:ext>
            </a:extLst>
          </p:cNvPr>
          <p:cNvSpPr>
            <a:spLocks noGrp="1"/>
          </p:cNvSpPr>
          <p:nvPr>
            <p:ph type="sldNum" sz="quarter" idx="12"/>
          </p:nvPr>
        </p:nvSpPr>
        <p:spPr/>
        <p:txBody>
          <a:bodyPr/>
          <a:lstStyle/>
          <a:p>
            <a:fld id="{7A24F918-E48B-4CD6-88B4-F48A81EB5FB6}" type="slidenum">
              <a:rPr lang="en-US" smtClean="0"/>
              <a:pPr/>
              <a:t>2</a:t>
            </a:fld>
            <a:endParaRPr lang="en-US"/>
          </a:p>
        </p:txBody>
      </p:sp>
      <p:sp>
        <p:nvSpPr>
          <p:cNvPr id="5" name="Footer Placeholder 4">
            <a:extLst>
              <a:ext uri="{FF2B5EF4-FFF2-40B4-BE49-F238E27FC236}">
                <a16:creationId xmlns:a16="http://schemas.microsoft.com/office/drawing/2014/main" id="{64BDF393-1647-EF76-AA93-C22D647934BD}"/>
              </a:ext>
            </a:extLst>
          </p:cNvPr>
          <p:cNvSpPr>
            <a:spLocks noGrp="1"/>
          </p:cNvSpPr>
          <p:nvPr>
            <p:ph type="ftr" sz="quarter" idx="11"/>
          </p:nvPr>
        </p:nvSpPr>
        <p:spPr/>
        <p:txBody>
          <a:bodyPr/>
          <a:lstStyle/>
          <a:p>
            <a:r>
              <a:rPr lang="en-US"/>
              <a:t>Copyright © 2019, Elsevier Inc. All rights Reserved</a:t>
            </a:r>
          </a:p>
        </p:txBody>
      </p:sp>
      <p:pic>
        <p:nvPicPr>
          <p:cNvPr id="7" name="Picture 6">
            <a:extLst>
              <a:ext uri="{FF2B5EF4-FFF2-40B4-BE49-F238E27FC236}">
                <a16:creationId xmlns:a16="http://schemas.microsoft.com/office/drawing/2014/main" id="{2C34851D-9E71-E16A-CC62-DD84D54ED536}"/>
              </a:ext>
            </a:extLst>
          </p:cNvPr>
          <p:cNvPicPr>
            <a:picLocks noChangeAspect="1"/>
          </p:cNvPicPr>
          <p:nvPr/>
        </p:nvPicPr>
        <p:blipFill>
          <a:blip r:embed="rId3"/>
          <a:stretch>
            <a:fillRect/>
          </a:stretch>
        </p:blipFill>
        <p:spPr>
          <a:xfrm>
            <a:off x="405007" y="1240076"/>
            <a:ext cx="4843267" cy="4843267"/>
          </a:xfrm>
          <a:prstGeom prst="rect">
            <a:avLst/>
          </a:prstGeom>
        </p:spPr>
      </p:pic>
    </p:spTree>
    <p:extLst>
      <p:ext uri="{BB962C8B-B14F-4D97-AF65-F5344CB8AC3E}">
        <p14:creationId xmlns:p14="http://schemas.microsoft.com/office/powerpoint/2010/main" val="2688358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65825" y="136468"/>
            <a:ext cx="7921374" cy="825283"/>
          </a:xfrm>
        </p:spPr>
        <p:txBody>
          <a:bodyPr/>
          <a:lstStyle/>
          <a:p>
            <a:r>
              <a:rPr lang="fa-IR" dirty="0"/>
              <a:t>تحول در طراحی کامپیوتر (ادامه..) </a:t>
            </a:r>
            <a:endParaRPr lang="en-US" dirty="0"/>
          </a:p>
        </p:txBody>
      </p:sp>
      <p:sp>
        <p:nvSpPr>
          <p:cNvPr id="8" name="Content Placeholder 4"/>
          <p:cNvSpPr>
            <a:spLocks noGrp="1"/>
          </p:cNvSpPr>
          <p:nvPr>
            <p:ph idx="1"/>
          </p:nvPr>
        </p:nvSpPr>
        <p:spPr/>
        <p:txBody>
          <a:bodyPr>
            <a:normAutofit fontScale="92500" lnSpcReduction="10000"/>
          </a:bodyPr>
          <a:lstStyle/>
          <a:p>
            <a:pPr>
              <a:lnSpc>
                <a:spcPct val="150000"/>
              </a:lnSpc>
            </a:pPr>
            <a:r>
              <a:rPr lang="fa-IR" dirty="0">
                <a:latin typeface="+mj-lt"/>
              </a:rPr>
              <a:t>برخی اعتقاد دارند که قانون مور به انتها رسیده است.</a:t>
            </a:r>
          </a:p>
          <a:p>
            <a:pPr lvl="1">
              <a:lnSpc>
                <a:spcPct val="150000"/>
              </a:lnSpc>
            </a:pPr>
            <a:r>
              <a:rPr lang="fa-IR" dirty="0">
                <a:latin typeface="+mj-lt"/>
              </a:rPr>
              <a:t>مور گفته بود که هر دو سال تعداد ترانزیستورها در واحد سطح دو برابر میشود.</a:t>
            </a:r>
          </a:p>
          <a:p>
            <a:pPr>
              <a:lnSpc>
                <a:spcPct val="150000"/>
              </a:lnSpc>
            </a:pPr>
            <a:r>
              <a:rPr lang="fa-IR" dirty="0">
                <a:latin typeface="+mj-lt"/>
              </a:rPr>
              <a:t>زمانی ترانزیستورها در حد 10 میکرون بودند بعد شد 1 میکرون و ...</a:t>
            </a:r>
          </a:p>
          <a:p>
            <a:pPr>
              <a:lnSpc>
                <a:spcPct val="150000"/>
              </a:lnSpc>
            </a:pPr>
            <a:r>
              <a:rPr lang="fa-IR" dirty="0">
                <a:latin typeface="+mj-lt"/>
              </a:rPr>
              <a:t>در حال حاضر خیلی از تراشه ها تکنولوژی 10 و یا 14 نانو هستند.</a:t>
            </a:r>
          </a:p>
          <a:p>
            <a:pPr lvl="1">
              <a:lnSpc>
                <a:spcPct val="150000"/>
              </a:lnSpc>
            </a:pPr>
            <a:r>
              <a:rPr lang="fa-IR" dirty="0">
                <a:latin typeface="+mj-lt"/>
              </a:rPr>
              <a:t>پایه ها، لایه اکسید، لایه </a:t>
            </a:r>
            <a:r>
              <a:rPr lang="en-US" dirty="0">
                <a:latin typeface="+mj-lt"/>
              </a:rPr>
              <a:t>metal, source, drain , …</a:t>
            </a:r>
            <a:endParaRPr lang="fa-IR" dirty="0">
              <a:latin typeface="+mj-lt"/>
            </a:endParaRPr>
          </a:p>
          <a:p>
            <a:pPr lvl="1">
              <a:lnSpc>
                <a:spcPct val="150000"/>
              </a:lnSpc>
            </a:pPr>
            <a:r>
              <a:rPr lang="en-US" dirty="0">
                <a:latin typeface="+mj-lt"/>
              </a:rPr>
              <a:t>TSMC, Intel , </a:t>
            </a:r>
            <a:r>
              <a:rPr lang="en-US" dirty="0" err="1">
                <a:latin typeface="+mj-lt"/>
              </a:rPr>
              <a:t>Sumsung</a:t>
            </a:r>
            <a:r>
              <a:rPr lang="fa-IR" dirty="0">
                <a:latin typeface="+mj-lt"/>
              </a:rPr>
              <a:t> توانمندترین شرکت های سازنده ترانزیستور هستند.</a:t>
            </a:r>
          </a:p>
          <a:p>
            <a:pPr>
              <a:lnSpc>
                <a:spcPct val="150000"/>
              </a:lnSpc>
            </a:pPr>
            <a:r>
              <a:rPr lang="fa-IR" dirty="0">
                <a:latin typeface="+mj-lt"/>
              </a:rPr>
              <a:t>افزایش تعداد ترانزیستورها در واحد سطح باعث افزایش دما میشود.</a:t>
            </a:r>
          </a:p>
          <a:p>
            <a:pPr>
              <a:lnSpc>
                <a:spcPct val="150000"/>
              </a:lnSpc>
            </a:pPr>
            <a:r>
              <a:rPr lang="fa-IR" dirty="0">
                <a:latin typeface="+mj-lt"/>
              </a:rPr>
              <a:t>بهره وری انرژی همه چیز را محدود می کند</a:t>
            </a:r>
          </a:p>
        </p:txBody>
      </p:sp>
      <p:sp>
        <p:nvSpPr>
          <p:cNvPr id="6" name="Title 1"/>
          <p:cNvSpPr txBox="1">
            <a:spLocks/>
          </p:cNvSpPr>
          <p:nvPr/>
        </p:nvSpPr>
        <p:spPr>
          <a:xfrm>
            <a:off x="126714" y="358549"/>
            <a:ext cx="5816886" cy="838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tx1"/>
                </a:solidFill>
                <a:latin typeface="Times New Roman" pitchFamily="18" charset="0"/>
                <a:ea typeface="+mj-ea"/>
                <a:cs typeface="Times New Roman" pitchFamily="18" charset="0"/>
              </a:defRPr>
            </a:lvl1pPr>
          </a:lstStyle>
          <a:p>
            <a:r>
              <a:rPr lang="en-US" sz="2800" dirty="0">
                <a:solidFill>
                  <a:srgbClr val="C00000"/>
                </a:solidFill>
                <a:latin typeface="+mj-lt"/>
              </a:rPr>
              <a:t>Technology constraints..</a:t>
            </a:r>
          </a:p>
        </p:txBody>
      </p:sp>
      <p:sp>
        <p:nvSpPr>
          <p:cNvPr id="2" name="Slide Number Placeholder 1"/>
          <p:cNvSpPr>
            <a:spLocks noGrp="1"/>
          </p:cNvSpPr>
          <p:nvPr>
            <p:ph type="sldNum" sz="quarter" idx="12"/>
          </p:nvPr>
        </p:nvSpPr>
        <p:spPr/>
        <p:txBody>
          <a:bodyPr/>
          <a:lstStyle/>
          <a:p>
            <a:fld id="{7A24F918-E48B-4CD6-88B4-F48A81EB5FB6}" type="slidenum">
              <a:rPr lang="en-US" smtClean="0"/>
              <a:pPr/>
              <a:t>20</a:t>
            </a:fld>
            <a:endParaRPr lang="en-US"/>
          </a:p>
        </p:txBody>
      </p:sp>
      <p:sp>
        <p:nvSpPr>
          <p:cNvPr id="4" name="Footer Placeholder 3"/>
          <p:cNvSpPr>
            <a:spLocks noGrp="1"/>
          </p:cNvSpPr>
          <p:nvPr>
            <p:ph type="ftr" sz="quarter" idx="11"/>
          </p:nvPr>
        </p:nvSpPr>
        <p:spPr/>
        <p:txBody>
          <a:bodyPr/>
          <a:lstStyle/>
          <a:p>
            <a:r>
              <a:rPr lang="en-US"/>
              <a:t>Copyright © 2019, Elsevier Inc. All rights Reserved</a:t>
            </a:r>
          </a:p>
        </p:txBody>
      </p:sp>
    </p:spTree>
    <p:custDataLst>
      <p:tags r:id="rId1"/>
    </p:custDataLst>
    <p:extLst>
      <p:ext uri="{BB962C8B-B14F-4D97-AF65-F5344CB8AC3E}">
        <p14:creationId xmlns:p14="http://schemas.microsoft.com/office/powerpoint/2010/main" val="284395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65825" y="136468"/>
            <a:ext cx="7921374" cy="825283"/>
          </a:xfrm>
        </p:spPr>
        <p:txBody>
          <a:bodyPr/>
          <a:lstStyle/>
          <a:p>
            <a:r>
              <a:rPr lang="fa-IR" dirty="0"/>
              <a:t>تحول در طراحی کامپیوتر (ادامه..) </a:t>
            </a:r>
            <a:endParaRPr lang="en-US" dirty="0"/>
          </a:p>
        </p:txBody>
      </p:sp>
      <p:sp>
        <p:nvSpPr>
          <p:cNvPr id="8" name="Content Placeholder 4"/>
          <p:cNvSpPr>
            <a:spLocks noGrp="1"/>
          </p:cNvSpPr>
          <p:nvPr>
            <p:ph idx="1"/>
          </p:nvPr>
        </p:nvSpPr>
        <p:spPr>
          <a:xfrm>
            <a:off x="126714" y="1155804"/>
            <a:ext cx="11836686" cy="5873646"/>
          </a:xfrm>
        </p:spPr>
        <p:txBody>
          <a:bodyPr>
            <a:normAutofit fontScale="70000" lnSpcReduction="20000"/>
          </a:bodyPr>
          <a:lstStyle/>
          <a:p>
            <a:pPr>
              <a:lnSpc>
                <a:spcPct val="150000"/>
              </a:lnSpc>
            </a:pPr>
            <a:r>
              <a:rPr lang="fa-IR" dirty="0">
                <a:latin typeface="+mj-lt"/>
              </a:rPr>
              <a:t>مسیری که در حال حاضر پیش رو است، </a:t>
            </a:r>
            <a:r>
              <a:rPr lang="fa-IR" dirty="0">
                <a:solidFill>
                  <a:srgbClr val="C00000"/>
                </a:solidFill>
                <a:latin typeface="+mj-lt"/>
              </a:rPr>
              <a:t>معماری کامپیوتر </a:t>
            </a:r>
            <a:r>
              <a:rPr lang="fa-IR" dirty="0">
                <a:latin typeface="+mj-lt"/>
              </a:rPr>
              <a:t>است.</a:t>
            </a:r>
            <a:endParaRPr lang="en-US" dirty="0">
              <a:latin typeface="+mj-lt"/>
            </a:endParaRPr>
          </a:p>
          <a:p>
            <a:pPr>
              <a:lnSpc>
                <a:spcPct val="150000"/>
              </a:lnSpc>
            </a:pPr>
            <a:r>
              <a:rPr lang="fa-IR" dirty="0">
                <a:latin typeface="+mj-lt"/>
              </a:rPr>
              <a:t>قانون دنارد به انتها رسیده است.</a:t>
            </a:r>
          </a:p>
          <a:p>
            <a:pPr lvl="1">
              <a:lnSpc>
                <a:spcPct val="150000"/>
              </a:lnSpc>
            </a:pPr>
            <a:r>
              <a:rPr lang="fa-IR" dirty="0">
                <a:latin typeface="+mj-lt"/>
              </a:rPr>
              <a:t>در حال حاضر به حداکثر توان مصرفی  </a:t>
            </a:r>
            <a:endParaRPr lang="en-US" dirty="0">
              <a:latin typeface="+mj-lt"/>
            </a:endParaRPr>
          </a:p>
          <a:p>
            <a:pPr lvl="1">
              <a:lnSpc>
                <a:spcPct val="150000"/>
              </a:lnSpc>
            </a:pPr>
            <a:r>
              <a:rPr lang="fa-IR" dirty="0">
                <a:latin typeface="+mj-lt"/>
              </a:rPr>
              <a:t>و حداکثر گرمای قابل قبود  در سطح رسیده ایم.</a:t>
            </a:r>
          </a:p>
          <a:p>
            <a:pPr>
              <a:lnSpc>
                <a:spcPct val="150000"/>
              </a:lnSpc>
            </a:pPr>
            <a:r>
              <a:rPr lang="fa-IR" dirty="0">
                <a:latin typeface="+mj-lt"/>
              </a:rPr>
              <a:t>در این درس میخواهیم ببینیم که یک معمار کامپیوتر </a:t>
            </a:r>
            <a:r>
              <a:rPr lang="fa-IR" dirty="0">
                <a:solidFill>
                  <a:srgbClr val="7030A0"/>
                </a:solidFill>
                <a:latin typeface="+mj-lt"/>
              </a:rPr>
              <a:t>چطور میتواند از یک احود پرازش به نحوه ای استفاده کند که کارایی افزایش یابد</a:t>
            </a:r>
            <a:r>
              <a:rPr lang="fa-IR" dirty="0">
                <a:latin typeface="+mj-lt"/>
              </a:rPr>
              <a:t>.</a:t>
            </a:r>
          </a:p>
          <a:p>
            <a:pPr>
              <a:lnSpc>
                <a:spcPct val="150000"/>
              </a:lnSpc>
            </a:pPr>
            <a:r>
              <a:rPr lang="fa-IR" dirty="0">
                <a:latin typeface="+mj-lt"/>
              </a:rPr>
              <a:t>در حال حاضر </a:t>
            </a:r>
            <a:r>
              <a:rPr lang="fa-IR" dirty="0">
                <a:solidFill>
                  <a:srgbClr val="7030A0"/>
                </a:solidFill>
                <a:latin typeface="+mj-lt"/>
              </a:rPr>
              <a:t>مصرف انرژی </a:t>
            </a:r>
            <a:r>
              <a:rPr lang="fa-IR" dirty="0">
                <a:latin typeface="+mj-lt"/>
              </a:rPr>
              <a:t>دغدغه اصلی یک معمار کامپیوتر است</a:t>
            </a:r>
          </a:p>
          <a:p>
            <a:pPr lvl="1">
              <a:lnSpc>
                <a:spcPct val="150000"/>
              </a:lnSpc>
            </a:pPr>
            <a:r>
              <a:rPr lang="fa-IR" dirty="0">
                <a:latin typeface="+mj-lt"/>
              </a:rPr>
              <a:t>به هر قیمتی نمیخواهیم کارایی را بالا ببریم.</a:t>
            </a:r>
          </a:p>
          <a:p>
            <a:pPr>
              <a:lnSpc>
                <a:spcPct val="150000"/>
              </a:lnSpc>
            </a:pPr>
            <a:r>
              <a:rPr lang="fa-IR" dirty="0">
                <a:latin typeface="+mj-lt"/>
              </a:rPr>
              <a:t>دیگر </a:t>
            </a:r>
            <a:r>
              <a:rPr lang="fa-IR" dirty="0">
                <a:solidFill>
                  <a:srgbClr val="C00000"/>
                </a:solidFill>
                <a:latin typeface="+mj-lt"/>
              </a:rPr>
              <a:t>برنامه نویسان نمیتوانند مصرف کننده باشند</a:t>
            </a:r>
            <a:r>
              <a:rPr lang="fa-IR" dirty="0">
                <a:latin typeface="+mj-lt"/>
              </a:rPr>
              <a:t>. باید برنامه نویسان خودشان را با تکنولوژی همگام کنند (</a:t>
            </a:r>
            <a:r>
              <a:rPr lang="en-US" sz="2600" dirty="0">
                <a:latin typeface="+mj-lt"/>
              </a:rPr>
              <a:t>No Free lunch</a:t>
            </a:r>
            <a:r>
              <a:rPr lang="fa-IR" dirty="0">
                <a:latin typeface="+mj-lt"/>
              </a:rPr>
              <a:t>) :</a:t>
            </a:r>
          </a:p>
          <a:p>
            <a:pPr lvl="1">
              <a:lnSpc>
                <a:spcPct val="150000"/>
              </a:lnSpc>
            </a:pPr>
            <a:r>
              <a:rPr lang="fa-IR" dirty="0">
                <a:solidFill>
                  <a:srgbClr val="7030A0"/>
                </a:solidFill>
                <a:latin typeface="+mj-lt"/>
              </a:rPr>
              <a:t>سیستم های موازی: </a:t>
            </a:r>
            <a:r>
              <a:rPr lang="fa-IR" dirty="0">
                <a:latin typeface="+mj-lt"/>
              </a:rPr>
              <a:t>تغییر از </a:t>
            </a:r>
            <a:r>
              <a:rPr lang="en-US" dirty="0">
                <a:latin typeface="+mj-lt"/>
              </a:rPr>
              <a:t>Single core</a:t>
            </a:r>
            <a:r>
              <a:rPr lang="fa-IR" dirty="0">
                <a:latin typeface="+mj-lt"/>
              </a:rPr>
              <a:t> به </a:t>
            </a:r>
            <a:r>
              <a:rPr lang="en-US" dirty="0">
                <a:latin typeface="+mj-lt"/>
              </a:rPr>
              <a:t>Multi core </a:t>
            </a:r>
            <a:r>
              <a:rPr lang="fa-IR" dirty="0">
                <a:latin typeface="+mj-lt"/>
              </a:rPr>
              <a:t> و یا پردازنده های </a:t>
            </a:r>
            <a:r>
              <a:rPr lang="en-US" dirty="0">
                <a:latin typeface="+mj-lt"/>
              </a:rPr>
              <a:t>GPU</a:t>
            </a:r>
            <a:endParaRPr lang="fa-IR" dirty="0">
              <a:latin typeface="+mj-lt"/>
            </a:endParaRPr>
          </a:p>
          <a:p>
            <a:pPr lvl="1">
              <a:lnSpc>
                <a:spcPct val="150000"/>
              </a:lnSpc>
            </a:pPr>
            <a:r>
              <a:rPr lang="fa-IR" dirty="0">
                <a:solidFill>
                  <a:srgbClr val="7030A0"/>
                </a:solidFill>
                <a:latin typeface="+mj-lt"/>
              </a:rPr>
              <a:t>سیستم های ناهمگن: </a:t>
            </a:r>
            <a:r>
              <a:rPr lang="fa-IR" dirty="0">
                <a:latin typeface="+mj-lt"/>
              </a:rPr>
              <a:t>برنامه نویس نمیتواند سخت افزار را بصورت بلاک باکس ببیند. پردازنده های خاص منظوره در کنار پردازنده اصلی حضور دارند.  </a:t>
            </a:r>
            <a:endParaRPr lang="en-US" dirty="0">
              <a:latin typeface="+mj-lt"/>
            </a:endParaRPr>
          </a:p>
        </p:txBody>
      </p:sp>
      <p:sp>
        <p:nvSpPr>
          <p:cNvPr id="39" name="Title 1"/>
          <p:cNvSpPr txBox="1">
            <a:spLocks/>
          </p:cNvSpPr>
          <p:nvPr/>
        </p:nvSpPr>
        <p:spPr>
          <a:xfrm>
            <a:off x="126714" y="358549"/>
            <a:ext cx="5816886" cy="838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tx1"/>
                </a:solidFill>
                <a:latin typeface="Times New Roman" pitchFamily="18" charset="0"/>
                <a:ea typeface="+mj-ea"/>
                <a:cs typeface="Times New Roman" pitchFamily="18" charset="0"/>
              </a:defRPr>
            </a:lvl1pPr>
          </a:lstStyle>
          <a:p>
            <a:r>
              <a:rPr lang="en-US" sz="2800" dirty="0">
                <a:solidFill>
                  <a:srgbClr val="C00000"/>
                </a:solidFill>
                <a:latin typeface="+mj-lt"/>
              </a:rPr>
              <a:t>Computer Architecture…</a:t>
            </a:r>
          </a:p>
        </p:txBody>
      </p:sp>
      <p:pic>
        <p:nvPicPr>
          <p:cNvPr id="4" name="Picture 3"/>
          <p:cNvPicPr>
            <a:picLocks noChangeAspect="1"/>
          </p:cNvPicPr>
          <p:nvPr/>
        </p:nvPicPr>
        <p:blipFill>
          <a:blip r:embed="rId4"/>
          <a:stretch>
            <a:fillRect/>
          </a:stretch>
        </p:blipFill>
        <p:spPr>
          <a:xfrm>
            <a:off x="133574" y="1155804"/>
            <a:ext cx="5565064" cy="1942238"/>
          </a:xfrm>
          <a:prstGeom prst="rect">
            <a:avLst/>
          </a:prstGeom>
        </p:spPr>
      </p:pic>
      <p:sp>
        <p:nvSpPr>
          <p:cNvPr id="2" name="Slide Number Placeholder 1"/>
          <p:cNvSpPr>
            <a:spLocks noGrp="1"/>
          </p:cNvSpPr>
          <p:nvPr>
            <p:ph type="sldNum" sz="quarter" idx="12"/>
          </p:nvPr>
        </p:nvSpPr>
        <p:spPr/>
        <p:txBody>
          <a:bodyPr/>
          <a:lstStyle/>
          <a:p>
            <a:fld id="{7A24F918-E48B-4CD6-88B4-F48A81EB5FB6}" type="slidenum">
              <a:rPr lang="en-US" smtClean="0"/>
              <a:pPr/>
              <a:t>21</a:t>
            </a:fld>
            <a:endParaRPr lang="en-US"/>
          </a:p>
        </p:txBody>
      </p:sp>
      <p:sp>
        <p:nvSpPr>
          <p:cNvPr id="5" name="Footer Placeholder 4"/>
          <p:cNvSpPr>
            <a:spLocks noGrp="1"/>
          </p:cNvSpPr>
          <p:nvPr>
            <p:ph type="ftr" sz="quarter" idx="11"/>
          </p:nvPr>
        </p:nvSpPr>
        <p:spPr/>
        <p:txBody>
          <a:bodyPr/>
          <a:lstStyle/>
          <a:p>
            <a:r>
              <a:rPr lang="en-US"/>
              <a:t>Copyright © 2019, Elsevier Inc. All rights Reserved</a:t>
            </a:r>
          </a:p>
        </p:txBody>
      </p:sp>
    </p:spTree>
    <p:custDataLst>
      <p:tags r:id="rId1"/>
    </p:custDataLst>
    <p:extLst>
      <p:ext uri="{BB962C8B-B14F-4D97-AF65-F5344CB8AC3E}">
        <p14:creationId xmlns:p14="http://schemas.microsoft.com/office/powerpoint/2010/main" val="135295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65825" y="136468"/>
            <a:ext cx="7921374" cy="825283"/>
          </a:xfrm>
        </p:spPr>
        <p:txBody>
          <a:bodyPr/>
          <a:lstStyle/>
          <a:p>
            <a:r>
              <a:rPr lang="fa-IR" dirty="0"/>
              <a:t>دسته بندی کامپیوترهای امروزی</a:t>
            </a:r>
            <a:endParaRPr lang="en-US" dirty="0"/>
          </a:p>
        </p:txBody>
      </p:sp>
      <p:sp>
        <p:nvSpPr>
          <p:cNvPr id="8" name="Content Placeholder 4"/>
          <p:cNvSpPr>
            <a:spLocks noGrp="1"/>
          </p:cNvSpPr>
          <p:nvPr>
            <p:ph idx="1"/>
          </p:nvPr>
        </p:nvSpPr>
        <p:spPr>
          <a:xfrm>
            <a:off x="341194" y="1240078"/>
            <a:ext cx="11445798" cy="5460973"/>
          </a:xfrm>
        </p:spPr>
        <p:txBody>
          <a:bodyPr>
            <a:normAutofit fontScale="92500" lnSpcReduction="10000"/>
          </a:bodyPr>
          <a:lstStyle/>
          <a:p>
            <a:pPr algn="l" rtl="0">
              <a:lnSpc>
                <a:spcPct val="120000"/>
              </a:lnSpc>
            </a:pPr>
            <a:r>
              <a:rPr lang="en-US" sz="1900" b="1" dirty="0"/>
              <a:t>Mobile (smartphone/tablet)</a:t>
            </a:r>
          </a:p>
          <a:p>
            <a:pPr lvl="1" algn="l" rtl="0">
              <a:lnSpc>
                <a:spcPct val="120000"/>
              </a:lnSpc>
            </a:pPr>
            <a:r>
              <a:rPr lang="en-US" sz="1900" b="1" dirty="0"/>
              <a:t>&gt;1 billion sold/year</a:t>
            </a:r>
          </a:p>
          <a:p>
            <a:pPr lvl="1" algn="l" rtl="0">
              <a:lnSpc>
                <a:spcPct val="120000"/>
              </a:lnSpc>
            </a:pPr>
            <a:r>
              <a:rPr lang="en-US" sz="1900" b="1" dirty="0"/>
              <a:t>Market dominated by ARM-ISA-compatible general-purpose processor in system-on-a-chip (</a:t>
            </a:r>
            <a:r>
              <a:rPr lang="en-US" sz="1900" b="1" dirty="0" err="1"/>
              <a:t>SoC</a:t>
            </a:r>
            <a:r>
              <a:rPr lang="en-US" sz="1900" b="1" dirty="0"/>
              <a:t>)</a:t>
            </a:r>
          </a:p>
          <a:p>
            <a:pPr lvl="1" algn="l" rtl="0">
              <a:lnSpc>
                <a:spcPct val="120000"/>
              </a:lnSpc>
            </a:pPr>
            <a:r>
              <a:rPr lang="en-US" sz="1900" b="1" dirty="0"/>
              <a:t>Plus sea of custom accelerators (radio, image, video, graphics, audio, motion, location, security, etc.)</a:t>
            </a:r>
            <a:endParaRPr lang="fa-IR" sz="1900" b="1" dirty="0"/>
          </a:p>
          <a:p>
            <a:pPr lvl="1" algn="r">
              <a:lnSpc>
                <a:spcPct val="120000"/>
              </a:lnSpc>
            </a:pPr>
            <a:r>
              <a:rPr lang="fa-IR" sz="1900" b="1" dirty="0"/>
              <a:t>همه این اجزا بصورت یک </a:t>
            </a:r>
            <a:r>
              <a:rPr lang="en-US" sz="1900" b="1" dirty="0"/>
              <a:t>IC</a:t>
            </a:r>
            <a:r>
              <a:rPr lang="fa-IR" sz="1900" b="1" dirty="0"/>
              <a:t> ارائه میشود</a:t>
            </a:r>
            <a:endParaRPr lang="en-US" sz="1900" b="1" dirty="0"/>
          </a:p>
          <a:p>
            <a:pPr algn="l" rtl="0">
              <a:lnSpc>
                <a:spcPct val="120000"/>
              </a:lnSpc>
            </a:pPr>
            <a:r>
              <a:rPr lang="en-US" sz="1900" b="1" dirty="0"/>
              <a:t>Warehouse-Scale Computers (WSCs)- </a:t>
            </a:r>
            <a:r>
              <a:rPr lang="fa-IR" sz="1900" b="1" dirty="0"/>
              <a:t>کامپیوترهای سرور</a:t>
            </a:r>
            <a:endParaRPr lang="en-US" sz="1900" b="1" dirty="0"/>
          </a:p>
          <a:p>
            <a:pPr lvl="1" algn="l" rtl="0">
              <a:lnSpc>
                <a:spcPct val="120000"/>
              </a:lnSpc>
            </a:pPr>
            <a:r>
              <a:rPr lang="en-US" sz="1900" b="1" dirty="0"/>
              <a:t>100,000’s cores per warehouse</a:t>
            </a:r>
          </a:p>
          <a:p>
            <a:pPr lvl="1" algn="l" rtl="0">
              <a:lnSpc>
                <a:spcPct val="120000"/>
              </a:lnSpc>
            </a:pPr>
            <a:r>
              <a:rPr lang="en-US" sz="1900" b="1" dirty="0"/>
              <a:t>Market dominated by x86 , x64-compatible server chips</a:t>
            </a:r>
          </a:p>
          <a:p>
            <a:pPr lvl="1" algn="l" rtl="0">
              <a:lnSpc>
                <a:spcPct val="120000"/>
              </a:lnSpc>
            </a:pPr>
            <a:r>
              <a:rPr lang="en-US" sz="1900" b="1" dirty="0"/>
              <a:t>Dedicated apps, plus cloud hosting of virtual machines</a:t>
            </a:r>
          </a:p>
          <a:p>
            <a:pPr lvl="1" algn="l" rtl="0">
              <a:lnSpc>
                <a:spcPct val="120000"/>
              </a:lnSpc>
            </a:pPr>
            <a:r>
              <a:rPr lang="en-US" sz="1900" b="1" dirty="0"/>
              <a:t>Now seeing increasing use of GPUs, FPGAs, custom hardware to accelerate workloads (</a:t>
            </a:r>
            <a:r>
              <a:rPr lang="fa-IR" sz="1900" b="1" dirty="0"/>
              <a:t>برای افزایش کارایی</a:t>
            </a:r>
            <a:r>
              <a:rPr lang="en-US" sz="1900" b="1" dirty="0"/>
              <a:t>)</a:t>
            </a:r>
          </a:p>
          <a:p>
            <a:pPr algn="l" rtl="0">
              <a:lnSpc>
                <a:spcPct val="120000"/>
              </a:lnSpc>
            </a:pPr>
            <a:r>
              <a:rPr lang="en-US" sz="1900" b="1" dirty="0"/>
              <a:t>Embedded computing (</a:t>
            </a:r>
            <a:r>
              <a:rPr lang="fa-IR" sz="1900" b="1" dirty="0"/>
              <a:t>هر تجهیزی که کار پردازشی انجام میدهد</a:t>
            </a:r>
            <a:r>
              <a:rPr lang="en-US" sz="1900" b="1" dirty="0"/>
              <a:t>)</a:t>
            </a:r>
          </a:p>
          <a:p>
            <a:pPr lvl="1" algn="l" rtl="0">
              <a:lnSpc>
                <a:spcPct val="120000"/>
              </a:lnSpc>
            </a:pPr>
            <a:r>
              <a:rPr lang="en-US" sz="1900" b="1" dirty="0"/>
              <a:t>Wired/wireless network infrastructure, printers</a:t>
            </a:r>
          </a:p>
          <a:p>
            <a:pPr lvl="1" algn="l" rtl="0">
              <a:lnSpc>
                <a:spcPct val="120000"/>
              </a:lnSpc>
            </a:pPr>
            <a:r>
              <a:rPr lang="en-US" sz="1900" b="1" dirty="0"/>
              <a:t>Consumer TV/Music/Games/Automotive/Camera/MP3</a:t>
            </a:r>
          </a:p>
          <a:p>
            <a:pPr lvl="1" algn="l" rtl="0">
              <a:lnSpc>
                <a:spcPct val="120000"/>
              </a:lnSpc>
            </a:pPr>
            <a:r>
              <a:rPr lang="en-US" sz="1900" b="1" dirty="0"/>
              <a:t>Internet of Things!</a:t>
            </a:r>
          </a:p>
          <a:p>
            <a:pPr lvl="1" algn="l" rtl="0">
              <a:lnSpc>
                <a:spcPct val="120000"/>
              </a:lnSpc>
            </a:pPr>
            <a:endParaRPr lang="en-US" sz="1900" b="1" dirty="0"/>
          </a:p>
          <a:p>
            <a:pPr algn="l" rtl="0">
              <a:lnSpc>
                <a:spcPct val="120000"/>
              </a:lnSpc>
            </a:pPr>
            <a:endParaRPr lang="en-US" b="1" dirty="0">
              <a:latin typeface="+mj-lt"/>
            </a:endParaRPr>
          </a:p>
        </p:txBody>
      </p:sp>
      <p:sp>
        <p:nvSpPr>
          <p:cNvPr id="2" name="Slide Number Placeholder 1"/>
          <p:cNvSpPr>
            <a:spLocks noGrp="1"/>
          </p:cNvSpPr>
          <p:nvPr>
            <p:ph type="sldNum" sz="quarter" idx="12"/>
          </p:nvPr>
        </p:nvSpPr>
        <p:spPr/>
        <p:txBody>
          <a:bodyPr/>
          <a:lstStyle/>
          <a:p>
            <a:fld id="{7A24F918-E48B-4CD6-88B4-F48A81EB5FB6}" type="slidenum">
              <a:rPr lang="en-US" smtClean="0"/>
              <a:pPr/>
              <a:t>22</a:t>
            </a:fld>
            <a:endParaRPr lang="en-US"/>
          </a:p>
        </p:txBody>
      </p:sp>
      <p:sp>
        <p:nvSpPr>
          <p:cNvPr id="4" name="Footer Placeholder 3"/>
          <p:cNvSpPr>
            <a:spLocks noGrp="1"/>
          </p:cNvSpPr>
          <p:nvPr>
            <p:ph type="ftr" sz="quarter" idx="11"/>
          </p:nvPr>
        </p:nvSpPr>
        <p:spPr/>
        <p:txBody>
          <a:bodyPr/>
          <a:lstStyle/>
          <a:p>
            <a:r>
              <a:rPr lang="en-US"/>
              <a:t>Copyright © 2019, Elsevier Inc. All rights Reserved</a:t>
            </a:r>
          </a:p>
        </p:txBody>
      </p:sp>
    </p:spTree>
    <p:custDataLst>
      <p:tags r:id="rId1"/>
    </p:custDataLst>
    <p:extLst>
      <p:ext uri="{BB962C8B-B14F-4D97-AF65-F5344CB8AC3E}">
        <p14:creationId xmlns:p14="http://schemas.microsoft.com/office/powerpoint/2010/main" val="373644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rtl="0"/>
            <a:r>
              <a:rPr lang="en-US" dirty="0"/>
              <a:t>Computer Architecture: A Little History</a:t>
            </a:r>
          </a:p>
        </p:txBody>
      </p:sp>
      <p:sp>
        <p:nvSpPr>
          <p:cNvPr id="4" name="Content Placeholder 3"/>
          <p:cNvSpPr>
            <a:spLocks noGrp="1"/>
          </p:cNvSpPr>
          <p:nvPr>
            <p:ph idx="1"/>
          </p:nvPr>
        </p:nvSpPr>
        <p:spPr/>
        <p:txBody>
          <a:bodyPr>
            <a:normAutofit/>
          </a:bodyPr>
          <a:lstStyle/>
          <a:p>
            <a:pPr algn="l" rtl="0">
              <a:lnSpc>
                <a:spcPct val="150000"/>
              </a:lnSpc>
              <a:buNone/>
              <a:tabLst>
                <a:tab pos="280988" algn="l"/>
              </a:tabLst>
            </a:pPr>
            <a:r>
              <a:rPr lang="en-US" b="1" dirty="0">
                <a:solidFill>
                  <a:srgbClr val="7030A0"/>
                </a:solidFill>
              </a:rPr>
              <a:t>Why worry about old ideas?</a:t>
            </a:r>
            <a:endParaRPr lang="fa-IR" b="1" dirty="0">
              <a:solidFill>
                <a:srgbClr val="7030A0"/>
              </a:solidFill>
            </a:endParaRPr>
          </a:p>
          <a:p>
            <a:pPr algn="l" rtl="0">
              <a:lnSpc>
                <a:spcPct val="150000"/>
              </a:lnSpc>
              <a:tabLst>
                <a:tab pos="280988" algn="l"/>
              </a:tabLst>
            </a:pPr>
            <a:r>
              <a:rPr lang="en-US" dirty="0"/>
              <a:t>Those who ignore history are doomed to repeat it</a:t>
            </a:r>
          </a:p>
          <a:p>
            <a:pPr algn="l" rtl="0">
              <a:lnSpc>
                <a:spcPct val="150000"/>
              </a:lnSpc>
              <a:tabLst>
                <a:tab pos="280988" algn="l"/>
              </a:tabLst>
            </a:pPr>
            <a:r>
              <a:rPr lang="en-US" dirty="0"/>
              <a:t>Helps to illustrate the design process, and explains why certain decisions were taken</a:t>
            </a:r>
          </a:p>
          <a:p>
            <a:pPr algn="l" rtl="0">
              <a:lnSpc>
                <a:spcPct val="150000"/>
              </a:lnSpc>
              <a:tabLst>
                <a:tab pos="280988" algn="l"/>
              </a:tabLst>
            </a:pPr>
            <a:r>
              <a:rPr lang="en-US" dirty="0"/>
              <a:t>Because future technologies might be as constrained as older ones</a:t>
            </a:r>
          </a:p>
          <a:p>
            <a:pPr algn="l" rtl="0"/>
            <a:endParaRPr lang="en-US" dirty="0"/>
          </a:p>
        </p:txBody>
      </p:sp>
      <p:sp>
        <p:nvSpPr>
          <p:cNvPr id="2" name="Slide Number Placeholder 1"/>
          <p:cNvSpPr>
            <a:spLocks noGrp="1"/>
          </p:cNvSpPr>
          <p:nvPr>
            <p:ph type="sldNum" sz="quarter" idx="12"/>
          </p:nvPr>
        </p:nvSpPr>
        <p:spPr/>
        <p:txBody>
          <a:bodyPr/>
          <a:lstStyle/>
          <a:p>
            <a:fld id="{7A24F918-E48B-4CD6-88B4-F48A81EB5FB6}" type="slidenum">
              <a:rPr lang="en-US" smtClean="0"/>
              <a:pPr/>
              <a:t>23</a:t>
            </a:fld>
            <a:endParaRPr lang="en-US"/>
          </a:p>
        </p:txBody>
      </p:sp>
      <p:sp>
        <p:nvSpPr>
          <p:cNvPr id="5" name="Footer Placeholder 4"/>
          <p:cNvSpPr>
            <a:spLocks noGrp="1"/>
          </p:cNvSpPr>
          <p:nvPr>
            <p:ph type="ftr" sz="quarter" idx="11"/>
          </p:nvPr>
        </p:nvSpPr>
        <p:spPr/>
        <p:txBody>
          <a:bodyPr/>
          <a:lstStyle/>
          <a:p>
            <a:r>
              <a:rPr lang="en-US"/>
              <a:t>Copyright © 2019, Elsevier Inc. All rights Reserved</a:t>
            </a:r>
          </a:p>
        </p:txBody>
      </p:sp>
    </p:spTree>
    <p:custDataLst>
      <p:tags r:id="rId1"/>
    </p:custDataLst>
    <p:extLst>
      <p:ext uri="{BB962C8B-B14F-4D97-AF65-F5344CB8AC3E}">
        <p14:creationId xmlns:p14="http://schemas.microsoft.com/office/powerpoint/2010/main" val="2683917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l" rtl="0"/>
            <a:r>
              <a:rPr lang="en-US" dirty="0"/>
              <a:t>Changing Face of Computing</a:t>
            </a:r>
          </a:p>
        </p:txBody>
      </p:sp>
      <p:sp>
        <p:nvSpPr>
          <p:cNvPr id="8" name="Content Placeholder 7"/>
          <p:cNvSpPr>
            <a:spLocks noGrp="1"/>
          </p:cNvSpPr>
          <p:nvPr>
            <p:ph idx="1"/>
          </p:nvPr>
        </p:nvSpPr>
        <p:spPr/>
        <p:txBody>
          <a:bodyPr>
            <a:normAutofit fontScale="85000" lnSpcReduction="20000"/>
          </a:bodyPr>
          <a:lstStyle/>
          <a:p>
            <a:pPr algn="l" rtl="0">
              <a:lnSpc>
                <a:spcPct val="120000"/>
              </a:lnSpc>
            </a:pPr>
            <a:r>
              <a:rPr lang="en-US" altLang="en-US" sz="1600" dirty="0"/>
              <a:t>1960s: mainframes</a:t>
            </a:r>
          </a:p>
          <a:p>
            <a:pPr algn="l" rtl="0">
              <a:lnSpc>
                <a:spcPct val="120000"/>
              </a:lnSpc>
            </a:pPr>
            <a:r>
              <a:rPr lang="en-US" altLang="en-US" sz="1600" dirty="0"/>
              <a:t>1970s: mini-computers</a:t>
            </a:r>
          </a:p>
          <a:p>
            <a:pPr algn="l" rtl="0">
              <a:lnSpc>
                <a:spcPct val="120000"/>
              </a:lnSpc>
            </a:pPr>
            <a:r>
              <a:rPr lang="en-US" altLang="en-US" sz="1600" dirty="0"/>
              <a:t>1980s: Desktop computers</a:t>
            </a:r>
          </a:p>
          <a:p>
            <a:pPr lvl="1" algn="l" rtl="0">
              <a:lnSpc>
                <a:spcPct val="120000"/>
              </a:lnSpc>
            </a:pPr>
            <a:r>
              <a:rPr lang="en-US" altLang="en-US" sz="1600" dirty="0"/>
              <a:t>Desktop</a:t>
            </a:r>
          </a:p>
          <a:p>
            <a:pPr lvl="1" algn="l" rtl="0">
              <a:lnSpc>
                <a:spcPct val="120000"/>
              </a:lnSpc>
            </a:pPr>
            <a:r>
              <a:rPr lang="en-US" altLang="en-US" sz="1600" dirty="0"/>
              <a:t>Workstation</a:t>
            </a:r>
          </a:p>
          <a:p>
            <a:pPr lvl="1" algn="l" rtl="0">
              <a:lnSpc>
                <a:spcPct val="120000"/>
              </a:lnSpc>
            </a:pPr>
            <a:r>
              <a:rPr lang="en-US" altLang="en-US" sz="1600" dirty="0">
                <a:sym typeface="Wingdings" pitchFamily="2" charset="2"/>
              </a:rPr>
              <a:t> Servers</a:t>
            </a:r>
          </a:p>
          <a:p>
            <a:pPr lvl="2" algn="l" rtl="0">
              <a:lnSpc>
                <a:spcPct val="120000"/>
              </a:lnSpc>
            </a:pPr>
            <a:r>
              <a:rPr lang="en-US" altLang="en-US" sz="1600" dirty="0"/>
              <a:t>Reliable</a:t>
            </a:r>
          </a:p>
          <a:p>
            <a:pPr lvl="2" algn="l" rtl="0">
              <a:lnSpc>
                <a:spcPct val="120000"/>
              </a:lnSpc>
            </a:pPr>
            <a:r>
              <a:rPr lang="en-US" altLang="en-US" sz="1600" dirty="0"/>
              <a:t>Long term file storage and access</a:t>
            </a:r>
          </a:p>
          <a:p>
            <a:pPr lvl="2" algn="l" rtl="0">
              <a:lnSpc>
                <a:spcPct val="120000"/>
              </a:lnSpc>
            </a:pPr>
            <a:r>
              <a:rPr lang="en-US" altLang="en-US" sz="1600" dirty="0"/>
              <a:t>Larger memory</a:t>
            </a:r>
          </a:p>
          <a:p>
            <a:pPr lvl="2" algn="l" rtl="0">
              <a:lnSpc>
                <a:spcPct val="120000"/>
              </a:lnSpc>
            </a:pPr>
            <a:r>
              <a:rPr lang="en-US" altLang="en-US" sz="1600" dirty="0"/>
              <a:t>More computing power</a:t>
            </a:r>
          </a:p>
          <a:p>
            <a:pPr algn="l" rtl="0">
              <a:lnSpc>
                <a:spcPct val="120000"/>
              </a:lnSpc>
            </a:pPr>
            <a:r>
              <a:rPr lang="en-US" altLang="en-US" sz="1600" dirty="0"/>
              <a:t>1990s: Embedded, Internet</a:t>
            </a:r>
          </a:p>
          <a:p>
            <a:pPr lvl="1" algn="l" rtl="0">
              <a:lnSpc>
                <a:spcPct val="120000"/>
              </a:lnSpc>
            </a:pPr>
            <a:r>
              <a:rPr lang="en-US" altLang="en-US" sz="1600" dirty="0"/>
              <a:t>PDA</a:t>
            </a:r>
          </a:p>
          <a:p>
            <a:pPr lvl="1" algn="l" rtl="0">
              <a:lnSpc>
                <a:spcPct val="120000"/>
              </a:lnSpc>
            </a:pPr>
            <a:r>
              <a:rPr lang="en-US" altLang="en-US" sz="1600" dirty="0"/>
              <a:t>Set top boxes, Game consoles</a:t>
            </a:r>
          </a:p>
          <a:p>
            <a:pPr algn="l" rtl="0">
              <a:lnSpc>
                <a:spcPct val="120000"/>
              </a:lnSpc>
            </a:pPr>
            <a:r>
              <a:rPr lang="en-US" altLang="en-US" sz="1600" dirty="0"/>
              <a:t>2000s:</a:t>
            </a:r>
          </a:p>
          <a:p>
            <a:pPr lvl="1" algn="l" rtl="0">
              <a:lnSpc>
                <a:spcPct val="120000"/>
              </a:lnSpc>
            </a:pPr>
            <a:r>
              <a:rPr lang="en-US" altLang="en-US" sz="1600" dirty="0"/>
              <a:t>? (multi-core, networked, ..)</a:t>
            </a:r>
          </a:p>
          <a:p>
            <a:pPr lvl="1" algn="l" rtl="0">
              <a:lnSpc>
                <a:spcPct val="120000"/>
              </a:lnSpc>
            </a:pPr>
            <a:r>
              <a:rPr lang="en-US" altLang="en-US" sz="1600" dirty="0"/>
              <a:t>Personal Mobile Devices</a:t>
            </a:r>
          </a:p>
          <a:p>
            <a:pPr lvl="1" algn="l" rtl="0">
              <a:lnSpc>
                <a:spcPct val="120000"/>
              </a:lnSpc>
            </a:pPr>
            <a:r>
              <a:rPr lang="en-US" altLang="en-US" sz="1600" dirty="0"/>
              <a:t>Clusters / Cloud </a:t>
            </a:r>
          </a:p>
          <a:p>
            <a:pPr lvl="2" algn="l" rtl="0">
              <a:lnSpc>
                <a:spcPct val="120000"/>
              </a:lnSpc>
              <a:buFontTx/>
              <a:buNone/>
            </a:pPr>
            <a:endParaRPr lang="en-US" altLang="en-US" sz="900" dirty="0"/>
          </a:p>
          <a:p>
            <a:pPr algn="l" rtl="0">
              <a:lnSpc>
                <a:spcPct val="120000"/>
              </a:lnSpc>
            </a:pPr>
            <a:endParaRPr lang="en-US" sz="1600" dirty="0"/>
          </a:p>
          <a:p>
            <a:pPr algn="l" rtl="0">
              <a:lnSpc>
                <a:spcPct val="120000"/>
              </a:lnSpc>
            </a:pPr>
            <a:endParaRPr lang="en-US" sz="2400" dirty="0"/>
          </a:p>
        </p:txBody>
      </p:sp>
      <p:sp>
        <p:nvSpPr>
          <p:cNvPr id="9" name="Rectangle 8"/>
          <p:cNvSpPr/>
          <p:nvPr/>
        </p:nvSpPr>
        <p:spPr>
          <a:xfrm>
            <a:off x="6001227" y="1565660"/>
            <a:ext cx="5407249" cy="461665"/>
          </a:xfrm>
          <a:prstGeom prst="rect">
            <a:avLst/>
          </a:prstGeom>
        </p:spPr>
        <p:txBody>
          <a:bodyPr wrap="none">
            <a:spAutoFit/>
          </a:bodyPr>
          <a:lstStyle/>
          <a:p>
            <a:r>
              <a:rPr lang="fa-IR" sz="2400" dirty="0">
                <a:solidFill>
                  <a:srgbClr val="7030A0"/>
                </a:solidFill>
                <a:cs typeface="B Yekan" panose="00000400000000000000" pitchFamily="2" charset="-78"/>
              </a:rPr>
              <a:t>چالش های ما در دهه های مختلف متفاوت بودند</a:t>
            </a:r>
            <a:endParaRPr lang="en-US" sz="2400" dirty="0">
              <a:solidFill>
                <a:srgbClr val="7030A0"/>
              </a:solidFill>
              <a:cs typeface="B Yekan" panose="00000400000000000000" pitchFamily="2" charset="-78"/>
            </a:endParaRPr>
          </a:p>
        </p:txBody>
      </p:sp>
      <p:sp>
        <p:nvSpPr>
          <p:cNvPr id="2" name="Slide Number Placeholder 1"/>
          <p:cNvSpPr>
            <a:spLocks noGrp="1"/>
          </p:cNvSpPr>
          <p:nvPr>
            <p:ph type="sldNum" sz="quarter" idx="12"/>
          </p:nvPr>
        </p:nvSpPr>
        <p:spPr/>
        <p:txBody>
          <a:bodyPr/>
          <a:lstStyle/>
          <a:p>
            <a:fld id="{7A24F918-E48B-4CD6-88B4-F48A81EB5FB6}" type="slidenum">
              <a:rPr lang="en-US" smtClean="0"/>
              <a:pPr/>
              <a:t>24</a:t>
            </a:fld>
            <a:endParaRPr lang="en-US"/>
          </a:p>
        </p:txBody>
      </p:sp>
      <p:sp>
        <p:nvSpPr>
          <p:cNvPr id="3" name="Footer Placeholder 2"/>
          <p:cNvSpPr>
            <a:spLocks noGrp="1"/>
          </p:cNvSpPr>
          <p:nvPr>
            <p:ph type="ftr" sz="quarter" idx="11"/>
          </p:nvPr>
        </p:nvSpPr>
        <p:spPr/>
        <p:txBody>
          <a:bodyPr/>
          <a:lstStyle/>
          <a:p>
            <a:r>
              <a:rPr lang="en-US"/>
              <a:t>Copyright © 2019, Elsevier Inc. All rights Reserved</a:t>
            </a:r>
          </a:p>
        </p:txBody>
      </p:sp>
    </p:spTree>
    <p:extLst>
      <p:ext uri="{BB962C8B-B14F-4D97-AF65-F5344CB8AC3E}">
        <p14:creationId xmlns:p14="http://schemas.microsoft.com/office/powerpoint/2010/main" val="2720243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p:cNvSpPr txBox="1">
            <a:spLocks/>
          </p:cNvSpPr>
          <p:nvPr/>
        </p:nvSpPr>
        <p:spPr>
          <a:xfrm>
            <a:off x="171420" y="514374"/>
            <a:ext cx="3483081" cy="58654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tx1"/>
                </a:solidFill>
                <a:latin typeface="Times New Roman" pitchFamily="18" charset="0"/>
                <a:ea typeface="+mj-ea"/>
                <a:cs typeface="Times New Roman" pitchFamily="18" charset="0"/>
              </a:defRPr>
            </a:lvl1pPr>
          </a:lstStyle>
          <a:p>
            <a:r>
              <a:rPr lang="en-US" sz="2800" dirty="0">
                <a:solidFill>
                  <a:srgbClr val="C00000"/>
                </a:solidFill>
                <a:latin typeface="+mj-lt"/>
              </a:rPr>
              <a:t>Analog Computers</a:t>
            </a:r>
          </a:p>
        </p:txBody>
      </p:sp>
      <p:sp>
        <p:nvSpPr>
          <p:cNvPr id="3" name="Title 2"/>
          <p:cNvSpPr>
            <a:spLocks noGrp="1"/>
          </p:cNvSpPr>
          <p:nvPr>
            <p:ph type="title"/>
          </p:nvPr>
        </p:nvSpPr>
        <p:spPr>
          <a:xfrm>
            <a:off x="3248166" y="136468"/>
            <a:ext cx="8639033" cy="825283"/>
          </a:xfrm>
        </p:spPr>
        <p:txBody>
          <a:bodyPr/>
          <a:lstStyle/>
          <a:p>
            <a:r>
              <a:rPr lang="fa-IR" dirty="0"/>
              <a:t>کامپیوترهای آنالوگ</a:t>
            </a:r>
            <a:endParaRPr lang="en-US" dirty="0"/>
          </a:p>
        </p:txBody>
      </p:sp>
      <p:sp>
        <p:nvSpPr>
          <p:cNvPr id="6" name="Content Placeholder 4"/>
          <p:cNvSpPr>
            <a:spLocks noGrp="1"/>
          </p:cNvSpPr>
          <p:nvPr>
            <p:ph idx="1"/>
          </p:nvPr>
        </p:nvSpPr>
        <p:spPr/>
        <p:txBody>
          <a:bodyPr>
            <a:normAutofit/>
          </a:bodyPr>
          <a:lstStyle/>
          <a:p>
            <a:pPr algn="r"/>
            <a:r>
              <a:rPr lang="fa-IR" sz="2200" dirty="0">
                <a:latin typeface="+mj-lt"/>
              </a:rPr>
              <a:t>این کامپیوترها، متغیرهای مساله را بصورت کمیت های فیزیک نمایش میدهند و از رفتارهای فیزیکی مقیاس شده برای نتایج محاسبات استفاده میکنند</a:t>
            </a:r>
            <a:endParaRPr lang="en-US" sz="2200" dirty="0">
              <a:latin typeface="+mj-lt"/>
            </a:endParaRPr>
          </a:p>
        </p:txBody>
      </p:sp>
      <p:grpSp>
        <p:nvGrpSpPr>
          <p:cNvPr id="8" name="Group 7"/>
          <p:cNvGrpSpPr/>
          <p:nvPr/>
        </p:nvGrpSpPr>
        <p:grpSpPr>
          <a:xfrm>
            <a:off x="1854549" y="3279431"/>
            <a:ext cx="3639812" cy="3126788"/>
            <a:chOff x="241451" y="2743200"/>
            <a:chExt cx="3947389" cy="3974685"/>
          </a:xfrm>
        </p:grpSpPr>
        <p:grpSp>
          <p:nvGrpSpPr>
            <p:cNvPr id="9" name="Group 8"/>
            <p:cNvGrpSpPr/>
            <p:nvPr/>
          </p:nvGrpSpPr>
          <p:grpSpPr>
            <a:xfrm>
              <a:off x="304799" y="2743200"/>
              <a:ext cx="3884041" cy="3574054"/>
              <a:chOff x="304799" y="2743200"/>
              <a:chExt cx="3884041" cy="3574054"/>
            </a:xfrm>
          </p:grpSpPr>
          <p:pic>
            <p:nvPicPr>
              <p:cNvPr id="11" name="Picture 10" descr="NAMA_Machine_d'Anticythère_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799" y="2743200"/>
                <a:ext cx="3884041" cy="3464144"/>
              </a:xfrm>
              <a:prstGeom prst="rect">
                <a:avLst/>
              </a:prstGeom>
            </p:spPr>
          </p:pic>
          <p:sp>
            <p:nvSpPr>
              <p:cNvPr id="12" name="TextBox 11"/>
              <p:cNvSpPr txBox="1"/>
              <p:nvPr/>
            </p:nvSpPr>
            <p:spPr>
              <a:xfrm>
                <a:off x="1414057" y="5994483"/>
                <a:ext cx="2580226" cy="322771"/>
              </a:xfrm>
              <a:prstGeom prst="rect">
                <a:avLst/>
              </a:prstGeom>
              <a:noFill/>
            </p:spPr>
            <p:txBody>
              <a:bodyPr wrap="none" rtlCol="0">
                <a:spAutoFit/>
              </a:bodyPr>
              <a:lstStyle/>
              <a:p>
                <a:pPr algn="ctr" eaLnBrk="1" hangingPunct="1">
                  <a:spcBef>
                    <a:spcPct val="0"/>
                  </a:spcBef>
                </a:pPr>
                <a:r>
                  <a:rPr lang="en-US" sz="1050" i="1" dirty="0">
                    <a:solidFill>
                      <a:srgbClr val="000000"/>
                    </a:solidFill>
                    <a:latin typeface="Calibri"/>
                    <a:ea typeface="ＭＳ Ｐゴシック"/>
                    <a:cs typeface="Calibri"/>
                  </a:rPr>
                  <a:t>[</a:t>
                </a:r>
                <a:r>
                  <a:rPr lang="en-US" sz="1050" i="1" dirty="0" err="1">
                    <a:solidFill>
                      <a:srgbClr val="000000"/>
                    </a:solidFill>
                    <a:latin typeface="Calibri"/>
                    <a:ea typeface="ＭＳ Ｐゴシック"/>
                    <a:cs typeface="Calibri"/>
                  </a:rPr>
                  <a:t>Marsyas</a:t>
                </a:r>
                <a:r>
                  <a:rPr lang="en-US" sz="1050" i="1" dirty="0">
                    <a:solidFill>
                      <a:srgbClr val="000000"/>
                    </a:solidFill>
                    <a:latin typeface="Calibri"/>
                    <a:ea typeface="ＭＳ Ｐゴシック"/>
                    <a:cs typeface="Calibri"/>
                  </a:rPr>
                  <a:t>, Creative Commons BY-SA 3.0]</a:t>
                </a:r>
              </a:p>
            </p:txBody>
          </p:sp>
        </p:grpSp>
        <p:sp>
          <p:nvSpPr>
            <p:cNvPr id="10" name="TextBox 9"/>
            <p:cNvSpPr txBox="1"/>
            <p:nvPr/>
          </p:nvSpPr>
          <p:spPr>
            <a:xfrm>
              <a:off x="241451" y="6248401"/>
              <a:ext cx="3830180" cy="469484"/>
            </a:xfrm>
            <a:prstGeom prst="rect">
              <a:avLst/>
            </a:prstGeom>
            <a:noFill/>
          </p:spPr>
          <p:txBody>
            <a:bodyPr wrap="none" rtlCol="0">
              <a:spAutoFit/>
            </a:bodyPr>
            <a:lstStyle/>
            <a:p>
              <a:pPr algn="ctr" eaLnBrk="1" hangingPunct="1">
                <a:spcBef>
                  <a:spcPct val="0"/>
                </a:spcBef>
              </a:pPr>
              <a:r>
                <a:rPr lang="en-US" dirty="0" err="1">
                  <a:solidFill>
                    <a:srgbClr val="000000"/>
                  </a:solidFill>
                  <a:latin typeface="Arial" pitchFamily="-110" charset="0"/>
                  <a:ea typeface="ＭＳ Ｐゴシック"/>
                  <a:cs typeface="ＭＳ Ｐゴシック"/>
                </a:rPr>
                <a:t>Antikythera</a:t>
              </a:r>
              <a:r>
                <a:rPr lang="en-US" dirty="0">
                  <a:solidFill>
                    <a:srgbClr val="000000"/>
                  </a:solidFill>
                  <a:latin typeface="Arial" pitchFamily="-110" charset="0"/>
                  <a:ea typeface="ＭＳ Ｐゴシック"/>
                  <a:cs typeface="ＭＳ Ｐゴシック"/>
                </a:rPr>
                <a:t> mechanism c.100BC</a:t>
              </a:r>
              <a:endParaRPr lang="en-US" dirty="0">
                <a:solidFill>
                  <a:srgbClr val="000000"/>
                </a:solidFill>
                <a:latin typeface="Calibri"/>
                <a:ea typeface="ＭＳ Ｐゴシック"/>
                <a:cs typeface="Calibri"/>
              </a:endParaRPr>
            </a:p>
          </p:txBody>
        </p:sp>
      </p:grpSp>
      <p:grpSp>
        <p:nvGrpSpPr>
          <p:cNvPr id="13" name="Group 12"/>
          <p:cNvGrpSpPr/>
          <p:nvPr/>
        </p:nvGrpSpPr>
        <p:grpSpPr>
          <a:xfrm>
            <a:off x="5562982" y="3279432"/>
            <a:ext cx="4809971" cy="3095101"/>
            <a:chOff x="3978125" y="2819400"/>
            <a:chExt cx="5338991" cy="3547518"/>
          </a:xfrm>
        </p:grpSpPr>
        <p:grpSp>
          <p:nvGrpSpPr>
            <p:cNvPr id="14" name="Group 13"/>
            <p:cNvGrpSpPr/>
            <p:nvPr/>
          </p:nvGrpSpPr>
          <p:grpSpPr>
            <a:xfrm>
              <a:off x="4191290" y="2819400"/>
              <a:ext cx="5011624" cy="3008915"/>
              <a:chOff x="4191290" y="2819400"/>
              <a:chExt cx="5011624" cy="3008915"/>
            </a:xfrm>
          </p:grpSpPr>
          <p:pic>
            <p:nvPicPr>
              <p:cNvPr id="16" name="Picture 15" descr="Cessna_182_model-wingtip-vortex.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290" y="2819400"/>
                <a:ext cx="4744712" cy="2743200"/>
              </a:xfrm>
              <a:prstGeom prst="rect">
                <a:avLst/>
              </a:prstGeom>
            </p:spPr>
          </p:pic>
          <p:sp>
            <p:nvSpPr>
              <p:cNvPr id="17" name="TextBox 16"/>
              <p:cNvSpPr txBox="1"/>
              <p:nvPr/>
            </p:nvSpPr>
            <p:spPr>
              <a:xfrm>
                <a:off x="6183073" y="5537284"/>
                <a:ext cx="3019841" cy="291031"/>
              </a:xfrm>
              <a:prstGeom prst="rect">
                <a:avLst/>
              </a:prstGeom>
              <a:noFill/>
            </p:spPr>
            <p:txBody>
              <a:bodyPr wrap="none" rtlCol="0">
                <a:spAutoFit/>
              </a:bodyPr>
              <a:lstStyle>
                <a:defPPr>
                  <a:defRPr lang="en-US"/>
                </a:defPPr>
                <a:lvl1pPr algn="ctr">
                  <a:defRPr sz="1050" i="1">
                    <a:latin typeface="Calibri"/>
                    <a:cs typeface="Calibri"/>
                  </a:defRPr>
                </a:lvl1pPr>
              </a:lstStyle>
              <a:p>
                <a:pPr eaLnBrk="1" hangingPunct="1">
                  <a:spcBef>
                    <a:spcPct val="0"/>
                  </a:spcBef>
                </a:pPr>
                <a:r>
                  <a:rPr lang="en-US" dirty="0">
                    <a:solidFill>
                      <a:srgbClr val="000000"/>
                    </a:solidFill>
                    <a:ea typeface="ＭＳ Ｐゴシック"/>
                  </a:rPr>
                  <a:t>[</a:t>
                </a:r>
                <a:r>
                  <a:rPr lang="en-US" dirty="0" err="1">
                    <a:solidFill>
                      <a:srgbClr val="000000"/>
                    </a:solidFill>
                    <a:ea typeface="ＭＳ Ｐゴシック"/>
                  </a:rPr>
                  <a:t>BenFrantzDale</a:t>
                </a:r>
                <a:r>
                  <a:rPr lang="en-US" dirty="0">
                    <a:solidFill>
                      <a:srgbClr val="000000"/>
                    </a:solidFill>
                    <a:ea typeface="ＭＳ Ｐゴシック"/>
                  </a:rPr>
                  <a:t>, Creative Commons BY-SA 3.0]</a:t>
                </a:r>
              </a:p>
            </p:txBody>
          </p:sp>
        </p:grpSp>
        <p:sp>
          <p:nvSpPr>
            <p:cNvPr id="15" name="TextBox 14"/>
            <p:cNvSpPr txBox="1"/>
            <p:nvPr/>
          </p:nvSpPr>
          <p:spPr>
            <a:xfrm>
              <a:off x="3978125" y="5943600"/>
              <a:ext cx="5338991" cy="423318"/>
            </a:xfrm>
            <a:prstGeom prst="rect">
              <a:avLst/>
            </a:prstGeom>
            <a:noFill/>
          </p:spPr>
          <p:txBody>
            <a:bodyPr wrap="none" rtlCol="0">
              <a:spAutoFit/>
            </a:bodyPr>
            <a:lstStyle/>
            <a:p>
              <a:pPr algn="ctr" eaLnBrk="1" hangingPunct="1">
                <a:spcBef>
                  <a:spcPct val="0"/>
                </a:spcBef>
              </a:pPr>
              <a:r>
                <a:rPr lang="en-US" dirty="0">
                  <a:solidFill>
                    <a:srgbClr val="000000"/>
                  </a:solidFill>
                  <a:latin typeface="Arial" pitchFamily="-110" charset="0"/>
                  <a:ea typeface="ＭＳ Ｐゴシック"/>
                  <a:cs typeface="ＭＳ Ｐゴシック"/>
                </a:rPr>
                <a:t>Wingtip vortices of Cessna tail in wind tunnel</a:t>
              </a:r>
              <a:endParaRPr lang="en-US" dirty="0">
                <a:solidFill>
                  <a:srgbClr val="000000"/>
                </a:solidFill>
                <a:latin typeface="Calibri"/>
                <a:ea typeface="ＭＳ Ｐゴシック"/>
                <a:cs typeface="Calibri"/>
              </a:endParaRPr>
            </a:p>
          </p:txBody>
        </p:sp>
      </p:grpSp>
      <p:pic>
        <p:nvPicPr>
          <p:cNvPr id="1026" name="Picture 2" descr="C:\Users\hamed\Dropbox\New\1396-2\AUT-ACA\CourseMaterials\berkeley\Antikythera-Reconstruc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9758" y="3029952"/>
            <a:ext cx="6350000" cy="29591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7A24F918-E48B-4CD6-88B4-F48A81EB5FB6}" type="slidenum">
              <a:rPr lang="en-US" smtClean="0"/>
              <a:pPr/>
              <a:t>25</a:t>
            </a:fld>
            <a:endParaRPr lang="en-US"/>
          </a:p>
        </p:txBody>
      </p:sp>
      <p:sp>
        <p:nvSpPr>
          <p:cNvPr id="4" name="Footer Placeholder 3"/>
          <p:cNvSpPr>
            <a:spLocks noGrp="1"/>
          </p:cNvSpPr>
          <p:nvPr>
            <p:ph type="ftr" sz="quarter" idx="11"/>
          </p:nvPr>
        </p:nvSpPr>
        <p:spPr/>
        <p:txBody>
          <a:bodyPr/>
          <a:lstStyle/>
          <a:p>
            <a:r>
              <a:rPr lang="en-US"/>
              <a:t>Copyright © 2019, Elsevier Inc. All rights Reserved</a:t>
            </a:r>
          </a:p>
        </p:txBody>
      </p:sp>
    </p:spTree>
    <p:custDataLst>
      <p:tags r:id="rId1"/>
    </p:custDataLst>
    <p:extLst>
      <p:ext uri="{BB962C8B-B14F-4D97-AF65-F5344CB8AC3E}">
        <p14:creationId xmlns:p14="http://schemas.microsoft.com/office/powerpoint/2010/main" val="108809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26"/>
                                        </p:tgtEl>
                                      </p:cBhvr>
                                    </p:animEffect>
                                    <p:set>
                                      <p:cBhvr>
                                        <p:cTn id="16" dur="1" fill="hold">
                                          <p:stCondLst>
                                            <p:cond delay="499"/>
                                          </p:stCondLst>
                                        </p:cTn>
                                        <p:tgtEl>
                                          <p:spTgt spid="102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p:cNvSpPr txBox="1">
            <a:spLocks/>
          </p:cNvSpPr>
          <p:nvPr/>
        </p:nvSpPr>
        <p:spPr>
          <a:xfrm>
            <a:off x="111456" y="395627"/>
            <a:ext cx="8229600" cy="838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tx1"/>
                </a:solidFill>
                <a:latin typeface="Times New Roman" pitchFamily="18" charset="0"/>
                <a:ea typeface="+mj-ea"/>
                <a:cs typeface="Times New Roman" pitchFamily="18" charset="0"/>
              </a:defRPr>
            </a:lvl1pPr>
          </a:lstStyle>
          <a:p>
            <a:r>
              <a:rPr lang="en-US" sz="3200" dirty="0">
                <a:solidFill>
                  <a:srgbClr val="C00000"/>
                </a:solidFill>
                <a:latin typeface="+mj-lt"/>
              </a:rPr>
              <a:t>Digital Computers</a:t>
            </a:r>
          </a:p>
        </p:txBody>
      </p:sp>
      <p:sp>
        <p:nvSpPr>
          <p:cNvPr id="3" name="Title 2"/>
          <p:cNvSpPr>
            <a:spLocks noGrp="1"/>
          </p:cNvSpPr>
          <p:nvPr>
            <p:ph type="title"/>
          </p:nvPr>
        </p:nvSpPr>
        <p:spPr>
          <a:xfrm>
            <a:off x="1981200" y="136468"/>
            <a:ext cx="9906000" cy="825283"/>
          </a:xfrm>
        </p:spPr>
        <p:txBody>
          <a:bodyPr/>
          <a:lstStyle/>
          <a:p>
            <a:r>
              <a:rPr lang="fa-IR" dirty="0"/>
              <a:t>کامپیوترهای دیجیتال</a:t>
            </a:r>
            <a:endParaRPr lang="en-US" dirty="0"/>
          </a:p>
        </p:txBody>
      </p:sp>
      <p:sp>
        <p:nvSpPr>
          <p:cNvPr id="6" name="Content Placeholder 4"/>
          <p:cNvSpPr>
            <a:spLocks noGrp="1"/>
          </p:cNvSpPr>
          <p:nvPr>
            <p:ph idx="1"/>
          </p:nvPr>
        </p:nvSpPr>
        <p:spPr/>
        <p:txBody>
          <a:bodyPr>
            <a:normAutofit/>
          </a:bodyPr>
          <a:lstStyle/>
          <a:p>
            <a:r>
              <a:rPr lang="fa-IR" sz="3200" dirty="0">
                <a:latin typeface="+mj-lt"/>
              </a:rPr>
              <a:t>متغیرهای مسئله را به صورت اعداد گسسته نشان داده میشوند</a:t>
            </a:r>
          </a:p>
          <a:p>
            <a:pPr lvl="1"/>
            <a:r>
              <a:rPr lang="fa-IR" sz="2800" dirty="0">
                <a:latin typeface="+mj-lt"/>
              </a:rPr>
              <a:t>مقادیر گسسته، در مقابل نویز ایمن هستند</a:t>
            </a:r>
          </a:p>
          <a:p>
            <a:r>
              <a:rPr lang="fa-IR" sz="3200" dirty="0">
                <a:latin typeface="+mj-lt"/>
              </a:rPr>
              <a:t>محاسبات دقیق و قطعی را حاصل می کند</a:t>
            </a:r>
          </a:p>
          <a:p>
            <a:pPr lvl="1"/>
            <a:r>
              <a:rPr lang="fa-IR" sz="2800" dirty="0">
                <a:latin typeface="+mj-lt"/>
              </a:rPr>
              <a:t>ورودی های مشابه دقیقاً خروجی های یکسانی را ارائه می دهند</a:t>
            </a:r>
          </a:p>
          <a:p>
            <a:r>
              <a:rPr lang="fa-IR" sz="3200" dirty="0">
                <a:latin typeface="+mj-lt"/>
              </a:rPr>
              <a:t>محدود به عملکردهای قابل تحقق فیزیکی نیست </a:t>
            </a:r>
          </a:p>
          <a:p>
            <a:pPr lvl="1"/>
            <a:r>
              <a:rPr lang="fa-IR" sz="2800" i="1" dirty="0">
                <a:solidFill>
                  <a:srgbClr val="7030A0"/>
                </a:solidFill>
                <a:latin typeface="+mj-lt"/>
              </a:rPr>
              <a:t>هر الگوریتمی که قابل بیان باشد، توسط کامپیوتر قابل انجام است</a:t>
            </a:r>
            <a:endParaRPr lang="en-US" sz="2800" i="1" dirty="0">
              <a:solidFill>
                <a:srgbClr val="7030A0"/>
              </a:solidFill>
              <a:latin typeface="+mj-lt"/>
            </a:endParaRPr>
          </a:p>
        </p:txBody>
      </p:sp>
      <p:sp>
        <p:nvSpPr>
          <p:cNvPr id="2" name="Slide Number Placeholder 1"/>
          <p:cNvSpPr>
            <a:spLocks noGrp="1"/>
          </p:cNvSpPr>
          <p:nvPr>
            <p:ph type="sldNum" sz="quarter" idx="12"/>
          </p:nvPr>
        </p:nvSpPr>
        <p:spPr/>
        <p:txBody>
          <a:bodyPr/>
          <a:lstStyle/>
          <a:p>
            <a:fld id="{7A24F918-E48B-4CD6-88B4-F48A81EB5FB6}" type="slidenum">
              <a:rPr lang="en-US" smtClean="0"/>
              <a:pPr/>
              <a:t>26</a:t>
            </a:fld>
            <a:endParaRPr lang="en-US"/>
          </a:p>
        </p:txBody>
      </p:sp>
      <p:sp>
        <p:nvSpPr>
          <p:cNvPr id="4" name="Footer Placeholder 3"/>
          <p:cNvSpPr>
            <a:spLocks noGrp="1"/>
          </p:cNvSpPr>
          <p:nvPr>
            <p:ph type="ftr" sz="quarter" idx="11"/>
          </p:nvPr>
        </p:nvSpPr>
        <p:spPr/>
        <p:txBody>
          <a:bodyPr/>
          <a:lstStyle/>
          <a:p>
            <a:r>
              <a:rPr lang="en-US"/>
              <a:t>Copyright © 2019, Elsevier Inc. All rights Reserved</a:t>
            </a:r>
          </a:p>
        </p:txBody>
      </p:sp>
    </p:spTree>
    <p:custDataLst>
      <p:tags r:id="rId1"/>
    </p:custDataLst>
    <p:extLst>
      <p:ext uri="{BB962C8B-B14F-4D97-AF65-F5344CB8AC3E}">
        <p14:creationId xmlns:p14="http://schemas.microsoft.com/office/powerpoint/2010/main" val="2138780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rtl="0"/>
            <a:r>
              <a:rPr lang="en-US" dirty="0"/>
              <a:t>IBM 701 (1952)</a:t>
            </a:r>
          </a:p>
        </p:txBody>
      </p:sp>
      <p:sp>
        <p:nvSpPr>
          <p:cNvPr id="6" name="Content Placeholder 2"/>
          <p:cNvSpPr>
            <a:spLocks noGrp="1"/>
          </p:cNvSpPr>
          <p:nvPr>
            <p:ph idx="1"/>
          </p:nvPr>
        </p:nvSpPr>
        <p:spPr/>
        <p:txBody>
          <a:bodyPr>
            <a:normAutofit lnSpcReduction="10000"/>
          </a:bodyPr>
          <a:lstStyle/>
          <a:p>
            <a:pPr algn="l" rtl="0">
              <a:lnSpc>
                <a:spcPct val="120000"/>
              </a:lnSpc>
            </a:pPr>
            <a:r>
              <a:rPr lang="en-US" sz="2400" dirty="0">
                <a:latin typeface="+mj-lt"/>
              </a:rPr>
              <a:t>IBM’s </a:t>
            </a:r>
            <a:r>
              <a:rPr lang="en-US" sz="2400" dirty="0">
                <a:solidFill>
                  <a:srgbClr val="C00000"/>
                </a:solidFill>
                <a:latin typeface="+mj-lt"/>
              </a:rPr>
              <a:t>first commercial </a:t>
            </a:r>
            <a:r>
              <a:rPr lang="en-US" sz="2400" dirty="0">
                <a:latin typeface="+mj-lt"/>
              </a:rPr>
              <a:t>scientific computer</a:t>
            </a:r>
          </a:p>
          <a:p>
            <a:pPr algn="l" rtl="0">
              <a:lnSpc>
                <a:spcPct val="120000"/>
              </a:lnSpc>
            </a:pPr>
            <a:r>
              <a:rPr lang="en-US" sz="2400" dirty="0">
                <a:latin typeface="+mj-lt"/>
              </a:rPr>
              <a:t>Main memory was 72 </a:t>
            </a:r>
            <a:r>
              <a:rPr lang="en-US" sz="2400" dirty="0">
                <a:solidFill>
                  <a:srgbClr val="C00000"/>
                </a:solidFill>
                <a:latin typeface="+mj-lt"/>
              </a:rPr>
              <a:t>William’s Tubes</a:t>
            </a:r>
            <a:r>
              <a:rPr lang="en-US" sz="2400" dirty="0">
                <a:latin typeface="+mj-lt"/>
              </a:rPr>
              <a:t>, each 1Kib, for total of 2048 words of 36 bits each</a:t>
            </a:r>
          </a:p>
          <a:p>
            <a:pPr lvl="1" algn="l" rtl="0">
              <a:lnSpc>
                <a:spcPct val="120000"/>
              </a:lnSpc>
            </a:pPr>
            <a:r>
              <a:rPr lang="en-US" sz="2000" dirty="0">
                <a:latin typeface="+mj-lt"/>
              </a:rPr>
              <a:t>Memory cycle time of 12µs</a:t>
            </a:r>
          </a:p>
          <a:p>
            <a:pPr algn="l" rtl="0">
              <a:lnSpc>
                <a:spcPct val="120000"/>
              </a:lnSpc>
            </a:pPr>
            <a:r>
              <a:rPr lang="en-US" sz="2400" dirty="0">
                <a:latin typeface="+mj-lt"/>
              </a:rPr>
              <a:t>Accumulator ISA with </a:t>
            </a:r>
            <a:r>
              <a:rPr lang="en-US" sz="2400" dirty="0" err="1">
                <a:latin typeface="+mj-lt"/>
              </a:rPr>
              <a:t>multipler</a:t>
            </a:r>
            <a:r>
              <a:rPr lang="en-US" sz="2400" dirty="0">
                <a:latin typeface="+mj-lt"/>
              </a:rPr>
              <a:t>/quotient register</a:t>
            </a:r>
          </a:p>
          <a:p>
            <a:pPr algn="l" rtl="0">
              <a:lnSpc>
                <a:spcPct val="120000"/>
              </a:lnSpc>
            </a:pPr>
            <a:r>
              <a:rPr lang="en-US" sz="2400" dirty="0">
                <a:latin typeface="+mj-lt"/>
              </a:rPr>
              <a:t>18-bit/36-bit numbers in sign-magnitude fixed-point</a:t>
            </a:r>
          </a:p>
          <a:p>
            <a:pPr algn="l" rtl="0">
              <a:lnSpc>
                <a:spcPct val="120000"/>
              </a:lnSpc>
            </a:pPr>
            <a:r>
              <a:rPr lang="en-US" sz="2400" dirty="0">
                <a:latin typeface="+mj-lt"/>
              </a:rPr>
              <a:t>Misquote from Thomas Watson </a:t>
            </a:r>
            <a:r>
              <a:rPr lang="en-US" sz="2400" dirty="0" err="1">
                <a:latin typeface="+mj-lt"/>
              </a:rPr>
              <a:t>Sr</a:t>
            </a:r>
            <a:r>
              <a:rPr lang="en-US" sz="2400" dirty="0">
                <a:latin typeface="+mj-lt"/>
              </a:rPr>
              <a:t>/Jr (</a:t>
            </a:r>
            <a:r>
              <a:rPr lang="fa-IR" sz="2400" dirty="0">
                <a:latin typeface="+mj-lt"/>
              </a:rPr>
              <a:t> بنیان گذار  </a:t>
            </a:r>
            <a:r>
              <a:rPr lang="en-US" sz="2400" dirty="0">
                <a:latin typeface="+mj-lt"/>
              </a:rPr>
              <a:t>IBM</a:t>
            </a:r>
            <a:r>
              <a:rPr lang="fa-IR" sz="2400" dirty="0">
                <a:latin typeface="+mj-lt"/>
              </a:rPr>
              <a:t>  </a:t>
            </a:r>
            <a:r>
              <a:rPr lang="en-US" sz="2400" dirty="0">
                <a:latin typeface="+mj-lt"/>
              </a:rPr>
              <a:t>):</a:t>
            </a:r>
          </a:p>
          <a:p>
            <a:pPr marL="0" indent="0" algn="ctr" rtl="0">
              <a:lnSpc>
                <a:spcPct val="120000"/>
              </a:lnSpc>
              <a:buNone/>
            </a:pPr>
            <a:r>
              <a:rPr lang="en-US" sz="2400" b="1" i="1" dirty="0">
                <a:solidFill>
                  <a:srgbClr val="C00000"/>
                </a:solidFill>
                <a:latin typeface="+mj-lt"/>
              </a:rPr>
              <a:t>“I think there is a world market for maybe five computers”</a:t>
            </a:r>
          </a:p>
          <a:p>
            <a:pPr algn="l" rtl="0">
              <a:lnSpc>
                <a:spcPct val="120000"/>
              </a:lnSpc>
            </a:pPr>
            <a:r>
              <a:rPr lang="en-US" sz="2400" dirty="0">
                <a:latin typeface="+mj-lt"/>
              </a:rPr>
              <a:t>Actually </a:t>
            </a:r>
            <a:r>
              <a:rPr lang="en-US" sz="2400" dirty="0" err="1">
                <a:latin typeface="+mj-lt"/>
              </a:rPr>
              <a:t>TWJr</a:t>
            </a:r>
            <a:r>
              <a:rPr lang="en-US" sz="2400" dirty="0">
                <a:latin typeface="+mj-lt"/>
              </a:rPr>
              <a:t> said at shareholder meeting:</a:t>
            </a:r>
          </a:p>
          <a:p>
            <a:pPr marL="0" indent="0" algn="ctr" rtl="0">
              <a:lnSpc>
                <a:spcPct val="120000"/>
              </a:lnSpc>
              <a:buNone/>
            </a:pPr>
            <a:r>
              <a:rPr lang="en-US" sz="2400" b="1" dirty="0">
                <a:solidFill>
                  <a:srgbClr val="C00000"/>
                </a:solidFill>
                <a:latin typeface="+mj-lt"/>
              </a:rPr>
              <a:t> </a:t>
            </a:r>
            <a:r>
              <a:rPr lang="en-US" sz="2400" b="1" i="1" dirty="0">
                <a:solidFill>
                  <a:srgbClr val="C00000"/>
                </a:solidFill>
                <a:latin typeface="+mj-lt"/>
              </a:rPr>
              <a:t>“as a result of our trip </a:t>
            </a:r>
            <a:r>
              <a:rPr lang="en-US" sz="2400" dirty="0">
                <a:solidFill>
                  <a:srgbClr val="C00000"/>
                </a:solidFill>
                <a:latin typeface="+mj-lt"/>
              </a:rPr>
              <a:t>[selling the 701]</a:t>
            </a:r>
            <a:r>
              <a:rPr lang="en-US" sz="2400" b="1" i="1" dirty="0">
                <a:solidFill>
                  <a:srgbClr val="C00000"/>
                </a:solidFill>
                <a:latin typeface="+mj-lt"/>
              </a:rPr>
              <a:t>, on which we expected to get orders for five machines, we came home with orders for 18.”</a:t>
            </a:r>
          </a:p>
        </p:txBody>
      </p:sp>
      <p:sp>
        <p:nvSpPr>
          <p:cNvPr id="2" name="Slide Number Placeholder 1"/>
          <p:cNvSpPr>
            <a:spLocks noGrp="1"/>
          </p:cNvSpPr>
          <p:nvPr>
            <p:ph type="sldNum" sz="quarter" idx="12"/>
          </p:nvPr>
        </p:nvSpPr>
        <p:spPr/>
        <p:txBody>
          <a:bodyPr/>
          <a:lstStyle/>
          <a:p>
            <a:fld id="{7A24F918-E48B-4CD6-88B4-F48A81EB5FB6}" type="slidenum">
              <a:rPr lang="en-US" smtClean="0"/>
              <a:pPr/>
              <a:t>27</a:t>
            </a:fld>
            <a:endParaRPr lang="en-US"/>
          </a:p>
        </p:txBody>
      </p:sp>
      <p:sp>
        <p:nvSpPr>
          <p:cNvPr id="4" name="Footer Placeholder 3"/>
          <p:cNvSpPr>
            <a:spLocks noGrp="1"/>
          </p:cNvSpPr>
          <p:nvPr>
            <p:ph type="ftr" sz="quarter" idx="11"/>
          </p:nvPr>
        </p:nvSpPr>
        <p:spPr/>
        <p:txBody>
          <a:bodyPr/>
          <a:lstStyle/>
          <a:p>
            <a:r>
              <a:rPr lang="en-US"/>
              <a:t>Copyright © 2019, Elsevier Inc. All rights Reserved</a:t>
            </a:r>
          </a:p>
        </p:txBody>
      </p:sp>
    </p:spTree>
    <p:extLst>
      <p:ext uri="{BB962C8B-B14F-4D97-AF65-F5344CB8AC3E}">
        <p14:creationId xmlns:p14="http://schemas.microsoft.com/office/powerpoint/2010/main" val="334769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BM_650_with_front_ope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3366" y="2765453"/>
            <a:ext cx="4723834" cy="3919092"/>
          </a:xfrm>
          <a:prstGeom prst="rect">
            <a:avLst/>
          </a:prstGeom>
        </p:spPr>
      </p:pic>
      <p:sp>
        <p:nvSpPr>
          <p:cNvPr id="2" name="Title 1"/>
          <p:cNvSpPr>
            <a:spLocks noGrp="1"/>
          </p:cNvSpPr>
          <p:nvPr>
            <p:ph type="title"/>
          </p:nvPr>
        </p:nvSpPr>
        <p:spPr/>
        <p:txBody>
          <a:bodyPr>
            <a:normAutofit/>
          </a:bodyPr>
          <a:lstStyle/>
          <a:p>
            <a:pPr algn="l" rtl="0"/>
            <a:r>
              <a:rPr lang="en-US" dirty="0"/>
              <a:t>IBM 650 (1953)</a:t>
            </a:r>
          </a:p>
        </p:txBody>
      </p:sp>
      <p:sp>
        <p:nvSpPr>
          <p:cNvPr id="8" name="Content Placeholder 3"/>
          <p:cNvSpPr>
            <a:spLocks noGrp="1"/>
          </p:cNvSpPr>
          <p:nvPr>
            <p:ph idx="1"/>
          </p:nvPr>
        </p:nvSpPr>
        <p:spPr/>
        <p:txBody>
          <a:bodyPr>
            <a:normAutofit/>
          </a:bodyPr>
          <a:lstStyle/>
          <a:p>
            <a:pPr algn="l" rtl="0"/>
            <a:r>
              <a:rPr lang="en-US" dirty="0">
                <a:latin typeface="+mj-lt"/>
              </a:rPr>
              <a:t>The first mass-produced computer</a:t>
            </a:r>
          </a:p>
          <a:p>
            <a:pPr algn="l" rtl="0"/>
            <a:r>
              <a:rPr lang="en-US" dirty="0">
                <a:latin typeface="+mj-lt"/>
              </a:rPr>
              <a:t>Low-end system with drum-based storage and digit serial ALU</a:t>
            </a:r>
          </a:p>
          <a:p>
            <a:pPr algn="l" rtl="0"/>
            <a:r>
              <a:rPr lang="en-US" dirty="0">
                <a:latin typeface="+mj-lt"/>
              </a:rPr>
              <a:t>Almost 2,000 produced</a:t>
            </a:r>
          </a:p>
        </p:txBody>
      </p:sp>
      <p:sp>
        <p:nvSpPr>
          <p:cNvPr id="3" name="Slide Number Placeholder 2"/>
          <p:cNvSpPr>
            <a:spLocks noGrp="1"/>
          </p:cNvSpPr>
          <p:nvPr>
            <p:ph type="sldNum" sz="quarter" idx="12"/>
          </p:nvPr>
        </p:nvSpPr>
        <p:spPr/>
        <p:txBody>
          <a:bodyPr/>
          <a:lstStyle/>
          <a:p>
            <a:fld id="{7A24F918-E48B-4CD6-88B4-F48A81EB5FB6}" type="slidenum">
              <a:rPr lang="en-US" smtClean="0"/>
              <a:pPr/>
              <a:t>28</a:t>
            </a:fld>
            <a:endParaRPr lang="en-US"/>
          </a:p>
        </p:txBody>
      </p:sp>
      <p:sp>
        <p:nvSpPr>
          <p:cNvPr id="4" name="Footer Placeholder 3"/>
          <p:cNvSpPr>
            <a:spLocks noGrp="1"/>
          </p:cNvSpPr>
          <p:nvPr>
            <p:ph type="ftr" sz="quarter" idx="11"/>
          </p:nvPr>
        </p:nvSpPr>
        <p:spPr/>
        <p:txBody>
          <a:bodyPr/>
          <a:lstStyle/>
          <a:p>
            <a:r>
              <a:rPr lang="en-US"/>
              <a:t>Copyright © 2019, Elsevier Inc. All rights Reserved</a:t>
            </a:r>
          </a:p>
        </p:txBody>
      </p:sp>
    </p:spTree>
    <p:extLst>
      <p:ext uri="{BB962C8B-B14F-4D97-AF65-F5344CB8AC3E}">
        <p14:creationId xmlns:p14="http://schemas.microsoft.com/office/powerpoint/2010/main" val="1725000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a:grpSpLocks/>
          </p:cNvGrpSpPr>
          <p:nvPr/>
        </p:nvGrpSpPr>
        <p:grpSpPr bwMode="auto">
          <a:xfrm>
            <a:off x="3004344" y="5715000"/>
            <a:ext cx="5878513" cy="628650"/>
            <a:chOff x="1248" y="3552"/>
            <a:chExt cx="3703" cy="396"/>
          </a:xfrm>
        </p:grpSpPr>
        <p:sp>
          <p:nvSpPr>
            <p:cNvPr id="9" name="Line 4"/>
            <p:cNvSpPr>
              <a:spLocks noChangeShapeType="1"/>
            </p:cNvSpPr>
            <p:nvPr/>
          </p:nvSpPr>
          <p:spPr bwMode="auto">
            <a:xfrm rot="10800000">
              <a:off x="1248" y="3552"/>
              <a:ext cx="240" cy="192"/>
            </a:xfrm>
            <a:prstGeom prst="line">
              <a:avLst/>
            </a:prstGeom>
            <a:noFill/>
            <a:ln w="31750" cap="flat" cmpd="sng" algn="ctr">
              <a:solidFill>
                <a:schemeClr val="hlink"/>
              </a:solidFill>
              <a:prstDash val="solid"/>
              <a:round/>
              <a:headEnd type="none" w="med" len="med"/>
              <a:tailEnd type="arrow" w="med" len="med"/>
            </a:ln>
          </p:spPr>
          <p:txBody>
            <a:bodyPr anchor="ctr">
              <a:prstTxWarp prst="textNoShape">
                <a:avLst/>
              </a:prstTxWarp>
              <a:spAutoFit/>
            </a:bodyPr>
            <a:lstStyle>
              <a:defPPr>
                <a:defRPr lang="en-US"/>
              </a:defPPr>
              <a:lvl1pPr algn="l" rtl="0" eaLnBrk="0" fontAlgn="base" hangingPunct="0">
                <a:spcBef>
                  <a:spcPct val="50000"/>
                </a:spcBef>
                <a:spcAft>
                  <a:spcPct val="0"/>
                </a:spcAft>
                <a:defRPr sz="1600" kern="1200">
                  <a:solidFill>
                    <a:schemeClr val="hlink"/>
                  </a:solidFill>
                  <a:latin typeface="Arial" charset="0"/>
                  <a:ea typeface="+mn-ea"/>
                  <a:cs typeface="+mn-cs"/>
                </a:defRPr>
              </a:lvl1pPr>
              <a:lvl2pPr marL="457200" algn="l" rtl="0" eaLnBrk="0" fontAlgn="base" hangingPunct="0">
                <a:spcBef>
                  <a:spcPct val="50000"/>
                </a:spcBef>
                <a:spcAft>
                  <a:spcPct val="0"/>
                </a:spcAft>
                <a:defRPr sz="1600" kern="1200">
                  <a:solidFill>
                    <a:schemeClr val="hlink"/>
                  </a:solidFill>
                  <a:latin typeface="Arial" charset="0"/>
                  <a:ea typeface="+mn-ea"/>
                  <a:cs typeface="+mn-cs"/>
                </a:defRPr>
              </a:lvl2pPr>
              <a:lvl3pPr marL="914400" algn="l" rtl="0" eaLnBrk="0" fontAlgn="base" hangingPunct="0">
                <a:spcBef>
                  <a:spcPct val="50000"/>
                </a:spcBef>
                <a:spcAft>
                  <a:spcPct val="0"/>
                </a:spcAft>
                <a:defRPr sz="1600" kern="1200">
                  <a:solidFill>
                    <a:schemeClr val="hlink"/>
                  </a:solidFill>
                  <a:latin typeface="Arial" charset="0"/>
                  <a:ea typeface="+mn-ea"/>
                  <a:cs typeface="+mn-cs"/>
                </a:defRPr>
              </a:lvl3pPr>
              <a:lvl4pPr marL="1371600" algn="l" rtl="0" eaLnBrk="0" fontAlgn="base" hangingPunct="0">
                <a:spcBef>
                  <a:spcPct val="50000"/>
                </a:spcBef>
                <a:spcAft>
                  <a:spcPct val="0"/>
                </a:spcAft>
                <a:defRPr sz="1600" kern="1200">
                  <a:solidFill>
                    <a:schemeClr val="hlink"/>
                  </a:solidFill>
                  <a:latin typeface="Arial" charset="0"/>
                  <a:ea typeface="+mn-ea"/>
                  <a:cs typeface="+mn-cs"/>
                </a:defRPr>
              </a:lvl4pPr>
              <a:lvl5pPr marL="1828800" algn="l" rtl="0" eaLnBrk="0" fontAlgn="base" hangingPunct="0">
                <a:spcBef>
                  <a:spcPct val="50000"/>
                </a:spcBef>
                <a:spcAft>
                  <a:spcPct val="0"/>
                </a:spcAft>
                <a:defRPr sz="1600" kern="1200">
                  <a:solidFill>
                    <a:schemeClr val="hlink"/>
                  </a:solidFill>
                  <a:latin typeface="Arial" charset="0"/>
                  <a:ea typeface="+mn-ea"/>
                  <a:cs typeface="+mn-cs"/>
                </a:defRPr>
              </a:lvl5pPr>
              <a:lvl6pPr marL="2286000" algn="l" defTabSz="457200" rtl="0" eaLnBrk="1" latinLnBrk="0" hangingPunct="1">
                <a:defRPr sz="1600" kern="1200">
                  <a:solidFill>
                    <a:schemeClr val="hlink"/>
                  </a:solidFill>
                  <a:latin typeface="Arial" charset="0"/>
                  <a:ea typeface="+mn-ea"/>
                  <a:cs typeface="+mn-cs"/>
                </a:defRPr>
              </a:lvl6pPr>
              <a:lvl7pPr marL="2743200" algn="l" defTabSz="457200" rtl="0" eaLnBrk="1" latinLnBrk="0" hangingPunct="1">
                <a:defRPr sz="1600" kern="1200">
                  <a:solidFill>
                    <a:schemeClr val="hlink"/>
                  </a:solidFill>
                  <a:latin typeface="Arial" charset="0"/>
                  <a:ea typeface="+mn-ea"/>
                  <a:cs typeface="+mn-cs"/>
                </a:defRPr>
              </a:lvl7pPr>
              <a:lvl8pPr marL="3200400" algn="l" defTabSz="457200" rtl="0" eaLnBrk="1" latinLnBrk="0" hangingPunct="1">
                <a:defRPr sz="1600" kern="1200">
                  <a:solidFill>
                    <a:schemeClr val="hlink"/>
                  </a:solidFill>
                  <a:latin typeface="Arial" charset="0"/>
                  <a:ea typeface="+mn-ea"/>
                  <a:cs typeface="+mn-cs"/>
                </a:defRPr>
              </a:lvl8pPr>
              <a:lvl9pPr marL="3657600" algn="l" defTabSz="457200" rtl="0" eaLnBrk="1" latinLnBrk="0" hangingPunct="1">
                <a:defRPr sz="1600" kern="1200">
                  <a:solidFill>
                    <a:schemeClr val="hlink"/>
                  </a:solidFill>
                  <a:latin typeface="Arial" charset="0"/>
                  <a:ea typeface="+mn-ea"/>
                  <a:cs typeface="+mn-cs"/>
                </a:defRPr>
              </a:lvl9pPr>
            </a:lstStyle>
            <a:p>
              <a:endParaRPr lang="en-US" sz="2000" i="1"/>
            </a:p>
          </p:txBody>
        </p:sp>
        <p:sp>
          <p:nvSpPr>
            <p:cNvPr id="10" name="Text Box 5"/>
            <p:cNvSpPr txBox="1">
              <a:spLocks noChangeArrowheads="1"/>
            </p:cNvSpPr>
            <p:nvPr/>
          </p:nvSpPr>
          <p:spPr bwMode="auto">
            <a:xfrm>
              <a:off x="1392" y="3696"/>
              <a:ext cx="3559" cy="252"/>
            </a:xfrm>
            <a:prstGeom prst="rect">
              <a:avLst/>
            </a:prstGeom>
            <a:noFill/>
            <a:ln w="12700">
              <a:noFill/>
              <a:miter lim="800000"/>
              <a:headEnd/>
              <a:tailEnd/>
            </a:ln>
          </p:spPr>
          <p:txBody>
            <a:bodyPr wrap="none" anchor="ctr">
              <a:prstTxWarp prst="textNoShape">
                <a:avLst/>
              </a:prstTxWarp>
              <a:spAutoFit/>
            </a:bodyPr>
            <a:lstStyle>
              <a:defPPr>
                <a:defRPr lang="en-US"/>
              </a:defPPr>
              <a:lvl1pPr algn="l" rtl="0" eaLnBrk="0" fontAlgn="base" hangingPunct="0">
                <a:spcBef>
                  <a:spcPct val="50000"/>
                </a:spcBef>
                <a:spcAft>
                  <a:spcPct val="0"/>
                </a:spcAft>
                <a:defRPr sz="1600" kern="1200">
                  <a:solidFill>
                    <a:schemeClr val="hlink"/>
                  </a:solidFill>
                  <a:latin typeface="Arial" charset="0"/>
                  <a:ea typeface="+mn-ea"/>
                  <a:cs typeface="+mn-cs"/>
                </a:defRPr>
              </a:lvl1pPr>
              <a:lvl2pPr marL="457200" algn="l" rtl="0" eaLnBrk="0" fontAlgn="base" hangingPunct="0">
                <a:spcBef>
                  <a:spcPct val="50000"/>
                </a:spcBef>
                <a:spcAft>
                  <a:spcPct val="0"/>
                </a:spcAft>
                <a:defRPr sz="1600" kern="1200">
                  <a:solidFill>
                    <a:schemeClr val="hlink"/>
                  </a:solidFill>
                  <a:latin typeface="Arial" charset="0"/>
                  <a:ea typeface="+mn-ea"/>
                  <a:cs typeface="+mn-cs"/>
                </a:defRPr>
              </a:lvl2pPr>
              <a:lvl3pPr marL="914400" algn="l" rtl="0" eaLnBrk="0" fontAlgn="base" hangingPunct="0">
                <a:spcBef>
                  <a:spcPct val="50000"/>
                </a:spcBef>
                <a:spcAft>
                  <a:spcPct val="0"/>
                </a:spcAft>
                <a:defRPr sz="1600" kern="1200">
                  <a:solidFill>
                    <a:schemeClr val="hlink"/>
                  </a:solidFill>
                  <a:latin typeface="Arial" charset="0"/>
                  <a:ea typeface="+mn-ea"/>
                  <a:cs typeface="+mn-cs"/>
                </a:defRPr>
              </a:lvl3pPr>
              <a:lvl4pPr marL="1371600" algn="l" rtl="0" eaLnBrk="0" fontAlgn="base" hangingPunct="0">
                <a:spcBef>
                  <a:spcPct val="50000"/>
                </a:spcBef>
                <a:spcAft>
                  <a:spcPct val="0"/>
                </a:spcAft>
                <a:defRPr sz="1600" kern="1200">
                  <a:solidFill>
                    <a:schemeClr val="hlink"/>
                  </a:solidFill>
                  <a:latin typeface="Arial" charset="0"/>
                  <a:ea typeface="+mn-ea"/>
                  <a:cs typeface="+mn-cs"/>
                </a:defRPr>
              </a:lvl4pPr>
              <a:lvl5pPr marL="1828800" algn="l" rtl="0" eaLnBrk="0" fontAlgn="base" hangingPunct="0">
                <a:spcBef>
                  <a:spcPct val="50000"/>
                </a:spcBef>
                <a:spcAft>
                  <a:spcPct val="0"/>
                </a:spcAft>
                <a:defRPr sz="1600" kern="1200">
                  <a:solidFill>
                    <a:schemeClr val="hlink"/>
                  </a:solidFill>
                  <a:latin typeface="Arial" charset="0"/>
                  <a:ea typeface="+mn-ea"/>
                  <a:cs typeface="+mn-cs"/>
                </a:defRPr>
              </a:lvl5pPr>
              <a:lvl6pPr marL="2286000" algn="l" defTabSz="457200" rtl="0" eaLnBrk="1" latinLnBrk="0" hangingPunct="1">
                <a:defRPr sz="1600" kern="1200">
                  <a:solidFill>
                    <a:schemeClr val="hlink"/>
                  </a:solidFill>
                  <a:latin typeface="Arial" charset="0"/>
                  <a:ea typeface="+mn-ea"/>
                  <a:cs typeface="+mn-cs"/>
                </a:defRPr>
              </a:lvl6pPr>
              <a:lvl7pPr marL="2743200" algn="l" defTabSz="457200" rtl="0" eaLnBrk="1" latinLnBrk="0" hangingPunct="1">
                <a:defRPr sz="1600" kern="1200">
                  <a:solidFill>
                    <a:schemeClr val="hlink"/>
                  </a:solidFill>
                  <a:latin typeface="Arial" charset="0"/>
                  <a:ea typeface="+mn-ea"/>
                  <a:cs typeface="+mn-cs"/>
                </a:defRPr>
              </a:lvl7pPr>
              <a:lvl8pPr marL="3200400" algn="l" defTabSz="457200" rtl="0" eaLnBrk="1" latinLnBrk="0" hangingPunct="1">
                <a:defRPr sz="1600" kern="1200">
                  <a:solidFill>
                    <a:schemeClr val="hlink"/>
                  </a:solidFill>
                  <a:latin typeface="Arial" charset="0"/>
                  <a:ea typeface="+mn-ea"/>
                  <a:cs typeface="+mn-cs"/>
                </a:defRPr>
              </a:lvl8pPr>
              <a:lvl9pPr marL="3657600" algn="l" defTabSz="457200" rtl="0" eaLnBrk="1" latinLnBrk="0" hangingPunct="1">
                <a:defRPr sz="1600" kern="1200">
                  <a:solidFill>
                    <a:schemeClr val="hlink"/>
                  </a:solidFill>
                  <a:latin typeface="Arial" charset="0"/>
                  <a:ea typeface="+mn-ea"/>
                  <a:cs typeface="+mn-cs"/>
                </a:defRPr>
              </a:lvl9pPr>
            </a:lstStyle>
            <a:p>
              <a:pPr algn="ctr"/>
              <a:r>
                <a:rPr lang="en-US" sz="2000" i="1" dirty="0"/>
                <a:t>The IBM 360 is why bytes are 8-bits long today!</a:t>
              </a:r>
            </a:p>
          </p:txBody>
        </p:sp>
      </p:grpSp>
      <p:sp>
        <p:nvSpPr>
          <p:cNvPr id="2" name="Title 1"/>
          <p:cNvSpPr>
            <a:spLocks noGrp="1"/>
          </p:cNvSpPr>
          <p:nvPr>
            <p:ph type="title"/>
          </p:nvPr>
        </p:nvSpPr>
        <p:spPr>
          <a:xfrm>
            <a:off x="327378" y="136468"/>
            <a:ext cx="11559821" cy="825283"/>
          </a:xfrm>
        </p:spPr>
        <p:txBody>
          <a:bodyPr>
            <a:normAutofit fontScale="90000"/>
          </a:bodyPr>
          <a:lstStyle/>
          <a:p>
            <a:pPr algn="l" rtl="0"/>
            <a:r>
              <a:rPr lang="en-US" dirty="0"/>
              <a:t>IBM 360 : A General-Purpose Register (GPR) Machine</a:t>
            </a:r>
          </a:p>
        </p:txBody>
      </p:sp>
      <p:sp>
        <p:nvSpPr>
          <p:cNvPr id="3" name="Content Placeholder 2"/>
          <p:cNvSpPr>
            <a:spLocks noGrp="1"/>
          </p:cNvSpPr>
          <p:nvPr>
            <p:ph idx="1"/>
          </p:nvPr>
        </p:nvSpPr>
        <p:spPr>
          <a:xfrm>
            <a:off x="215462" y="1240077"/>
            <a:ext cx="11571530" cy="4474923"/>
          </a:xfrm>
        </p:spPr>
        <p:txBody>
          <a:bodyPr>
            <a:normAutofit fontScale="70000" lnSpcReduction="20000"/>
          </a:bodyPr>
          <a:lstStyle/>
          <a:p>
            <a:pPr marL="230188" indent="-230188" algn="l" rtl="0"/>
            <a:r>
              <a:rPr lang="en-US" dirty="0"/>
              <a:t>Processor State</a:t>
            </a:r>
          </a:p>
          <a:p>
            <a:pPr marL="568325" lvl="1" indent="-222250" algn="l" rtl="0"/>
            <a:r>
              <a:rPr lang="en-US" sz="2000" dirty="0"/>
              <a:t>16 General-Purpose 32-bit Registers</a:t>
            </a:r>
          </a:p>
          <a:p>
            <a:pPr marL="914400" lvl="2" indent="-168275" algn="l" rtl="0"/>
            <a:r>
              <a:rPr lang="en-US" i="1" dirty="0"/>
              <a:t>may be used as index and base register</a:t>
            </a:r>
          </a:p>
          <a:p>
            <a:pPr marL="914400" lvl="2" indent="-168275" algn="l" rtl="0"/>
            <a:r>
              <a:rPr lang="en-US" i="1" dirty="0"/>
              <a:t>Register 0 has some special properties </a:t>
            </a:r>
          </a:p>
          <a:p>
            <a:pPr marL="568325" lvl="1" indent="-222250" algn="l" rtl="0"/>
            <a:r>
              <a:rPr lang="en-US" sz="2000" dirty="0"/>
              <a:t>4 Floating Point 64-bit Registers</a:t>
            </a:r>
          </a:p>
          <a:p>
            <a:pPr marL="568325" lvl="1" indent="-222250" algn="l" rtl="0"/>
            <a:r>
              <a:rPr lang="en-US" sz="2000" dirty="0"/>
              <a:t>A Program Status Word (PSW) </a:t>
            </a:r>
          </a:p>
          <a:p>
            <a:pPr marL="914400" lvl="2" indent="-168275" algn="l" rtl="0"/>
            <a:r>
              <a:rPr lang="en-US" i="1" dirty="0"/>
              <a:t>PC</a:t>
            </a:r>
            <a:r>
              <a:rPr lang="en-US" dirty="0"/>
              <a:t>, </a:t>
            </a:r>
            <a:r>
              <a:rPr lang="en-US" i="1" dirty="0"/>
              <a:t>Condition codes,</a:t>
            </a:r>
            <a:r>
              <a:rPr lang="en-US" dirty="0"/>
              <a:t> </a:t>
            </a:r>
            <a:r>
              <a:rPr lang="en-US" i="1" dirty="0"/>
              <a:t>Control flags</a:t>
            </a:r>
            <a:endParaRPr lang="en-US" dirty="0"/>
          </a:p>
          <a:p>
            <a:pPr marL="230188" indent="-230188" algn="l" rtl="0"/>
            <a:r>
              <a:rPr lang="en-US" i="1" dirty="0"/>
              <a:t> </a:t>
            </a:r>
            <a:r>
              <a:rPr lang="en-US" dirty="0"/>
              <a:t>A 32-bit machine with 24-bit addresses</a:t>
            </a:r>
          </a:p>
          <a:p>
            <a:pPr marL="568325" lvl="1" indent="-222250" algn="l" rtl="0"/>
            <a:r>
              <a:rPr lang="en-US" sz="2000" dirty="0"/>
              <a:t>But no instruction contains a 24-bit address!</a:t>
            </a:r>
          </a:p>
          <a:p>
            <a:pPr marL="230188" indent="-230188" algn="l" rtl="0"/>
            <a:r>
              <a:rPr lang="en-US" dirty="0"/>
              <a:t> Data Formats</a:t>
            </a:r>
          </a:p>
          <a:p>
            <a:pPr marL="568325" lvl="1" indent="-222250" algn="l" rtl="0"/>
            <a:r>
              <a:rPr lang="en-US" sz="2000" dirty="0"/>
              <a:t>8-bit bytes, 16-bit half-words, 32-bit words, 64-bit double-words</a:t>
            </a:r>
          </a:p>
        </p:txBody>
      </p:sp>
      <p:sp>
        <p:nvSpPr>
          <p:cNvPr id="4" name="Slide Number Placeholder 3"/>
          <p:cNvSpPr>
            <a:spLocks noGrp="1"/>
          </p:cNvSpPr>
          <p:nvPr>
            <p:ph type="sldNum" sz="quarter" idx="12"/>
          </p:nvPr>
        </p:nvSpPr>
        <p:spPr/>
        <p:txBody>
          <a:bodyPr/>
          <a:lstStyle/>
          <a:p>
            <a:fld id="{7A24F918-E48B-4CD6-88B4-F48A81EB5FB6}" type="slidenum">
              <a:rPr lang="en-US" smtClean="0"/>
              <a:pPr/>
              <a:t>29</a:t>
            </a:fld>
            <a:endParaRPr lang="en-US"/>
          </a:p>
        </p:txBody>
      </p:sp>
      <p:sp>
        <p:nvSpPr>
          <p:cNvPr id="5" name="Footer Placeholder 4"/>
          <p:cNvSpPr>
            <a:spLocks noGrp="1"/>
          </p:cNvSpPr>
          <p:nvPr>
            <p:ph type="ftr" sz="quarter" idx="11"/>
          </p:nvPr>
        </p:nvSpPr>
        <p:spPr/>
        <p:txBody>
          <a:bodyPr/>
          <a:lstStyle/>
          <a:p>
            <a:r>
              <a:rPr lang="en-US"/>
              <a:t>Copyright © 2019, Elsevier Inc. All rights Reserved</a:t>
            </a:r>
          </a:p>
        </p:txBody>
      </p:sp>
    </p:spTree>
    <p:extLst>
      <p:ext uri="{BB962C8B-B14F-4D97-AF65-F5344CB8AC3E}">
        <p14:creationId xmlns:p14="http://schemas.microsoft.com/office/powerpoint/2010/main" val="3365567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بارم بندی</a:t>
            </a:r>
            <a:endParaRPr lang="en-US" dirty="0"/>
          </a:p>
        </p:txBody>
      </p:sp>
      <p:sp>
        <p:nvSpPr>
          <p:cNvPr id="3" name="Content Placeholder 2"/>
          <p:cNvSpPr>
            <a:spLocks noGrp="1"/>
          </p:cNvSpPr>
          <p:nvPr>
            <p:ph idx="1"/>
          </p:nvPr>
        </p:nvSpPr>
        <p:spPr>
          <a:xfrm>
            <a:off x="349136" y="1240077"/>
            <a:ext cx="11437856" cy="5166142"/>
          </a:xfrm>
        </p:spPr>
        <p:txBody>
          <a:bodyPr>
            <a:normAutofit fontScale="92500" lnSpcReduction="20000"/>
          </a:bodyPr>
          <a:lstStyle/>
          <a:p>
            <a:r>
              <a:rPr lang="fa-IR" dirty="0"/>
              <a:t>آزمون پایان ترم:  12 نمره</a:t>
            </a:r>
          </a:p>
          <a:p>
            <a:r>
              <a:rPr lang="fa-IR" dirty="0"/>
              <a:t>آزمون میان ترم: 5 نمره</a:t>
            </a:r>
          </a:p>
          <a:p>
            <a:r>
              <a:rPr lang="fa-IR" dirty="0"/>
              <a:t>ارائه:3 نمره</a:t>
            </a:r>
          </a:p>
          <a:p>
            <a:pPr lvl="1"/>
            <a:r>
              <a:rPr lang="fa-IR" dirty="0"/>
              <a:t>تعیین موضوع ارائه حداکثر تا پایان مهر</a:t>
            </a:r>
          </a:p>
          <a:p>
            <a:pPr lvl="1"/>
            <a:r>
              <a:rPr lang="fa-IR" dirty="0"/>
              <a:t>ارائه ها در جلسات کلاس درسی و برای کلیه دانشجویان کلاس باید انجام شود</a:t>
            </a:r>
          </a:p>
          <a:p>
            <a:r>
              <a:rPr lang="fa-IR" dirty="0">
                <a:solidFill>
                  <a:srgbClr val="00B050"/>
                </a:solidFill>
              </a:rPr>
              <a:t>مقاله: 2 نمره</a:t>
            </a:r>
          </a:p>
          <a:p>
            <a:pPr lvl="1"/>
            <a:r>
              <a:rPr lang="fa-IR" dirty="0">
                <a:solidFill>
                  <a:srgbClr val="00B050"/>
                </a:solidFill>
              </a:rPr>
              <a:t>تا هفته اول آبان باید یک مقاله مرجع برای کار انتخاب شود و تایید آن گرفته شود. </a:t>
            </a:r>
            <a:r>
              <a:rPr lang="fa-IR" dirty="0" err="1">
                <a:solidFill>
                  <a:srgbClr val="00B050"/>
                </a:solidFill>
              </a:rPr>
              <a:t>بصورت</a:t>
            </a:r>
            <a:r>
              <a:rPr lang="fa-IR" dirty="0">
                <a:solidFill>
                  <a:srgbClr val="00B050"/>
                </a:solidFill>
              </a:rPr>
              <a:t> یک گزارش کتبی، نوآوری که برای توسعه در کار آن مقاله میتوان داشت باید ارائه شود.</a:t>
            </a:r>
          </a:p>
          <a:p>
            <a:pPr lvl="1"/>
            <a:r>
              <a:rPr lang="fa-IR" dirty="0">
                <a:solidFill>
                  <a:srgbClr val="00B050"/>
                </a:solidFill>
              </a:rPr>
              <a:t>تا یک هفته پس از آزمون پایان ترم باید مستندات مربوط به ارسال مقاله ارائه شود.</a:t>
            </a:r>
            <a:endParaRPr lang="en-US" dirty="0">
              <a:solidFill>
                <a:srgbClr val="00B050"/>
              </a:solidFill>
            </a:endParaRPr>
          </a:p>
        </p:txBody>
      </p:sp>
      <p:sp>
        <p:nvSpPr>
          <p:cNvPr id="4" name="Slide Number Placeholder 3"/>
          <p:cNvSpPr>
            <a:spLocks noGrp="1"/>
          </p:cNvSpPr>
          <p:nvPr>
            <p:ph type="sldNum" sz="quarter" idx="12"/>
          </p:nvPr>
        </p:nvSpPr>
        <p:spPr/>
        <p:txBody>
          <a:bodyPr/>
          <a:lstStyle/>
          <a:p>
            <a:fld id="{7A24F918-E48B-4CD6-88B4-F48A81EB5FB6}" type="slidenum">
              <a:rPr lang="en-US" smtClean="0"/>
              <a:pPr/>
              <a:t>3</a:t>
            </a:fld>
            <a:endParaRPr lang="en-US"/>
          </a:p>
        </p:txBody>
      </p:sp>
      <p:sp>
        <p:nvSpPr>
          <p:cNvPr id="5" name="Footer Placeholder 4"/>
          <p:cNvSpPr>
            <a:spLocks noGrp="1"/>
          </p:cNvSpPr>
          <p:nvPr>
            <p:ph type="ftr" sz="quarter" idx="11"/>
          </p:nvPr>
        </p:nvSpPr>
        <p:spPr/>
        <p:txBody>
          <a:bodyPr/>
          <a:lstStyle/>
          <a:p>
            <a:r>
              <a:rPr lang="en-US"/>
              <a:t>Copyright © 2019, Elsevier Inc. All rights Reserved</a:t>
            </a:r>
          </a:p>
        </p:txBody>
      </p:sp>
    </p:spTree>
    <p:extLst>
      <p:ext uri="{BB962C8B-B14F-4D97-AF65-F5344CB8AC3E}">
        <p14:creationId xmlns:p14="http://schemas.microsoft.com/office/powerpoint/2010/main" val="2713981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p:cNvSpPr txBox="1">
            <a:spLocks/>
          </p:cNvSpPr>
          <p:nvPr/>
        </p:nvSpPr>
        <p:spPr>
          <a:xfrm>
            <a:off x="1981200" y="0"/>
            <a:ext cx="8229600" cy="838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tx1"/>
                </a:solidFill>
                <a:latin typeface="Times New Roman" pitchFamily="18" charset="0"/>
                <a:ea typeface="+mj-ea"/>
                <a:cs typeface="Times New Roman" pitchFamily="18" charset="0"/>
              </a:defRPr>
            </a:lvl1pPr>
          </a:lstStyle>
          <a:p>
            <a:r>
              <a:rPr lang="en-US" sz="3200" dirty="0">
                <a:latin typeface="+mj-lt"/>
              </a:rPr>
              <a:t>IBM Mainframes survive until today</a:t>
            </a:r>
          </a:p>
        </p:txBody>
      </p:sp>
      <p:pic>
        <p:nvPicPr>
          <p:cNvPr id="6" name="Picture 5" descr="HC29.22.910-Z14-processor-Jacobi-IBM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43000"/>
            <a:ext cx="9144000" cy="5715000"/>
          </a:xfrm>
          <a:prstGeom prst="rect">
            <a:avLst/>
          </a:prstGeom>
        </p:spPr>
      </p:pic>
      <p:sp>
        <p:nvSpPr>
          <p:cNvPr id="2" name="Rectangle 1"/>
          <p:cNvSpPr/>
          <p:nvPr/>
        </p:nvSpPr>
        <p:spPr>
          <a:xfrm>
            <a:off x="5424021" y="1606603"/>
            <a:ext cx="652743" cy="369332"/>
          </a:xfrm>
          <a:prstGeom prst="rect">
            <a:avLst/>
          </a:prstGeom>
        </p:spPr>
        <p:txBody>
          <a:bodyPr wrap="none">
            <a:spAutoFit/>
          </a:bodyPr>
          <a:lstStyle/>
          <a:p>
            <a:r>
              <a:rPr lang="en-US" dirty="0"/>
              <a:t>2017</a:t>
            </a:r>
          </a:p>
        </p:txBody>
      </p:sp>
      <p:sp>
        <p:nvSpPr>
          <p:cNvPr id="3" name="Slide Number Placeholder 2"/>
          <p:cNvSpPr>
            <a:spLocks noGrp="1"/>
          </p:cNvSpPr>
          <p:nvPr>
            <p:ph type="sldNum" sz="quarter" idx="12"/>
          </p:nvPr>
        </p:nvSpPr>
        <p:spPr/>
        <p:txBody>
          <a:bodyPr/>
          <a:lstStyle/>
          <a:p>
            <a:fld id="{7A24F918-E48B-4CD6-88B4-F48A81EB5FB6}" type="slidenum">
              <a:rPr lang="en-US" smtClean="0"/>
              <a:pPr/>
              <a:t>30</a:t>
            </a:fld>
            <a:endParaRPr lang="en-US"/>
          </a:p>
        </p:txBody>
      </p:sp>
      <p:sp>
        <p:nvSpPr>
          <p:cNvPr id="4" name="Footer Placeholder 3"/>
          <p:cNvSpPr>
            <a:spLocks noGrp="1"/>
          </p:cNvSpPr>
          <p:nvPr>
            <p:ph type="ftr" sz="quarter" idx="11"/>
          </p:nvPr>
        </p:nvSpPr>
        <p:spPr/>
        <p:txBody>
          <a:bodyPr/>
          <a:lstStyle/>
          <a:p>
            <a:r>
              <a:rPr lang="en-US"/>
              <a:t>Copyright © 2019, Elsevier Inc. All rights Reserved</a:t>
            </a:r>
          </a:p>
        </p:txBody>
      </p:sp>
    </p:spTree>
    <p:extLst>
      <p:ext uri="{BB962C8B-B14F-4D97-AF65-F5344CB8AC3E}">
        <p14:creationId xmlns:p14="http://schemas.microsoft.com/office/powerpoint/2010/main" val="3273894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موضوعات ارائه و مقالات تحقیقاتی</a:t>
            </a:r>
            <a:endParaRPr lang="en-US"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4</a:t>
            </a:fld>
            <a:endParaRPr lang="en-US"/>
          </a:p>
        </p:txBody>
      </p:sp>
      <p:sp>
        <p:nvSpPr>
          <p:cNvPr id="5" name="Footer Placeholder 4"/>
          <p:cNvSpPr>
            <a:spLocks noGrp="1"/>
          </p:cNvSpPr>
          <p:nvPr>
            <p:ph type="ftr" sz="quarter" idx="11"/>
          </p:nvPr>
        </p:nvSpPr>
        <p:spPr/>
        <p:txBody>
          <a:bodyPr/>
          <a:lstStyle/>
          <a:p>
            <a:r>
              <a:rPr lang="en-US"/>
              <a:t>Copyright © 2019, Elsevier Inc. All rights Reserved</a:t>
            </a:r>
          </a:p>
        </p:txBody>
      </p:sp>
      <p:sp>
        <p:nvSpPr>
          <p:cNvPr id="8" name="Content Placeholder 7">
            <a:extLst>
              <a:ext uri="{FF2B5EF4-FFF2-40B4-BE49-F238E27FC236}">
                <a16:creationId xmlns:a16="http://schemas.microsoft.com/office/drawing/2014/main" id="{17F70EB2-5108-6904-8D62-A3986904CB0C}"/>
              </a:ext>
            </a:extLst>
          </p:cNvPr>
          <p:cNvSpPr>
            <a:spLocks noGrp="1"/>
          </p:cNvSpPr>
          <p:nvPr>
            <p:ph idx="1"/>
          </p:nvPr>
        </p:nvSpPr>
        <p:spPr>
          <a:xfrm>
            <a:off x="925484" y="1240077"/>
            <a:ext cx="10861508" cy="5166142"/>
          </a:xfrm>
        </p:spPr>
        <p:txBody>
          <a:bodyPr>
            <a:normAutofit fontScale="70000" lnSpcReduction="20000"/>
          </a:bodyPr>
          <a:lstStyle/>
          <a:p>
            <a:r>
              <a:rPr lang="fa-IR" dirty="0"/>
              <a:t>مدیریت پردازنده ها در معماری چند هسته ای</a:t>
            </a:r>
          </a:p>
          <a:p>
            <a:r>
              <a:rPr lang="fa-IR" dirty="0"/>
              <a:t>ارائه </a:t>
            </a:r>
            <a:r>
              <a:rPr lang="fa-IR" dirty="0" err="1"/>
              <a:t>راهکار</a:t>
            </a:r>
            <a:r>
              <a:rPr lang="fa-IR" dirty="0"/>
              <a:t> سیاست جایگزینی در حافظه کش برای کاربردهای خاص (</a:t>
            </a:r>
            <a:r>
              <a:rPr lang="en-US" dirty="0"/>
              <a:t>Cache Replacement Policy</a:t>
            </a:r>
            <a:r>
              <a:rPr lang="fa-IR" dirty="0"/>
              <a:t>)</a:t>
            </a:r>
          </a:p>
          <a:p>
            <a:r>
              <a:rPr lang="fa-IR" dirty="0"/>
              <a:t>ارائه </a:t>
            </a:r>
            <a:r>
              <a:rPr lang="fa-IR" dirty="0" err="1"/>
              <a:t>راهکار</a:t>
            </a:r>
            <a:r>
              <a:rPr lang="fa-IR" dirty="0"/>
              <a:t> سیاست پیش </a:t>
            </a:r>
            <a:r>
              <a:rPr lang="fa-IR" dirty="0" err="1"/>
              <a:t>واکشی</a:t>
            </a:r>
            <a:r>
              <a:rPr lang="fa-IR" dirty="0"/>
              <a:t> در حافظه کش برای کاربردهای خاص (</a:t>
            </a:r>
            <a:r>
              <a:rPr lang="en-US"/>
              <a:t>Prefetching Policy</a:t>
            </a:r>
            <a:r>
              <a:rPr lang="fa-IR" dirty="0"/>
              <a:t>)</a:t>
            </a:r>
          </a:p>
          <a:p>
            <a:r>
              <a:rPr lang="fa-IR" dirty="0"/>
              <a:t>روشهای پیش بینی پرش (</a:t>
            </a:r>
            <a:r>
              <a:rPr lang="en-US" dirty="0"/>
              <a:t>branch prediction</a:t>
            </a:r>
            <a:r>
              <a:rPr lang="fa-IR" dirty="0"/>
              <a:t>)</a:t>
            </a:r>
          </a:p>
          <a:p>
            <a:r>
              <a:rPr lang="fa-IR" dirty="0"/>
              <a:t>بررسی راهکارهای محاسبه در حافظه (</a:t>
            </a:r>
            <a:r>
              <a:rPr lang="en-US" dirty="0"/>
              <a:t>In memory Computing</a:t>
            </a:r>
            <a:r>
              <a:rPr lang="fa-IR" dirty="0"/>
              <a:t>)</a:t>
            </a:r>
          </a:p>
          <a:p>
            <a:r>
              <a:rPr lang="fa-IR" dirty="0"/>
              <a:t>ارائه راهکارهای نوین در </a:t>
            </a:r>
            <a:r>
              <a:rPr lang="en-US" dirty="0"/>
              <a:t>SIMD</a:t>
            </a:r>
            <a:endParaRPr lang="fa-IR" dirty="0"/>
          </a:p>
          <a:p>
            <a:r>
              <a:rPr lang="fa-IR" dirty="0"/>
              <a:t>بررسی راهکارهای نوین در </a:t>
            </a:r>
            <a:r>
              <a:rPr lang="en-US" dirty="0"/>
              <a:t>Cluster Computing</a:t>
            </a:r>
          </a:p>
          <a:p>
            <a:r>
              <a:rPr lang="fa-IR" dirty="0"/>
              <a:t>بررسی راهکارهای نوین در </a:t>
            </a:r>
            <a:r>
              <a:rPr lang="en-US" dirty="0"/>
              <a:t>Grid Computing</a:t>
            </a:r>
            <a:endParaRPr lang="fa-IR" dirty="0"/>
          </a:p>
          <a:p>
            <a:r>
              <a:rPr lang="fa-IR" dirty="0"/>
              <a:t>بررسی راهکارهای نوین در عملکرد </a:t>
            </a:r>
            <a:r>
              <a:rPr lang="fa-IR" dirty="0" err="1"/>
              <a:t>کامپایلرها</a:t>
            </a:r>
            <a:r>
              <a:rPr lang="fa-IR" dirty="0"/>
              <a:t> جهت تولید برنامه </a:t>
            </a:r>
            <a:r>
              <a:rPr lang="fa-IR" dirty="0" err="1"/>
              <a:t>هایی</a:t>
            </a:r>
            <a:r>
              <a:rPr lang="fa-IR" dirty="0"/>
              <a:t> برای اجرا روی پردازنده های چند هسته ای</a:t>
            </a:r>
          </a:p>
          <a:p>
            <a:endParaRPr lang="en-US" dirty="0"/>
          </a:p>
        </p:txBody>
      </p:sp>
    </p:spTree>
    <p:extLst>
      <p:ext uri="{BB962C8B-B14F-4D97-AF65-F5344CB8AC3E}">
        <p14:creationId xmlns:p14="http://schemas.microsoft.com/office/powerpoint/2010/main" val="300923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طرح کلی دوره</a:t>
            </a:r>
            <a:endParaRPr lang="en-US" dirty="0"/>
          </a:p>
        </p:txBody>
      </p:sp>
      <p:sp>
        <p:nvSpPr>
          <p:cNvPr id="3" name="Content Placeholder 2"/>
          <p:cNvSpPr>
            <a:spLocks noGrp="1"/>
          </p:cNvSpPr>
          <p:nvPr>
            <p:ph idx="1"/>
          </p:nvPr>
        </p:nvSpPr>
        <p:spPr/>
        <p:txBody>
          <a:bodyPr>
            <a:normAutofit fontScale="85000" lnSpcReduction="20000"/>
          </a:bodyPr>
          <a:lstStyle/>
          <a:p>
            <a:r>
              <a:rPr lang="fa-IR" dirty="0"/>
              <a:t>معرفی</a:t>
            </a:r>
          </a:p>
          <a:p>
            <a:r>
              <a:rPr lang="fa-IR" dirty="0"/>
              <a:t>سلسله مراتب حافظه </a:t>
            </a:r>
            <a:r>
              <a:rPr lang="fa-IR" dirty="0">
                <a:solidFill>
                  <a:srgbClr val="C00000"/>
                </a:solidFill>
              </a:rPr>
              <a:t>(</a:t>
            </a:r>
            <a:r>
              <a:rPr lang="en-US" dirty="0">
                <a:solidFill>
                  <a:srgbClr val="C00000"/>
                </a:solidFill>
              </a:rPr>
              <a:t>Memory Hierarchy</a:t>
            </a:r>
            <a:r>
              <a:rPr lang="fa-IR" dirty="0">
                <a:solidFill>
                  <a:srgbClr val="C00000"/>
                </a:solidFill>
              </a:rPr>
              <a:t>)</a:t>
            </a:r>
          </a:p>
          <a:p>
            <a:r>
              <a:rPr lang="fa-IR" dirty="0"/>
              <a:t>پیش واکشی </a:t>
            </a:r>
            <a:r>
              <a:rPr lang="fa-IR" dirty="0">
                <a:solidFill>
                  <a:srgbClr val="C00000"/>
                </a:solidFill>
              </a:rPr>
              <a:t>(</a:t>
            </a:r>
            <a:r>
              <a:rPr lang="en-US" dirty="0">
                <a:solidFill>
                  <a:srgbClr val="C00000"/>
                </a:solidFill>
              </a:rPr>
              <a:t>Prefetching</a:t>
            </a:r>
            <a:r>
              <a:rPr lang="fa-IR" dirty="0">
                <a:solidFill>
                  <a:srgbClr val="C00000"/>
                </a:solidFill>
              </a:rPr>
              <a:t>)</a:t>
            </a:r>
          </a:p>
          <a:p>
            <a:r>
              <a:rPr lang="fa-IR" dirty="0"/>
              <a:t>موازی سازی در سطح دستور العمل </a:t>
            </a:r>
            <a:r>
              <a:rPr lang="fa-IR" dirty="0">
                <a:solidFill>
                  <a:srgbClr val="C00000"/>
                </a:solidFill>
              </a:rPr>
              <a:t>(</a:t>
            </a:r>
            <a:r>
              <a:rPr lang="en-US" dirty="0">
                <a:solidFill>
                  <a:srgbClr val="C00000"/>
                </a:solidFill>
              </a:rPr>
              <a:t>Instruction-level parallelism</a:t>
            </a:r>
            <a:r>
              <a:rPr lang="fa-IR" dirty="0">
                <a:solidFill>
                  <a:srgbClr val="C00000"/>
                </a:solidFill>
              </a:rPr>
              <a:t>)</a:t>
            </a:r>
            <a:endParaRPr lang="en-US" dirty="0">
              <a:solidFill>
                <a:srgbClr val="C00000"/>
              </a:solidFill>
            </a:endParaRPr>
          </a:p>
          <a:p>
            <a:pPr lvl="1"/>
            <a:r>
              <a:rPr lang="en-US" dirty="0"/>
              <a:t>Pipeline, branch prediction, out-of-order execution, …</a:t>
            </a:r>
          </a:p>
          <a:p>
            <a:r>
              <a:rPr lang="fa-IR" dirty="0"/>
              <a:t>موازی سازی داده ها </a:t>
            </a:r>
            <a:r>
              <a:rPr lang="fa-IR" dirty="0">
                <a:solidFill>
                  <a:srgbClr val="C00000"/>
                </a:solidFill>
              </a:rPr>
              <a:t>(</a:t>
            </a:r>
            <a:r>
              <a:rPr lang="en-US" dirty="0">
                <a:solidFill>
                  <a:srgbClr val="C00000"/>
                </a:solidFill>
              </a:rPr>
              <a:t>Data-level parallelism</a:t>
            </a:r>
            <a:r>
              <a:rPr lang="fa-IR" dirty="0">
                <a:solidFill>
                  <a:srgbClr val="C00000"/>
                </a:solidFill>
              </a:rPr>
              <a:t>)</a:t>
            </a:r>
          </a:p>
          <a:p>
            <a:r>
              <a:rPr lang="fa-IR" dirty="0"/>
              <a:t>پردازنده های برداری و </a:t>
            </a:r>
            <a:r>
              <a:rPr lang="en-US" dirty="0"/>
              <a:t>SIMD</a:t>
            </a:r>
            <a:r>
              <a:rPr lang="fa-IR" dirty="0"/>
              <a:t> </a:t>
            </a:r>
            <a:r>
              <a:rPr lang="fa-IR" dirty="0">
                <a:solidFill>
                  <a:srgbClr val="C00000"/>
                </a:solidFill>
              </a:rPr>
              <a:t>(</a:t>
            </a:r>
            <a:r>
              <a:rPr lang="en-US" dirty="0">
                <a:solidFill>
                  <a:srgbClr val="C00000"/>
                </a:solidFill>
              </a:rPr>
              <a:t>Vector processors and SIMD</a:t>
            </a:r>
            <a:r>
              <a:rPr lang="fa-IR" dirty="0">
                <a:solidFill>
                  <a:srgbClr val="C00000"/>
                </a:solidFill>
              </a:rPr>
              <a:t>)</a:t>
            </a:r>
            <a:endParaRPr lang="en-US" dirty="0">
              <a:solidFill>
                <a:srgbClr val="C00000"/>
              </a:solidFill>
            </a:endParaRPr>
          </a:p>
          <a:p>
            <a:r>
              <a:rPr lang="fa-IR" dirty="0"/>
              <a:t>موازی کاری ریسمان ها </a:t>
            </a:r>
            <a:r>
              <a:rPr lang="en-US" dirty="0">
                <a:solidFill>
                  <a:srgbClr val="C00000"/>
                </a:solidFill>
              </a:rPr>
              <a:t>(Thread-level parallelism)</a:t>
            </a:r>
          </a:p>
          <a:p>
            <a:pPr lvl="1"/>
            <a:r>
              <a:rPr lang="fa-IR" dirty="0"/>
              <a:t> پروتکل های چند هسته ای و پروتکل های انسجام </a:t>
            </a:r>
            <a:r>
              <a:rPr lang="fa-IR" dirty="0">
                <a:solidFill>
                  <a:srgbClr val="C00000"/>
                </a:solidFill>
              </a:rPr>
              <a:t>(</a:t>
            </a:r>
            <a:r>
              <a:rPr lang="en-US" dirty="0">
                <a:solidFill>
                  <a:srgbClr val="C00000"/>
                </a:solidFill>
              </a:rPr>
              <a:t>Multicores and coherency protocols</a:t>
            </a:r>
            <a:r>
              <a:rPr lang="fa-IR" dirty="0">
                <a:solidFill>
                  <a:srgbClr val="C00000"/>
                </a:solidFill>
              </a:rPr>
              <a:t>) </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7A24F918-E48B-4CD6-88B4-F48A81EB5FB6}" type="slidenum">
              <a:rPr lang="en-US" smtClean="0"/>
              <a:pPr/>
              <a:t>5</a:t>
            </a:fld>
            <a:endParaRPr lang="en-US"/>
          </a:p>
        </p:txBody>
      </p:sp>
      <p:sp>
        <p:nvSpPr>
          <p:cNvPr id="5" name="Footer Placeholder 4"/>
          <p:cNvSpPr>
            <a:spLocks noGrp="1"/>
          </p:cNvSpPr>
          <p:nvPr>
            <p:ph type="ftr" sz="quarter" idx="11"/>
          </p:nvPr>
        </p:nvSpPr>
        <p:spPr/>
        <p:txBody>
          <a:bodyPr/>
          <a:lstStyle/>
          <a:p>
            <a:r>
              <a:rPr lang="en-US"/>
              <a:t>Copyright © 2019, Elsevier Inc. All rights Reserved</a:t>
            </a:r>
          </a:p>
        </p:txBody>
      </p:sp>
    </p:spTree>
    <p:extLst>
      <p:ext uri="{BB962C8B-B14F-4D97-AF65-F5344CB8AC3E}">
        <p14:creationId xmlns:p14="http://schemas.microsoft.com/office/powerpoint/2010/main" val="772972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فصول درسی </a:t>
            </a:r>
            <a:endParaRPr lang="en-US" dirty="0"/>
          </a:p>
        </p:txBody>
      </p:sp>
      <p:sp>
        <p:nvSpPr>
          <p:cNvPr id="3" name="Content Placeholder 2"/>
          <p:cNvSpPr>
            <a:spLocks noGrp="1"/>
          </p:cNvSpPr>
          <p:nvPr>
            <p:ph idx="1"/>
          </p:nvPr>
        </p:nvSpPr>
        <p:spPr/>
        <p:txBody>
          <a:bodyPr>
            <a:normAutofit fontScale="77500" lnSpcReduction="20000"/>
          </a:bodyPr>
          <a:lstStyle/>
          <a:p>
            <a:r>
              <a:rPr lang="fa-IR" dirty="0">
                <a:solidFill>
                  <a:srgbClr val="C00000"/>
                </a:solidFill>
              </a:rPr>
              <a:t>فصل اول</a:t>
            </a:r>
          </a:p>
          <a:p>
            <a:pPr lvl="1"/>
            <a:r>
              <a:rPr lang="en-US" dirty="0"/>
              <a:t>Fundamentals of Quantitative Design and Analysis</a:t>
            </a:r>
          </a:p>
          <a:p>
            <a:r>
              <a:rPr lang="fa-IR" dirty="0">
                <a:solidFill>
                  <a:srgbClr val="C00000"/>
                </a:solidFill>
              </a:rPr>
              <a:t>فصل دوم</a:t>
            </a:r>
          </a:p>
          <a:p>
            <a:pPr lvl="1"/>
            <a:r>
              <a:rPr lang="en-US" dirty="0"/>
              <a:t>Memory Hierarchy Design</a:t>
            </a:r>
          </a:p>
          <a:p>
            <a:r>
              <a:rPr lang="fa-IR" dirty="0">
                <a:solidFill>
                  <a:srgbClr val="C00000"/>
                </a:solidFill>
              </a:rPr>
              <a:t>فصل سوم</a:t>
            </a:r>
          </a:p>
          <a:p>
            <a:pPr lvl="1"/>
            <a:r>
              <a:rPr lang="en-US" dirty="0"/>
              <a:t>Instruction-Level Parallelism and Its Exploitation</a:t>
            </a:r>
          </a:p>
          <a:p>
            <a:r>
              <a:rPr lang="fa-IR" dirty="0">
                <a:solidFill>
                  <a:srgbClr val="C00000"/>
                </a:solidFill>
              </a:rPr>
              <a:t>فصل چهارم</a:t>
            </a:r>
          </a:p>
          <a:p>
            <a:pPr lvl="1"/>
            <a:r>
              <a:rPr lang="en-US" dirty="0"/>
              <a:t>Data-Level Parallelism in Vector, SIMD, and GPU Architectures</a:t>
            </a:r>
          </a:p>
          <a:p>
            <a:r>
              <a:rPr lang="fa-IR" dirty="0">
                <a:solidFill>
                  <a:srgbClr val="C00000"/>
                </a:solidFill>
              </a:rPr>
              <a:t>فصل پنجم</a:t>
            </a:r>
          </a:p>
          <a:p>
            <a:pPr lvl="1"/>
            <a:r>
              <a:rPr lang="en-US" dirty="0"/>
              <a:t>Thread-Level Parallelism</a:t>
            </a:r>
          </a:p>
          <a:p>
            <a:pPr lvl="1"/>
            <a:endParaRPr lang="en-US"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6</a:t>
            </a:fld>
            <a:endParaRPr lang="en-US"/>
          </a:p>
        </p:txBody>
      </p:sp>
      <p:sp>
        <p:nvSpPr>
          <p:cNvPr id="5" name="Footer Placeholder 4"/>
          <p:cNvSpPr>
            <a:spLocks noGrp="1"/>
          </p:cNvSpPr>
          <p:nvPr>
            <p:ph type="ftr" sz="quarter" idx="11"/>
          </p:nvPr>
        </p:nvSpPr>
        <p:spPr/>
        <p:txBody>
          <a:bodyPr/>
          <a:lstStyle/>
          <a:p>
            <a:r>
              <a:rPr lang="en-US"/>
              <a:t>Copyright © 2019, Elsevier Inc. All rights Reserved</a:t>
            </a:r>
          </a:p>
        </p:txBody>
      </p:sp>
    </p:spTree>
    <p:extLst>
      <p:ext uri="{BB962C8B-B14F-4D97-AF65-F5344CB8AC3E}">
        <p14:creationId xmlns:p14="http://schemas.microsoft.com/office/powerpoint/2010/main" val="4094767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fa-IR" dirty="0"/>
              <a:t>منابع درسی</a:t>
            </a:r>
            <a:endParaRPr lang="en-US" dirty="0"/>
          </a:p>
        </p:txBody>
      </p:sp>
      <p:sp>
        <p:nvSpPr>
          <p:cNvPr id="12" name="Content Placeholder 11"/>
          <p:cNvSpPr>
            <a:spLocks noGrp="1"/>
          </p:cNvSpPr>
          <p:nvPr>
            <p:ph idx="1"/>
          </p:nvPr>
        </p:nvSpPr>
        <p:spPr>
          <a:xfrm>
            <a:off x="215462" y="1126836"/>
            <a:ext cx="11571530" cy="5279383"/>
          </a:xfrm>
        </p:spPr>
        <p:txBody>
          <a:bodyPr/>
          <a:lstStyle/>
          <a:p>
            <a:pPr algn="l" rtl="0"/>
            <a:r>
              <a:rPr lang="en-US" dirty="0"/>
              <a:t> </a:t>
            </a:r>
            <a:r>
              <a:rPr lang="en-US" b="1" i="1" dirty="0">
                <a:solidFill>
                  <a:srgbClr val="7030A0"/>
                </a:solidFill>
              </a:rPr>
              <a:t>Computer Architecture: A Quantitative Approach</a:t>
            </a:r>
            <a:r>
              <a:rPr lang="en-US" dirty="0"/>
              <a:t>,  </a:t>
            </a:r>
            <a:r>
              <a:rPr lang="en-US" dirty="0">
                <a:solidFill>
                  <a:srgbClr val="C00000"/>
                </a:solidFill>
              </a:rPr>
              <a:t>6th edition</a:t>
            </a:r>
            <a:r>
              <a:rPr lang="en-US" dirty="0"/>
              <a:t>, </a:t>
            </a:r>
            <a:r>
              <a:rPr lang="en-US" i="1" dirty="0"/>
              <a:t>John L. Hennessy,‎ David A. Patterson</a:t>
            </a:r>
            <a:r>
              <a:rPr lang="en-US" dirty="0"/>
              <a:t>, MK pub., 2019</a:t>
            </a:r>
          </a:p>
        </p:txBody>
      </p:sp>
      <p:sp>
        <p:nvSpPr>
          <p:cNvPr id="2" name="Slide Number Placeholder 1"/>
          <p:cNvSpPr>
            <a:spLocks noGrp="1"/>
          </p:cNvSpPr>
          <p:nvPr>
            <p:ph type="sldNum" sz="quarter" idx="12"/>
          </p:nvPr>
        </p:nvSpPr>
        <p:spPr/>
        <p:txBody>
          <a:bodyPr/>
          <a:lstStyle/>
          <a:p>
            <a:fld id="{7A24F918-E48B-4CD6-88B4-F48A81EB5FB6}" type="slidenum">
              <a:rPr lang="en-US" smtClean="0"/>
              <a:pPr/>
              <a:t>7</a:t>
            </a:fld>
            <a:endParaRPr lang="en-US"/>
          </a:p>
        </p:txBody>
      </p:sp>
      <p:sp>
        <p:nvSpPr>
          <p:cNvPr id="3" name="Footer Placeholder 2"/>
          <p:cNvSpPr>
            <a:spLocks noGrp="1"/>
          </p:cNvSpPr>
          <p:nvPr>
            <p:ph type="ftr" sz="quarter" idx="11"/>
          </p:nvPr>
        </p:nvSpPr>
        <p:spPr/>
        <p:txBody>
          <a:bodyPr/>
          <a:lstStyle/>
          <a:p>
            <a:r>
              <a:rPr lang="en-US"/>
              <a:t>Copyright © 2019, Elsevier Inc. All rights Reserved</a:t>
            </a:r>
          </a:p>
        </p:txBody>
      </p:sp>
      <p:pic>
        <p:nvPicPr>
          <p:cNvPr id="5" name="Picture 4">
            <a:extLst>
              <a:ext uri="{FF2B5EF4-FFF2-40B4-BE49-F238E27FC236}">
                <a16:creationId xmlns:a16="http://schemas.microsoft.com/office/drawing/2014/main" id="{6092B866-351B-E893-C60E-4D9406E31EAE}"/>
              </a:ext>
            </a:extLst>
          </p:cNvPr>
          <p:cNvPicPr>
            <a:picLocks noChangeAspect="1"/>
          </p:cNvPicPr>
          <p:nvPr/>
        </p:nvPicPr>
        <p:blipFill>
          <a:blip r:embed="rId2"/>
          <a:srcRect l="19888" r="17268"/>
          <a:stretch/>
        </p:blipFill>
        <p:spPr>
          <a:xfrm>
            <a:off x="6587179" y="2938799"/>
            <a:ext cx="2232061" cy="2367866"/>
          </a:xfrm>
          <a:prstGeom prst="rect">
            <a:avLst/>
          </a:prstGeom>
        </p:spPr>
      </p:pic>
      <p:sp>
        <p:nvSpPr>
          <p:cNvPr id="7" name="TextBox 6">
            <a:extLst>
              <a:ext uri="{FF2B5EF4-FFF2-40B4-BE49-F238E27FC236}">
                <a16:creationId xmlns:a16="http://schemas.microsoft.com/office/drawing/2014/main" id="{5252D04B-BA1B-52C5-FA3B-24C5C8F3A88E}"/>
              </a:ext>
            </a:extLst>
          </p:cNvPr>
          <p:cNvSpPr txBox="1"/>
          <p:nvPr/>
        </p:nvSpPr>
        <p:spPr>
          <a:xfrm>
            <a:off x="9120697" y="3059668"/>
            <a:ext cx="1993660" cy="369332"/>
          </a:xfrm>
          <a:prstGeom prst="rect">
            <a:avLst/>
          </a:prstGeom>
          <a:noFill/>
        </p:spPr>
        <p:txBody>
          <a:bodyPr wrap="square">
            <a:spAutoFit/>
          </a:bodyPr>
          <a:lstStyle/>
          <a:p>
            <a:r>
              <a:rPr lang="en-US" i="1" dirty="0"/>
              <a:t>David A. Patterson</a:t>
            </a:r>
            <a:endParaRPr lang="en-US" dirty="0"/>
          </a:p>
        </p:txBody>
      </p:sp>
      <p:pic>
        <p:nvPicPr>
          <p:cNvPr id="4" name="Picture 3">
            <a:extLst>
              <a:ext uri="{FF2B5EF4-FFF2-40B4-BE49-F238E27FC236}">
                <a16:creationId xmlns:a16="http://schemas.microsoft.com/office/drawing/2014/main" id="{84A94AAD-405D-1C31-9D08-C953605CF796}"/>
              </a:ext>
            </a:extLst>
          </p:cNvPr>
          <p:cNvPicPr>
            <a:picLocks noChangeAspect="1"/>
          </p:cNvPicPr>
          <p:nvPr/>
        </p:nvPicPr>
        <p:blipFill>
          <a:blip r:embed="rId3"/>
          <a:srcRect l="8813" r="7715"/>
          <a:stretch/>
        </p:blipFill>
        <p:spPr>
          <a:xfrm>
            <a:off x="409111" y="2852143"/>
            <a:ext cx="2298699" cy="2367866"/>
          </a:xfrm>
          <a:prstGeom prst="rect">
            <a:avLst/>
          </a:prstGeom>
        </p:spPr>
      </p:pic>
      <p:sp>
        <p:nvSpPr>
          <p:cNvPr id="9" name="TextBox 8">
            <a:extLst>
              <a:ext uri="{FF2B5EF4-FFF2-40B4-BE49-F238E27FC236}">
                <a16:creationId xmlns:a16="http://schemas.microsoft.com/office/drawing/2014/main" id="{56EC9C8B-3950-8D6C-02D6-5A8F4CA0DBE8}"/>
              </a:ext>
            </a:extLst>
          </p:cNvPr>
          <p:cNvSpPr txBox="1"/>
          <p:nvPr/>
        </p:nvSpPr>
        <p:spPr>
          <a:xfrm>
            <a:off x="3200133" y="3083423"/>
            <a:ext cx="2628012" cy="369332"/>
          </a:xfrm>
          <a:prstGeom prst="rect">
            <a:avLst/>
          </a:prstGeom>
          <a:noFill/>
        </p:spPr>
        <p:txBody>
          <a:bodyPr wrap="square">
            <a:spAutoFit/>
          </a:bodyPr>
          <a:lstStyle/>
          <a:p>
            <a:r>
              <a:rPr lang="en-US" i="1" dirty="0"/>
              <a:t>John L. Hennessy</a:t>
            </a:r>
            <a:endParaRPr lang="en-US" dirty="0"/>
          </a:p>
        </p:txBody>
      </p:sp>
      <p:sp>
        <p:nvSpPr>
          <p:cNvPr id="17" name="TextBox 16">
            <a:extLst>
              <a:ext uri="{FF2B5EF4-FFF2-40B4-BE49-F238E27FC236}">
                <a16:creationId xmlns:a16="http://schemas.microsoft.com/office/drawing/2014/main" id="{DEBCB403-692D-2CB0-5DED-7F9ADEC76EAE}"/>
              </a:ext>
            </a:extLst>
          </p:cNvPr>
          <p:cNvSpPr txBox="1"/>
          <p:nvPr/>
        </p:nvSpPr>
        <p:spPr>
          <a:xfrm>
            <a:off x="279182" y="5325384"/>
            <a:ext cx="5772149" cy="923330"/>
          </a:xfrm>
          <a:prstGeom prst="rect">
            <a:avLst/>
          </a:prstGeom>
          <a:noFill/>
        </p:spPr>
        <p:txBody>
          <a:bodyPr wrap="square">
            <a:spAutoFit/>
          </a:bodyPr>
          <a:lstStyle/>
          <a:p>
            <a:r>
              <a:rPr lang="en-US" dirty="0"/>
              <a:t>John Leroy Hennessy (born September 22, 1952) is an American computer scientist who is chairman of Alphabet Inc. Hennessy is the tenth President of Stanford University. </a:t>
            </a:r>
          </a:p>
        </p:txBody>
      </p:sp>
      <p:sp>
        <p:nvSpPr>
          <p:cNvPr id="19" name="TextBox 18">
            <a:extLst>
              <a:ext uri="{FF2B5EF4-FFF2-40B4-BE49-F238E27FC236}">
                <a16:creationId xmlns:a16="http://schemas.microsoft.com/office/drawing/2014/main" id="{D62D11CC-F036-E10B-C890-4128E1F8D9BF}"/>
              </a:ext>
            </a:extLst>
          </p:cNvPr>
          <p:cNvSpPr txBox="1"/>
          <p:nvPr/>
        </p:nvSpPr>
        <p:spPr>
          <a:xfrm>
            <a:off x="6402910" y="5325384"/>
            <a:ext cx="5647319" cy="1200329"/>
          </a:xfrm>
          <a:prstGeom prst="rect">
            <a:avLst/>
          </a:prstGeom>
          <a:noFill/>
        </p:spPr>
        <p:txBody>
          <a:bodyPr wrap="square">
            <a:spAutoFit/>
          </a:bodyPr>
          <a:lstStyle/>
          <a:p>
            <a:r>
              <a:rPr lang="en-US" dirty="0"/>
              <a:t>David Andrew Patterson (born November 16, 1947) is an American computer pioneer and academic who has held the position of professor of computer science at the University of California, Berkeley since 1976.</a:t>
            </a:r>
          </a:p>
        </p:txBody>
      </p:sp>
    </p:spTree>
    <p:extLst>
      <p:ext uri="{BB962C8B-B14F-4D97-AF65-F5344CB8AC3E}">
        <p14:creationId xmlns:p14="http://schemas.microsoft.com/office/powerpoint/2010/main" val="2886576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lgn="l" rtl="0"/>
            <a:r>
              <a:rPr lang="en-US" dirty="0"/>
              <a:t> Lectures adopted from Computer Architecture: A Quantitative Approach,  6th edition, </a:t>
            </a:r>
            <a:r>
              <a:rPr lang="en-US" dirty="0">
                <a:solidFill>
                  <a:srgbClr val="C00000"/>
                </a:solidFill>
              </a:rPr>
              <a:t>John L. Hennessy,‎ David A. Patterson</a:t>
            </a:r>
            <a:r>
              <a:rPr lang="en-US" dirty="0"/>
              <a:t>, MK pub., 2019</a:t>
            </a:r>
          </a:p>
          <a:p>
            <a:pPr algn="l" rtl="0"/>
            <a:endParaRPr lang="en-US" dirty="0"/>
          </a:p>
          <a:p>
            <a:pPr algn="l" rtl="0"/>
            <a:r>
              <a:rPr lang="en-US" dirty="0"/>
              <a:t>Lecture notes of </a:t>
            </a:r>
            <a:r>
              <a:rPr lang="en-US" dirty="0">
                <a:solidFill>
                  <a:srgbClr val="C00000"/>
                </a:solidFill>
              </a:rPr>
              <a:t>Dr. Hamed </a:t>
            </a:r>
            <a:r>
              <a:rPr lang="en-US" dirty="0" err="1">
                <a:solidFill>
                  <a:srgbClr val="C00000"/>
                </a:solidFill>
              </a:rPr>
              <a:t>Farbeh</a:t>
            </a:r>
            <a:r>
              <a:rPr lang="en-US" dirty="0"/>
              <a:t>, Department of Computer Engineering </a:t>
            </a:r>
            <a:r>
              <a:rPr lang="en-US" dirty="0" err="1"/>
              <a:t>Amirkabir</a:t>
            </a:r>
            <a:r>
              <a:rPr lang="en-US" dirty="0"/>
              <a:t> University of Technology</a:t>
            </a:r>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p:txBody>
      </p:sp>
      <p:sp>
        <p:nvSpPr>
          <p:cNvPr id="7" name="Title 6"/>
          <p:cNvSpPr>
            <a:spLocks noGrp="1"/>
          </p:cNvSpPr>
          <p:nvPr>
            <p:ph type="title"/>
          </p:nvPr>
        </p:nvSpPr>
        <p:spPr/>
        <p:txBody>
          <a:bodyPr/>
          <a:lstStyle/>
          <a:p>
            <a:r>
              <a:rPr lang="fa-IR" dirty="0"/>
              <a:t>مالکیت معنوی</a:t>
            </a:r>
            <a:endParaRPr lang="en-US" dirty="0"/>
          </a:p>
        </p:txBody>
      </p:sp>
      <p:sp>
        <p:nvSpPr>
          <p:cNvPr id="2" name="Slide Number Placeholder 1"/>
          <p:cNvSpPr>
            <a:spLocks noGrp="1"/>
          </p:cNvSpPr>
          <p:nvPr>
            <p:ph type="sldNum" sz="quarter" idx="12"/>
          </p:nvPr>
        </p:nvSpPr>
        <p:spPr/>
        <p:txBody>
          <a:bodyPr/>
          <a:lstStyle/>
          <a:p>
            <a:fld id="{7A24F918-E48B-4CD6-88B4-F48A81EB5FB6}" type="slidenum">
              <a:rPr lang="en-US" smtClean="0"/>
              <a:pPr/>
              <a:t>8</a:t>
            </a:fld>
            <a:endParaRPr lang="en-US" dirty="0"/>
          </a:p>
        </p:txBody>
      </p:sp>
      <p:sp>
        <p:nvSpPr>
          <p:cNvPr id="3" name="Footer Placeholder 2"/>
          <p:cNvSpPr>
            <a:spLocks noGrp="1"/>
          </p:cNvSpPr>
          <p:nvPr>
            <p:ph type="ftr" sz="quarter" idx="11"/>
          </p:nvPr>
        </p:nvSpPr>
        <p:spPr/>
        <p:txBody>
          <a:bodyPr/>
          <a:lstStyle/>
          <a:p>
            <a:r>
              <a:rPr lang="en-US"/>
              <a:t>Copyright © 2019, Elsevier Inc. All rights Reserved</a:t>
            </a:r>
          </a:p>
        </p:txBody>
      </p:sp>
    </p:spTree>
    <p:extLst>
      <p:ext uri="{BB962C8B-B14F-4D97-AF65-F5344CB8AC3E}">
        <p14:creationId xmlns:p14="http://schemas.microsoft.com/office/powerpoint/2010/main" val="814629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p:cNvSpPr>
            <a:spLocks noChangeArrowheads="1"/>
          </p:cNvSpPr>
          <p:nvPr/>
        </p:nvSpPr>
        <p:spPr bwMode="auto">
          <a:xfrm>
            <a:off x="3602038" y="1076325"/>
            <a:ext cx="4722812" cy="469900"/>
          </a:xfrm>
          <a:prstGeom prst="roundRect">
            <a:avLst>
              <a:gd name="adj" fmla="val 16667"/>
            </a:avLst>
          </a:prstGeom>
          <a:solidFill>
            <a:srgbClr val="FFFFFF"/>
          </a:solidFill>
          <a:ln w="38100">
            <a:solidFill>
              <a:schemeClr val="tx1"/>
            </a:solidFill>
            <a:round/>
            <a:headEnd/>
            <a:tailEnd/>
          </a:ln>
        </p:spPr>
        <p:txBody>
          <a:bodyPr wrap="none" lIns="91429" tIns="45714" rIns="91429" bIns="45714" anchor="ctr">
            <a:prstTxWarp prst="textNoShape">
              <a:avLst/>
            </a:prstTxWarp>
          </a:bodyPr>
          <a:lstStyle/>
          <a:p>
            <a:pPr algn="ctr">
              <a:spcBef>
                <a:spcPct val="0"/>
              </a:spcBef>
            </a:pPr>
            <a:r>
              <a:rPr lang="en-US" sz="2000" dirty="0">
                <a:latin typeface="Calibri"/>
                <a:cs typeface="Calibri"/>
              </a:rPr>
              <a:t>Application</a:t>
            </a:r>
          </a:p>
        </p:txBody>
      </p:sp>
      <p:sp>
        <p:nvSpPr>
          <p:cNvPr id="9" name="AutoShape 4"/>
          <p:cNvSpPr>
            <a:spLocks noChangeArrowheads="1"/>
          </p:cNvSpPr>
          <p:nvPr/>
        </p:nvSpPr>
        <p:spPr bwMode="auto">
          <a:xfrm>
            <a:off x="3581401" y="4205068"/>
            <a:ext cx="4722813" cy="457200"/>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a:spcBef>
                <a:spcPct val="0"/>
              </a:spcBef>
            </a:pPr>
            <a:r>
              <a:rPr lang="en-US" sz="2000">
                <a:latin typeface="Calibri"/>
                <a:cs typeface="Calibri"/>
              </a:rPr>
              <a:t>Physics</a:t>
            </a:r>
          </a:p>
        </p:txBody>
      </p:sp>
      <p:sp>
        <p:nvSpPr>
          <p:cNvPr id="13" name="Text Box 9"/>
          <p:cNvSpPr txBox="1">
            <a:spLocks noChangeArrowheads="1"/>
          </p:cNvSpPr>
          <p:nvPr/>
        </p:nvSpPr>
        <p:spPr bwMode="auto">
          <a:xfrm>
            <a:off x="215462" y="4899126"/>
            <a:ext cx="8191500" cy="1447800"/>
          </a:xfrm>
          <a:prstGeom prst="rect">
            <a:avLst/>
          </a:prstGeom>
          <a:noFill/>
          <a:ln w="9525">
            <a:solidFill>
              <a:schemeClr val="tx1"/>
            </a:solidFill>
            <a:miter lim="800000"/>
            <a:headEnd/>
            <a:tailEnd/>
          </a:ln>
        </p:spPr>
        <p:txBody>
          <a:bodyPr tIns="91440" bIns="91440" anchor="ctr">
            <a:prstTxWarp prst="textNoShape">
              <a:avLst/>
            </a:prstTxWarp>
          </a:bodyPr>
          <a:lstStyle/>
          <a:p>
            <a:pPr eaLnBrk="1" hangingPunct="1"/>
            <a:r>
              <a:rPr lang="en-US" sz="2400" dirty="0">
                <a:latin typeface="Calibri"/>
                <a:cs typeface="Calibri"/>
              </a:rPr>
              <a:t>In its broadest definition, computer architecture is the </a:t>
            </a:r>
            <a:r>
              <a:rPr lang="en-US" sz="2400" i="1" dirty="0">
                <a:solidFill>
                  <a:srgbClr val="FF0000"/>
                </a:solidFill>
                <a:latin typeface="Calibri"/>
                <a:cs typeface="Calibri"/>
              </a:rPr>
              <a:t>design of the</a:t>
            </a:r>
            <a:r>
              <a:rPr lang="en-US" sz="2400" dirty="0">
                <a:latin typeface="Calibri"/>
                <a:cs typeface="Calibri"/>
              </a:rPr>
              <a:t> </a:t>
            </a:r>
            <a:r>
              <a:rPr lang="en-US" sz="2400" i="1" dirty="0">
                <a:solidFill>
                  <a:srgbClr val="FF0000"/>
                </a:solidFill>
                <a:latin typeface="Calibri"/>
                <a:cs typeface="Calibri"/>
              </a:rPr>
              <a:t>abstraction layers</a:t>
            </a:r>
            <a:r>
              <a:rPr lang="en-US" sz="2400" dirty="0">
                <a:latin typeface="Calibri"/>
                <a:cs typeface="Calibri"/>
              </a:rPr>
              <a:t> that allow us to implement information processing applications efficiently </a:t>
            </a:r>
            <a:r>
              <a:rPr lang="en-US" sz="2400" dirty="0">
                <a:solidFill>
                  <a:srgbClr val="0070C0"/>
                </a:solidFill>
                <a:latin typeface="Calibri"/>
                <a:cs typeface="Calibri"/>
              </a:rPr>
              <a:t>using available manufacturing technologies</a:t>
            </a:r>
            <a:r>
              <a:rPr lang="en-US" sz="2400" dirty="0">
                <a:latin typeface="Calibri"/>
                <a:cs typeface="Calibri"/>
              </a:rPr>
              <a:t>.</a:t>
            </a:r>
          </a:p>
        </p:txBody>
      </p:sp>
      <p:grpSp>
        <p:nvGrpSpPr>
          <p:cNvPr id="14" name="Group 13"/>
          <p:cNvGrpSpPr/>
          <p:nvPr/>
        </p:nvGrpSpPr>
        <p:grpSpPr>
          <a:xfrm>
            <a:off x="4191000" y="1981200"/>
            <a:ext cx="5833645" cy="2208727"/>
            <a:chOff x="2667000" y="1981200"/>
            <a:chExt cx="5833645" cy="2208727"/>
          </a:xfrm>
        </p:grpSpPr>
        <p:sp>
          <p:nvSpPr>
            <p:cNvPr id="15" name="Text Box 8"/>
            <p:cNvSpPr txBox="1">
              <a:spLocks noChangeArrowheads="1"/>
            </p:cNvSpPr>
            <p:nvPr/>
          </p:nvSpPr>
          <p:spPr bwMode="auto">
            <a:xfrm>
              <a:off x="4898607" y="3427927"/>
              <a:ext cx="3602038" cy="762000"/>
            </a:xfrm>
            <a:prstGeom prst="rect">
              <a:avLst/>
            </a:prstGeom>
            <a:noFill/>
            <a:ln w="12700">
              <a:noFill/>
              <a:miter lim="800000"/>
              <a:headEnd/>
              <a:tailEnd/>
            </a:ln>
          </p:spPr>
          <p:txBody>
            <a:bodyPr lIns="91165" tIns="45583" rIns="91165" bIns="45583">
              <a:prstTxWarp prst="textNoShape">
                <a:avLst/>
              </a:prstTxWarp>
              <a:spAutoFit/>
            </a:bodyPr>
            <a:lstStyle/>
            <a:p>
              <a:pPr defTabSz="820738">
                <a:spcBef>
                  <a:spcPct val="0"/>
                </a:spcBef>
              </a:pPr>
              <a:r>
                <a:rPr lang="en-US" sz="2200" i="1" dirty="0">
                  <a:latin typeface="Calibri"/>
                  <a:cs typeface="Calibri"/>
                </a:rPr>
                <a:t>(but there are exceptions, e.g. magnetic compass)</a:t>
              </a:r>
            </a:p>
          </p:txBody>
        </p:sp>
        <p:pic>
          <p:nvPicPr>
            <p:cNvPr id="16" name="Picture 15" descr="images.png"/>
            <p:cNvPicPr>
              <a:picLocks noChangeAspect="1"/>
            </p:cNvPicPr>
            <p:nvPr/>
          </p:nvPicPr>
          <p:blipFill>
            <a:blip r:embed="rId3"/>
            <a:stretch>
              <a:fillRect/>
            </a:stretch>
          </p:blipFill>
          <p:spPr>
            <a:xfrm>
              <a:off x="2667000" y="1981200"/>
              <a:ext cx="2095500" cy="2166776"/>
            </a:xfrm>
            <a:prstGeom prst="rect">
              <a:avLst/>
            </a:prstGeom>
          </p:spPr>
        </p:pic>
      </p:grpSp>
      <p:sp>
        <p:nvSpPr>
          <p:cNvPr id="3" name="Title 2"/>
          <p:cNvSpPr>
            <a:spLocks noGrp="1"/>
          </p:cNvSpPr>
          <p:nvPr>
            <p:ph type="title"/>
          </p:nvPr>
        </p:nvSpPr>
        <p:spPr/>
        <p:txBody>
          <a:bodyPr/>
          <a:lstStyle/>
          <a:p>
            <a:r>
              <a:rPr lang="fa-IR" dirty="0"/>
              <a:t>معماری کامپیوتر چیست؟</a:t>
            </a:r>
            <a:endParaRPr lang="en-US" dirty="0"/>
          </a:p>
        </p:txBody>
      </p:sp>
      <p:grpSp>
        <p:nvGrpSpPr>
          <p:cNvPr id="18" name="Group 17"/>
          <p:cNvGrpSpPr/>
          <p:nvPr/>
        </p:nvGrpSpPr>
        <p:grpSpPr>
          <a:xfrm>
            <a:off x="8304214" y="4662268"/>
            <a:ext cx="3821880" cy="1008221"/>
            <a:chOff x="8233008" y="4736068"/>
            <a:chExt cx="3821880" cy="1008221"/>
          </a:xfrm>
        </p:grpSpPr>
        <p:sp>
          <p:nvSpPr>
            <p:cNvPr id="5" name="Rectangle 4"/>
            <p:cNvSpPr/>
            <p:nvPr/>
          </p:nvSpPr>
          <p:spPr>
            <a:xfrm>
              <a:off x="9850438" y="4736068"/>
              <a:ext cx="2204450" cy="369332"/>
            </a:xfrm>
            <a:prstGeom prst="rect">
              <a:avLst/>
            </a:prstGeom>
          </p:spPr>
          <p:txBody>
            <a:bodyPr wrap="none">
              <a:spAutoFit/>
            </a:bodyPr>
            <a:lstStyle/>
            <a:p>
              <a:r>
                <a:rPr lang="fa-IR" dirty="0">
                  <a:solidFill>
                    <a:srgbClr val="C00000"/>
                  </a:solidFill>
                  <a:cs typeface="B Yekan" panose="00000400000000000000" pitchFamily="2" charset="-78"/>
                </a:rPr>
                <a:t>طراحی لایه های انتزاعی </a:t>
              </a:r>
              <a:endParaRPr lang="en-US" dirty="0">
                <a:solidFill>
                  <a:srgbClr val="C00000"/>
                </a:solidFill>
                <a:cs typeface="B Yekan" panose="00000400000000000000" pitchFamily="2" charset="-78"/>
              </a:endParaRPr>
            </a:p>
          </p:txBody>
        </p:sp>
        <p:sp>
          <p:nvSpPr>
            <p:cNvPr id="6" name="Rectangle 5"/>
            <p:cNvSpPr/>
            <p:nvPr/>
          </p:nvSpPr>
          <p:spPr>
            <a:xfrm>
              <a:off x="8233008" y="5128736"/>
              <a:ext cx="3768980" cy="615553"/>
            </a:xfrm>
            <a:prstGeom prst="rect">
              <a:avLst/>
            </a:prstGeom>
          </p:spPr>
          <p:txBody>
            <a:bodyPr wrap="none">
              <a:spAutoFit/>
            </a:bodyPr>
            <a:lstStyle/>
            <a:p>
              <a:pPr algn="r" rtl="1"/>
              <a:r>
                <a:rPr lang="fa-IR" sz="1600" dirty="0">
                  <a:solidFill>
                    <a:srgbClr val="0070C0"/>
                  </a:solidFill>
                  <a:cs typeface="B Yekan" panose="00000400000000000000" pitchFamily="2" charset="-78"/>
                </a:rPr>
                <a:t>با استفاده از فن آوری های تولید موجود</a:t>
              </a:r>
              <a:br>
                <a:rPr lang="en-US" sz="1600" dirty="0">
                  <a:solidFill>
                    <a:srgbClr val="0070C0"/>
                  </a:solidFill>
                  <a:cs typeface="B Yekan" panose="00000400000000000000" pitchFamily="2" charset="-78"/>
                </a:rPr>
              </a:br>
              <a:r>
                <a:rPr lang="fa-IR" sz="1600" dirty="0">
                  <a:solidFill>
                    <a:srgbClr val="0070C0"/>
                  </a:solidFill>
                  <a:cs typeface="B Yekan" panose="00000400000000000000" pitchFamily="2" charset="-78"/>
                </a:rPr>
                <a:t>معمار کامپیوتر نمیتواند در تکنولوژی دخالت کند</a:t>
              </a:r>
              <a:r>
                <a:rPr lang="fa-IR" dirty="0">
                  <a:solidFill>
                    <a:srgbClr val="0070C0"/>
                  </a:solidFill>
                  <a:cs typeface="B Yekan" panose="00000400000000000000" pitchFamily="2" charset="-78"/>
                </a:rPr>
                <a:t> </a:t>
              </a:r>
              <a:endParaRPr lang="en-US" dirty="0">
                <a:solidFill>
                  <a:srgbClr val="0070C0"/>
                </a:solidFill>
                <a:cs typeface="B Yekan" panose="00000400000000000000" pitchFamily="2" charset="-78"/>
              </a:endParaRPr>
            </a:p>
          </p:txBody>
        </p:sp>
      </p:grpSp>
      <p:grpSp>
        <p:nvGrpSpPr>
          <p:cNvPr id="17" name="Group 16"/>
          <p:cNvGrpSpPr/>
          <p:nvPr/>
        </p:nvGrpSpPr>
        <p:grpSpPr>
          <a:xfrm>
            <a:off x="6270025" y="1560293"/>
            <a:ext cx="3690368" cy="2644775"/>
            <a:chOff x="6270025" y="1560293"/>
            <a:chExt cx="3690368" cy="2644775"/>
          </a:xfrm>
        </p:grpSpPr>
        <p:sp>
          <p:nvSpPr>
            <p:cNvPr id="11" name="Line 6"/>
            <p:cNvSpPr>
              <a:spLocks noChangeShapeType="1"/>
            </p:cNvSpPr>
            <p:nvPr/>
          </p:nvSpPr>
          <p:spPr bwMode="auto">
            <a:xfrm>
              <a:off x="6270025" y="1560293"/>
              <a:ext cx="0" cy="2644775"/>
            </a:xfrm>
            <a:prstGeom prst="line">
              <a:avLst/>
            </a:prstGeom>
            <a:noFill/>
            <a:ln w="76200">
              <a:solidFill>
                <a:schemeClr val="tx1"/>
              </a:solidFill>
              <a:round/>
              <a:headEnd type="triangle" w="med" len="med"/>
              <a:tailEnd type="triangle" w="med" len="med"/>
            </a:ln>
          </p:spPr>
          <p:txBody>
            <a:bodyPr lIns="91165" tIns="45583" rIns="91165" bIns="45583">
              <a:prstTxWarp prst="textNoShape">
                <a:avLst/>
              </a:prstTxWarp>
              <a:spAutoFit/>
            </a:bodyPr>
            <a:lstStyle/>
            <a:p>
              <a:endParaRPr lang="en-US">
                <a:latin typeface="Calibri"/>
                <a:cs typeface="Calibri"/>
              </a:endParaRPr>
            </a:p>
          </p:txBody>
        </p:sp>
        <p:sp>
          <p:nvSpPr>
            <p:cNvPr id="7" name="Rectangle 6"/>
            <p:cNvSpPr/>
            <p:nvPr/>
          </p:nvSpPr>
          <p:spPr>
            <a:xfrm>
              <a:off x="6422607" y="2008460"/>
              <a:ext cx="3537786" cy="646331"/>
            </a:xfrm>
            <a:prstGeom prst="rect">
              <a:avLst/>
            </a:prstGeom>
          </p:spPr>
          <p:txBody>
            <a:bodyPr wrap="square">
              <a:spAutoFit/>
            </a:bodyPr>
            <a:lstStyle/>
            <a:p>
              <a:pPr algn="r" rtl="1"/>
              <a:r>
                <a:rPr lang="fa-IR" dirty="0">
                  <a:cs typeface="B Yekan" panose="00000400000000000000" pitchFamily="2" charset="-78"/>
                </a:rPr>
                <a:t>شکاف آنقدر بزرگ است که نمی تواند در یک مرحله برطرف شود </a:t>
              </a:r>
              <a:endParaRPr lang="en-US" dirty="0">
                <a:cs typeface="B Yekan" panose="00000400000000000000" pitchFamily="2" charset="-78"/>
              </a:endParaRPr>
            </a:p>
          </p:txBody>
        </p:sp>
      </p:grpSp>
      <p:sp>
        <p:nvSpPr>
          <p:cNvPr id="21" name="Rectangle 20"/>
          <p:cNvSpPr/>
          <p:nvPr/>
        </p:nvSpPr>
        <p:spPr>
          <a:xfrm>
            <a:off x="215462" y="3485762"/>
            <a:ext cx="3537786" cy="646331"/>
          </a:xfrm>
          <a:prstGeom prst="rect">
            <a:avLst/>
          </a:prstGeom>
        </p:spPr>
        <p:txBody>
          <a:bodyPr wrap="square">
            <a:spAutoFit/>
          </a:bodyPr>
          <a:lstStyle/>
          <a:p>
            <a:pPr algn="r" rtl="1"/>
            <a:r>
              <a:rPr lang="fa-IR" dirty="0">
                <a:cs typeface="B Yekan" panose="00000400000000000000" pitchFamily="2" charset="-78"/>
              </a:rPr>
              <a:t>فاصله </a:t>
            </a:r>
            <a:r>
              <a:rPr lang="en-US" dirty="0">
                <a:cs typeface="B Yekan" panose="00000400000000000000" pitchFamily="2" charset="-78"/>
              </a:rPr>
              <a:t>Application</a:t>
            </a:r>
            <a:r>
              <a:rPr lang="fa-IR" dirty="0">
                <a:cs typeface="B Yekan" panose="00000400000000000000" pitchFamily="2" charset="-78"/>
              </a:rPr>
              <a:t> تا </a:t>
            </a:r>
            <a:r>
              <a:rPr lang="en-US" dirty="0">
                <a:cs typeface="B Yekan" panose="00000400000000000000" pitchFamily="2" charset="-78"/>
              </a:rPr>
              <a:t>Physics</a:t>
            </a:r>
            <a:r>
              <a:rPr lang="fa-IR" dirty="0">
                <a:cs typeface="B Yekan" panose="00000400000000000000" pitchFamily="2" charset="-78"/>
              </a:rPr>
              <a:t> قطب نما یک لایه است.</a:t>
            </a:r>
            <a:endParaRPr lang="en-US" dirty="0">
              <a:cs typeface="B Yekan" panose="00000400000000000000" pitchFamily="2" charset="-78"/>
            </a:endParaRPr>
          </a:p>
        </p:txBody>
      </p:sp>
      <p:sp>
        <p:nvSpPr>
          <p:cNvPr id="19" name="Rectangle 18"/>
          <p:cNvSpPr/>
          <p:nvPr/>
        </p:nvSpPr>
        <p:spPr>
          <a:xfrm>
            <a:off x="64252" y="1076325"/>
            <a:ext cx="3307101" cy="584775"/>
          </a:xfrm>
          <a:prstGeom prst="rect">
            <a:avLst/>
          </a:prstGeom>
        </p:spPr>
        <p:txBody>
          <a:bodyPr wrap="square">
            <a:spAutoFit/>
          </a:bodyPr>
          <a:lstStyle/>
          <a:p>
            <a:pPr algn="r" rtl="1"/>
            <a:r>
              <a:rPr lang="fa-IR" sz="1600" dirty="0">
                <a:solidFill>
                  <a:srgbClr val="7030A0"/>
                </a:solidFill>
                <a:cs typeface="B Yekan" panose="00000400000000000000" pitchFamily="2" charset="-78"/>
              </a:rPr>
              <a:t>هر آنچه که طراح می سازد، منتج به یک </a:t>
            </a:r>
            <a:r>
              <a:rPr lang="en-US" sz="1600" dirty="0">
                <a:solidFill>
                  <a:srgbClr val="7030A0"/>
                </a:solidFill>
                <a:cs typeface="B Yekan" panose="00000400000000000000" pitchFamily="2" charset="-78"/>
              </a:rPr>
              <a:t>Application</a:t>
            </a:r>
            <a:r>
              <a:rPr lang="fa-IR" sz="1600" dirty="0">
                <a:solidFill>
                  <a:srgbClr val="7030A0"/>
                </a:solidFill>
                <a:cs typeface="B Yekan" panose="00000400000000000000" pitchFamily="2" charset="-78"/>
              </a:rPr>
              <a:t> میشود.</a:t>
            </a:r>
            <a:endParaRPr lang="en-US" sz="1600" dirty="0">
              <a:solidFill>
                <a:srgbClr val="7030A0"/>
              </a:solidFill>
              <a:cs typeface="B Yekan" panose="00000400000000000000" pitchFamily="2" charset="-78"/>
            </a:endParaRPr>
          </a:p>
        </p:txBody>
      </p:sp>
      <p:sp>
        <p:nvSpPr>
          <p:cNvPr id="20" name="Rectangle 19"/>
          <p:cNvSpPr/>
          <p:nvPr/>
        </p:nvSpPr>
        <p:spPr>
          <a:xfrm>
            <a:off x="157995" y="4272866"/>
            <a:ext cx="3213358" cy="338554"/>
          </a:xfrm>
          <a:prstGeom prst="rect">
            <a:avLst/>
          </a:prstGeom>
        </p:spPr>
        <p:txBody>
          <a:bodyPr wrap="square">
            <a:spAutoFit/>
          </a:bodyPr>
          <a:lstStyle/>
          <a:p>
            <a:pPr algn="r" rtl="1"/>
            <a:r>
              <a:rPr lang="fa-IR" sz="1600" dirty="0">
                <a:solidFill>
                  <a:srgbClr val="7030A0"/>
                </a:solidFill>
                <a:cs typeface="B Yekan" panose="00000400000000000000" pitchFamily="2" charset="-78"/>
              </a:rPr>
              <a:t>ماده اولیه یا پایین ترین سطح طراحی</a:t>
            </a:r>
            <a:endParaRPr lang="en-US" sz="1600" dirty="0">
              <a:solidFill>
                <a:srgbClr val="7030A0"/>
              </a:solidFill>
              <a:cs typeface="B Yekan" panose="00000400000000000000" pitchFamily="2" charset="-78"/>
            </a:endParaRPr>
          </a:p>
        </p:txBody>
      </p:sp>
      <p:sp>
        <p:nvSpPr>
          <p:cNvPr id="2" name="Slide Number Placeholder 1"/>
          <p:cNvSpPr>
            <a:spLocks noGrp="1"/>
          </p:cNvSpPr>
          <p:nvPr>
            <p:ph type="sldNum" sz="quarter" idx="12"/>
          </p:nvPr>
        </p:nvSpPr>
        <p:spPr/>
        <p:txBody>
          <a:bodyPr/>
          <a:lstStyle/>
          <a:p>
            <a:fld id="{7A24F918-E48B-4CD6-88B4-F48A81EB5FB6}" type="slidenum">
              <a:rPr lang="en-US" smtClean="0"/>
              <a:pPr/>
              <a:t>9</a:t>
            </a:fld>
            <a:endParaRPr lang="en-US"/>
          </a:p>
        </p:txBody>
      </p:sp>
      <p:sp>
        <p:nvSpPr>
          <p:cNvPr id="4" name="Footer Placeholder 3"/>
          <p:cNvSpPr>
            <a:spLocks noGrp="1"/>
          </p:cNvSpPr>
          <p:nvPr>
            <p:ph type="ftr" sz="quarter" idx="11"/>
          </p:nvPr>
        </p:nvSpPr>
        <p:spPr/>
        <p:txBody>
          <a:bodyPr/>
          <a:lstStyle/>
          <a:p>
            <a:r>
              <a:rPr lang="en-US"/>
              <a:t>Copyright © 2019, Elsevier Inc. All rights Reserved</a:t>
            </a:r>
          </a:p>
        </p:txBody>
      </p:sp>
    </p:spTree>
    <p:custDataLst>
      <p:tags r:id="rId1"/>
    </p:custDataLst>
    <p:extLst>
      <p:ext uri="{BB962C8B-B14F-4D97-AF65-F5344CB8AC3E}">
        <p14:creationId xmlns:p14="http://schemas.microsoft.com/office/powerpoint/2010/main" val="269328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9"/>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3" grpId="0" animBg="1" autoUpdateAnimBg="0"/>
      <p:bldP spid="21" grpId="0"/>
      <p:bldP spid="19"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0.5|45.3|142.5|18.6|135"/>
</p:tagLst>
</file>

<file path=ppt/tags/tag10.xml><?xml version="1.0" encoding="utf-8"?>
<p:tagLst xmlns:a="http://schemas.openxmlformats.org/drawingml/2006/main" xmlns:r="http://schemas.openxmlformats.org/officeDocument/2006/relationships" xmlns:p="http://schemas.openxmlformats.org/presentationml/2006/main">
  <p:tag name="TIMING" val="|2.6|124.8|719.9"/>
</p:tagLst>
</file>

<file path=ppt/tags/tag11.xml><?xml version="1.0" encoding="utf-8"?>
<p:tagLst xmlns:a="http://schemas.openxmlformats.org/drawingml/2006/main" xmlns:r="http://schemas.openxmlformats.org/officeDocument/2006/relationships" xmlns:p="http://schemas.openxmlformats.org/presentationml/2006/main">
  <p:tag name="TIMING" val="|2.6|124.8|719.9"/>
</p:tagLst>
</file>

<file path=ppt/tags/tag12.xml><?xml version="1.0" encoding="utf-8"?>
<p:tagLst xmlns:a="http://schemas.openxmlformats.org/drawingml/2006/main" xmlns:r="http://schemas.openxmlformats.org/officeDocument/2006/relationships" xmlns:p="http://schemas.openxmlformats.org/presentationml/2006/main">
  <p:tag name="TIMING" val="|57.9|29.3"/>
</p:tagLst>
</file>

<file path=ppt/tags/tag13.xml><?xml version="1.0" encoding="utf-8"?>
<p:tagLst xmlns:a="http://schemas.openxmlformats.org/drawingml/2006/main" xmlns:r="http://schemas.openxmlformats.org/officeDocument/2006/relationships" xmlns:p="http://schemas.openxmlformats.org/presentationml/2006/main">
  <p:tag name="TIMING" val="|33.4|44.7|41.3"/>
</p:tagLst>
</file>

<file path=ppt/tags/tag14.xml><?xml version="1.0" encoding="utf-8"?>
<p:tagLst xmlns:a="http://schemas.openxmlformats.org/drawingml/2006/main" xmlns:r="http://schemas.openxmlformats.org/officeDocument/2006/relationships" xmlns:p="http://schemas.openxmlformats.org/presentationml/2006/main">
  <p:tag name="TIMING" val="|37.6|32"/>
</p:tagLst>
</file>

<file path=ppt/tags/tag2.xml><?xml version="1.0" encoding="utf-8"?>
<p:tagLst xmlns:a="http://schemas.openxmlformats.org/drawingml/2006/main" xmlns:r="http://schemas.openxmlformats.org/officeDocument/2006/relationships" xmlns:p="http://schemas.openxmlformats.org/presentationml/2006/main">
  <p:tag name="TIMING" val="|696.9"/>
</p:tagLst>
</file>

<file path=ppt/tags/tag3.xml><?xml version="1.0" encoding="utf-8"?>
<p:tagLst xmlns:a="http://schemas.openxmlformats.org/drawingml/2006/main" xmlns:r="http://schemas.openxmlformats.org/officeDocument/2006/relationships" xmlns:p="http://schemas.openxmlformats.org/presentationml/2006/main">
  <p:tag name="TIMING" val="|222.4|95.9"/>
</p:tagLst>
</file>

<file path=ppt/tags/tag4.xml><?xml version="1.0" encoding="utf-8"?>
<p:tagLst xmlns:a="http://schemas.openxmlformats.org/drawingml/2006/main" xmlns:r="http://schemas.openxmlformats.org/officeDocument/2006/relationships" xmlns:p="http://schemas.openxmlformats.org/presentationml/2006/main">
  <p:tag name="TIMING" val="|244.8"/>
</p:tagLst>
</file>

<file path=ppt/tags/tag5.xml><?xml version="1.0" encoding="utf-8"?>
<p:tagLst xmlns:a="http://schemas.openxmlformats.org/drawingml/2006/main" xmlns:r="http://schemas.openxmlformats.org/officeDocument/2006/relationships" xmlns:p="http://schemas.openxmlformats.org/presentationml/2006/main">
  <p:tag name="TIMING" val="|2.6|124.8|719.9"/>
</p:tagLst>
</file>

<file path=ppt/tags/tag6.xml><?xml version="1.0" encoding="utf-8"?>
<p:tagLst xmlns:a="http://schemas.openxmlformats.org/drawingml/2006/main" xmlns:r="http://schemas.openxmlformats.org/officeDocument/2006/relationships" xmlns:p="http://schemas.openxmlformats.org/presentationml/2006/main">
  <p:tag name="TIMING" val="|2.6|124.8|719.9"/>
</p:tagLst>
</file>

<file path=ppt/tags/tag7.xml><?xml version="1.0" encoding="utf-8"?>
<p:tagLst xmlns:a="http://schemas.openxmlformats.org/drawingml/2006/main" xmlns:r="http://schemas.openxmlformats.org/officeDocument/2006/relationships" xmlns:p="http://schemas.openxmlformats.org/presentationml/2006/main">
  <p:tag name="TIMING" val="|2.6|124.8|719.9"/>
</p:tagLst>
</file>

<file path=ppt/tags/tag8.xml><?xml version="1.0" encoding="utf-8"?>
<p:tagLst xmlns:a="http://schemas.openxmlformats.org/drawingml/2006/main" xmlns:r="http://schemas.openxmlformats.org/officeDocument/2006/relationships" xmlns:p="http://schemas.openxmlformats.org/presentationml/2006/main">
  <p:tag name="TIMING" val="|2.6|124.8|719.9"/>
</p:tagLst>
</file>

<file path=ppt/tags/tag9.xml><?xml version="1.0" encoding="utf-8"?>
<p:tagLst xmlns:a="http://schemas.openxmlformats.org/drawingml/2006/main" xmlns:r="http://schemas.openxmlformats.org/officeDocument/2006/relationships" xmlns:p="http://schemas.openxmlformats.org/presentationml/2006/main">
  <p:tag name="TIMING" val="|2.6|124.8|719.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3390</TotalTime>
  <Words>2650</Words>
  <Application>Microsoft Office PowerPoint</Application>
  <PresentationFormat>Widescreen</PresentationFormat>
  <Paragraphs>337</Paragraphs>
  <Slides>30</Slides>
  <Notes>5</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ＭＳ Ｐゴシック</vt:lpstr>
      <vt:lpstr>Arial</vt:lpstr>
      <vt:lpstr>B Yekan</vt:lpstr>
      <vt:lpstr>Calibri</vt:lpstr>
      <vt:lpstr>Calibri Light</vt:lpstr>
      <vt:lpstr>IRANSans</vt:lpstr>
      <vt:lpstr>Times New Roman</vt:lpstr>
      <vt:lpstr>Wingdings</vt:lpstr>
      <vt:lpstr>Office Theme</vt:lpstr>
      <vt:lpstr>معماری کامپیوتر پیشرفته</vt:lpstr>
      <vt:lpstr>گروه درسی در پیام رسان برای سال 1403 </vt:lpstr>
      <vt:lpstr>بارم بندی</vt:lpstr>
      <vt:lpstr>موضوعات ارائه و مقالات تحقیقاتی</vt:lpstr>
      <vt:lpstr>طرح کلی دوره</vt:lpstr>
      <vt:lpstr>فصول درسی </vt:lpstr>
      <vt:lpstr>منابع درسی</vt:lpstr>
      <vt:lpstr>مالکیت معنوی</vt:lpstr>
      <vt:lpstr>معماری کامپیوتر چیست؟</vt:lpstr>
      <vt:lpstr>Abstraction Layers in Modern Systems</vt:lpstr>
      <vt:lpstr>PowerPoint Presentation</vt:lpstr>
      <vt:lpstr>PowerPoint Presentation</vt:lpstr>
      <vt:lpstr>معماری به طور مداوم در حال تغییر است </vt:lpstr>
      <vt:lpstr>PowerPoint Presentation</vt:lpstr>
      <vt:lpstr>Single-Thread Processor Performance</vt:lpstr>
      <vt:lpstr>تحول در طراحی کامپیوتر </vt:lpstr>
      <vt:lpstr>تحول در طراحی کامپیوتر (ادامه..) </vt:lpstr>
      <vt:lpstr>تحول در طراحی کامپیوتر (ادامه..) </vt:lpstr>
      <vt:lpstr>تحول در طراحی کامپیوتر (ادامه..) </vt:lpstr>
      <vt:lpstr>تحول در طراحی کامپیوتر (ادامه..) </vt:lpstr>
      <vt:lpstr>تحول در طراحی کامپیوتر (ادامه..) </vt:lpstr>
      <vt:lpstr>دسته بندی کامپیوترهای امروزی</vt:lpstr>
      <vt:lpstr>Computer Architecture: A Little History</vt:lpstr>
      <vt:lpstr>Changing Face of Computing</vt:lpstr>
      <vt:lpstr>کامپیوترهای آنالوگ</vt:lpstr>
      <vt:lpstr>کامپیوترهای دیجیتال</vt:lpstr>
      <vt:lpstr>IBM 701 (1952)</vt:lpstr>
      <vt:lpstr>IBM 650 (1953)</vt:lpstr>
      <vt:lpstr>IBM 360 : A General-Purpose Register (GPR) Machine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Computer Architecture</dc:title>
  <dc:creator>HaghighatDoost,Vahid</dc:creator>
  <cp:lastModifiedBy>Haghighatdoost</cp:lastModifiedBy>
  <cp:revision>77</cp:revision>
  <dcterms:created xsi:type="dcterms:W3CDTF">2021-08-11T10:34:58Z</dcterms:created>
  <dcterms:modified xsi:type="dcterms:W3CDTF">2024-09-27T18:45:29Z</dcterms:modified>
</cp:coreProperties>
</file>