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2" r:id="rId3"/>
    <p:sldId id="258" r:id="rId4"/>
    <p:sldId id="273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5084" autoAdjust="0"/>
  </p:normalViewPr>
  <p:slideViewPr>
    <p:cSldViewPr snapToGrid="0">
      <p:cViewPr varScale="1">
        <p:scale>
          <a:sx n="56" d="100"/>
          <a:sy n="56" d="100"/>
        </p:scale>
        <p:origin x="63" y="2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B8244DE-24FA-410F-9EE8-6A8A6BDF62FE}" type="datetime3">
              <a:rPr lang="en-US" smtClean="0"/>
              <a:t>7 November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E145C4F-ECA4-4DD7-819E-C9FECED278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34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0CBAE93-06AC-4832-A6F6-170F7BEDB2E9}" type="datetime3">
              <a:rPr lang="en-US" smtClean="0"/>
              <a:t>7 November 2024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3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0051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dirty="0"/>
              <a:t>سیاست </a:t>
            </a:r>
            <a:r>
              <a:rPr lang="fa-IR" dirty="0" err="1"/>
              <a:t>اپتیمال</a:t>
            </a:r>
            <a:r>
              <a:rPr lang="fa-IR" dirty="0"/>
              <a:t> وجود ندارد</a:t>
            </a:r>
          </a:p>
          <a:p>
            <a:r>
              <a:rPr lang="fa-IR" dirty="0"/>
              <a:t>بهترین گزینه برای اخراج گزینه ای است که دیرتر از سایر </a:t>
            </a:r>
            <a:r>
              <a:rPr lang="fa-IR" dirty="0" err="1"/>
              <a:t>بلاکهای</a:t>
            </a:r>
            <a:r>
              <a:rPr lang="fa-IR" dirty="0"/>
              <a:t> موجود، به آن دسترسی خواهیم داشت.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150634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وقتی میزان انجمنی زیاد میشود، پیچیدگی </a:t>
            </a:r>
            <a:r>
              <a:rPr lang="en-US" dirty="0"/>
              <a:t>LRU</a:t>
            </a:r>
            <a:r>
              <a:rPr lang="fa-IR" dirty="0"/>
              <a:t> زیاد میشود. این همه </a:t>
            </a:r>
            <a:r>
              <a:rPr lang="fa-IR" dirty="0" err="1"/>
              <a:t>شمارنده</a:t>
            </a:r>
            <a:r>
              <a:rPr lang="fa-IR" dirty="0"/>
              <a:t> و بحث جستجو و ... زمان میبرد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87103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به </a:t>
            </a:r>
            <a:r>
              <a:rPr lang="fa-IR" dirty="0" err="1"/>
              <a:t>ازای</a:t>
            </a:r>
            <a:r>
              <a:rPr lang="fa-IR" dirty="0"/>
              <a:t> </a:t>
            </a:r>
            <a:r>
              <a:rPr lang="en-US" dirty="0"/>
              <a:t>n</a:t>
            </a:r>
            <a:r>
              <a:rPr lang="fa-IR" dirty="0"/>
              <a:t> بلوک در یک ست، </a:t>
            </a:r>
            <a:r>
              <a:rPr lang="en-US" dirty="0"/>
              <a:t>n-1</a:t>
            </a:r>
            <a:r>
              <a:rPr lang="fa-IR" dirty="0"/>
              <a:t> بیت لازم داریم.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5262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دو تا نو آوری دارند</a:t>
            </a:r>
          </a:p>
          <a:p>
            <a:pPr algn="r" rtl="1"/>
            <a:r>
              <a:rPr lang="fa-IR" dirty="0"/>
              <a:t>1- بلوک جدید را </a:t>
            </a:r>
            <a:r>
              <a:rPr lang="fa-IR" dirty="0" err="1"/>
              <a:t>بذاریم</a:t>
            </a:r>
            <a:r>
              <a:rPr lang="fa-IR" dirty="0"/>
              <a:t> ته صف</a:t>
            </a:r>
          </a:p>
          <a:p>
            <a:pPr algn="r" rtl="1"/>
            <a:r>
              <a:rPr lang="fa-IR" dirty="0"/>
              <a:t>2- اینکه </a:t>
            </a:r>
            <a:r>
              <a:rPr lang="en-US" dirty="0"/>
              <a:t>LIP</a:t>
            </a:r>
            <a:r>
              <a:rPr lang="fa-IR" dirty="0"/>
              <a:t> باشد یا </a:t>
            </a:r>
            <a:r>
              <a:rPr lang="en-US" dirty="0"/>
              <a:t>LRU </a:t>
            </a:r>
            <a:r>
              <a:rPr lang="fa-IR" dirty="0"/>
              <a:t>تعدادی ست را </a:t>
            </a:r>
            <a:r>
              <a:rPr lang="fa-IR" dirty="0" err="1"/>
              <a:t>بعنوان</a:t>
            </a:r>
            <a:r>
              <a:rPr lang="fa-IR" dirty="0"/>
              <a:t> مرجع </a:t>
            </a:r>
            <a:r>
              <a:rPr lang="fa-IR" dirty="0" err="1"/>
              <a:t>درنظر</a:t>
            </a:r>
            <a:r>
              <a:rPr lang="fa-IR" dirty="0"/>
              <a:t> میگیریم. مثلاً 32 تا با </a:t>
            </a:r>
            <a:r>
              <a:rPr lang="en-US" dirty="0"/>
              <a:t>LRU</a:t>
            </a:r>
            <a:r>
              <a:rPr lang="fa-IR" dirty="0"/>
              <a:t>  و 32 تا با </a:t>
            </a:r>
            <a:r>
              <a:rPr lang="en-US" dirty="0"/>
              <a:t>LIP.</a:t>
            </a:r>
            <a:r>
              <a:rPr lang="fa-IR" dirty="0"/>
              <a:t> </a:t>
            </a:r>
          </a:p>
          <a:p>
            <a:pPr algn="r" rtl="1"/>
            <a:r>
              <a:rPr lang="fa-IR" dirty="0"/>
              <a:t>در لحظه میبینیم که </a:t>
            </a:r>
            <a:r>
              <a:rPr lang="en-US" dirty="0"/>
              <a:t>Miss rate</a:t>
            </a:r>
            <a:r>
              <a:rPr lang="fa-IR" dirty="0"/>
              <a:t> کدام کمتر است.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949928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dirty="0"/>
              <a:t>دخیل نکردن زمان در این </a:t>
            </a:r>
            <a:r>
              <a:rPr lang="fa-IR" dirty="0" err="1"/>
              <a:t>الگوریتم</a:t>
            </a:r>
            <a:r>
              <a:rPr lang="fa-IR" dirty="0"/>
              <a:t>، باعث میشود این </a:t>
            </a:r>
            <a:r>
              <a:rPr lang="fa-IR" dirty="0" err="1"/>
              <a:t>الگوریتم</a:t>
            </a:r>
            <a:r>
              <a:rPr lang="fa-IR" dirty="0"/>
              <a:t> یک </a:t>
            </a:r>
            <a:r>
              <a:rPr lang="fa-IR" dirty="0" err="1"/>
              <a:t>الگوریتم</a:t>
            </a:r>
            <a:r>
              <a:rPr lang="fa-IR" dirty="0"/>
              <a:t> نا عادلانه باشد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04985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9350" y="1412776"/>
            <a:ext cx="2496277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1"/>
            <a:ext cx="12192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34" y="50801"/>
            <a:ext cx="1638300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929467" y="765176"/>
            <a:ext cx="61384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3412067" y="1195388"/>
            <a:ext cx="61384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3122084" y="1916114"/>
            <a:ext cx="8830733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6"/>
            <a:ext cx="12192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184" y="6381751"/>
            <a:ext cx="1056216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11184467" y="6497639"/>
            <a:ext cx="768351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24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ree 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49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3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f.shahed.ac.ir/haghighatdoost" TargetMode="External"/><Relationship Id="rId2" Type="http://schemas.openxmlformats.org/officeDocument/2006/relationships/hyperlink" Target="mailto:haghighatdoost@shahed.ac.i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latin typeface="Times New Roman" pitchFamily="18" charset="0"/>
                <a:cs typeface="B Titr" panose="00000700000000000000" pitchFamily="2" charset="-78"/>
              </a:rPr>
              <a:t>معماری کامپیوتر پیشرفته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2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دوم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Memory Hierarchy Design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Replacement Policy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3E2AD6E-2729-219A-85B8-2888085272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36385" y="89994"/>
            <a:ext cx="983995" cy="137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Practical Pseudo-LRU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7775229-3546-4CEE-973D-F77F8C69B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62" y="3495793"/>
            <a:ext cx="11328838" cy="29104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>
                <a:latin typeface="+mj-lt"/>
              </a:rPr>
              <a:t>Rather than true LRU, use binary tree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Each node records which half is older/newer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Update nodes on each reference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Follow older pointers to find pseudo-LRU victim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6" name="Up Arrow 59">
            <a:extLst>
              <a:ext uri="{FF2B5EF4-FFF2-40B4-BE49-F238E27FC236}">
                <a16:creationId xmlns:a16="http://schemas.microsoft.com/office/drawing/2014/main" id="{2BF774F1-EE59-44EB-BD64-E4E14093716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927929" y="23908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AADBD3A-8FAE-484D-AE08-957FB9FBD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2529" y="24670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2D90EC-7A1C-4310-BD07-72CFDABAC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0729" y="30766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E6BD2C-0D5D-4CCD-ACCB-C173B4E34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0729" y="19336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4FA73B-0683-40CC-8C19-40A19B184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129" y="16288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3826FD-6B8C-42B4-A28F-A92C4E123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129" y="22384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C8377B-AAF3-4CB7-9F9E-D26B4E51F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129" y="28480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ED696E-F768-41FD-9EA6-622D5C8D5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129" y="34576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cxnSp>
        <p:nvCxnSpPr>
          <p:cNvPr id="14" name="Straight Arrow Connector 14">
            <a:extLst>
              <a:ext uri="{FF2B5EF4-FFF2-40B4-BE49-F238E27FC236}">
                <a16:creationId xmlns:a16="http://schemas.microsoft.com/office/drawing/2014/main" id="{4CC1103A-D443-40D1-9022-98BACE40F19F}"/>
              </a:ext>
            </a:extLst>
          </p:cNvPr>
          <p:cNvCxnSpPr>
            <a:cxnSpLocks noChangeShapeType="1"/>
            <a:stCxn id="7" idx="3"/>
            <a:endCxn id="9" idx="1"/>
          </p:cNvCxnSpPr>
          <p:nvPr/>
        </p:nvCxnSpPr>
        <p:spPr bwMode="auto">
          <a:xfrm flipV="1">
            <a:off x="7013529" y="2162293"/>
            <a:ext cx="457200" cy="5334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6">
            <a:extLst>
              <a:ext uri="{FF2B5EF4-FFF2-40B4-BE49-F238E27FC236}">
                <a16:creationId xmlns:a16="http://schemas.microsoft.com/office/drawing/2014/main" id="{4DBE43C0-4BD5-441B-9F31-6D174239FE6F}"/>
              </a:ext>
            </a:extLst>
          </p:cNvPr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7013529" y="2695693"/>
            <a:ext cx="457200" cy="6096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8">
            <a:extLst>
              <a:ext uri="{FF2B5EF4-FFF2-40B4-BE49-F238E27FC236}">
                <a16:creationId xmlns:a16="http://schemas.microsoft.com/office/drawing/2014/main" id="{AA8D3535-29C5-4F93-963A-18AB0FBD19D1}"/>
              </a:ext>
            </a:extLst>
          </p:cNvPr>
          <p:cNvCxnSpPr>
            <a:cxnSpLocks noChangeShapeType="1"/>
            <a:stCxn id="9" idx="3"/>
            <a:endCxn id="10" idx="1"/>
          </p:cNvCxnSpPr>
          <p:nvPr/>
        </p:nvCxnSpPr>
        <p:spPr bwMode="auto">
          <a:xfrm flipV="1">
            <a:off x="7851729" y="1857493"/>
            <a:ext cx="533400" cy="3048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20">
            <a:extLst>
              <a:ext uri="{FF2B5EF4-FFF2-40B4-BE49-F238E27FC236}">
                <a16:creationId xmlns:a16="http://schemas.microsoft.com/office/drawing/2014/main" id="{A0F6953B-6C3B-41CF-AE73-AE74CBBFBA0F}"/>
              </a:ext>
            </a:extLst>
          </p:cNvPr>
          <p:cNvCxnSpPr>
            <a:cxnSpLocks noChangeShapeType="1"/>
            <a:stCxn id="9" idx="3"/>
            <a:endCxn id="11" idx="1"/>
          </p:cNvCxnSpPr>
          <p:nvPr/>
        </p:nvCxnSpPr>
        <p:spPr bwMode="auto">
          <a:xfrm>
            <a:off x="7851729" y="2162293"/>
            <a:ext cx="533400" cy="3048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22">
            <a:extLst>
              <a:ext uri="{FF2B5EF4-FFF2-40B4-BE49-F238E27FC236}">
                <a16:creationId xmlns:a16="http://schemas.microsoft.com/office/drawing/2014/main" id="{09A212EC-5774-4F56-A8AD-B31C9C617F2E}"/>
              </a:ext>
            </a:extLst>
          </p:cNvPr>
          <p:cNvCxnSpPr>
            <a:cxnSpLocks noChangeShapeType="1"/>
            <a:stCxn id="8" idx="3"/>
            <a:endCxn id="12" idx="1"/>
          </p:cNvCxnSpPr>
          <p:nvPr/>
        </p:nvCxnSpPr>
        <p:spPr bwMode="auto">
          <a:xfrm flipV="1">
            <a:off x="7851729" y="3076693"/>
            <a:ext cx="533400" cy="2286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24">
            <a:extLst>
              <a:ext uri="{FF2B5EF4-FFF2-40B4-BE49-F238E27FC236}">
                <a16:creationId xmlns:a16="http://schemas.microsoft.com/office/drawing/2014/main" id="{10D8E5EC-7996-426B-8570-242280352019}"/>
              </a:ext>
            </a:extLst>
          </p:cNvPr>
          <p:cNvCxnSpPr>
            <a:cxnSpLocks noChangeShapeType="1"/>
            <a:stCxn id="8" idx="3"/>
            <a:endCxn id="13" idx="1"/>
          </p:cNvCxnSpPr>
          <p:nvPr/>
        </p:nvCxnSpPr>
        <p:spPr bwMode="auto">
          <a:xfrm>
            <a:off x="7851729" y="3305293"/>
            <a:ext cx="533400" cy="3810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25">
            <a:extLst>
              <a:ext uri="{FF2B5EF4-FFF2-40B4-BE49-F238E27FC236}">
                <a16:creationId xmlns:a16="http://schemas.microsoft.com/office/drawing/2014/main" id="{C08FED79-E869-4195-A5D1-F2B987885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15526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J</a:t>
            </a:r>
          </a:p>
        </p:txBody>
      </p:sp>
      <p:cxnSp>
        <p:nvCxnSpPr>
          <p:cNvPr id="21" name="Straight Arrow Connector 27">
            <a:extLst>
              <a:ext uri="{FF2B5EF4-FFF2-40B4-BE49-F238E27FC236}">
                <a16:creationId xmlns:a16="http://schemas.microsoft.com/office/drawing/2014/main" id="{1B4AFAB7-3F92-4AA6-A017-64EB13FE5297}"/>
              </a:ext>
            </a:extLst>
          </p:cNvPr>
          <p:cNvCxnSpPr>
            <a:cxnSpLocks noChangeShapeType="1"/>
            <a:stCxn id="10" idx="3"/>
            <a:endCxn id="20" idx="1"/>
          </p:cNvCxnSpPr>
          <p:nvPr/>
        </p:nvCxnSpPr>
        <p:spPr bwMode="auto">
          <a:xfrm flipV="1">
            <a:off x="8766129" y="1666993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28">
            <a:extLst>
              <a:ext uri="{FF2B5EF4-FFF2-40B4-BE49-F238E27FC236}">
                <a16:creationId xmlns:a16="http://schemas.microsoft.com/office/drawing/2014/main" id="{BFFD186F-0443-4400-9F67-1DE341680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18574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F</a:t>
            </a:r>
          </a:p>
        </p:txBody>
      </p:sp>
      <p:cxnSp>
        <p:nvCxnSpPr>
          <p:cNvPr id="23" name="Straight Arrow Connector 29">
            <a:extLst>
              <a:ext uri="{FF2B5EF4-FFF2-40B4-BE49-F238E27FC236}">
                <a16:creationId xmlns:a16="http://schemas.microsoft.com/office/drawing/2014/main" id="{821114E3-6154-40FE-A991-3462B2C1968D}"/>
              </a:ext>
            </a:extLst>
          </p:cNvPr>
          <p:cNvCxnSpPr>
            <a:cxnSpLocks noChangeShapeType="1"/>
            <a:stCxn id="10" idx="3"/>
            <a:endCxn id="22" idx="1"/>
          </p:cNvCxnSpPr>
          <p:nvPr/>
        </p:nvCxnSpPr>
        <p:spPr bwMode="auto">
          <a:xfrm>
            <a:off x="8766129" y="1857493"/>
            <a:ext cx="457200" cy="1143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31">
            <a:extLst>
              <a:ext uri="{FF2B5EF4-FFF2-40B4-BE49-F238E27FC236}">
                <a16:creationId xmlns:a16="http://schemas.microsoft.com/office/drawing/2014/main" id="{48ABBF85-B7BB-4320-93AF-17322F880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21622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C</a:t>
            </a:r>
          </a:p>
        </p:txBody>
      </p:sp>
      <p:cxnSp>
        <p:nvCxnSpPr>
          <p:cNvPr id="25" name="Straight Arrow Connector 32">
            <a:extLst>
              <a:ext uri="{FF2B5EF4-FFF2-40B4-BE49-F238E27FC236}">
                <a16:creationId xmlns:a16="http://schemas.microsoft.com/office/drawing/2014/main" id="{94302739-F87D-4310-8595-E8094EA9E6D5}"/>
              </a:ext>
            </a:extLst>
          </p:cNvPr>
          <p:cNvCxnSpPr>
            <a:cxnSpLocks noChangeShapeType="1"/>
            <a:stCxn id="11" idx="3"/>
            <a:endCxn id="24" idx="1"/>
          </p:cNvCxnSpPr>
          <p:nvPr/>
        </p:nvCxnSpPr>
        <p:spPr bwMode="auto">
          <a:xfrm flipV="1">
            <a:off x="8766129" y="2276593"/>
            <a:ext cx="457200" cy="1905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angle 34">
            <a:extLst>
              <a:ext uri="{FF2B5EF4-FFF2-40B4-BE49-F238E27FC236}">
                <a16:creationId xmlns:a16="http://schemas.microsoft.com/office/drawing/2014/main" id="{DEDF245E-975D-4C30-912B-5C61F048F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24670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Calibri" pitchFamily="34" charset="0"/>
              </a:rPr>
              <a:t>B</a:t>
            </a:r>
          </a:p>
        </p:txBody>
      </p:sp>
      <p:cxnSp>
        <p:nvCxnSpPr>
          <p:cNvPr id="27" name="Straight Arrow Connector 35">
            <a:extLst>
              <a:ext uri="{FF2B5EF4-FFF2-40B4-BE49-F238E27FC236}">
                <a16:creationId xmlns:a16="http://schemas.microsoft.com/office/drawing/2014/main" id="{BE7F8F86-133D-4E03-8708-343A8AABDE54}"/>
              </a:ext>
            </a:extLst>
          </p:cNvPr>
          <p:cNvCxnSpPr>
            <a:cxnSpLocks noChangeShapeType="1"/>
            <a:stCxn id="11" idx="3"/>
            <a:endCxn id="26" idx="1"/>
          </p:cNvCxnSpPr>
          <p:nvPr/>
        </p:nvCxnSpPr>
        <p:spPr bwMode="auto">
          <a:xfrm>
            <a:off x="8766129" y="2467093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37">
            <a:extLst>
              <a:ext uri="{FF2B5EF4-FFF2-40B4-BE49-F238E27FC236}">
                <a16:creationId xmlns:a16="http://schemas.microsoft.com/office/drawing/2014/main" id="{CA81EEA3-3CA9-4343-B1CD-4C1A4DC52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27718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X</a:t>
            </a:r>
          </a:p>
        </p:txBody>
      </p:sp>
      <p:cxnSp>
        <p:nvCxnSpPr>
          <p:cNvPr id="29" name="Straight Arrow Connector 38">
            <a:extLst>
              <a:ext uri="{FF2B5EF4-FFF2-40B4-BE49-F238E27FC236}">
                <a16:creationId xmlns:a16="http://schemas.microsoft.com/office/drawing/2014/main" id="{3761E31F-2F9D-46CB-9CBE-EE9C79286033}"/>
              </a:ext>
            </a:extLst>
          </p:cNvPr>
          <p:cNvCxnSpPr>
            <a:cxnSpLocks noChangeShapeType="1"/>
            <a:stCxn id="12" idx="3"/>
            <a:endCxn id="28" idx="1"/>
          </p:cNvCxnSpPr>
          <p:nvPr/>
        </p:nvCxnSpPr>
        <p:spPr bwMode="auto">
          <a:xfrm flipV="1">
            <a:off x="8766129" y="2886193"/>
            <a:ext cx="457200" cy="1905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40">
            <a:extLst>
              <a:ext uri="{FF2B5EF4-FFF2-40B4-BE49-F238E27FC236}">
                <a16:creationId xmlns:a16="http://schemas.microsoft.com/office/drawing/2014/main" id="{3D810454-63F3-420C-A68A-F4B8ABDE9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30766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Y</a:t>
            </a:r>
          </a:p>
        </p:txBody>
      </p:sp>
      <p:cxnSp>
        <p:nvCxnSpPr>
          <p:cNvPr id="31" name="Straight Arrow Connector 41">
            <a:extLst>
              <a:ext uri="{FF2B5EF4-FFF2-40B4-BE49-F238E27FC236}">
                <a16:creationId xmlns:a16="http://schemas.microsoft.com/office/drawing/2014/main" id="{E7F9E951-69B4-4705-AD14-3DDA8459BD63}"/>
              </a:ext>
            </a:extLst>
          </p:cNvPr>
          <p:cNvCxnSpPr>
            <a:cxnSpLocks noChangeShapeType="1"/>
            <a:stCxn id="12" idx="3"/>
            <a:endCxn id="30" idx="1"/>
          </p:cNvCxnSpPr>
          <p:nvPr/>
        </p:nvCxnSpPr>
        <p:spPr bwMode="auto">
          <a:xfrm>
            <a:off x="8766129" y="3076693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Rectangle 43">
            <a:extLst>
              <a:ext uri="{FF2B5EF4-FFF2-40B4-BE49-F238E27FC236}">
                <a16:creationId xmlns:a16="http://schemas.microsoft.com/office/drawing/2014/main" id="{5796422E-B834-4304-83F5-35748F848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33814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A</a:t>
            </a:r>
          </a:p>
        </p:txBody>
      </p:sp>
      <p:cxnSp>
        <p:nvCxnSpPr>
          <p:cNvPr id="33" name="Straight Arrow Connector 44">
            <a:extLst>
              <a:ext uri="{FF2B5EF4-FFF2-40B4-BE49-F238E27FC236}">
                <a16:creationId xmlns:a16="http://schemas.microsoft.com/office/drawing/2014/main" id="{6014F5EF-F305-4C27-A0A5-090D0B3C6192}"/>
              </a:ext>
            </a:extLst>
          </p:cNvPr>
          <p:cNvCxnSpPr>
            <a:cxnSpLocks noChangeShapeType="1"/>
            <a:stCxn id="13" idx="3"/>
            <a:endCxn id="32" idx="1"/>
          </p:cNvCxnSpPr>
          <p:nvPr/>
        </p:nvCxnSpPr>
        <p:spPr bwMode="auto">
          <a:xfrm flipV="1">
            <a:off x="8766129" y="3495793"/>
            <a:ext cx="457200" cy="190500"/>
          </a:xfrm>
          <a:prstGeom prst="straightConnector1">
            <a:avLst/>
          </a:prstGeom>
          <a:noFill/>
          <a:ln w="31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Rectangle 46">
            <a:extLst>
              <a:ext uri="{FF2B5EF4-FFF2-40B4-BE49-F238E27FC236}">
                <a16:creationId xmlns:a16="http://schemas.microsoft.com/office/drawing/2014/main" id="{42352147-7B63-4F53-9D69-3B39C6DAA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36862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Z</a:t>
            </a:r>
          </a:p>
        </p:txBody>
      </p:sp>
      <p:cxnSp>
        <p:nvCxnSpPr>
          <p:cNvPr id="35" name="Straight Arrow Connector 47">
            <a:extLst>
              <a:ext uri="{FF2B5EF4-FFF2-40B4-BE49-F238E27FC236}">
                <a16:creationId xmlns:a16="http://schemas.microsoft.com/office/drawing/2014/main" id="{A9BBAFA2-628A-4E94-9BA8-924EC6F7520E}"/>
              </a:ext>
            </a:extLst>
          </p:cNvPr>
          <p:cNvCxnSpPr>
            <a:cxnSpLocks noChangeShapeType="1"/>
            <a:stCxn id="13" idx="3"/>
            <a:endCxn id="34" idx="1"/>
          </p:cNvCxnSpPr>
          <p:nvPr/>
        </p:nvCxnSpPr>
        <p:spPr bwMode="auto">
          <a:xfrm>
            <a:off x="8766129" y="3686293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Up Arrow 53">
            <a:extLst>
              <a:ext uri="{FF2B5EF4-FFF2-40B4-BE49-F238E27FC236}">
                <a16:creationId xmlns:a16="http://schemas.microsoft.com/office/drawing/2014/main" id="{A5D08E94-47A0-4F13-8AC6-24B614292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3529" y="20860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37" name="TextBox 55">
            <a:extLst>
              <a:ext uri="{FF2B5EF4-FFF2-40B4-BE49-F238E27FC236}">
                <a16:creationId xmlns:a16="http://schemas.microsoft.com/office/drawing/2014/main" id="{B52B3B9A-A293-4B48-B6DB-0BAC2F3A3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930" y="1705094"/>
            <a:ext cx="649537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1600">
                <a:solidFill>
                  <a:srgbClr val="FF0000"/>
                </a:solidFill>
                <a:latin typeface="Calibri" panose="020F0502020204030204" pitchFamily="34" charset="0"/>
              </a:rPr>
              <a:t>Older</a:t>
            </a:r>
            <a:endParaRPr lang="en-US" altLang="en-US" sz="140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Up Arrow 61">
            <a:extLst>
              <a:ext uri="{FF2B5EF4-FFF2-40B4-BE49-F238E27FC236}">
                <a16:creationId xmlns:a16="http://schemas.microsoft.com/office/drawing/2014/main" id="{96E02CFB-E414-4F27-A442-E05DD30F478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8842329" y="26194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39" name="TextBox 63">
            <a:extLst>
              <a:ext uri="{FF2B5EF4-FFF2-40B4-BE49-F238E27FC236}">
                <a16:creationId xmlns:a16="http://schemas.microsoft.com/office/drawing/2014/main" id="{49030AEE-7AD9-4418-9D8F-4ABA6C499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929" y="3229094"/>
            <a:ext cx="739690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1600">
                <a:solidFill>
                  <a:srgbClr val="006600"/>
                </a:solidFill>
                <a:latin typeface="Calibri" panose="020F0502020204030204" pitchFamily="34" charset="0"/>
              </a:rPr>
              <a:t>Newer</a:t>
            </a:r>
            <a:endParaRPr lang="en-US" altLang="en-US" sz="1400">
              <a:solidFill>
                <a:srgbClr val="006600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Up Arrow 64">
            <a:extLst>
              <a:ext uri="{FF2B5EF4-FFF2-40B4-BE49-F238E27FC236}">
                <a16:creationId xmlns:a16="http://schemas.microsoft.com/office/drawing/2014/main" id="{F74550EB-9E86-42F3-9CC0-F73813B296F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013529" y="30004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1" name="Up Arrow 65">
            <a:extLst>
              <a:ext uri="{FF2B5EF4-FFF2-40B4-BE49-F238E27FC236}">
                <a16:creationId xmlns:a16="http://schemas.microsoft.com/office/drawing/2014/main" id="{B18413A3-41A5-4281-9277-56AC253A3D7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927929" y="36100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2" name="Up Arrow 66">
            <a:extLst>
              <a:ext uri="{FF2B5EF4-FFF2-40B4-BE49-F238E27FC236}">
                <a16:creationId xmlns:a16="http://schemas.microsoft.com/office/drawing/2014/main" id="{D4BB6C57-6AE7-4172-B2D3-C0012980C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2329" y="33052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07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2B186-C448-498F-8584-9C7A1AAB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Practical Pseudo-LRU In Action</a:t>
            </a:r>
            <a:endParaRPr lang="en-US" dirty="0"/>
          </a:p>
        </p:txBody>
      </p:sp>
      <p:sp>
        <p:nvSpPr>
          <p:cNvPr id="45" name="Content Placeholder 4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29E68-FF0D-4E9C-9659-76FBF8135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9A6147-AA19-49B3-8E33-144410356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1314" y="27256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3A10B2-5A36-498F-AD67-419873157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9514" y="33352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3E1617-3F98-49E9-8B18-39D1A758B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9514" y="21922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F9193B-33ED-4524-8E3A-44EFD6828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3914" y="18874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CB8D96-AFE7-438F-A353-0EF2DDFD2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3914" y="24970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BF990F-4CD6-4BF8-A463-0085D12C4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3914" y="31066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81831D-760B-4F6D-A6F7-B7BE9813C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3914" y="37162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85959E2-9A8D-4F87-A570-8C470BA5D1CB}"/>
              </a:ext>
            </a:extLst>
          </p:cNvPr>
          <p:cNvCxnSpPr>
            <a:cxnSpLocks noChangeShapeType="1"/>
            <a:stCxn id="7" idx="3"/>
            <a:endCxn id="9" idx="1"/>
          </p:cNvCxnSpPr>
          <p:nvPr/>
        </p:nvCxnSpPr>
        <p:spPr bwMode="auto">
          <a:xfrm>
            <a:off x="3410514" y="2420888"/>
            <a:ext cx="533400" cy="3048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22D5B62-FD54-421C-B6E8-1B8BEC84D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18112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J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0DBA1F6-BED4-4AC4-B006-75359DEBF0E2}"/>
              </a:ext>
            </a:extLst>
          </p:cNvPr>
          <p:cNvCxnSpPr>
            <a:cxnSpLocks noChangeShapeType="1"/>
            <a:stCxn id="8" idx="3"/>
            <a:endCxn id="15" idx="1"/>
          </p:cNvCxnSpPr>
          <p:nvPr/>
        </p:nvCxnSpPr>
        <p:spPr bwMode="auto">
          <a:xfrm>
            <a:off x="4324914" y="2116088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2A5B5835-1C2E-4F12-8745-A7CC4B9A3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21160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8360F2-50CE-4A56-8D17-E776C3419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24208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C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270271C-274A-45B1-B709-0E703B054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27256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17C850-002C-4ED5-B731-411609AEB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30304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600801F-ABB4-4ACF-A848-98D8A06EA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33352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90FD943-BA52-48BA-9144-9E1A9A1EB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36400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CFF3161-0B37-4665-88ED-2F8F610C8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39448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Z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65AC5F7-EAF9-48A8-82A8-3A25768D7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46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J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8FDF3A2-AB64-4DDE-92DF-5AE0EAE24B41}"/>
              </a:ext>
            </a:extLst>
          </p:cNvPr>
          <p:cNvCxnSpPr>
            <a:cxnSpLocks noChangeShapeType="1"/>
            <a:stCxn id="5" idx="3"/>
            <a:endCxn id="6" idx="1"/>
          </p:cNvCxnSpPr>
          <p:nvPr/>
        </p:nvCxnSpPr>
        <p:spPr bwMode="auto">
          <a:xfrm>
            <a:off x="2572314" y="2954288"/>
            <a:ext cx="457200" cy="6096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F28127E-87F5-4AF0-9B1D-29A173FD4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70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184C04A-435B-471C-894C-8F70CEDC6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56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B4AD918-5A51-4B43-9D9D-92EC39F23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42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Z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224EEBC-C1F3-4A05-AFE8-2E526AB63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28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6DB6563-25C8-4A3A-B91F-023DFA248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14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4B0F3C-9B5C-4BB4-8A6A-0A55E1A37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00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A12512-4CE1-4842-9FB2-881FBA226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86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A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3F59659-2AF6-4E89-9171-796395833789}"/>
              </a:ext>
            </a:extLst>
          </p:cNvPr>
          <p:cNvCxnSpPr>
            <a:cxnSpLocks noChangeShapeType="1"/>
            <a:stCxn id="5" idx="3"/>
            <a:endCxn id="7" idx="1"/>
          </p:cNvCxnSpPr>
          <p:nvPr/>
        </p:nvCxnSpPr>
        <p:spPr bwMode="auto">
          <a:xfrm flipV="1">
            <a:off x="2572314" y="2420888"/>
            <a:ext cx="457200" cy="5334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35E780A-FD41-4CA4-80CF-DB80A428DEC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10514" y="3563888"/>
            <a:ext cx="533400" cy="3048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15AC956-CEBB-4D95-8DDB-B8D0C87D7FF1}"/>
              </a:ext>
            </a:extLst>
          </p:cNvPr>
          <p:cNvCxnSpPr>
            <a:cxnSpLocks noChangeShapeType="1"/>
            <a:stCxn id="10" idx="3"/>
            <a:endCxn id="18" idx="1"/>
          </p:cNvCxnSpPr>
          <p:nvPr/>
        </p:nvCxnSpPr>
        <p:spPr bwMode="auto">
          <a:xfrm flipV="1">
            <a:off x="4324914" y="3144788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B6FFF60-9E93-405F-92B3-DC7D64DFA665}"/>
              </a:ext>
            </a:extLst>
          </p:cNvPr>
          <p:cNvCxnSpPr>
            <a:cxnSpLocks noChangeShapeType="1"/>
            <a:stCxn id="10" idx="3"/>
            <a:endCxn id="19" idx="1"/>
          </p:cNvCxnSpPr>
          <p:nvPr/>
        </p:nvCxnSpPr>
        <p:spPr bwMode="auto">
          <a:xfrm>
            <a:off x="4324914" y="3335288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7490379-A618-4675-8D6D-07F02C69AFB7}"/>
              </a:ext>
            </a:extLst>
          </p:cNvPr>
          <p:cNvCxnSpPr>
            <a:cxnSpLocks noChangeShapeType="1"/>
            <a:stCxn id="6" idx="3"/>
            <a:endCxn id="10" idx="1"/>
          </p:cNvCxnSpPr>
          <p:nvPr/>
        </p:nvCxnSpPr>
        <p:spPr bwMode="auto">
          <a:xfrm flipV="1">
            <a:off x="3410514" y="3335288"/>
            <a:ext cx="533400" cy="2286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8890689-2D25-441E-BBCB-8DFA772DEF36}"/>
              </a:ext>
            </a:extLst>
          </p:cNvPr>
          <p:cNvCxnSpPr>
            <a:cxnSpLocks noChangeShapeType="1"/>
            <a:stCxn id="11" idx="3"/>
            <a:endCxn id="20" idx="1"/>
          </p:cNvCxnSpPr>
          <p:nvPr/>
        </p:nvCxnSpPr>
        <p:spPr bwMode="auto">
          <a:xfrm flipV="1">
            <a:off x="4324914" y="3754388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115AFA3-6118-4BD8-85DC-8F9DF96D341F}"/>
              </a:ext>
            </a:extLst>
          </p:cNvPr>
          <p:cNvCxnSpPr>
            <a:cxnSpLocks noChangeShapeType="1"/>
            <a:stCxn id="7" idx="3"/>
            <a:endCxn id="8" idx="1"/>
          </p:cNvCxnSpPr>
          <p:nvPr/>
        </p:nvCxnSpPr>
        <p:spPr bwMode="auto">
          <a:xfrm flipV="1">
            <a:off x="3410514" y="2116088"/>
            <a:ext cx="533400" cy="3048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611092F-BA3D-4285-811E-1790949567E3}"/>
              </a:ext>
            </a:extLst>
          </p:cNvPr>
          <p:cNvCxnSpPr>
            <a:cxnSpLocks noChangeShapeType="1"/>
            <a:stCxn id="9" idx="3"/>
            <a:endCxn id="16" idx="1"/>
          </p:cNvCxnSpPr>
          <p:nvPr/>
        </p:nvCxnSpPr>
        <p:spPr bwMode="auto">
          <a:xfrm flipV="1">
            <a:off x="4324914" y="2535188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68E5737D-FF5F-4812-80D3-F94CBEA1F7B5}"/>
              </a:ext>
            </a:extLst>
          </p:cNvPr>
          <p:cNvCxnSpPr>
            <a:cxnSpLocks noChangeShapeType="1"/>
            <a:stCxn id="9" idx="3"/>
            <a:endCxn id="17" idx="1"/>
          </p:cNvCxnSpPr>
          <p:nvPr/>
        </p:nvCxnSpPr>
        <p:spPr bwMode="auto">
          <a:xfrm>
            <a:off x="4324914" y="2725688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9240EEE-E9FA-449E-9B45-F2E825D6BAD7}"/>
              </a:ext>
            </a:extLst>
          </p:cNvPr>
          <p:cNvCxnSpPr>
            <a:cxnSpLocks noChangeShapeType="1"/>
            <a:stCxn id="8" idx="3"/>
            <a:endCxn id="13" idx="1"/>
          </p:cNvCxnSpPr>
          <p:nvPr/>
        </p:nvCxnSpPr>
        <p:spPr bwMode="auto">
          <a:xfrm flipV="1">
            <a:off x="4324914" y="1925588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2AABD34-CFBF-4ADA-A63E-424B10CA6AD5}"/>
              </a:ext>
            </a:extLst>
          </p:cNvPr>
          <p:cNvCxnSpPr>
            <a:cxnSpLocks noChangeShapeType="1"/>
            <a:stCxn id="11" idx="3"/>
            <a:endCxn id="21" idx="1"/>
          </p:cNvCxnSpPr>
          <p:nvPr/>
        </p:nvCxnSpPr>
        <p:spPr bwMode="auto">
          <a:xfrm>
            <a:off x="4324914" y="3944888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Line Callout 1 (No Border) 195">
            <a:extLst>
              <a:ext uri="{FF2B5EF4-FFF2-40B4-BE49-F238E27FC236}">
                <a16:creationId xmlns:a16="http://schemas.microsoft.com/office/drawing/2014/main" id="{55242754-8261-4674-AB20-AE92B8A18A2C}"/>
              </a:ext>
            </a:extLst>
          </p:cNvPr>
          <p:cNvSpPr>
            <a:spLocks/>
          </p:cNvSpPr>
          <p:nvPr/>
        </p:nvSpPr>
        <p:spPr bwMode="auto">
          <a:xfrm>
            <a:off x="7677714" y="2192288"/>
            <a:ext cx="2133600" cy="762000"/>
          </a:xfrm>
          <a:prstGeom prst="callout1">
            <a:avLst>
              <a:gd name="adj1" fmla="val 18750"/>
              <a:gd name="adj2" fmla="val -8333"/>
              <a:gd name="adj3" fmla="val 81468"/>
              <a:gd name="adj4" fmla="val -63162"/>
            </a:avLst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Calibri" pitchFamily="34" charset="0"/>
              </a:rPr>
              <a:t>011: PLRU Block B is here</a:t>
            </a:r>
          </a:p>
        </p:txBody>
      </p:sp>
      <p:sp>
        <p:nvSpPr>
          <p:cNvPr id="43" name="Line Callout 1 (No Border) 196">
            <a:extLst>
              <a:ext uri="{FF2B5EF4-FFF2-40B4-BE49-F238E27FC236}">
                <a16:creationId xmlns:a16="http://schemas.microsoft.com/office/drawing/2014/main" id="{27A9C649-3932-41BC-83DF-96B4BA423590}"/>
              </a:ext>
            </a:extLst>
          </p:cNvPr>
          <p:cNvSpPr>
            <a:spLocks/>
          </p:cNvSpPr>
          <p:nvPr/>
        </p:nvSpPr>
        <p:spPr bwMode="auto">
          <a:xfrm>
            <a:off x="7677714" y="3106688"/>
            <a:ext cx="1981200" cy="762000"/>
          </a:xfrm>
          <a:prstGeom prst="callout1">
            <a:avLst>
              <a:gd name="adj1" fmla="val 18750"/>
              <a:gd name="adj2" fmla="val -8333"/>
              <a:gd name="adj3" fmla="val 81468"/>
              <a:gd name="adj4" fmla="val -63162"/>
            </a:avLst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Calibri" pitchFamily="34" charset="0"/>
              </a:rPr>
              <a:t>110: MRU block is here</a:t>
            </a:r>
          </a:p>
        </p:txBody>
      </p:sp>
      <p:sp>
        <p:nvSpPr>
          <p:cNvPr id="44" name="Freeform 213">
            <a:extLst>
              <a:ext uri="{FF2B5EF4-FFF2-40B4-BE49-F238E27FC236}">
                <a16:creationId xmlns:a16="http://schemas.microsoft.com/office/drawing/2014/main" id="{5ABCC644-D94E-4408-97AB-75D1EEC6D53F}"/>
              </a:ext>
            </a:extLst>
          </p:cNvPr>
          <p:cNvSpPr>
            <a:spLocks/>
          </p:cNvSpPr>
          <p:nvPr/>
        </p:nvSpPr>
        <p:spPr bwMode="auto">
          <a:xfrm>
            <a:off x="2470714" y="2959051"/>
            <a:ext cx="2579688" cy="925512"/>
          </a:xfrm>
          <a:custGeom>
            <a:avLst/>
            <a:gdLst>
              <a:gd name="T0" fmla="*/ 25990 w 2580007"/>
              <a:gd name="T1" fmla="*/ 11142 h 925542"/>
              <a:gd name="T2" fmla="*/ 136335 w 2580007"/>
              <a:gd name="T3" fmla="*/ 58436 h 925542"/>
              <a:gd name="T4" fmla="*/ 183625 w 2580007"/>
              <a:gd name="T5" fmla="*/ 74202 h 925542"/>
              <a:gd name="T6" fmla="*/ 278207 w 2580007"/>
              <a:gd name="T7" fmla="*/ 137262 h 925542"/>
              <a:gd name="T8" fmla="*/ 357025 w 2580007"/>
              <a:gd name="T9" fmla="*/ 200322 h 925542"/>
              <a:gd name="T10" fmla="*/ 498897 w 2580007"/>
              <a:gd name="T11" fmla="*/ 279146 h 925542"/>
              <a:gd name="T12" fmla="*/ 593479 w 2580007"/>
              <a:gd name="T13" fmla="*/ 342206 h 925542"/>
              <a:gd name="T14" fmla="*/ 688060 w 2580007"/>
              <a:gd name="T15" fmla="*/ 405266 h 925542"/>
              <a:gd name="T16" fmla="*/ 719587 w 2580007"/>
              <a:gd name="T17" fmla="*/ 452561 h 925542"/>
              <a:gd name="T18" fmla="*/ 766877 w 2580007"/>
              <a:gd name="T19" fmla="*/ 468327 h 925542"/>
              <a:gd name="T20" fmla="*/ 829932 w 2580007"/>
              <a:gd name="T21" fmla="*/ 531387 h 925542"/>
              <a:gd name="T22" fmla="*/ 861459 w 2580007"/>
              <a:gd name="T23" fmla="*/ 578681 h 925542"/>
              <a:gd name="T24" fmla="*/ 908750 w 2580007"/>
              <a:gd name="T25" fmla="*/ 594447 h 925542"/>
              <a:gd name="T26" fmla="*/ 1003331 w 2580007"/>
              <a:gd name="T27" fmla="*/ 641741 h 925542"/>
              <a:gd name="T28" fmla="*/ 1192495 w 2580007"/>
              <a:gd name="T29" fmla="*/ 767861 h 925542"/>
              <a:gd name="T30" fmla="*/ 1239786 w 2580007"/>
              <a:gd name="T31" fmla="*/ 799391 h 925542"/>
              <a:gd name="T32" fmla="*/ 1476240 w 2580007"/>
              <a:gd name="T33" fmla="*/ 878217 h 925542"/>
              <a:gd name="T34" fmla="*/ 1523530 w 2580007"/>
              <a:gd name="T35" fmla="*/ 893981 h 925542"/>
              <a:gd name="T36" fmla="*/ 1570821 w 2580007"/>
              <a:gd name="T37" fmla="*/ 909747 h 925542"/>
              <a:gd name="T38" fmla="*/ 1665403 w 2580007"/>
              <a:gd name="T39" fmla="*/ 925512 h 925542"/>
              <a:gd name="T40" fmla="*/ 2406289 w 2580007"/>
              <a:gd name="T41" fmla="*/ 878217 h 925542"/>
              <a:gd name="T42" fmla="*/ 2485108 w 2580007"/>
              <a:gd name="T43" fmla="*/ 862451 h 925542"/>
              <a:gd name="T44" fmla="*/ 2579688 w 2580007"/>
              <a:gd name="T45" fmla="*/ 830921 h 92554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580007"/>
              <a:gd name="T70" fmla="*/ 0 h 925542"/>
              <a:gd name="T71" fmla="*/ 2580007 w 2580007"/>
              <a:gd name="T72" fmla="*/ 925542 h 92554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580007" h="925542">
                <a:moveTo>
                  <a:pt x="25993" y="11142"/>
                </a:moveTo>
                <a:cubicBezTo>
                  <a:pt x="136900" y="48109"/>
                  <a:pt x="0" y="0"/>
                  <a:pt x="136352" y="58438"/>
                </a:cubicBezTo>
                <a:cubicBezTo>
                  <a:pt x="151626" y="64984"/>
                  <a:pt x="169121" y="66133"/>
                  <a:pt x="183648" y="74204"/>
                </a:cubicBezTo>
                <a:cubicBezTo>
                  <a:pt x="216775" y="92608"/>
                  <a:pt x="278241" y="137266"/>
                  <a:pt x="278241" y="137266"/>
                </a:cubicBezTo>
                <a:cubicBezTo>
                  <a:pt x="336501" y="224655"/>
                  <a:pt x="276439" y="155533"/>
                  <a:pt x="357069" y="200328"/>
                </a:cubicBezTo>
                <a:cubicBezTo>
                  <a:pt x="519695" y="290676"/>
                  <a:pt x="391940" y="243484"/>
                  <a:pt x="498959" y="279155"/>
                </a:cubicBezTo>
                <a:cubicBezTo>
                  <a:pt x="603921" y="384120"/>
                  <a:pt x="490880" y="285177"/>
                  <a:pt x="593552" y="342217"/>
                </a:cubicBezTo>
                <a:cubicBezTo>
                  <a:pt x="626679" y="360621"/>
                  <a:pt x="688145" y="405279"/>
                  <a:pt x="688145" y="405279"/>
                </a:cubicBezTo>
                <a:cubicBezTo>
                  <a:pt x="698655" y="421045"/>
                  <a:pt x="704880" y="440739"/>
                  <a:pt x="719676" y="452576"/>
                </a:cubicBezTo>
                <a:cubicBezTo>
                  <a:pt x="732653" y="462957"/>
                  <a:pt x="755221" y="456591"/>
                  <a:pt x="766972" y="468342"/>
                </a:cubicBezTo>
                <a:cubicBezTo>
                  <a:pt x="851055" y="552425"/>
                  <a:pt x="703911" y="489361"/>
                  <a:pt x="830034" y="531404"/>
                </a:cubicBezTo>
                <a:cubicBezTo>
                  <a:pt x="840544" y="547169"/>
                  <a:pt x="846769" y="566864"/>
                  <a:pt x="861565" y="578700"/>
                </a:cubicBezTo>
                <a:cubicBezTo>
                  <a:pt x="874542" y="589081"/>
                  <a:pt x="893998" y="587034"/>
                  <a:pt x="908862" y="594466"/>
                </a:cubicBezTo>
                <a:cubicBezTo>
                  <a:pt x="1031105" y="655588"/>
                  <a:pt x="884580" y="602138"/>
                  <a:pt x="1003455" y="641762"/>
                </a:cubicBezTo>
                <a:lnTo>
                  <a:pt x="1192641" y="767886"/>
                </a:lnTo>
                <a:cubicBezTo>
                  <a:pt x="1208407" y="778396"/>
                  <a:pt x="1221962" y="793425"/>
                  <a:pt x="1239938" y="799417"/>
                </a:cubicBezTo>
                <a:lnTo>
                  <a:pt x="1476421" y="878245"/>
                </a:lnTo>
                <a:lnTo>
                  <a:pt x="1523717" y="894010"/>
                </a:lnTo>
                <a:cubicBezTo>
                  <a:pt x="1539483" y="899265"/>
                  <a:pt x="1554622" y="907044"/>
                  <a:pt x="1571014" y="909776"/>
                </a:cubicBezTo>
                <a:lnTo>
                  <a:pt x="1665607" y="925542"/>
                </a:lnTo>
                <a:cubicBezTo>
                  <a:pt x="1843329" y="919413"/>
                  <a:pt x="2205049" y="918553"/>
                  <a:pt x="2406586" y="878245"/>
                </a:cubicBezTo>
                <a:cubicBezTo>
                  <a:pt x="2432862" y="872990"/>
                  <a:pt x="2459562" y="869530"/>
                  <a:pt x="2485414" y="862479"/>
                </a:cubicBezTo>
                <a:cubicBezTo>
                  <a:pt x="2517479" y="853734"/>
                  <a:pt x="2580007" y="830948"/>
                  <a:pt x="2580007" y="830948"/>
                </a:cubicBez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5914" y="2779483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65914" y="2779483"/>
                <a:ext cx="304800" cy="301621"/>
              </a:xfrm>
              <a:prstGeom prst="rect">
                <a:avLst/>
              </a:prstGeom>
              <a:blipFill>
                <a:blip r:embed="rId3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9514" y="2243094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29514" y="2243094"/>
                <a:ext cx="304800" cy="301621"/>
              </a:xfrm>
              <a:prstGeom prst="rect">
                <a:avLst/>
              </a:prstGeom>
              <a:blipFill>
                <a:blip r:embed="rId4"/>
                <a:stretch>
                  <a:fillRect r="-6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4930" y="3423905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24930" y="3423905"/>
                <a:ext cx="304800" cy="301621"/>
              </a:xfrm>
              <a:prstGeom prst="rect">
                <a:avLst/>
              </a:prstGeom>
              <a:blipFill>
                <a:blip r:embed="rId5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3528" y="1941473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63528" y="1941473"/>
                <a:ext cx="304800" cy="301621"/>
              </a:xfrm>
              <a:prstGeom prst="rect">
                <a:avLst/>
              </a:prstGeom>
              <a:blipFill>
                <a:blip r:embed="rId6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3528" y="2570798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63528" y="2570798"/>
                <a:ext cx="304800" cy="301621"/>
              </a:xfrm>
              <a:prstGeom prst="rect">
                <a:avLst/>
              </a:prstGeom>
              <a:blipFill>
                <a:blip r:embed="rId7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43914" y="3141619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43914" y="3141619"/>
                <a:ext cx="304800" cy="301621"/>
              </a:xfrm>
              <a:prstGeom prst="rect">
                <a:avLst/>
              </a:prstGeom>
              <a:blipFill>
                <a:blip r:embed="rId8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8944" y="3813357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8944" y="3813357"/>
                <a:ext cx="304800" cy="301621"/>
              </a:xfrm>
              <a:prstGeom prst="rect">
                <a:avLst/>
              </a:prstGeom>
              <a:blipFill>
                <a:blip r:embed="rId9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41570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5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6" presetClass="emph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4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6" presetClass="emph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500"/>
                            </p:stCondLst>
                            <p:childTnLst>
                              <p:par>
                                <p:cTn id="2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500"/>
                            </p:stCondLst>
                            <p:childTnLst>
                              <p:par>
                                <p:cTn id="2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6" presetClass="emph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00"/>
                            </p:stCondLst>
                            <p:childTnLst>
                              <p:par>
                                <p:cTn id="2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500"/>
                            </p:stCondLst>
                            <p:childTnLst>
                              <p:par>
                                <p:cTn id="2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5" grpId="3" animBg="1"/>
      <p:bldP spid="5" grpId="4" animBg="1"/>
      <p:bldP spid="5" grpId="5" animBg="1"/>
      <p:bldP spid="5" grpId="6" animBg="1"/>
      <p:bldP spid="5" grpId="7" animBg="1"/>
      <p:bldP spid="6" grpId="0" animBg="1"/>
      <p:bldP spid="6" grpId="1" animBg="1"/>
      <p:bldP spid="6" grpId="2" animBg="1"/>
      <p:bldP spid="6" grpId="3" animBg="1"/>
      <p:bldP spid="7" grpId="0" animBg="1"/>
      <p:bldP spid="7" grpId="1" animBg="1"/>
      <p:bldP spid="7" grpId="2" animBg="1"/>
      <p:bldP spid="7" grpId="3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42" grpId="0" animBg="1"/>
      <p:bldP spid="43" grpId="0" animBg="1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EA584-B8EB-4389-A516-F124801CC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Practical Pseudo-LRU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C3FE7DB-FF10-45E2-A26F-E96B1DB43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62" y="3990999"/>
            <a:ext cx="11328838" cy="241521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>
                <a:latin typeface="+mj-lt"/>
              </a:rPr>
              <a:t>Each access: flip nodes along path to block</a:t>
            </a:r>
          </a:p>
          <a:p>
            <a:pPr>
              <a:defRPr/>
            </a:pPr>
            <a:r>
              <a:rPr lang="en-US" sz="2000" dirty="0">
                <a:latin typeface="+mj-lt"/>
              </a:rPr>
              <a:t>Eviction: follow </a:t>
            </a:r>
            <a:r>
              <a:rPr lang="en-US" sz="2000" dirty="0">
                <a:solidFill>
                  <a:srgbClr val="C00000"/>
                </a:solidFill>
                <a:latin typeface="+mj-lt"/>
              </a:rPr>
              <a:t>LRU</a:t>
            </a:r>
            <a:r>
              <a:rPr lang="en-US" sz="2000" dirty="0">
                <a:latin typeface="+mj-lt"/>
              </a:rPr>
              <a:t> path</a:t>
            </a:r>
          </a:p>
          <a:p>
            <a:pPr>
              <a:defRPr/>
            </a:pPr>
            <a:r>
              <a:rPr lang="en-US" sz="2000" dirty="0">
                <a:latin typeface="+mj-lt"/>
              </a:rPr>
              <a:t>Overhead: </a:t>
            </a:r>
            <a:r>
              <a:rPr lang="en-US" sz="2000" i="1" dirty="0">
                <a:latin typeface="+mj-lt"/>
              </a:rPr>
              <a:t>(W-1)/W </a:t>
            </a:r>
            <a:r>
              <a:rPr lang="en-US" sz="2000" dirty="0">
                <a:latin typeface="+mj-lt"/>
              </a:rPr>
              <a:t>bits per block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93936A-1800-49AC-97E7-779D3067B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6" name="Up Arrow 59">
            <a:extLst>
              <a:ext uri="{FF2B5EF4-FFF2-40B4-BE49-F238E27FC236}">
                <a16:creationId xmlns:a16="http://schemas.microsoft.com/office/drawing/2014/main" id="{B25CC20F-3403-4ED9-911A-E87A34509F7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720480" y="21622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BA6AA37-D464-4064-9653-F451E6222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5080" y="22384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646C3B-29F4-4E25-B842-10A21C2C0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280" y="28480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A77818-308A-450B-A102-FDA843733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280" y="17050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9CB1D3-C699-47BD-AEEC-DBF662B3B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680" y="14002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D0A9BE1-8785-4909-BF8F-2BD34CFAA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680" y="20098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54628A-8A5C-40A0-BA43-6860E0327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680" y="26194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555799-F136-453B-829E-B060DD296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680" y="32290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cxnSp>
        <p:nvCxnSpPr>
          <p:cNvPr id="14" name="Straight Arrow Connector 14">
            <a:extLst>
              <a:ext uri="{FF2B5EF4-FFF2-40B4-BE49-F238E27FC236}">
                <a16:creationId xmlns:a16="http://schemas.microsoft.com/office/drawing/2014/main" id="{D3E4A3F1-36FB-47CA-934F-843CCDC6D512}"/>
              </a:ext>
            </a:extLst>
          </p:cNvPr>
          <p:cNvCxnSpPr>
            <a:cxnSpLocks noChangeShapeType="1"/>
            <a:stCxn id="7" idx="3"/>
            <a:endCxn id="9" idx="1"/>
          </p:cNvCxnSpPr>
          <p:nvPr/>
        </p:nvCxnSpPr>
        <p:spPr bwMode="auto">
          <a:xfrm flipV="1">
            <a:off x="2806080" y="1933600"/>
            <a:ext cx="457200" cy="5334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6">
            <a:extLst>
              <a:ext uri="{FF2B5EF4-FFF2-40B4-BE49-F238E27FC236}">
                <a16:creationId xmlns:a16="http://schemas.microsoft.com/office/drawing/2014/main" id="{C27670A1-9EEE-4A47-9602-9DE8A07CA551}"/>
              </a:ext>
            </a:extLst>
          </p:cNvPr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806080" y="2467000"/>
            <a:ext cx="457200" cy="6096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8">
            <a:extLst>
              <a:ext uri="{FF2B5EF4-FFF2-40B4-BE49-F238E27FC236}">
                <a16:creationId xmlns:a16="http://schemas.microsoft.com/office/drawing/2014/main" id="{D540460C-D049-4D46-BA65-4818326159D4}"/>
              </a:ext>
            </a:extLst>
          </p:cNvPr>
          <p:cNvCxnSpPr>
            <a:cxnSpLocks noChangeShapeType="1"/>
            <a:stCxn id="9" idx="3"/>
            <a:endCxn id="10" idx="1"/>
          </p:cNvCxnSpPr>
          <p:nvPr/>
        </p:nvCxnSpPr>
        <p:spPr bwMode="auto">
          <a:xfrm flipV="1">
            <a:off x="3644280" y="1628800"/>
            <a:ext cx="533400" cy="3048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20">
            <a:extLst>
              <a:ext uri="{FF2B5EF4-FFF2-40B4-BE49-F238E27FC236}">
                <a16:creationId xmlns:a16="http://schemas.microsoft.com/office/drawing/2014/main" id="{1E5CBC82-FB4C-4FC4-8334-BB5001B75821}"/>
              </a:ext>
            </a:extLst>
          </p:cNvPr>
          <p:cNvCxnSpPr>
            <a:cxnSpLocks noChangeShapeType="1"/>
            <a:stCxn id="9" idx="3"/>
            <a:endCxn id="11" idx="1"/>
          </p:cNvCxnSpPr>
          <p:nvPr/>
        </p:nvCxnSpPr>
        <p:spPr bwMode="auto">
          <a:xfrm>
            <a:off x="3644280" y="1933600"/>
            <a:ext cx="533400" cy="3048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22">
            <a:extLst>
              <a:ext uri="{FF2B5EF4-FFF2-40B4-BE49-F238E27FC236}">
                <a16:creationId xmlns:a16="http://schemas.microsoft.com/office/drawing/2014/main" id="{B5FC5244-F52E-4E40-B0EF-94EDF8D5FD32}"/>
              </a:ext>
            </a:extLst>
          </p:cNvPr>
          <p:cNvCxnSpPr>
            <a:cxnSpLocks noChangeShapeType="1"/>
            <a:stCxn id="8" idx="3"/>
            <a:endCxn id="12" idx="1"/>
          </p:cNvCxnSpPr>
          <p:nvPr/>
        </p:nvCxnSpPr>
        <p:spPr bwMode="auto">
          <a:xfrm flipV="1">
            <a:off x="3644280" y="2848000"/>
            <a:ext cx="533400" cy="2286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24">
            <a:extLst>
              <a:ext uri="{FF2B5EF4-FFF2-40B4-BE49-F238E27FC236}">
                <a16:creationId xmlns:a16="http://schemas.microsoft.com/office/drawing/2014/main" id="{6FE82160-AEFB-4345-B35D-31AE5042855A}"/>
              </a:ext>
            </a:extLst>
          </p:cNvPr>
          <p:cNvCxnSpPr>
            <a:cxnSpLocks noChangeShapeType="1"/>
            <a:stCxn id="8" idx="3"/>
            <a:endCxn id="13" idx="1"/>
          </p:cNvCxnSpPr>
          <p:nvPr/>
        </p:nvCxnSpPr>
        <p:spPr bwMode="auto">
          <a:xfrm>
            <a:off x="3644280" y="3076600"/>
            <a:ext cx="533400" cy="3810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25">
            <a:extLst>
              <a:ext uri="{FF2B5EF4-FFF2-40B4-BE49-F238E27FC236}">
                <a16:creationId xmlns:a16="http://schemas.microsoft.com/office/drawing/2014/main" id="{76C9FC71-2EAE-4E27-8767-31834FED8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13240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J</a:t>
            </a:r>
          </a:p>
        </p:txBody>
      </p:sp>
      <p:cxnSp>
        <p:nvCxnSpPr>
          <p:cNvPr id="21" name="Straight Arrow Connector 27">
            <a:extLst>
              <a:ext uri="{FF2B5EF4-FFF2-40B4-BE49-F238E27FC236}">
                <a16:creationId xmlns:a16="http://schemas.microsoft.com/office/drawing/2014/main" id="{B2EC9282-660A-4DEE-B7B5-5B1317C316F6}"/>
              </a:ext>
            </a:extLst>
          </p:cNvPr>
          <p:cNvCxnSpPr>
            <a:cxnSpLocks noChangeShapeType="1"/>
            <a:stCxn id="10" idx="3"/>
            <a:endCxn id="20" idx="1"/>
          </p:cNvCxnSpPr>
          <p:nvPr/>
        </p:nvCxnSpPr>
        <p:spPr bwMode="auto">
          <a:xfrm flipV="1">
            <a:off x="4558680" y="1438300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28">
            <a:extLst>
              <a:ext uri="{FF2B5EF4-FFF2-40B4-BE49-F238E27FC236}">
                <a16:creationId xmlns:a16="http://schemas.microsoft.com/office/drawing/2014/main" id="{B6E968B6-B4D2-493C-91A6-B974B644B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16288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F</a:t>
            </a:r>
          </a:p>
        </p:txBody>
      </p:sp>
      <p:cxnSp>
        <p:nvCxnSpPr>
          <p:cNvPr id="23" name="Straight Arrow Connector 29">
            <a:extLst>
              <a:ext uri="{FF2B5EF4-FFF2-40B4-BE49-F238E27FC236}">
                <a16:creationId xmlns:a16="http://schemas.microsoft.com/office/drawing/2014/main" id="{40266657-2829-4F9C-A8CC-8DA524F42C62}"/>
              </a:ext>
            </a:extLst>
          </p:cNvPr>
          <p:cNvCxnSpPr>
            <a:cxnSpLocks noChangeShapeType="1"/>
            <a:stCxn id="10" idx="3"/>
            <a:endCxn id="22" idx="1"/>
          </p:cNvCxnSpPr>
          <p:nvPr/>
        </p:nvCxnSpPr>
        <p:spPr bwMode="auto">
          <a:xfrm>
            <a:off x="4558680" y="1628800"/>
            <a:ext cx="457200" cy="1143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31">
            <a:extLst>
              <a:ext uri="{FF2B5EF4-FFF2-40B4-BE49-F238E27FC236}">
                <a16:creationId xmlns:a16="http://schemas.microsoft.com/office/drawing/2014/main" id="{80EBDECE-55B8-4FE3-B11B-52E74368D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19336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C</a:t>
            </a:r>
          </a:p>
        </p:txBody>
      </p:sp>
      <p:cxnSp>
        <p:nvCxnSpPr>
          <p:cNvPr id="25" name="Straight Arrow Connector 32">
            <a:extLst>
              <a:ext uri="{FF2B5EF4-FFF2-40B4-BE49-F238E27FC236}">
                <a16:creationId xmlns:a16="http://schemas.microsoft.com/office/drawing/2014/main" id="{1CE94C17-7A22-4974-81C3-5661FB7335F0}"/>
              </a:ext>
            </a:extLst>
          </p:cNvPr>
          <p:cNvCxnSpPr>
            <a:cxnSpLocks noChangeShapeType="1"/>
            <a:stCxn id="11" idx="3"/>
            <a:endCxn id="24" idx="1"/>
          </p:cNvCxnSpPr>
          <p:nvPr/>
        </p:nvCxnSpPr>
        <p:spPr bwMode="auto">
          <a:xfrm flipV="1">
            <a:off x="4558680" y="2047900"/>
            <a:ext cx="457200" cy="1905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angle 34">
            <a:extLst>
              <a:ext uri="{FF2B5EF4-FFF2-40B4-BE49-F238E27FC236}">
                <a16:creationId xmlns:a16="http://schemas.microsoft.com/office/drawing/2014/main" id="{C6B4E742-673F-46EB-8676-85813BA21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22384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B</a:t>
            </a:r>
          </a:p>
        </p:txBody>
      </p:sp>
      <p:cxnSp>
        <p:nvCxnSpPr>
          <p:cNvPr id="27" name="Straight Arrow Connector 35">
            <a:extLst>
              <a:ext uri="{FF2B5EF4-FFF2-40B4-BE49-F238E27FC236}">
                <a16:creationId xmlns:a16="http://schemas.microsoft.com/office/drawing/2014/main" id="{4051302E-6383-492A-BC41-B1036C813D72}"/>
              </a:ext>
            </a:extLst>
          </p:cNvPr>
          <p:cNvCxnSpPr>
            <a:cxnSpLocks noChangeShapeType="1"/>
            <a:stCxn id="11" idx="3"/>
            <a:endCxn id="26" idx="1"/>
          </p:cNvCxnSpPr>
          <p:nvPr/>
        </p:nvCxnSpPr>
        <p:spPr bwMode="auto">
          <a:xfrm>
            <a:off x="4558680" y="2238400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37">
            <a:extLst>
              <a:ext uri="{FF2B5EF4-FFF2-40B4-BE49-F238E27FC236}">
                <a16:creationId xmlns:a16="http://schemas.microsoft.com/office/drawing/2014/main" id="{3295F307-2EF1-410C-9AAB-EA674393D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25432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X</a:t>
            </a:r>
          </a:p>
        </p:txBody>
      </p:sp>
      <p:cxnSp>
        <p:nvCxnSpPr>
          <p:cNvPr id="29" name="Straight Arrow Connector 38">
            <a:extLst>
              <a:ext uri="{FF2B5EF4-FFF2-40B4-BE49-F238E27FC236}">
                <a16:creationId xmlns:a16="http://schemas.microsoft.com/office/drawing/2014/main" id="{BB57969A-2F3C-44BA-9B13-009988A063CC}"/>
              </a:ext>
            </a:extLst>
          </p:cNvPr>
          <p:cNvCxnSpPr>
            <a:cxnSpLocks noChangeShapeType="1"/>
            <a:stCxn id="12" idx="3"/>
            <a:endCxn id="28" idx="1"/>
          </p:cNvCxnSpPr>
          <p:nvPr/>
        </p:nvCxnSpPr>
        <p:spPr bwMode="auto">
          <a:xfrm flipV="1">
            <a:off x="4558680" y="2657500"/>
            <a:ext cx="457200" cy="1905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40">
            <a:extLst>
              <a:ext uri="{FF2B5EF4-FFF2-40B4-BE49-F238E27FC236}">
                <a16:creationId xmlns:a16="http://schemas.microsoft.com/office/drawing/2014/main" id="{600E6936-B0BA-4E88-AD5F-1CE3A3EF1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28480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Y</a:t>
            </a:r>
          </a:p>
        </p:txBody>
      </p:sp>
      <p:cxnSp>
        <p:nvCxnSpPr>
          <p:cNvPr id="31" name="Straight Arrow Connector 41">
            <a:extLst>
              <a:ext uri="{FF2B5EF4-FFF2-40B4-BE49-F238E27FC236}">
                <a16:creationId xmlns:a16="http://schemas.microsoft.com/office/drawing/2014/main" id="{527CDC5D-284D-4CC1-A733-F8DE7557FF11}"/>
              </a:ext>
            </a:extLst>
          </p:cNvPr>
          <p:cNvCxnSpPr>
            <a:cxnSpLocks noChangeShapeType="1"/>
            <a:stCxn id="12" idx="3"/>
            <a:endCxn id="30" idx="1"/>
          </p:cNvCxnSpPr>
          <p:nvPr/>
        </p:nvCxnSpPr>
        <p:spPr bwMode="auto">
          <a:xfrm>
            <a:off x="4558680" y="2848000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Rectangle 43">
            <a:extLst>
              <a:ext uri="{FF2B5EF4-FFF2-40B4-BE49-F238E27FC236}">
                <a16:creationId xmlns:a16="http://schemas.microsoft.com/office/drawing/2014/main" id="{9873B7B9-BC61-4BC4-877E-0AF63EFB0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31528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A</a:t>
            </a:r>
          </a:p>
        </p:txBody>
      </p:sp>
      <p:cxnSp>
        <p:nvCxnSpPr>
          <p:cNvPr id="33" name="Straight Arrow Connector 44">
            <a:extLst>
              <a:ext uri="{FF2B5EF4-FFF2-40B4-BE49-F238E27FC236}">
                <a16:creationId xmlns:a16="http://schemas.microsoft.com/office/drawing/2014/main" id="{2CC8B055-F971-42AF-BFE5-DBC382CBAFB7}"/>
              </a:ext>
            </a:extLst>
          </p:cNvPr>
          <p:cNvCxnSpPr>
            <a:cxnSpLocks noChangeShapeType="1"/>
            <a:stCxn id="13" idx="3"/>
            <a:endCxn id="32" idx="1"/>
          </p:cNvCxnSpPr>
          <p:nvPr/>
        </p:nvCxnSpPr>
        <p:spPr bwMode="auto">
          <a:xfrm flipV="1">
            <a:off x="4558680" y="3267100"/>
            <a:ext cx="457200" cy="190500"/>
          </a:xfrm>
          <a:prstGeom prst="straightConnector1">
            <a:avLst/>
          </a:prstGeom>
          <a:noFill/>
          <a:ln w="31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Rectangle 46">
            <a:extLst>
              <a:ext uri="{FF2B5EF4-FFF2-40B4-BE49-F238E27FC236}">
                <a16:creationId xmlns:a16="http://schemas.microsoft.com/office/drawing/2014/main" id="{A9B67E5C-33F0-479A-81F6-007F7CB73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34576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Z</a:t>
            </a:r>
          </a:p>
        </p:txBody>
      </p:sp>
      <p:cxnSp>
        <p:nvCxnSpPr>
          <p:cNvPr id="35" name="Straight Arrow Connector 47">
            <a:extLst>
              <a:ext uri="{FF2B5EF4-FFF2-40B4-BE49-F238E27FC236}">
                <a16:creationId xmlns:a16="http://schemas.microsoft.com/office/drawing/2014/main" id="{5F3037BF-DB58-4C2E-B3A4-9244FC27A6DA}"/>
              </a:ext>
            </a:extLst>
          </p:cNvPr>
          <p:cNvCxnSpPr>
            <a:cxnSpLocks noChangeShapeType="1"/>
            <a:stCxn id="13" idx="3"/>
            <a:endCxn id="34" idx="1"/>
          </p:cNvCxnSpPr>
          <p:nvPr/>
        </p:nvCxnSpPr>
        <p:spPr bwMode="auto">
          <a:xfrm>
            <a:off x="4558680" y="3457600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Line Callout 1 (No Border) 49">
            <a:extLst>
              <a:ext uri="{FF2B5EF4-FFF2-40B4-BE49-F238E27FC236}">
                <a16:creationId xmlns:a16="http://schemas.microsoft.com/office/drawing/2014/main" id="{24E7B3A3-ACEC-4AE7-A888-57B04897F09A}"/>
              </a:ext>
            </a:extLst>
          </p:cNvPr>
          <p:cNvSpPr>
            <a:spLocks/>
          </p:cNvSpPr>
          <p:nvPr/>
        </p:nvSpPr>
        <p:spPr bwMode="auto">
          <a:xfrm>
            <a:off x="7911480" y="1705000"/>
            <a:ext cx="2133600" cy="762000"/>
          </a:xfrm>
          <a:prstGeom prst="callout1">
            <a:avLst>
              <a:gd name="adj1" fmla="val 18750"/>
              <a:gd name="adj2" fmla="val -8333"/>
              <a:gd name="adj3" fmla="val 81468"/>
              <a:gd name="adj4" fmla="val -63162"/>
            </a:avLst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011: PLRU Block B is here</a:t>
            </a:r>
          </a:p>
        </p:txBody>
      </p:sp>
      <p:sp>
        <p:nvSpPr>
          <p:cNvPr id="37" name="Line Callout 1 (No Border) 50">
            <a:extLst>
              <a:ext uri="{FF2B5EF4-FFF2-40B4-BE49-F238E27FC236}">
                <a16:creationId xmlns:a16="http://schemas.microsoft.com/office/drawing/2014/main" id="{7732C064-91C4-4C18-ACBF-AC1CC6C07A95}"/>
              </a:ext>
            </a:extLst>
          </p:cNvPr>
          <p:cNvSpPr>
            <a:spLocks/>
          </p:cNvSpPr>
          <p:nvPr/>
        </p:nvSpPr>
        <p:spPr bwMode="auto">
          <a:xfrm>
            <a:off x="7911480" y="2619400"/>
            <a:ext cx="1981200" cy="762000"/>
          </a:xfrm>
          <a:prstGeom prst="callout1">
            <a:avLst>
              <a:gd name="adj1" fmla="val 18750"/>
              <a:gd name="adj2" fmla="val -8333"/>
              <a:gd name="adj3" fmla="val 81468"/>
              <a:gd name="adj4" fmla="val -63162"/>
            </a:avLst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110: MRU block is here</a:t>
            </a:r>
          </a:p>
        </p:txBody>
      </p:sp>
      <p:sp>
        <p:nvSpPr>
          <p:cNvPr id="38" name="Up Arrow 53">
            <a:extLst>
              <a:ext uri="{FF2B5EF4-FFF2-40B4-BE49-F238E27FC236}">
                <a16:creationId xmlns:a16="http://schemas.microsoft.com/office/drawing/2014/main" id="{BD1F1AA9-D13C-4E73-A1C2-1097E95F0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080" y="18574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39" name="TextBox 55">
            <a:extLst>
              <a:ext uri="{FF2B5EF4-FFF2-40B4-BE49-F238E27FC236}">
                <a16:creationId xmlns:a16="http://schemas.microsoft.com/office/drawing/2014/main" id="{9F763501-C868-4DE0-B7E3-476E393AC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7481" y="1476401"/>
            <a:ext cx="649537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1600">
                <a:solidFill>
                  <a:srgbClr val="FF0000"/>
                </a:solidFill>
                <a:latin typeface="Calibri" panose="020F0502020204030204" pitchFamily="34" charset="0"/>
              </a:rPr>
              <a:t>Older</a:t>
            </a:r>
            <a:endParaRPr lang="en-US" altLang="en-US" sz="140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Up Arrow 61">
            <a:extLst>
              <a:ext uri="{FF2B5EF4-FFF2-40B4-BE49-F238E27FC236}">
                <a16:creationId xmlns:a16="http://schemas.microsoft.com/office/drawing/2014/main" id="{DADC7023-5D49-44B5-83B8-87FFB2D676A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634880" y="23908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1" name="TextBox 63">
            <a:extLst>
              <a:ext uri="{FF2B5EF4-FFF2-40B4-BE49-F238E27FC236}">
                <a16:creationId xmlns:a16="http://schemas.microsoft.com/office/drawing/2014/main" id="{68A74C12-3AD0-4EF8-BAE3-33CAB88DB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7480" y="3000401"/>
            <a:ext cx="739690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1600">
                <a:solidFill>
                  <a:srgbClr val="006600"/>
                </a:solidFill>
                <a:latin typeface="Calibri" panose="020F0502020204030204" pitchFamily="34" charset="0"/>
              </a:rPr>
              <a:t>Newer</a:t>
            </a:r>
            <a:endParaRPr lang="en-US" altLang="en-US" sz="1400">
              <a:solidFill>
                <a:srgbClr val="006600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Up Arrow 64">
            <a:extLst>
              <a:ext uri="{FF2B5EF4-FFF2-40B4-BE49-F238E27FC236}">
                <a16:creationId xmlns:a16="http://schemas.microsoft.com/office/drawing/2014/main" id="{233621D1-81F5-4093-A3BA-988CF596982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806080" y="27718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3" name="Up Arrow 65">
            <a:extLst>
              <a:ext uri="{FF2B5EF4-FFF2-40B4-BE49-F238E27FC236}">
                <a16:creationId xmlns:a16="http://schemas.microsoft.com/office/drawing/2014/main" id="{D49BB522-C450-42F9-9D40-3915B3E64BC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720480" y="33814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4" name="Up Arrow 66">
            <a:extLst>
              <a:ext uri="{FF2B5EF4-FFF2-40B4-BE49-F238E27FC236}">
                <a16:creationId xmlns:a16="http://schemas.microsoft.com/office/drawing/2014/main" id="{1157D1B1-8819-4FF7-821D-9DC5EF336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4880" y="30766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5" name="TextBox 67">
            <a:extLst>
              <a:ext uri="{FF2B5EF4-FFF2-40B4-BE49-F238E27FC236}">
                <a16:creationId xmlns:a16="http://schemas.microsoft.com/office/drawing/2014/main" id="{974589C5-7FCF-41B6-AF96-17B9FF89A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5680" y="1019201"/>
            <a:ext cx="30480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Refs: J,Y,X,Z,B,C,F,A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60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90FFD-F929-44FF-B525-556B7A3DE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True LRU Shortcomings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B9DE9C3-E378-4462-B41C-2D29504EC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3600" dirty="0">
                <a:solidFill>
                  <a:srgbClr val="0070C0"/>
                </a:solidFill>
              </a:rPr>
              <a:t>Streaming data/scans: x</a:t>
            </a:r>
            <a:r>
              <a:rPr lang="en-US" sz="3600" baseline="-25000" dirty="0">
                <a:solidFill>
                  <a:srgbClr val="0070C0"/>
                </a:solidFill>
              </a:rPr>
              <a:t>0</a:t>
            </a:r>
            <a:r>
              <a:rPr lang="en-US" sz="3600" dirty="0">
                <a:solidFill>
                  <a:srgbClr val="0070C0"/>
                </a:solidFill>
              </a:rPr>
              <a:t>, x</a:t>
            </a:r>
            <a:r>
              <a:rPr lang="en-US" sz="3600" baseline="-25000" dirty="0">
                <a:solidFill>
                  <a:srgbClr val="0070C0"/>
                </a:solidFill>
              </a:rPr>
              <a:t>1</a:t>
            </a:r>
            <a:r>
              <a:rPr lang="en-US" sz="3600" dirty="0">
                <a:solidFill>
                  <a:srgbClr val="0070C0"/>
                </a:solidFill>
              </a:rPr>
              <a:t>, …, </a:t>
            </a:r>
            <a:r>
              <a:rPr lang="en-US" sz="3600" dirty="0" err="1">
                <a:solidFill>
                  <a:srgbClr val="0070C0"/>
                </a:solidFill>
              </a:rPr>
              <a:t>x</a:t>
            </a:r>
            <a:r>
              <a:rPr lang="en-US" sz="3600" baseline="-25000" dirty="0" err="1">
                <a:solidFill>
                  <a:srgbClr val="0070C0"/>
                </a:solidFill>
              </a:rPr>
              <a:t>n</a:t>
            </a:r>
            <a:endParaRPr lang="en-US" sz="36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3200" dirty="0"/>
              <a:t>Effectively no temporal reuse</a:t>
            </a:r>
          </a:p>
          <a:p>
            <a:pPr>
              <a:lnSpc>
                <a:spcPct val="100000"/>
              </a:lnSpc>
              <a:defRPr/>
            </a:pPr>
            <a:r>
              <a:rPr lang="en-US" sz="3600" dirty="0">
                <a:solidFill>
                  <a:srgbClr val="0070C0"/>
                </a:solidFill>
              </a:rPr>
              <a:t>Thrashing: </a:t>
            </a:r>
            <a:r>
              <a:rPr lang="en-US" sz="3600" i="1" dirty="0">
                <a:solidFill>
                  <a:srgbClr val="0070C0"/>
                </a:solidFill>
              </a:rPr>
              <a:t>reuse distance &gt; W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3200" dirty="0"/>
              <a:t>Temporal reuse exists but LRU fails</a:t>
            </a:r>
          </a:p>
          <a:p>
            <a:pPr>
              <a:lnSpc>
                <a:spcPct val="100000"/>
              </a:lnSpc>
              <a:defRPr/>
            </a:pPr>
            <a:r>
              <a:rPr lang="en-US" sz="3600" dirty="0">
                <a:solidFill>
                  <a:srgbClr val="0070C0"/>
                </a:solidFill>
              </a:rPr>
              <a:t>For </a:t>
            </a:r>
            <a:r>
              <a:rPr lang="en-US" sz="3600" i="1" dirty="0">
                <a:solidFill>
                  <a:srgbClr val="0070C0"/>
                </a:solidFill>
              </a:rPr>
              <a:t>n&gt;W</a:t>
            </a:r>
            <a:r>
              <a:rPr lang="en-US" sz="3600" dirty="0">
                <a:solidFill>
                  <a:srgbClr val="0070C0"/>
                </a:solidFill>
              </a:rPr>
              <a:t> no blocks remain after scan/thrash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3200" dirty="0"/>
              <a:t>Incur many conflict misses after scan ends</a:t>
            </a:r>
          </a:p>
          <a:p>
            <a:pPr>
              <a:lnSpc>
                <a:spcPct val="100000"/>
              </a:lnSpc>
              <a:defRPr/>
            </a:pPr>
            <a:r>
              <a:rPr lang="en-US" sz="3600" dirty="0">
                <a:solidFill>
                  <a:srgbClr val="0070C0"/>
                </a:solidFill>
              </a:rPr>
              <a:t>Pseudo-LRU sometimes helps a little bit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3924A-C62B-4249-A76C-AF2362171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20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140C1-D5B7-4CFA-82FA-6ABBA451C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LIP (</a:t>
            </a:r>
            <a:r>
              <a:rPr lang="en-US" altLang="en-US" dirty="0">
                <a:solidFill>
                  <a:srgbClr val="FF0000"/>
                </a:solidFill>
              </a:rPr>
              <a:t>L</a:t>
            </a:r>
            <a:r>
              <a:rPr lang="en-US" altLang="en-US" dirty="0"/>
              <a:t>RU </a:t>
            </a:r>
            <a:r>
              <a:rPr lang="en-US" altLang="en-US" dirty="0">
                <a:solidFill>
                  <a:srgbClr val="FF0000"/>
                </a:solidFill>
              </a:rPr>
              <a:t>I</a:t>
            </a:r>
            <a:r>
              <a:rPr lang="en-US" altLang="en-US" dirty="0"/>
              <a:t>nsertion </a:t>
            </a:r>
            <a:r>
              <a:rPr lang="en-US" altLang="en-US" dirty="0">
                <a:solidFill>
                  <a:srgbClr val="FF0000"/>
                </a:solidFill>
              </a:rPr>
              <a:t>P</a:t>
            </a:r>
            <a:r>
              <a:rPr lang="en-US" altLang="en-US" dirty="0"/>
              <a:t>olicy)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59759-C40E-4427-9D04-C67249D61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3200" dirty="0"/>
              <a:t>Is a simplified variant of protected LRU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800" dirty="0"/>
              <a:t>Qureshi et al. ISCA 2007</a:t>
            </a:r>
          </a:p>
          <a:p>
            <a:pPr>
              <a:defRPr/>
            </a:pPr>
            <a:r>
              <a:rPr lang="en-US" sz="3200" dirty="0"/>
              <a:t>Insert new blocks into filter part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800" dirty="0"/>
              <a:t>Here</a:t>
            </a:r>
            <a:r>
              <a:rPr lang="en-US" sz="2800" i="1" dirty="0"/>
              <a:t> Filter </a:t>
            </a:r>
            <a:r>
              <a:rPr lang="en-US" sz="2800" dirty="0"/>
              <a:t>list of size 1, </a:t>
            </a:r>
            <a:r>
              <a:rPr lang="en-US" sz="2800" i="1" dirty="0"/>
              <a:t>reuse </a:t>
            </a:r>
            <a:r>
              <a:rPr lang="en-US" sz="2800" dirty="0"/>
              <a:t>list of size (W-1)</a:t>
            </a:r>
          </a:p>
          <a:p>
            <a:pPr>
              <a:defRPr/>
            </a:pPr>
            <a:r>
              <a:rPr lang="en-US" sz="3200" dirty="0"/>
              <a:t>Do this </a:t>
            </a:r>
            <a:r>
              <a:rPr lang="en-US" sz="3200" dirty="0">
                <a:solidFill>
                  <a:srgbClr val="0070C0"/>
                </a:solidFill>
              </a:rPr>
              <a:t>adaptively</a:t>
            </a:r>
            <a:r>
              <a:rPr lang="en-US" sz="3200" dirty="0"/>
              <a:t>: Use </a:t>
            </a:r>
            <a:r>
              <a:rPr lang="en-US" sz="3200" i="1" dirty="0"/>
              <a:t>set dueling</a:t>
            </a:r>
            <a:r>
              <a:rPr lang="en-US" sz="3200" dirty="0"/>
              <a:t> to decide LIP vs. LRU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800" dirty="0"/>
              <a:t>1 (or a few) set uses LIP vs. 1 that uses LRU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800" dirty="0"/>
              <a:t>Compare hit rate for sets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800" dirty="0"/>
              <a:t>Set policy for all other sets to match best set</a:t>
            </a:r>
          </a:p>
          <a:p>
            <a:endParaRPr lang="en-US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897D01-794B-4DD1-B085-2C9FD1ECB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61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23496-63EF-42DA-A7F9-544B06624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Not Recently Used (NRU)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2C357-A103-4CAA-AC3D-C8333B456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3200" dirty="0">
                <a:solidFill>
                  <a:srgbClr val="0070C0"/>
                </a:solidFill>
              </a:rPr>
              <a:t>Keep NRU state in 1 bit/block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2800" dirty="0"/>
              <a:t>Bit is set to 1 when installed (assume reuse)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2800" dirty="0"/>
              <a:t>Bit is set to 0 when referenced (reuse observed)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2800" dirty="0"/>
              <a:t>Evictions favor NRU=1 blocks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2800" dirty="0"/>
              <a:t>If all blocks are NRU=0</a:t>
            </a:r>
          </a:p>
          <a:p>
            <a:pPr lvl="2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2400" dirty="0"/>
              <a:t>Eviction forces all blocks in set to NRU=1</a:t>
            </a:r>
          </a:p>
          <a:p>
            <a:pPr lvl="2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2400" dirty="0"/>
              <a:t>Picks one as victim (can be pseudo-random, or rotating, or fixed left-to-right)</a:t>
            </a:r>
          </a:p>
          <a:p>
            <a:pPr>
              <a:lnSpc>
                <a:spcPct val="100000"/>
              </a:lnSpc>
              <a:defRPr/>
            </a:pPr>
            <a:r>
              <a:rPr lang="en-US" sz="3200" dirty="0">
                <a:solidFill>
                  <a:srgbClr val="0070C0"/>
                </a:solidFill>
              </a:rPr>
              <a:t>Provides some scan and thrash resistance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2800" dirty="0"/>
              <a:t>Relies on “randomizing”  evictions rather than strict LRU order</a:t>
            </a:r>
          </a:p>
          <a:p>
            <a:pPr>
              <a:lnSpc>
                <a:spcPct val="100000"/>
              </a:lnSpc>
              <a:defRPr/>
            </a:pPr>
            <a:r>
              <a:rPr lang="en-US" sz="3200" dirty="0">
                <a:solidFill>
                  <a:srgbClr val="0070C0"/>
                </a:solidFill>
              </a:rPr>
              <a:t>Used by Intel Itanium, Sparc T2</a:t>
            </a:r>
          </a:p>
          <a:p>
            <a:pPr>
              <a:lnSpc>
                <a:spcPct val="100000"/>
              </a:lnSpc>
            </a:pPr>
            <a:endParaRPr lang="en-US" sz="4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801E16-8923-45DA-9B52-46230B7A4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38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A029E-0FD4-4896-A6E6-0F227D1DC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Least Frequently Used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EDDE8-F927-4E4F-883A-A4C335C88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3600" dirty="0">
                <a:solidFill>
                  <a:srgbClr val="0070C0"/>
                </a:solidFill>
              </a:rPr>
              <a:t>Counter per block, incremented on reference</a:t>
            </a:r>
          </a:p>
          <a:p>
            <a:pPr>
              <a:lnSpc>
                <a:spcPct val="100000"/>
              </a:lnSpc>
              <a:defRPr/>
            </a:pPr>
            <a:r>
              <a:rPr lang="en-US" sz="3600" dirty="0">
                <a:solidFill>
                  <a:srgbClr val="0070C0"/>
                </a:solidFill>
              </a:rPr>
              <a:t>Evictions choose lowest count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3200" dirty="0"/>
              <a:t>Logic not trivial (W</a:t>
            </a:r>
            <a:r>
              <a:rPr lang="en-US" sz="3200" i="1" baseline="30000" dirty="0"/>
              <a:t>2</a:t>
            </a:r>
            <a:r>
              <a:rPr lang="en-US" sz="3200" dirty="0"/>
              <a:t> comparison/sort)</a:t>
            </a:r>
          </a:p>
          <a:p>
            <a:pPr>
              <a:lnSpc>
                <a:spcPct val="100000"/>
              </a:lnSpc>
              <a:defRPr/>
            </a:pPr>
            <a:r>
              <a:rPr lang="en-US" sz="3600" dirty="0">
                <a:solidFill>
                  <a:srgbClr val="0070C0"/>
                </a:solidFill>
              </a:rPr>
              <a:t>Storage overhead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3200" dirty="0"/>
              <a:t>1 bit per block </a:t>
            </a:r>
            <a:r>
              <a:rPr lang="en-US" sz="3200" dirty="0">
                <a:sym typeface="Wingdings" pitchFamily="2" charset="2"/>
              </a:rPr>
              <a:t> like</a:t>
            </a:r>
            <a:r>
              <a:rPr lang="en-US" sz="3200" dirty="0"/>
              <a:t> NRU</a:t>
            </a:r>
          </a:p>
          <a:p>
            <a:pPr lvl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sz="3200" dirty="0"/>
              <a:t>How many bits are helpful?</a:t>
            </a:r>
          </a:p>
          <a:p>
            <a:pPr>
              <a:lnSpc>
                <a:spcPct val="100000"/>
              </a:lnSpc>
            </a:pPr>
            <a:endParaRPr lang="en-US" sz="3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10547D-B931-4EBC-96F7-AAC26CD62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75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Copyright Notice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>
              <a:buClr>
                <a:prstClr val="black"/>
              </a:buClr>
            </a:pPr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>
                <a:buClr>
                  <a:prstClr val="black"/>
                </a:buClr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323851" y="1363628"/>
            <a:ext cx="8275627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C00000"/>
                </a:solidFill>
                <a:latin typeface="Calibri"/>
                <a:cs typeface="B Nazanin" pitchFamily="2" charset="-78"/>
              </a:rPr>
              <a:t>Lectures adopted from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/>
                </a:solidFill>
                <a:latin typeface="Calibri"/>
              </a:rPr>
              <a:t>Computer Architecture: A Quantitative Approach,  5</a:t>
            </a:r>
            <a:r>
              <a:rPr lang="en-US" sz="2600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600" dirty="0">
                <a:solidFill>
                  <a:prstClr val="black"/>
                </a:solidFill>
                <a:latin typeface="Calibri"/>
              </a:rPr>
              <a:t> edition, John L. Hennessy,‎ David A. Patterson, MK pub., 2019</a:t>
            </a:r>
            <a:endParaRPr lang="fa-IR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/>
              </a:solidFill>
              <a:latin typeface="Calibri"/>
            </a:endParaRPr>
          </a:p>
          <a:p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endParaRPr lang="fa-IR" sz="2000" b="1" dirty="0">
              <a:solidFill>
                <a:prstClr val="black"/>
              </a:solidFill>
              <a:latin typeface="Calibri"/>
              <a:cs typeface="B Nazanin" pitchFamily="2" charset="-78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44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83"/>
    </mc:Choice>
    <mc:Fallback xmlns="">
      <p:transition spd="slow" advTm="1128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4313286" y="-100013"/>
            <a:ext cx="450206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Arial" charset="0"/>
              </a:rPr>
              <a:t>A Quantitative Approach, Sixth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214489" y="40110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Hohn</a:t>
            </a:r>
            <a:r>
              <a:rPr lang="en-US" dirty="0"/>
              <a:t> L. Hennessy </a:t>
            </a:r>
          </a:p>
          <a:p>
            <a:r>
              <a:rPr lang="en-US" dirty="0"/>
              <a:t>David A. Patterson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94112" y="1227296"/>
            <a:ext cx="1983235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2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694112" y="2033746"/>
            <a:ext cx="58324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rgbClr val="0066FF"/>
                </a:solidFill>
                <a:latin typeface="Arial" charset="0"/>
              </a:rPr>
              <a:t>Memory Hierarchy Design</a:t>
            </a:r>
            <a:endParaRPr lang="en-GB" dirty="0">
              <a:solidFill>
                <a:srgbClr val="0066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23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Replacement Policy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92CD0F8-89F7-8275-558A-86C3C83CB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Cache has finite size</a:t>
            </a:r>
          </a:p>
          <a:p>
            <a:pPr lvl="1"/>
            <a:r>
              <a:rPr lang="en-US" sz="2800" dirty="0">
                <a:solidFill>
                  <a:srgbClr val="7030A0"/>
                </a:solidFill>
              </a:rPr>
              <a:t>What do we do when it is full?</a:t>
            </a:r>
          </a:p>
          <a:p>
            <a:r>
              <a:rPr lang="en-US" sz="3200" dirty="0"/>
              <a:t>Analogy: desktop full?</a:t>
            </a:r>
          </a:p>
          <a:p>
            <a:pPr lvl="1"/>
            <a:r>
              <a:rPr lang="en-US" sz="2800" dirty="0"/>
              <a:t>Move books to bookshelf to make room</a:t>
            </a:r>
          </a:p>
          <a:p>
            <a:pPr lvl="1"/>
            <a:r>
              <a:rPr lang="en-US" sz="2800" dirty="0"/>
              <a:t>Same idea:</a:t>
            </a:r>
          </a:p>
          <a:p>
            <a:pPr lvl="1"/>
            <a:r>
              <a:rPr lang="en-US" sz="2800" dirty="0"/>
              <a:t>Move blocks to next level of cache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19699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Replacement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72654-A612-44B0-A77C-D75EF1ADC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600" dirty="0">
                <a:latin typeface="Calibri (Body)"/>
              </a:rPr>
              <a:t>How do we choose </a:t>
            </a:r>
            <a:r>
              <a:rPr lang="en-US" sz="3600" i="1" dirty="0">
                <a:solidFill>
                  <a:srgbClr val="7030A0"/>
                </a:solidFill>
                <a:latin typeface="Calibri (Body)"/>
              </a:rPr>
              <a:t>victim</a:t>
            </a:r>
            <a:r>
              <a:rPr lang="en-US" sz="3600" dirty="0">
                <a:latin typeface="Calibri (Body)"/>
              </a:rPr>
              <a:t>?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200" dirty="0">
                <a:latin typeface="Calibri (Body)"/>
              </a:rPr>
              <a:t>Verbs:</a:t>
            </a:r>
            <a:r>
              <a:rPr lang="en-US" sz="3200" i="1" dirty="0">
                <a:latin typeface="Calibri (Body)"/>
              </a:rPr>
              <a:t> Victimize, evict, replace, cast out</a:t>
            </a:r>
          </a:p>
          <a:p>
            <a:pPr>
              <a:lnSpc>
                <a:spcPct val="80000"/>
              </a:lnSpc>
              <a:defRPr/>
            </a:pPr>
            <a:r>
              <a:rPr lang="en-US" sz="3600" dirty="0">
                <a:latin typeface="Calibri (Body)"/>
              </a:rPr>
              <a:t>Many policies are possible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200" dirty="0">
                <a:latin typeface="Calibri (Body)"/>
              </a:rPr>
              <a:t>FIFO (first-in-first-out), shows </a:t>
            </a:r>
            <a:r>
              <a:rPr lang="en-US" sz="3200" i="1" dirty="0">
                <a:latin typeface="Calibri (Body)"/>
              </a:rPr>
              <a:t>anomaly 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GB" sz="2800" dirty="0">
                <a:solidFill>
                  <a:srgbClr val="FF0000"/>
                </a:solidFill>
                <a:latin typeface="Calibri (Body)"/>
              </a:rPr>
              <a:t>Check  line reference list 4 3 2 1 4 3 5 4 3 2 1 5 for 3-way and 4-way set</a:t>
            </a:r>
            <a:endParaRPr lang="en-US" sz="2800" dirty="0">
              <a:solidFill>
                <a:srgbClr val="FF0000"/>
              </a:solidFill>
              <a:latin typeface="Calibri (Body)"/>
            </a:endParaRP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200" dirty="0">
                <a:latin typeface="Calibri (Body)"/>
              </a:rPr>
              <a:t>LRU (least recently used), pseudo-LRU	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200" dirty="0">
                <a:latin typeface="Calibri (Body)"/>
              </a:rPr>
              <a:t>LFU (least frequently used)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GB" sz="3200" dirty="0">
                <a:latin typeface="Calibri (Body)"/>
              </a:rPr>
              <a:t>NRU </a:t>
            </a:r>
            <a:r>
              <a:rPr lang="en-US" sz="3200" dirty="0">
                <a:latin typeface="Calibri (Body)"/>
              </a:rPr>
              <a:t>(not recently used) 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200" dirty="0">
                <a:latin typeface="Calibri (Body)"/>
              </a:rPr>
              <a:t>Random </a:t>
            </a:r>
            <a:r>
              <a:rPr lang="en-US" sz="3200" dirty="0">
                <a:latin typeface="Calibri (Body)"/>
                <a:sym typeface="Wingdings" pitchFamily="2" charset="2"/>
              </a:rPr>
              <a:t> </a:t>
            </a:r>
            <a:r>
              <a:rPr lang="en-US" sz="3200" dirty="0">
                <a:latin typeface="Calibri (Body)"/>
              </a:rPr>
              <a:t>Pseudo-random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Calibri (Body)"/>
              </a:rPr>
              <a:t>Optimal</a:t>
            </a:r>
          </a:p>
          <a:p>
            <a:endParaRPr lang="en-US" sz="3600" dirty="0">
              <a:latin typeface="Calibri (Body)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311952-92D7-A6AF-DF41-4D5EC201BA18}"/>
              </a:ext>
            </a:extLst>
          </p:cNvPr>
          <p:cNvSpPr txBox="1"/>
          <p:nvPr/>
        </p:nvSpPr>
        <p:spPr>
          <a:xfrm>
            <a:off x="2666288" y="5895549"/>
            <a:ext cx="90414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a-IR" dirty="0">
                <a:solidFill>
                  <a:schemeClr val="accent6">
                    <a:lumMod val="75000"/>
                  </a:schemeClr>
                </a:solidFill>
                <a:cs typeface="B Yekan" panose="00000400000000000000" pitchFamily="2" charset="-78"/>
              </a:rPr>
              <a:t>بهترین گزینه برای اخراج گزینه ای است که دیرتر از سایر </a:t>
            </a:r>
            <a:r>
              <a:rPr lang="fa-IR" dirty="0" err="1">
                <a:solidFill>
                  <a:schemeClr val="accent6">
                    <a:lumMod val="75000"/>
                  </a:schemeClr>
                </a:solidFill>
                <a:cs typeface="B Yekan" panose="00000400000000000000" pitchFamily="2" charset="-78"/>
              </a:rPr>
              <a:t>بلاکهای</a:t>
            </a:r>
            <a:r>
              <a:rPr lang="fa-IR" dirty="0">
                <a:solidFill>
                  <a:schemeClr val="accent6">
                    <a:lumMod val="75000"/>
                  </a:schemeClr>
                </a:solidFill>
                <a:cs typeface="B Yekan" panose="00000400000000000000" pitchFamily="2" charset="-78"/>
              </a:rPr>
              <a:t> موجود، به آن دسترسی خواهیم داشت.</a:t>
            </a:r>
          </a:p>
        </p:txBody>
      </p:sp>
    </p:spTree>
    <p:extLst>
      <p:ext uri="{BB962C8B-B14F-4D97-AF65-F5344CB8AC3E}">
        <p14:creationId xmlns:p14="http://schemas.microsoft.com/office/powerpoint/2010/main" val="7599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Least-Recently Used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472654-A612-44B0-A77C-D75EF1ADC8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10000"/>
                  </a:lnSpc>
                  <a:defRPr/>
                </a:pPr>
                <a:r>
                  <a:rPr lang="en-US" b="1" dirty="0">
                    <a:solidFill>
                      <a:srgbClr val="0070C0"/>
                    </a:solidFill>
                    <a:latin typeface="Calibri (Body)"/>
                  </a:rPr>
                  <a:t>For </a:t>
                </a:r>
                <a:r>
                  <a:rPr lang="en-US" b="1" i="1" dirty="0">
                    <a:solidFill>
                      <a:srgbClr val="0070C0"/>
                    </a:solidFill>
                    <a:latin typeface="Calibri (Body)"/>
                  </a:rPr>
                  <a:t>W</a:t>
                </a:r>
                <a:r>
                  <a:rPr lang="en-US" b="1" dirty="0">
                    <a:solidFill>
                      <a:srgbClr val="0070C0"/>
                    </a:solidFill>
                    <a:latin typeface="Calibri (Body)"/>
                  </a:rPr>
                  <a:t>=2, LRU is equivalent to NRU</a:t>
                </a:r>
              </a:p>
              <a:p>
                <a:pPr lvl="1">
                  <a:lnSpc>
                    <a:spcPct val="110000"/>
                  </a:lnSpc>
                  <a:buFont typeface="Arial" charset="0"/>
                  <a:buChar char="•"/>
                  <a:defRPr/>
                </a:pPr>
                <a:r>
                  <a:rPr lang="en-US" sz="2800" dirty="0">
                    <a:latin typeface="Calibri (Body)"/>
                  </a:rPr>
                  <a:t>Single bit per set indicates LRU/NRU</a:t>
                </a:r>
              </a:p>
              <a:p>
                <a:pPr lvl="1">
                  <a:lnSpc>
                    <a:spcPct val="110000"/>
                  </a:lnSpc>
                  <a:buFont typeface="Arial" charset="0"/>
                  <a:buChar char="•"/>
                  <a:defRPr/>
                </a:pPr>
                <a:r>
                  <a:rPr lang="en-US" sz="2800" dirty="0">
                    <a:latin typeface="Calibri (Body)"/>
                  </a:rPr>
                  <a:t>Set/clear on each access</a:t>
                </a:r>
              </a:p>
              <a:p>
                <a:pPr>
                  <a:lnSpc>
                    <a:spcPct val="110000"/>
                  </a:lnSpc>
                  <a:defRPr/>
                </a:pPr>
                <a:r>
                  <a:rPr lang="en-US" b="1" dirty="0">
                    <a:solidFill>
                      <a:srgbClr val="0070C0"/>
                    </a:solidFill>
                    <a:latin typeface="Calibri (Body)"/>
                  </a:rPr>
                  <a:t>For W&gt;2, LRU is difficult/expensive</a:t>
                </a:r>
              </a:p>
              <a:p>
                <a:pPr lvl="1">
                  <a:lnSpc>
                    <a:spcPct val="110000"/>
                  </a:lnSpc>
                  <a:buFont typeface="Arial" charset="0"/>
                  <a:buChar char="•"/>
                  <a:defRPr/>
                </a:pPr>
                <a:r>
                  <a:rPr lang="en-US" sz="2800" dirty="0">
                    <a:latin typeface="Calibri (Body)"/>
                  </a:rPr>
                  <a:t>Timestamps? How many bits?</a:t>
                </a:r>
              </a:p>
              <a:p>
                <a:pPr lvl="2">
                  <a:lnSpc>
                    <a:spcPct val="110000"/>
                  </a:lnSpc>
                  <a:buFont typeface="Arial" charset="0"/>
                  <a:buChar char="•"/>
                  <a:defRPr/>
                </a:pPr>
                <a:r>
                  <a:rPr lang="en-US" sz="2400" dirty="0">
                    <a:latin typeface="Calibri (Body)"/>
                  </a:rPr>
                  <a:t>Must find min timestamp on each eviction</a:t>
                </a:r>
              </a:p>
              <a:p>
                <a:pPr lvl="1">
                  <a:lnSpc>
                    <a:spcPct val="110000"/>
                  </a:lnSpc>
                  <a:buFont typeface="Arial" charset="0"/>
                  <a:buChar char="•"/>
                  <a:defRPr/>
                </a:pPr>
                <a:r>
                  <a:rPr lang="en-US" sz="2800" dirty="0">
                    <a:latin typeface="Calibri (Body)"/>
                  </a:rPr>
                  <a:t>Sorted list? Re-sort on every access?</a:t>
                </a:r>
              </a:p>
              <a:p>
                <a:pPr>
                  <a:lnSpc>
                    <a:spcPct val="110000"/>
                  </a:lnSpc>
                  <a:defRPr/>
                </a:pPr>
                <a:r>
                  <a:rPr lang="en-US" b="1" dirty="0">
                    <a:solidFill>
                      <a:srgbClr val="0070C0"/>
                    </a:solidFill>
                    <a:latin typeface="Calibri (Body)"/>
                  </a:rPr>
                  <a:t>Overhead: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𝑾</m:t>
                    </m:r>
                    <m:r>
                      <a:rPr lang="en-US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Calibri (Body)"/>
                  </a:rPr>
                  <a:t>  bits per block</a:t>
                </a:r>
              </a:p>
              <a:p>
                <a:pPr lvl="1">
                  <a:lnSpc>
                    <a:spcPct val="110000"/>
                  </a:lnSpc>
                  <a:defRPr/>
                </a:pPr>
                <a:r>
                  <a:rPr lang="en-US" b="1" dirty="0">
                    <a:solidFill>
                      <a:srgbClr val="0070C0"/>
                    </a:solidFill>
                    <a:latin typeface="Calibri (Body)"/>
                  </a:rPr>
                  <a:t>8way -&gt; 3 bit</a:t>
                </a:r>
              </a:p>
              <a:p>
                <a:pPr lvl="1">
                  <a:lnSpc>
                    <a:spcPct val="110000"/>
                  </a:lnSpc>
                  <a:buFont typeface="Arial" panose="020B0604020202020204" pitchFamily="34" charset="0"/>
                  <a:buNone/>
                  <a:defRPr/>
                </a:pPr>
                <a:endParaRPr lang="en-US" sz="2800" dirty="0">
                  <a:latin typeface="Calibri (Body)"/>
                </a:endParaRPr>
              </a:p>
              <a:p>
                <a:pPr>
                  <a:lnSpc>
                    <a:spcPct val="110000"/>
                  </a:lnSpc>
                </a:pPr>
                <a:endParaRPr lang="en-US" dirty="0">
                  <a:latin typeface="Calibri (Body)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472654-A612-44B0-A77C-D75EF1ADC8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30" t="-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39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LRU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6" name="Picture 44">
            <a:extLst>
              <a:ext uri="{FF2B5EF4-FFF2-40B4-BE49-F238E27FC236}">
                <a16:creationId xmlns:a16="http://schemas.microsoft.com/office/drawing/2014/main" id="{8C2DAE98-9B80-4525-8A4D-A02BF8AB6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98" y="1090569"/>
            <a:ext cx="10841048" cy="563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12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Pseudo-LRU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67C24E63-1EBF-4A65-80BC-1F9AB101E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66" y="1258304"/>
            <a:ext cx="11165667" cy="5166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40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Pseudo-LRU</a:t>
            </a:r>
            <a:endParaRPr lang="en-US" dirty="0"/>
          </a:p>
        </p:txBody>
      </p:sp>
      <p:sp>
        <p:nvSpPr>
          <p:cNvPr id="113" name="Content Placeholder 112">
            <a:extLst>
              <a:ext uri="{FF2B5EF4-FFF2-40B4-BE49-F238E27FC236}">
                <a16:creationId xmlns:a16="http://schemas.microsoft.com/office/drawing/2014/main" id="{48FCA9FD-D5F0-E1B7-496F-0C5258EAD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grpSp>
        <p:nvGrpSpPr>
          <p:cNvPr id="5" name="Group 112">
            <a:extLst>
              <a:ext uri="{FF2B5EF4-FFF2-40B4-BE49-F238E27FC236}">
                <a16:creationId xmlns:a16="http://schemas.microsoft.com/office/drawing/2014/main" id="{86D5012B-9D66-4796-9C9E-0145B5C2F390}"/>
              </a:ext>
            </a:extLst>
          </p:cNvPr>
          <p:cNvGrpSpPr>
            <a:grpSpLocks/>
          </p:cNvGrpSpPr>
          <p:nvPr/>
        </p:nvGrpSpPr>
        <p:grpSpPr bwMode="auto">
          <a:xfrm>
            <a:off x="4385830" y="4061766"/>
            <a:ext cx="7207250" cy="2865436"/>
            <a:chOff x="385763" y="2547938"/>
            <a:chExt cx="7207799" cy="286508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1BB869F-1839-434D-A522-ED8AA73C892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604422" y="3941399"/>
              <a:ext cx="835025" cy="33337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457ECA56-01D8-48B4-92CE-E10DD6A02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763" y="2547938"/>
              <a:ext cx="49698" cy="222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70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endParaRPr lang="en-US" altLang="en-US" sz="2000"/>
            </a:p>
          </p:txBody>
        </p:sp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A6A624B1-5D3D-433C-9FD4-928C4A8CE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51" y="4675192"/>
              <a:ext cx="18275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</a:t>
              </a:r>
              <a:endParaRPr lang="en-US" altLang="en-US" sz="2000"/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AD969E26-1D34-4D90-B1A2-019C9F0CC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9827" y="4311654"/>
              <a:ext cx="6733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;</a:t>
              </a:r>
              <a:endParaRPr lang="en-US" altLang="en-US" sz="2000"/>
            </a:p>
          </p:txBody>
        </p:sp>
        <p:sp>
          <p:nvSpPr>
            <p:cNvPr id="10" name="Rectangle 11">
              <a:extLst>
                <a:ext uri="{FF2B5EF4-FFF2-40B4-BE49-F238E27FC236}">
                  <a16:creationId xmlns:a16="http://schemas.microsoft.com/office/drawing/2014/main" id="{350CF6B6-958F-4021-B01B-5496E867F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5052" y="4311654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2000"/>
            </a:p>
          </p:txBody>
        </p:sp>
        <p:sp>
          <p:nvSpPr>
            <p:cNvPr id="11" name="Rectangle 12">
              <a:extLst>
                <a:ext uri="{FF2B5EF4-FFF2-40B4-BE49-F238E27FC236}">
                  <a16:creationId xmlns:a16="http://schemas.microsoft.com/office/drawing/2014/main" id="{DFB6339A-DD98-4F02-AF62-BE2B789BC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840" y="4311654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12" name="Rectangle 13">
              <a:extLst>
                <a:ext uri="{FF2B5EF4-FFF2-40B4-BE49-F238E27FC236}">
                  <a16:creationId xmlns:a16="http://schemas.microsoft.com/office/drawing/2014/main" id="{CBF6F350-7469-4002-97D6-5BAE260AB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3239" y="4311654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13" name="Rectangle 14">
              <a:extLst>
                <a:ext uri="{FF2B5EF4-FFF2-40B4-BE49-F238E27FC236}">
                  <a16:creationId xmlns:a16="http://schemas.microsoft.com/office/drawing/2014/main" id="{4533ECA1-8F4F-4AEA-B824-1C342BD19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139" y="4311654"/>
              <a:ext cx="70056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replace</a:t>
              </a:r>
              <a:endParaRPr lang="en-US" altLang="en-US" sz="2000"/>
            </a:p>
          </p:txBody>
        </p:sp>
        <p:sp>
          <p:nvSpPr>
            <p:cNvPr id="14" name="Rectangle 15">
              <a:extLst>
                <a:ext uri="{FF2B5EF4-FFF2-40B4-BE49-F238E27FC236}">
                  <a16:creationId xmlns:a16="http://schemas.microsoft.com/office/drawing/2014/main" id="{80708253-4A55-452E-9758-CE0FB9D124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3089" y="4311654"/>
              <a:ext cx="54025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then </a:t>
              </a:r>
              <a:endParaRPr lang="en-US" altLang="en-US" sz="2000"/>
            </a:p>
          </p:txBody>
        </p:sp>
        <p:sp>
          <p:nvSpPr>
            <p:cNvPr id="15" name="Rectangle 16">
              <a:extLst>
                <a:ext uri="{FF2B5EF4-FFF2-40B4-BE49-F238E27FC236}">
                  <a16:creationId xmlns:a16="http://schemas.microsoft.com/office/drawing/2014/main" id="{F2283841-57B0-482C-A2A3-1495E040D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539" y="4311654"/>
              <a:ext cx="234634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11</a:t>
              </a:r>
              <a:endParaRPr lang="en-US" altLang="en-US" sz="2000"/>
            </a:p>
          </p:txBody>
        </p:sp>
        <p:sp>
          <p:nvSpPr>
            <p:cNvPr id="16" name="Rectangle 17">
              <a:extLst>
                <a:ext uri="{FF2B5EF4-FFF2-40B4-BE49-F238E27FC236}">
                  <a16:creationId xmlns:a16="http://schemas.microsoft.com/office/drawing/2014/main" id="{5857BD67-4218-4942-A73E-355777FB9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114" y="4311654"/>
              <a:ext cx="14909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if</a:t>
              </a:r>
              <a:endParaRPr lang="en-US" altLang="en-US" sz="2000"/>
            </a:p>
          </p:txBody>
        </p:sp>
        <p:sp>
          <p:nvSpPr>
            <p:cNvPr id="17" name="Rectangle 18">
              <a:extLst>
                <a:ext uri="{FF2B5EF4-FFF2-40B4-BE49-F238E27FC236}">
                  <a16:creationId xmlns:a16="http://schemas.microsoft.com/office/drawing/2014/main" id="{C62CB723-45C9-45FE-B8A2-260B297C7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51" y="4311654"/>
              <a:ext cx="36551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</a:t>
              </a:r>
              <a:endParaRPr lang="en-US" altLang="en-US" sz="2000"/>
            </a:p>
          </p:txBody>
        </p:sp>
        <p:sp>
          <p:nvSpPr>
            <p:cNvPr id="18" name="Rectangle 19">
              <a:extLst>
                <a:ext uri="{FF2B5EF4-FFF2-40B4-BE49-F238E27FC236}">
                  <a16:creationId xmlns:a16="http://schemas.microsoft.com/office/drawing/2014/main" id="{720D2A6E-E57C-403E-8F86-CDE82616C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3165" y="3946529"/>
              <a:ext cx="6733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;</a:t>
              </a:r>
              <a:endParaRPr lang="en-US" altLang="en-US" sz="2000"/>
            </a:p>
          </p:txBody>
        </p:sp>
        <p:sp>
          <p:nvSpPr>
            <p:cNvPr id="19" name="Rectangle 20">
              <a:extLst>
                <a:ext uri="{FF2B5EF4-FFF2-40B4-BE49-F238E27FC236}">
                  <a16:creationId xmlns:a16="http://schemas.microsoft.com/office/drawing/2014/main" id="{0285AAA9-ACCD-42A1-BE48-85A1A83EB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2" y="3946529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2000"/>
            </a:p>
          </p:txBody>
        </p:sp>
        <p:sp>
          <p:nvSpPr>
            <p:cNvPr id="20" name="Rectangle 21">
              <a:extLst>
                <a:ext uri="{FF2B5EF4-FFF2-40B4-BE49-F238E27FC236}">
                  <a16:creationId xmlns:a16="http://schemas.microsoft.com/office/drawing/2014/main" id="{BFC6FA4E-2C2D-4772-ACF1-44C5AE477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4890" y="3946529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21" name="Rectangle 22">
              <a:extLst>
                <a:ext uri="{FF2B5EF4-FFF2-40B4-BE49-F238E27FC236}">
                  <a16:creationId xmlns:a16="http://schemas.microsoft.com/office/drawing/2014/main" id="{650AC19B-1763-4A60-87B0-35B60E3A62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2289" y="3946529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22" name="Rectangle 23">
              <a:extLst>
                <a:ext uri="{FF2B5EF4-FFF2-40B4-BE49-F238E27FC236}">
                  <a16:creationId xmlns:a16="http://schemas.microsoft.com/office/drawing/2014/main" id="{7E9004A1-5CAA-48EE-A912-0C02C3890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9189" y="3946529"/>
              <a:ext cx="70056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replace</a:t>
              </a:r>
              <a:endParaRPr lang="en-US" altLang="en-US" sz="2000" dirty="0"/>
            </a:p>
          </p:txBody>
        </p:sp>
        <p:sp>
          <p:nvSpPr>
            <p:cNvPr id="23" name="Rectangle 24">
              <a:extLst>
                <a:ext uri="{FF2B5EF4-FFF2-40B4-BE49-F238E27FC236}">
                  <a16:creationId xmlns:a16="http://schemas.microsoft.com/office/drawing/2014/main" id="{D0325401-9A07-4F11-9411-DF809DAEA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139" y="3946529"/>
              <a:ext cx="54025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then </a:t>
              </a:r>
              <a:endParaRPr lang="en-US" altLang="en-US" sz="2000"/>
            </a:p>
          </p:txBody>
        </p:sp>
        <p:sp>
          <p:nvSpPr>
            <p:cNvPr id="24" name="Rectangle 25">
              <a:extLst>
                <a:ext uri="{FF2B5EF4-FFF2-40B4-BE49-F238E27FC236}">
                  <a16:creationId xmlns:a16="http://schemas.microsoft.com/office/drawing/2014/main" id="{7DFF9F9B-DC60-42E4-85EE-8535997549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539" y="3946529"/>
              <a:ext cx="243675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10</a:t>
              </a:r>
              <a:endParaRPr lang="en-US" altLang="en-US" sz="2000"/>
            </a:p>
          </p:txBody>
        </p:sp>
        <p:sp>
          <p:nvSpPr>
            <p:cNvPr id="25" name="Rectangle 26">
              <a:extLst>
                <a:ext uri="{FF2B5EF4-FFF2-40B4-BE49-F238E27FC236}">
                  <a16:creationId xmlns:a16="http://schemas.microsoft.com/office/drawing/2014/main" id="{0DC1D4BB-07ED-4B7E-AD22-12A1ABF7E3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114" y="3946529"/>
              <a:ext cx="14909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if</a:t>
              </a:r>
              <a:endParaRPr lang="en-US" altLang="en-US" sz="2000"/>
            </a:p>
          </p:txBody>
        </p: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9FA998EE-017A-49FA-9410-184C817F4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51" y="3946529"/>
              <a:ext cx="36551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</a:t>
              </a:r>
              <a:endParaRPr lang="en-US" altLang="en-US" sz="2000"/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E5242684-243D-4446-8A1A-C6ED6D08C6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1890" y="3582991"/>
              <a:ext cx="6733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;</a:t>
              </a:r>
              <a:endParaRPr lang="en-US" altLang="en-US" sz="2000"/>
            </a:p>
          </p:txBody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0D375CA5-C91E-47EF-B0F7-FD4E929758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227" y="3582991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2000"/>
            </a:p>
          </p:txBody>
        </p:sp>
        <p:sp>
          <p:nvSpPr>
            <p:cNvPr id="29" name="Rectangle 30">
              <a:extLst>
                <a:ext uri="{FF2B5EF4-FFF2-40B4-BE49-F238E27FC236}">
                  <a16:creationId xmlns:a16="http://schemas.microsoft.com/office/drawing/2014/main" id="{14FE0498-6DD8-4833-9B24-3E294A4E7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8065" y="3582991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30" name="Rectangle 31">
              <a:extLst>
                <a:ext uri="{FF2B5EF4-FFF2-40B4-BE49-F238E27FC236}">
                  <a16:creationId xmlns:a16="http://schemas.microsoft.com/office/drawing/2014/main" id="{C1D8626E-5E3D-4309-8684-7AFE6D6AD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5464" y="3582991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31" name="Rectangle 32">
              <a:extLst>
                <a:ext uri="{FF2B5EF4-FFF2-40B4-BE49-F238E27FC236}">
                  <a16:creationId xmlns:a16="http://schemas.microsoft.com/office/drawing/2014/main" id="{7BF14C81-45E2-416E-B465-C8DE1E967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2364" y="3582991"/>
              <a:ext cx="70056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replace</a:t>
              </a:r>
              <a:endParaRPr lang="en-US" altLang="en-US" sz="2000"/>
            </a:p>
          </p:txBody>
        </p:sp>
        <p:sp>
          <p:nvSpPr>
            <p:cNvPr id="32" name="Rectangle 33">
              <a:extLst>
                <a:ext uri="{FF2B5EF4-FFF2-40B4-BE49-F238E27FC236}">
                  <a16:creationId xmlns:a16="http://schemas.microsoft.com/office/drawing/2014/main" id="{A69E7C2D-6A08-4AB4-A536-D873F58D3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314" y="3582991"/>
              <a:ext cx="54025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then </a:t>
              </a:r>
              <a:endParaRPr lang="en-US" altLang="en-US" sz="2000"/>
            </a:p>
          </p:txBody>
        </p:sp>
        <p:sp>
          <p:nvSpPr>
            <p:cNvPr id="33" name="Rectangle 34">
              <a:extLst>
                <a:ext uri="{FF2B5EF4-FFF2-40B4-BE49-F238E27FC236}">
                  <a16:creationId xmlns:a16="http://schemas.microsoft.com/office/drawing/2014/main" id="{B64E63F0-9B6C-4E07-A155-F7D969B73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5764" y="3582991"/>
              <a:ext cx="243675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01</a:t>
              </a:r>
              <a:endParaRPr lang="en-US" altLang="en-US" sz="2000"/>
            </a:p>
          </p:txBody>
        </p:sp>
        <p:sp>
          <p:nvSpPr>
            <p:cNvPr id="34" name="Rectangle 35">
              <a:extLst>
                <a:ext uri="{FF2B5EF4-FFF2-40B4-BE49-F238E27FC236}">
                  <a16:creationId xmlns:a16="http://schemas.microsoft.com/office/drawing/2014/main" id="{CFF092F9-C1C3-4EED-9254-CC4BE70EF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114" y="3582991"/>
              <a:ext cx="14909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if</a:t>
              </a:r>
              <a:endParaRPr lang="en-US" altLang="en-US" sz="2000"/>
            </a:p>
          </p:txBody>
        </p:sp>
        <p:sp>
          <p:nvSpPr>
            <p:cNvPr id="35" name="Rectangle 36">
              <a:extLst>
                <a:ext uri="{FF2B5EF4-FFF2-40B4-BE49-F238E27FC236}">
                  <a16:creationId xmlns:a16="http://schemas.microsoft.com/office/drawing/2014/main" id="{FDAB0607-2690-4C72-805B-85DF53063A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51" y="3582991"/>
              <a:ext cx="36551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</a:t>
              </a:r>
              <a:endParaRPr lang="en-US" altLang="en-US" sz="2000"/>
            </a:p>
          </p:txBody>
        </p:sp>
        <p:sp>
          <p:nvSpPr>
            <p:cNvPr id="36" name="Rectangle 37">
              <a:extLst>
                <a:ext uri="{FF2B5EF4-FFF2-40B4-BE49-F238E27FC236}">
                  <a16:creationId xmlns:a16="http://schemas.microsoft.com/office/drawing/2014/main" id="{B213022F-3C7A-4F75-915A-6BFC8D17F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2215" y="3217866"/>
              <a:ext cx="6733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;</a:t>
              </a:r>
              <a:endParaRPr lang="en-US" altLang="en-US" sz="2000"/>
            </a:p>
          </p:txBody>
        </p:sp>
        <p:sp>
          <p:nvSpPr>
            <p:cNvPr id="37" name="Rectangle 38">
              <a:extLst>
                <a:ext uri="{FF2B5EF4-FFF2-40B4-BE49-F238E27FC236}">
                  <a16:creationId xmlns:a16="http://schemas.microsoft.com/office/drawing/2014/main" id="{E0E73BA0-591C-454E-A169-B7B4715AB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9502" y="3217866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2000"/>
            </a:p>
          </p:txBody>
        </p:sp>
        <p:sp>
          <p:nvSpPr>
            <p:cNvPr id="38" name="Rectangle 39">
              <a:extLst>
                <a:ext uri="{FF2B5EF4-FFF2-40B4-BE49-F238E27FC236}">
                  <a16:creationId xmlns:a16="http://schemas.microsoft.com/office/drawing/2014/main" id="{90A5C5B9-740C-43C0-83A9-179968894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7115" y="3217866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39" name="Rectangle 40">
              <a:extLst>
                <a:ext uri="{FF2B5EF4-FFF2-40B4-BE49-F238E27FC236}">
                  <a16:creationId xmlns:a16="http://schemas.microsoft.com/office/drawing/2014/main" id="{0FFE1BE5-063F-4661-84C7-CC8F7AAFD4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4514" y="3217866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40" name="Rectangle 41">
              <a:extLst>
                <a:ext uri="{FF2B5EF4-FFF2-40B4-BE49-F238E27FC236}">
                  <a16:creationId xmlns:a16="http://schemas.microsoft.com/office/drawing/2014/main" id="{08CA2E63-1575-4580-A03A-C21D38CAE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1414" y="3217866"/>
              <a:ext cx="70056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replace</a:t>
              </a:r>
              <a:endParaRPr lang="en-US" altLang="en-US" sz="2000" dirty="0"/>
            </a:p>
          </p:txBody>
        </p:sp>
        <p:sp>
          <p:nvSpPr>
            <p:cNvPr id="41" name="Rectangle 42">
              <a:extLst>
                <a:ext uri="{FF2B5EF4-FFF2-40B4-BE49-F238E27FC236}">
                  <a16:creationId xmlns:a16="http://schemas.microsoft.com/office/drawing/2014/main" id="{42FF4EC9-371B-4EAC-B0C6-8326E54CE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4364" y="3217866"/>
              <a:ext cx="54025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then </a:t>
              </a:r>
              <a:endParaRPr lang="en-US" altLang="en-US" sz="2000"/>
            </a:p>
          </p:txBody>
        </p:sp>
        <p:sp>
          <p:nvSpPr>
            <p:cNvPr id="42" name="Rectangle 43">
              <a:extLst>
                <a:ext uri="{FF2B5EF4-FFF2-40B4-BE49-F238E27FC236}">
                  <a16:creationId xmlns:a16="http://schemas.microsoft.com/office/drawing/2014/main" id="{2D01FC32-4606-4361-94E6-B539FB721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5764" y="3217866"/>
              <a:ext cx="243675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00</a:t>
              </a:r>
              <a:endParaRPr lang="en-US" altLang="en-US" sz="2000"/>
            </a:p>
          </p:txBody>
        </p:sp>
        <p:sp>
          <p:nvSpPr>
            <p:cNvPr id="43" name="Rectangle 44">
              <a:extLst>
                <a:ext uri="{FF2B5EF4-FFF2-40B4-BE49-F238E27FC236}">
                  <a16:creationId xmlns:a16="http://schemas.microsoft.com/office/drawing/2014/main" id="{9F025DE7-154F-440C-BE49-CB7E6DB79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114" y="3217866"/>
              <a:ext cx="14909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if</a:t>
              </a:r>
              <a:endParaRPr lang="en-US" altLang="en-US" sz="2000"/>
            </a:p>
          </p:txBody>
        </p:sp>
        <p:sp>
          <p:nvSpPr>
            <p:cNvPr id="44" name="Rectangle 45">
              <a:extLst>
                <a:ext uri="{FF2B5EF4-FFF2-40B4-BE49-F238E27FC236}">
                  <a16:creationId xmlns:a16="http://schemas.microsoft.com/office/drawing/2014/main" id="{B65A3EAE-5EE7-4847-A6E6-88F8B43804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51" y="3217866"/>
              <a:ext cx="36551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</a:t>
              </a:r>
              <a:endParaRPr lang="en-US" altLang="en-US" sz="2000"/>
            </a:p>
          </p:txBody>
        </p:sp>
        <p:sp>
          <p:nvSpPr>
            <p:cNvPr id="45" name="Rectangle 46">
              <a:extLst>
                <a:ext uri="{FF2B5EF4-FFF2-40B4-BE49-F238E27FC236}">
                  <a16:creationId xmlns:a16="http://schemas.microsoft.com/office/drawing/2014/main" id="{B43A2684-96AD-48D3-A211-A3111D14C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515" y="2859091"/>
              <a:ext cx="690948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80486)</a:t>
              </a:r>
              <a:endParaRPr lang="en-US" altLang="en-US" sz="2000"/>
            </a:p>
          </p:txBody>
        </p:sp>
        <p:sp>
          <p:nvSpPr>
            <p:cNvPr id="46" name="Rectangle 47">
              <a:extLst>
                <a:ext uri="{FF2B5EF4-FFF2-40B4-BE49-F238E27FC236}">
                  <a16:creationId xmlns:a16="http://schemas.microsoft.com/office/drawing/2014/main" id="{DD3B417B-D7F4-4CBD-930A-E396D6AAE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3065" y="2859091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47" name="Rectangle 48">
              <a:extLst>
                <a:ext uri="{FF2B5EF4-FFF2-40B4-BE49-F238E27FC236}">
                  <a16:creationId xmlns:a16="http://schemas.microsoft.com/office/drawing/2014/main" id="{09D6B0B8-A5B7-4D6D-B593-F76E8DC35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0790" y="2859091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Intel</a:t>
              </a:r>
              <a:endParaRPr lang="en-US" altLang="en-US" sz="2000"/>
            </a:p>
          </p:txBody>
        </p:sp>
        <p:sp>
          <p:nvSpPr>
            <p:cNvPr id="48" name="Rectangle 49">
              <a:extLst>
                <a:ext uri="{FF2B5EF4-FFF2-40B4-BE49-F238E27FC236}">
                  <a16:creationId xmlns:a16="http://schemas.microsoft.com/office/drawing/2014/main" id="{81074D09-E271-4B21-81C3-9F34969681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6315" y="2859091"/>
              <a:ext cx="25008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in </a:t>
              </a:r>
              <a:endParaRPr lang="en-US" altLang="en-US" sz="2000"/>
            </a:p>
          </p:txBody>
        </p:sp>
        <p:sp>
          <p:nvSpPr>
            <p:cNvPr id="49" name="Rectangle 50">
              <a:extLst>
                <a:ext uri="{FF2B5EF4-FFF2-40B4-BE49-F238E27FC236}">
                  <a16:creationId xmlns:a16="http://schemas.microsoft.com/office/drawing/2014/main" id="{AA953F7E-43B0-4F65-8FA9-68919E247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8689" y="2859091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50" name="Rectangle 51">
              <a:extLst>
                <a:ext uri="{FF2B5EF4-FFF2-40B4-BE49-F238E27FC236}">
                  <a16:creationId xmlns:a16="http://schemas.microsoft.com/office/drawing/2014/main" id="{96CAFFE2-A6B6-4C85-928C-6C76F9BAC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3714" y="2859091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used</a:t>
              </a:r>
              <a:endParaRPr lang="en-US" altLang="en-US" sz="2000"/>
            </a:p>
          </p:txBody>
        </p:sp>
        <p:sp>
          <p:nvSpPr>
            <p:cNvPr id="51" name="Rectangle 52">
              <a:extLst>
                <a:ext uri="{FF2B5EF4-FFF2-40B4-BE49-F238E27FC236}">
                  <a16:creationId xmlns:a16="http://schemas.microsoft.com/office/drawing/2014/main" id="{4266BCC2-9A8D-419E-8DF7-96098B9EF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7989" y="2859091"/>
              <a:ext cx="817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2000"/>
            </a:p>
          </p:txBody>
        </p:sp>
        <p:sp>
          <p:nvSpPr>
            <p:cNvPr id="52" name="Rectangle 53">
              <a:extLst>
                <a:ext uri="{FF2B5EF4-FFF2-40B4-BE49-F238E27FC236}">
                  <a16:creationId xmlns:a16="http://schemas.microsoft.com/office/drawing/2014/main" id="{BC07A7CA-4DDD-4D89-8FCA-C9A62C2AF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039" y="2859091"/>
              <a:ext cx="6733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:</a:t>
              </a:r>
              <a:endParaRPr lang="en-US" altLang="en-US" sz="2000"/>
            </a:p>
          </p:txBody>
        </p:sp>
        <p:sp>
          <p:nvSpPr>
            <p:cNvPr id="53" name="Rectangle 54">
              <a:extLst>
                <a:ext uri="{FF2B5EF4-FFF2-40B4-BE49-F238E27FC236}">
                  <a16:creationId xmlns:a16="http://schemas.microsoft.com/office/drawing/2014/main" id="{6BA94F38-4379-4802-9197-E4EE20155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276" y="4459292"/>
              <a:ext cx="70532" cy="143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GB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2000"/>
            </a:p>
          </p:txBody>
        </p:sp>
        <p:sp>
          <p:nvSpPr>
            <p:cNvPr id="54" name="Rectangle 55">
              <a:extLst>
                <a:ext uri="{FF2B5EF4-FFF2-40B4-BE49-F238E27FC236}">
                  <a16:creationId xmlns:a16="http://schemas.microsoft.com/office/drawing/2014/main" id="{052941C3-247D-46CA-A649-30C0A5AB2C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539" y="4459292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2000"/>
            </a:p>
          </p:txBody>
        </p:sp>
        <p:sp>
          <p:nvSpPr>
            <p:cNvPr id="55" name="Rectangle 56">
              <a:extLst>
                <a:ext uri="{FF2B5EF4-FFF2-40B4-BE49-F238E27FC236}">
                  <a16:creationId xmlns:a16="http://schemas.microsoft.com/office/drawing/2014/main" id="{2B41035A-CE54-4385-BE66-A67615AE7A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276" y="4095754"/>
              <a:ext cx="70532" cy="143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GB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2000"/>
            </a:p>
          </p:txBody>
        </p:sp>
        <p:sp>
          <p:nvSpPr>
            <p:cNvPr id="56" name="Rectangle 57">
              <a:extLst>
                <a:ext uri="{FF2B5EF4-FFF2-40B4-BE49-F238E27FC236}">
                  <a16:creationId xmlns:a16="http://schemas.microsoft.com/office/drawing/2014/main" id="{4BD2CF38-06C4-4373-9389-29CD59439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539" y="4095754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2000"/>
            </a:p>
          </p:txBody>
        </p:sp>
        <p:sp>
          <p:nvSpPr>
            <p:cNvPr id="57" name="Rectangle 58">
              <a:extLst>
                <a:ext uri="{FF2B5EF4-FFF2-40B4-BE49-F238E27FC236}">
                  <a16:creationId xmlns:a16="http://schemas.microsoft.com/office/drawing/2014/main" id="{9F096BAE-047A-44B1-A2C9-BEF2A1756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276" y="3730629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2000"/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577E27E7-7B28-4CCF-B96D-ABC4127D0A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539" y="3730629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2000"/>
            </a:p>
          </p:txBody>
        </p:sp>
        <p:sp>
          <p:nvSpPr>
            <p:cNvPr id="59" name="Rectangle 60">
              <a:extLst>
                <a:ext uri="{FF2B5EF4-FFF2-40B4-BE49-F238E27FC236}">
                  <a16:creationId xmlns:a16="http://schemas.microsoft.com/office/drawing/2014/main" id="{DB46D8FC-8831-438C-9E47-E0B443D75F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276" y="3367088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2000"/>
            </a:p>
          </p:txBody>
        </p:sp>
        <p:sp>
          <p:nvSpPr>
            <p:cNvPr id="60" name="Rectangle 61">
              <a:extLst>
                <a:ext uri="{FF2B5EF4-FFF2-40B4-BE49-F238E27FC236}">
                  <a16:creationId xmlns:a16="http://schemas.microsoft.com/office/drawing/2014/main" id="{DD93427A-352C-44F2-A8DE-97DA25C8E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539" y="3367091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2000"/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F26DE8CD-8554-47AE-B6CE-40E5B6959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739" y="4311654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Line</a:t>
              </a:r>
              <a:endParaRPr lang="en-US" altLang="en-US" sz="2000"/>
            </a:p>
          </p:txBody>
        </p:sp>
        <p:sp>
          <p:nvSpPr>
            <p:cNvPr id="62" name="Rectangle 63">
              <a:extLst>
                <a:ext uri="{FF2B5EF4-FFF2-40B4-BE49-F238E27FC236}">
                  <a16:creationId xmlns:a16="http://schemas.microsoft.com/office/drawing/2014/main" id="{98DD3086-9EC1-43A4-87AD-52271C077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089" y="4311654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63" name="Rectangle 64">
              <a:extLst>
                <a:ext uri="{FF2B5EF4-FFF2-40B4-BE49-F238E27FC236}">
                  <a16:creationId xmlns:a16="http://schemas.microsoft.com/office/drawing/2014/main" id="{E2955344-9D68-4725-9AF6-29E2183A30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651" y="4311654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64" name="Rectangle 65">
              <a:extLst>
                <a:ext uri="{FF2B5EF4-FFF2-40B4-BE49-F238E27FC236}">
                  <a16:creationId xmlns:a16="http://schemas.microsoft.com/office/drawing/2014/main" id="{ECEB6B4E-DB3B-4452-92A3-A55CA1C549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5789" y="3946529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Line</a:t>
              </a:r>
              <a:endParaRPr lang="en-US" altLang="en-US" sz="2000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C1E02A85-5FA5-42C2-933D-A69013719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089" y="3946525"/>
              <a:ext cx="122238" cy="249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66" name="Rectangle 67">
              <a:extLst>
                <a:ext uri="{FF2B5EF4-FFF2-40B4-BE49-F238E27FC236}">
                  <a16:creationId xmlns:a16="http://schemas.microsoft.com/office/drawing/2014/main" id="{B687C562-98FA-4DD5-8F5E-F6CF621DC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651" y="3946529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67" name="Rectangle 68">
              <a:extLst>
                <a:ext uri="{FF2B5EF4-FFF2-40B4-BE49-F238E27FC236}">
                  <a16:creationId xmlns:a16="http://schemas.microsoft.com/office/drawing/2014/main" id="{FDE81563-6690-4143-8C17-A8776856F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8964" y="3582991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Line</a:t>
              </a:r>
              <a:endParaRPr lang="en-US" altLang="en-US" sz="2000"/>
            </a:p>
          </p:txBody>
        </p:sp>
        <p:sp>
          <p:nvSpPr>
            <p:cNvPr id="68" name="Rectangle 69">
              <a:extLst>
                <a:ext uri="{FF2B5EF4-FFF2-40B4-BE49-F238E27FC236}">
                  <a16:creationId xmlns:a16="http://schemas.microsoft.com/office/drawing/2014/main" id="{3F37704B-4CE6-4550-A4AE-D25175745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089" y="3582991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69" name="Rectangle 70">
              <a:extLst>
                <a:ext uri="{FF2B5EF4-FFF2-40B4-BE49-F238E27FC236}">
                  <a16:creationId xmlns:a16="http://schemas.microsoft.com/office/drawing/2014/main" id="{619A4573-7022-4E01-8E8A-A9934A0981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651" y="3582991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70" name="Rectangle 71">
              <a:extLst>
                <a:ext uri="{FF2B5EF4-FFF2-40B4-BE49-F238E27FC236}">
                  <a16:creationId xmlns:a16="http://schemas.microsoft.com/office/drawing/2014/main" id="{9148BEED-82A4-41F7-A339-C44385AA4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8014" y="3217866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Line</a:t>
              </a:r>
              <a:endParaRPr lang="en-US" altLang="en-US" sz="2000"/>
            </a:p>
          </p:txBody>
        </p:sp>
        <p:sp>
          <p:nvSpPr>
            <p:cNvPr id="71" name="Rectangle 72">
              <a:extLst>
                <a:ext uri="{FF2B5EF4-FFF2-40B4-BE49-F238E27FC236}">
                  <a16:creationId xmlns:a16="http://schemas.microsoft.com/office/drawing/2014/main" id="{88C6AF91-5EBF-489F-AC65-ACF5CE219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090" y="3217867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72" name="Rectangle 73">
              <a:extLst>
                <a:ext uri="{FF2B5EF4-FFF2-40B4-BE49-F238E27FC236}">
                  <a16:creationId xmlns:a16="http://schemas.microsoft.com/office/drawing/2014/main" id="{94900B58-44B9-4F07-83EC-4A9859DEC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652" y="3217867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 dirty="0"/>
            </a:p>
          </p:txBody>
        </p:sp>
        <p:sp>
          <p:nvSpPr>
            <p:cNvPr id="73" name="Rectangle 74">
              <a:extLst>
                <a:ext uri="{FF2B5EF4-FFF2-40B4-BE49-F238E27FC236}">
                  <a16:creationId xmlns:a16="http://schemas.microsoft.com/office/drawing/2014/main" id="{07869209-3419-4DD6-8761-2953F6EF1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9627" y="2859091"/>
              <a:ext cx="70056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replace</a:t>
              </a:r>
              <a:endParaRPr lang="en-US" altLang="en-US" sz="2000"/>
            </a:p>
          </p:txBody>
        </p:sp>
        <p:sp>
          <p:nvSpPr>
            <p:cNvPr id="74" name="Rectangle 75">
              <a:extLst>
                <a:ext uri="{FF2B5EF4-FFF2-40B4-BE49-F238E27FC236}">
                  <a16:creationId xmlns:a16="http://schemas.microsoft.com/office/drawing/2014/main" id="{FE350CF8-70B6-4BEC-9A8B-324EAB548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426" y="2859091"/>
              <a:ext cx="48735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LRU</a:t>
              </a:r>
              <a:endParaRPr lang="en-US" altLang="en-US" sz="2000"/>
            </a:p>
          </p:txBody>
        </p:sp>
        <p:sp>
          <p:nvSpPr>
            <p:cNvPr id="75" name="Rectangle 76">
              <a:extLst>
                <a:ext uri="{FF2B5EF4-FFF2-40B4-BE49-F238E27FC236}">
                  <a16:creationId xmlns:a16="http://schemas.microsoft.com/office/drawing/2014/main" id="{F6A6B2D6-0D21-430C-9ECC-73FB5A0D8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214" y="2859091"/>
              <a:ext cx="70377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Pseudo</a:t>
              </a:r>
              <a:endParaRPr lang="en-US" altLang="en-US" sz="2000"/>
            </a:p>
          </p:txBody>
        </p:sp>
        <p:sp>
          <p:nvSpPr>
            <p:cNvPr id="76" name="Rectangle 77">
              <a:extLst>
                <a:ext uri="{FF2B5EF4-FFF2-40B4-BE49-F238E27FC236}">
                  <a16:creationId xmlns:a16="http://schemas.microsoft.com/office/drawing/2014/main" id="{8822FCB3-40C5-44C7-A5E4-CE1E8E0D2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264" y="4284667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en-US" sz="2000"/>
            </a:p>
          </p:txBody>
        </p:sp>
        <p:sp>
          <p:nvSpPr>
            <p:cNvPr id="77" name="Rectangle 78">
              <a:extLst>
                <a:ext uri="{FF2B5EF4-FFF2-40B4-BE49-F238E27FC236}">
                  <a16:creationId xmlns:a16="http://schemas.microsoft.com/office/drawing/2014/main" id="{A096D6AA-59D2-4068-A14A-7A1ADCED7D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264" y="3919542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en-US" sz="2000"/>
            </a:p>
          </p:txBody>
        </p:sp>
        <p:sp>
          <p:nvSpPr>
            <p:cNvPr id="78" name="Rectangle 79">
              <a:extLst>
                <a:ext uri="{FF2B5EF4-FFF2-40B4-BE49-F238E27FC236}">
                  <a16:creationId xmlns:a16="http://schemas.microsoft.com/office/drawing/2014/main" id="{87D0CB2E-032F-462E-9120-45D27F851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264" y="3556004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en-US" sz="2000"/>
            </a:p>
          </p:txBody>
        </p:sp>
        <p:sp>
          <p:nvSpPr>
            <p:cNvPr id="79" name="Rectangle 80">
              <a:extLst>
                <a:ext uri="{FF2B5EF4-FFF2-40B4-BE49-F238E27FC236}">
                  <a16:creationId xmlns:a16="http://schemas.microsoft.com/office/drawing/2014/main" id="{B792D6AA-5F55-4704-A8F9-97FE4E8033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264" y="3190878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en-US" sz="2000"/>
            </a:p>
          </p:txBody>
        </p:sp>
        <p:sp>
          <p:nvSpPr>
            <p:cNvPr id="80" name="Rectangle 81">
              <a:extLst>
                <a:ext uri="{FF2B5EF4-FFF2-40B4-BE49-F238E27FC236}">
                  <a16:creationId xmlns:a16="http://schemas.microsoft.com/office/drawing/2014/main" id="{18F077CE-3FCE-4BF1-BD27-34FB67BC5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0239" y="2832103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-</a:t>
              </a:r>
              <a:endParaRPr lang="en-US" altLang="en-US" sz="2000"/>
            </a:p>
          </p:txBody>
        </p:sp>
        <p:sp>
          <p:nvSpPr>
            <p:cNvPr id="81" name="Rectangle 82">
              <a:extLst>
                <a:ext uri="{FF2B5EF4-FFF2-40B4-BE49-F238E27FC236}">
                  <a16:creationId xmlns:a16="http://schemas.microsoft.com/office/drawing/2014/main" id="{1941E63C-F512-4835-9127-0E5330207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1101" y="2832103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-</a:t>
              </a:r>
              <a:endParaRPr lang="en-US" altLang="en-US" sz="2000"/>
            </a:p>
          </p:txBody>
        </p:sp>
        <p:grpSp>
          <p:nvGrpSpPr>
            <p:cNvPr id="82" name="Group 86">
              <a:extLst>
                <a:ext uri="{FF2B5EF4-FFF2-40B4-BE49-F238E27FC236}">
                  <a16:creationId xmlns:a16="http://schemas.microsoft.com/office/drawing/2014/main" id="{47157719-141B-4367-93C7-04245ED73D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1487" y="3677877"/>
              <a:ext cx="1362075" cy="508000"/>
              <a:chOff x="4568" y="2279"/>
              <a:chExt cx="858" cy="320"/>
            </a:xfrm>
          </p:grpSpPr>
          <p:sp>
            <p:nvSpPr>
              <p:cNvPr id="109" name="Freeform 84">
                <a:extLst>
                  <a:ext uri="{FF2B5EF4-FFF2-40B4-BE49-F238E27FC236}">
                    <a16:creationId xmlns:a16="http://schemas.microsoft.com/office/drawing/2014/main" id="{03EBE2A6-C9E7-4263-BC12-99D28E649D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8" y="2279"/>
                <a:ext cx="858" cy="320"/>
              </a:xfrm>
              <a:custGeom>
                <a:avLst/>
                <a:gdLst>
                  <a:gd name="T0" fmla="*/ 0 w 858"/>
                  <a:gd name="T1" fmla="*/ 0 h 320"/>
                  <a:gd name="T2" fmla="*/ 215 w 858"/>
                  <a:gd name="T3" fmla="*/ 320 h 320"/>
                  <a:gd name="T4" fmla="*/ 643 w 858"/>
                  <a:gd name="T5" fmla="*/ 320 h 320"/>
                  <a:gd name="T6" fmla="*/ 858 w 858"/>
                  <a:gd name="T7" fmla="*/ 0 h 320"/>
                  <a:gd name="T8" fmla="*/ 0 w 858"/>
                  <a:gd name="T9" fmla="*/ 0 h 3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58"/>
                  <a:gd name="T16" fmla="*/ 0 h 320"/>
                  <a:gd name="T17" fmla="*/ 858 w 858"/>
                  <a:gd name="T18" fmla="*/ 320 h 3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58" h="320">
                    <a:moveTo>
                      <a:pt x="0" y="0"/>
                    </a:moveTo>
                    <a:lnTo>
                      <a:pt x="215" y="320"/>
                    </a:lnTo>
                    <a:lnTo>
                      <a:pt x="643" y="320"/>
                    </a:lnTo>
                    <a:lnTo>
                      <a:pt x="85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85">
                <a:extLst>
                  <a:ext uri="{FF2B5EF4-FFF2-40B4-BE49-F238E27FC236}">
                    <a16:creationId xmlns:a16="http://schemas.microsoft.com/office/drawing/2014/main" id="{14DEB19A-A153-4397-A78C-683BDBC663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8" y="2279"/>
                <a:ext cx="858" cy="320"/>
              </a:xfrm>
              <a:custGeom>
                <a:avLst/>
                <a:gdLst>
                  <a:gd name="T0" fmla="*/ 0 w 858"/>
                  <a:gd name="T1" fmla="*/ 0 h 320"/>
                  <a:gd name="T2" fmla="*/ 215 w 858"/>
                  <a:gd name="T3" fmla="*/ 320 h 320"/>
                  <a:gd name="T4" fmla="*/ 643 w 858"/>
                  <a:gd name="T5" fmla="*/ 320 h 320"/>
                  <a:gd name="T6" fmla="*/ 858 w 858"/>
                  <a:gd name="T7" fmla="*/ 0 h 320"/>
                  <a:gd name="T8" fmla="*/ 0 w 858"/>
                  <a:gd name="T9" fmla="*/ 0 h 3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58"/>
                  <a:gd name="T16" fmla="*/ 0 h 320"/>
                  <a:gd name="T17" fmla="*/ 858 w 858"/>
                  <a:gd name="T18" fmla="*/ 320 h 3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58" h="320">
                    <a:moveTo>
                      <a:pt x="0" y="0"/>
                    </a:moveTo>
                    <a:lnTo>
                      <a:pt x="215" y="320"/>
                    </a:lnTo>
                    <a:lnTo>
                      <a:pt x="643" y="320"/>
                    </a:lnTo>
                    <a:lnTo>
                      <a:pt x="858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" name="Freeform 87">
              <a:extLst>
                <a:ext uri="{FF2B5EF4-FFF2-40B4-BE49-F238E27FC236}">
                  <a16:creationId xmlns:a16="http://schemas.microsoft.com/office/drawing/2014/main" id="{E430C77F-502B-4197-99DC-17F37242CB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58385" y="2965086"/>
              <a:ext cx="119063" cy="1924050"/>
            </a:xfrm>
            <a:custGeom>
              <a:avLst/>
              <a:gdLst>
                <a:gd name="T0" fmla="*/ 2147483646 w 400"/>
                <a:gd name="T1" fmla="*/ 2147483646 h 6433"/>
                <a:gd name="T2" fmla="*/ 2147483646 w 400"/>
                <a:gd name="T3" fmla="*/ 2147483646 h 6433"/>
                <a:gd name="T4" fmla="*/ 2147483646 w 400"/>
                <a:gd name="T5" fmla="*/ 2147483646 h 6433"/>
                <a:gd name="T6" fmla="*/ 2147483646 w 400"/>
                <a:gd name="T7" fmla="*/ 2147483646 h 6433"/>
                <a:gd name="T8" fmla="*/ 2147483646 w 400"/>
                <a:gd name="T9" fmla="*/ 2147483646 h 6433"/>
                <a:gd name="T10" fmla="*/ 2147483646 w 400"/>
                <a:gd name="T11" fmla="*/ 0 h 6433"/>
                <a:gd name="T12" fmla="*/ 2147483646 w 400"/>
                <a:gd name="T13" fmla="*/ 2147483646 h 6433"/>
                <a:gd name="T14" fmla="*/ 2147483646 w 400"/>
                <a:gd name="T15" fmla="*/ 2147483646 h 6433"/>
                <a:gd name="T16" fmla="*/ 2147483646 w 400"/>
                <a:gd name="T17" fmla="*/ 2147483646 h 6433"/>
                <a:gd name="T18" fmla="*/ 0 w 400"/>
                <a:gd name="T19" fmla="*/ 2147483646 h 6433"/>
                <a:gd name="T20" fmla="*/ 2147483646 w 400"/>
                <a:gd name="T21" fmla="*/ 2147483646 h 64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0"/>
                <a:gd name="T34" fmla="*/ 0 h 6433"/>
                <a:gd name="T35" fmla="*/ 400 w 400"/>
                <a:gd name="T36" fmla="*/ 6433 h 643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0" h="6433">
                  <a:moveTo>
                    <a:pt x="233" y="33"/>
                  </a:moveTo>
                  <a:lnTo>
                    <a:pt x="233" y="6100"/>
                  </a:lnTo>
                  <a:cubicBezTo>
                    <a:pt x="233" y="6119"/>
                    <a:pt x="218" y="6133"/>
                    <a:pt x="200" y="6133"/>
                  </a:cubicBezTo>
                  <a:cubicBezTo>
                    <a:pt x="181" y="6133"/>
                    <a:pt x="166" y="6119"/>
                    <a:pt x="166" y="6100"/>
                  </a:cubicBezTo>
                  <a:lnTo>
                    <a:pt x="166" y="33"/>
                  </a:lnTo>
                  <a:cubicBezTo>
                    <a:pt x="166" y="15"/>
                    <a:pt x="181" y="0"/>
                    <a:pt x="200" y="0"/>
                  </a:cubicBezTo>
                  <a:cubicBezTo>
                    <a:pt x="218" y="0"/>
                    <a:pt x="233" y="15"/>
                    <a:pt x="233" y="33"/>
                  </a:cubicBezTo>
                  <a:close/>
                  <a:moveTo>
                    <a:pt x="400" y="6033"/>
                  </a:moveTo>
                  <a:lnTo>
                    <a:pt x="200" y="6433"/>
                  </a:lnTo>
                  <a:lnTo>
                    <a:pt x="0" y="6033"/>
                  </a:lnTo>
                  <a:lnTo>
                    <a:pt x="400" y="603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88">
              <a:extLst>
                <a:ext uri="{FF2B5EF4-FFF2-40B4-BE49-F238E27FC236}">
                  <a16:creationId xmlns:a16="http://schemas.microsoft.com/office/drawing/2014/main" id="{ECE7653C-EDA6-4697-85AE-C87364E0C2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10872" y="2965086"/>
              <a:ext cx="120650" cy="712787"/>
            </a:xfrm>
            <a:custGeom>
              <a:avLst/>
              <a:gdLst>
                <a:gd name="T0" fmla="*/ 2147483646 w 400"/>
                <a:gd name="T1" fmla="*/ 2147483646 h 2383"/>
                <a:gd name="T2" fmla="*/ 2147483646 w 400"/>
                <a:gd name="T3" fmla="*/ 2147483646 h 2383"/>
                <a:gd name="T4" fmla="*/ 2147483646 w 400"/>
                <a:gd name="T5" fmla="*/ 2147483646 h 2383"/>
                <a:gd name="T6" fmla="*/ 2147483646 w 400"/>
                <a:gd name="T7" fmla="*/ 2147483646 h 2383"/>
                <a:gd name="T8" fmla="*/ 2147483646 w 400"/>
                <a:gd name="T9" fmla="*/ 2147483646 h 2383"/>
                <a:gd name="T10" fmla="*/ 2147483646 w 400"/>
                <a:gd name="T11" fmla="*/ 0 h 2383"/>
                <a:gd name="T12" fmla="*/ 2147483646 w 400"/>
                <a:gd name="T13" fmla="*/ 2147483646 h 2383"/>
                <a:gd name="T14" fmla="*/ 2147483646 w 400"/>
                <a:gd name="T15" fmla="*/ 2147483646 h 2383"/>
                <a:gd name="T16" fmla="*/ 2147483646 w 400"/>
                <a:gd name="T17" fmla="*/ 2147483646 h 2383"/>
                <a:gd name="T18" fmla="*/ 0 w 400"/>
                <a:gd name="T19" fmla="*/ 2147483646 h 2383"/>
                <a:gd name="T20" fmla="*/ 2147483646 w 400"/>
                <a:gd name="T21" fmla="*/ 2147483646 h 23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0"/>
                <a:gd name="T34" fmla="*/ 0 h 2383"/>
                <a:gd name="T35" fmla="*/ 400 w 400"/>
                <a:gd name="T36" fmla="*/ 2383 h 23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0" h="2383">
                  <a:moveTo>
                    <a:pt x="233" y="33"/>
                  </a:moveTo>
                  <a:lnTo>
                    <a:pt x="233" y="2050"/>
                  </a:lnTo>
                  <a:cubicBezTo>
                    <a:pt x="233" y="2069"/>
                    <a:pt x="218" y="2083"/>
                    <a:pt x="200" y="2083"/>
                  </a:cubicBezTo>
                  <a:cubicBezTo>
                    <a:pt x="181" y="2083"/>
                    <a:pt x="166" y="2069"/>
                    <a:pt x="166" y="2050"/>
                  </a:cubicBezTo>
                  <a:lnTo>
                    <a:pt x="166" y="33"/>
                  </a:lnTo>
                  <a:cubicBezTo>
                    <a:pt x="166" y="15"/>
                    <a:pt x="181" y="0"/>
                    <a:pt x="200" y="0"/>
                  </a:cubicBezTo>
                  <a:cubicBezTo>
                    <a:pt x="218" y="0"/>
                    <a:pt x="233" y="15"/>
                    <a:pt x="233" y="33"/>
                  </a:cubicBezTo>
                  <a:close/>
                  <a:moveTo>
                    <a:pt x="400" y="1983"/>
                  </a:moveTo>
                  <a:lnTo>
                    <a:pt x="200" y="2383"/>
                  </a:lnTo>
                  <a:lnTo>
                    <a:pt x="0" y="1983"/>
                  </a:lnTo>
                  <a:lnTo>
                    <a:pt x="400" y="198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89">
              <a:extLst>
                <a:ext uri="{FF2B5EF4-FFF2-40B4-BE49-F238E27FC236}">
                  <a16:creationId xmlns:a16="http://schemas.microsoft.com/office/drawing/2014/main" id="{E316A5F7-A17F-4E55-9436-86F4A5E72A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264947" y="2965086"/>
              <a:ext cx="119063" cy="712787"/>
            </a:xfrm>
            <a:custGeom>
              <a:avLst/>
              <a:gdLst>
                <a:gd name="T0" fmla="*/ 2147483646 w 400"/>
                <a:gd name="T1" fmla="*/ 2147483646 h 2383"/>
                <a:gd name="T2" fmla="*/ 2147483646 w 400"/>
                <a:gd name="T3" fmla="*/ 2147483646 h 2383"/>
                <a:gd name="T4" fmla="*/ 2147483646 w 400"/>
                <a:gd name="T5" fmla="*/ 2147483646 h 2383"/>
                <a:gd name="T6" fmla="*/ 2147483646 w 400"/>
                <a:gd name="T7" fmla="*/ 2147483646 h 2383"/>
                <a:gd name="T8" fmla="*/ 2147483646 w 400"/>
                <a:gd name="T9" fmla="*/ 2147483646 h 2383"/>
                <a:gd name="T10" fmla="*/ 2147483646 w 400"/>
                <a:gd name="T11" fmla="*/ 0 h 2383"/>
                <a:gd name="T12" fmla="*/ 2147483646 w 400"/>
                <a:gd name="T13" fmla="*/ 2147483646 h 2383"/>
                <a:gd name="T14" fmla="*/ 2147483646 w 400"/>
                <a:gd name="T15" fmla="*/ 2147483646 h 2383"/>
                <a:gd name="T16" fmla="*/ 2147483646 w 400"/>
                <a:gd name="T17" fmla="*/ 2147483646 h 2383"/>
                <a:gd name="T18" fmla="*/ 0 w 400"/>
                <a:gd name="T19" fmla="*/ 2147483646 h 2383"/>
                <a:gd name="T20" fmla="*/ 2147483646 w 400"/>
                <a:gd name="T21" fmla="*/ 2147483646 h 23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0"/>
                <a:gd name="T34" fmla="*/ 0 h 2383"/>
                <a:gd name="T35" fmla="*/ 400 w 400"/>
                <a:gd name="T36" fmla="*/ 2383 h 23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0" h="2383">
                  <a:moveTo>
                    <a:pt x="233" y="33"/>
                  </a:moveTo>
                  <a:lnTo>
                    <a:pt x="233" y="2050"/>
                  </a:lnTo>
                  <a:cubicBezTo>
                    <a:pt x="233" y="2069"/>
                    <a:pt x="218" y="2083"/>
                    <a:pt x="200" y="2083"/>
                  </a:cubicBezTo>
                  <a:cubicBezTo>
                    <a:pt x="181" y="2083"/>
                    <a:pt x="166" y="2069"/>
                    <a:pt x="166" y="2050"/>
                  </a:cubicBezTo>
                  <a:lnTo>
                    <a:pt x="166" y="33"/>
                  </a:lnTo>
                  <a:cubicBezTo>
                    <a:pt x="166" y="15"/>
                    <a:pt x="181" y="0"/>
                    <a:pt x="200" y="0"/>
                  </a:cubicBezTo>
                  <a:cubicBezTo>
                    <a:pt x="218" y="0"/>
                    <a:pt x="233" y="15"/>
                    <a:pt x="233" y="33"/>
                  </a:cubicBezTo>
                  <a:close/>
                  <a:moveTo>
                    <a:pt x="400" y="1983"/>
                  </a:moveTo>
                  <a:lnTo>
                    <a:pt x="200" y="2383"/>
                  </a:lnTo>
                  <a:lnTo>
                    <a:pt x="0" y="1983"/>
                  </a:lnTo>
                  <a:lnTo>
                    <a:pt x="400" y="198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90">
              <a:extLst>
                <a:ext uri="{FF2B5EF4-FFF2-40B4-BE49-F238E27FC236}">
                  <a16:creationId xmlns:a16="http://schemas.microsoft.com/office/drawing/2014/main" id="{22A6CD67-99E0-44E7-AA81-E0522DED9A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815685" y="4176349"/>
              <a:ext cx="119063" cy="712787"/>
            </a:xfrm>
            <a:custGeom>
              <a:avLst/>
              <a:gdLst>
                <a:gd name="T0" fmla="*/ 2147483646 w 400"/>
                <a:gd name="T1" fmla="*/ 2147483646 h 2383"/>
                <a:gd name="T2" fmla="*/ 2147483646 w 400"/>
                <a:gd name="T3" fmla="*/ 2147483646 h 2383"/>
                <a:gd name="T4" fmla="*/ 2147483646 w 400"/>
                <a:gd name="T5" fmla="*/ 2147483646 h 2383"/>
                <a:gd name="T6" fmla="*/ 2147483646 w 400"/>
                <a:gd name="T7" fmla="*/ 2147483646 h 2383"/>
                <a:gd name="T8" fmla="*/ 2147483646 w 400"/>
                <a:gd name="T9" fmla="*/ 2147483646 h 2383"/>
                <a:gd name="T10" fmla="*/ 2147483646 w 400"/>
                <a:gd name="T11" fmla="*/ 0 h 2383"/>
                <a:gd name="T12" fmla="*/ 2147483646 w 400"/>
                <a:gd name="T13" fmla="*/ 2147483646 h 2383"/>
                <a:gd name="T14" fmla="*/ 2147483646 w 400"/>
                <a:gd name="T15" fmla="*/ 2147483646 h 2383"/>
                <a:gd name="T16" fmla="*/ 2147483646 w 400"/>
                <a:gd name="T17" fmla="*/ 2147483646 h 2383"/>
                <a:gd name="T18" fmla="*/ 0 w 400"/>
                <a:gd name="T19" fmla="*/ 2147483646 h 2383"/>
                <a:gd name="T20" fmla="*/ 2147483646 w 400"/>
                <a:gd name="T21" fmla="*/ 2147483646 h 23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0"/>
                <a:gd name="T34" fmla="*/ 0 h 2383"/>
                <a:gd name="T35" fmla="*/ 400 w 400"/>
                <a:gd name="T36" fmla="*/ 2383 h 23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0" h="2383">
                  <a:moveTo>
                    <a:pt x="233" y="33"/>
                  </a:moveTo>
                  <a:lnTo>
                    <a:pt x="233" y="2050"/>
                  </a:lnTo>
                  <a:cubicBezTo>
                    <a:pt x="233" y="2069"/>
                    <a:pt x="218" y="2083"/>
                    <a:pt x="200" y="2083"/>
                  </a:cubicBezTo>
                  <a:cubicBezTo>
                    <a:pt x="181" y="2083"/>
                    <a:pt x="166" y="2069"/>
                    <a:pt x="166" y="2050"/>
                  </a:cubicBezTo>
                  <a:lnTo>
                    <a:pt x="166" y="33"/>
                  </a:lnTo>
                  <a:cubicBezTo>
                    <a:pt x="166" y="15"/>
                    <a:pt x="181" y="0"/>
                    <a:pt x="200" y="0"/>
                  </a:cubicBezTo>
                  <a:cubicBezTo>
                    <a:pt x="218" y="0"/>
                    <a:pt x="233" y="15"/>
                    <a:pt x="233" y="33"/>
                  </a:cubicBezTo>
                  <a:close/>
                  <a:moveTo>
                    <a:pt x="400" y="1983"/>
                  </a:moveTo>
                  <a:lnTo>
                    <a:pt x="200" y="2383"/>
                  </a:lnTo>
                  <a:lnTo>
                    <a:pt x="0" y="1983"/>
                  </a:lnTo>
                  <a:lnTo>
                    <a:pt x="400" y="198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7" name="Group 96">
              <a:extLst>
                <a:ext uri="{FF2B5EF4-FFF2-40B4-BE49-F238E27FC236}">
                  <a16:creationId xmlns:a16="http://schemas.microsoft.com/office/drawing/2014/main" id="{49234513-250F-42A0-80E0-68F22B1B36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79149" y="3427050"/>
              <a:ext cx="666750" cy="614363"/>
              <a:chOff x="4787" y="2121"/>
              <a:chExt cx="420" cy="387"/>
            </a:xfrm>
          </p:grpSpPr>
          <p:sp>
            <p:nvSpPr>
              <p:cNvPr id="104" name="Rectangle 91">
                <a:extLst>
                  <a:ext uri="{FF2B5EF4-FFF2-40B4-BE49-F238E27FC236}">
                    <a16:creationId xmlns:a16="http://schemas.microsoft.com/office/drawing/2014/main" id="{A8760401-6CE7-4D2B-8404-DC57E9E212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3" y="2351"/>
                <a:ext cx="290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Mux</a:t>
                </a:r>
                <a:endParaRPr lang="en-US" altLang="en-US" sz="2000"/>
              </a:p>
            </p:txBody>
          </p:sp>
          <p:sp>
            <p:nvSpPr>
              <p:cNvPr id="105" name="Rectangle 92">
                <a:extLst>
                  <a:ext uri="{FF2B5EF4-FFF2-40B4-BE49-F238E27FC236}">
                    <a16:creationId xmlns:a16="http://schemas.microsoft.com/office/drawing/2014/main" id="{B1F0FD28-9920-4D0F-8FAC-72FFF9831C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1" y="2351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</a:t>
                </a:r>
                <a:endParaRPr lang="en-US" altLang="en-US" sz="2000"/>
              </a:p>
            </p:txBody>
          </p:sp>
          <p:sp>
            <p:nvSpPr>
              <p:cNvPr id="106" name="Rectangle 93">
                <a:extLst>
                  <a:ext uri="{FF2B5EF4-FFF2-40B4-BE49-F238E27FC236}">
                    <a16:creationId xmlns:a16="http://schemas.microsoft.com/office/drawing/2014/main" id="{A641E005-9C8B-4A20-AA2A-B7F1BAFA87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30" y="2121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1</a:t>
                </a:r>
                <a:endParaRPr lang="en-US" altLang="en-US" sz="2000"/>
              </a:p>
            </p:txBody>
          </p:sp>
          <p:sp>
            <p:nvSpPr>
              <p:cNvPr id="107" name="Rectangle 94">
                <a:extLst>
                  <a:ext uri="{FF2B5EF4-FFF2-40B4-BE49-F238E27FC236}">
                    <a16:creationId xmlns:a16="http://schemas.microsoft.com/office/drawing/2014/main" id="{5AE1B2F9-4FFB-4FFF-8663-0FDA7DA210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54" y="2121"/>
                <a:ext cx="30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     </a:t>
                </a:r>
                <a:endParaRPr lang="en-US" altLang="en-US" sz="2000"/>
              </a:p>
            </p:txBody>
          </p:sp>
          <p:sp>
            <p:nvSpPr>
              <p:cNvPr id="108" name="Rectangle 95">
                <a:extLst>
                  <a:ext uri="{FF2B5EF4-FFF2-40B4-BE49-F238E27FC236}">
                    <a16:creationId xmlns:a16="http://schemas.microsoft.com/office/drawing/2014/main" id="{D384581C-9B55-4B25-8CD3-E4266636C5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7" y="2121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0</a:t>
                </a:r>
                <a:endParaRPr lang="en-US" altLang="en-US" sz="2000"/>
              </a:p>
            </p:txBody>
          </p:sp>
        </p:grpSp>
        <p:grpSp>
          <p:nvGrpSpPr>
            <p:cNvPr id="88" name="Group 107">
              <a:extLst>
                <a:ext uri="{FF2B5EF4-FFF2-40B4-BE49-F238E27FC236}">
                  <a16:creationId xmlns:a16="http://schemas.microsoft.com/office/drawing/2014/main" id="{D608663F-E849-42E8-BB84-1814C25F0C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23449" y="2638068"/>
              <a:ext cx="1951038" cy="293688"/>
              <a:chOff x="4059" y="1624"/>
              <a:chExt cx="1229" cy="185"/>
            </a:xfrm>
          </p:grpSpPr>
          <p:sp>
            <p:nvSpPr>
              <p:cNvPr id="94" name="Rectangle 97">
                <a:extLst>
                  <a:ext uri="{FF2B5EF4-FFF2-40B4-BE49-F238E27FC236}">
                    <a16:creationId xmlns:a16="http://schemas.microsoft.com/office/drawing/2014/main" id="{613EAC22-2858-49E1-9857-084CB4B175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4" y="1718"/>
                <a:ext cx="44" cy="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1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  <a:endParaRPr lang="en-US" altLang="en-US" sz="2000"/>
              </a:p>
            </p:txBody>
          </p:sp>
          <p:sp>
            <p:nvSpPr>
              <p:cNvPr id="95" name="Rectangle 98">
                <a:extLst>
                  <a:ext uri="{FF2B5EF4-FFF2-40B4-BE49-F238E27FC236}">
                    <a16:creationId xmlns:a16="http://schemas.microsoft.com/office/drawing/2014/main" id="{38D2CC51-4446-418B-933B-C0D856F4BE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86" y="1718"/>
                <a:ext cx="44" cy="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1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1</a:t>
                </a:r>
                <a:endParaRPr lang="en-US" altLang="en-US" sz="2000"/>
              </a:p>
            </p:txBody>
          </p:sp>
          <p:sp>
            <p:nvSpPr>
              <p:cNvPr id="96" name="Rectangle 99">
                <a:extLst>
                  <a:ext uri="{FF2B5EF4-FFF2-40B4-BE49-F238E27FC236}">
                    <a16:creationId xmlns:a16="http://schemas.microsoft.com/office/drawing/2014/main" id="{677ED1BD-9A57-4800-9428-2D0D8A612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1" y="1718"/>
                <a:ext cx="44" cy="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1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0</a:t>
                </a:r>
                <a:endParaRPr lang="en-US" altLang="en-US" sz="2000"/>
              </a:p>
            </p:txBody>
          </p:sp>
          <p:sp>
            <p:nvSpPr>
              <p:cNvPr id="97" name="Rectangle 100">
                <a:extLst>
                  <a:ext uri="{FF2B5EF4-FFF2-40B4-BE49-F238E27FC236}">
                    <a16:creationId xmlns:a16="http://schemas.microsoft.com/office/drawing/2014/main" id="{1AE2B6AE-ABAE-4977-B6F7-FCE5B10D5D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4" y="1624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</a:t>
                </a:r>
                <a:endParaRPr lang="en-US" altLang="en-US" sz="2000"/>
              </a:p>
            </p:txBody>
          </p:sp>
          <p:sp>
            <p:nvSpPr>
              <p:cNvPr id="98" name="Rectangle 101">
                <a:extLst>
                  <a:ext uri="{FF2B5EF4-FFF2-40B4-BE49-F238E27FC236}">
                    <a16:creationId xmlns:a16="http://schemas.microsoft.com/office/drawing/2014/main" id="{72D4A2E6-9F6B-4214-85BA-0D8E716181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38" y="1624"/>
                <a:ext cx="384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       </a:t>
                </a:r>
                <a:endParaRPr lang="en-US" altLang="en-US" sz="2000"/>
              </a:p>
            </p:txBody>
          </p:sp>
          <p:sp>
            <p:nvSpPr>
              <p:cNvPr id="99" name="Rectangle 102">
                <a:extLst>
                  <a:ext uri="{FF2B5EF4-FFF2-40B4-BE49-F238E27FC236}">
                    <a16:creationId xmlns:a16="http://schemas.microsoft.com/office/drawing/2014/main" id="{3779A219-2119-48BF-9C79-BB68C3534E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56" y="1624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</a:t>
                </a:r>
                <a:endParaRPr lang="en-US" altLang="en-US" sz="2000"/>
              </a:p>
            </p:txBody>
          </p:sp>
          <p:sp>
            <p:nvSpPr>
              <p:cNvPr id="100" name="Rectangle 103">
                <a:extLst>
                  <a:ext uri="{FF2B5EF4-FFF2-40B4-BE49-F238E27FC236}">
                    <a16:creationId xmlns:a16="http://schemas.microsoft.com/office/drawing/2014/main" id="{19FA506D-CF77-46C8-8109-75E00B700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9" y="1624"/>
                <a:ext cx="384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       </a:t>
                </a:r>
                <a:endParaRPr lang="en-US" altLang="en-US" sz="2000"/>
              </a:p>
            </p:txBody>
          </p:sp>
          <p:sp>
            <p:nvSpPr>
              <p:cNvPr id="101" name="Rectangle 104">
                <a:extLst>
                  <a:ext uri="{FF2B5EF4-FFF2-40B4-BE49-F238E27FC236}">
                    <a16:creationId xmlns:a16="http://schemas.microsoft.com/office/drawing/2014/main" id="{7AA6D5AF-46CB-46E6-B896-13BF889A83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1" y="1624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US" altLang="en-US" sz="2000"/>
              </a:p>
            </p:txBody>
          </p:sp>
          <p:sp>
            <p:nvSpPr>
              <p:cNvPr id="102" name="Rectangle 105">
                <a:extLst>
                  <a:ext uri="{FF2B5EF4-FFF2-40B4-BE49-F238E27FC236}">
                    <a16:creationId xmlns:a16="http://schemas.microsoft.com/office/drawing/2014/main" id="{4E4C3C58-07B4-45D1-BD80-8EE9DEC51F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2" y="1624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US" altLang="en-US" sz="2000"/>
              </a:p>
            </p:txBody>
          </p:sp>
          <p:sp>
            <p:nvSpPr>
              <p:cNvPr id="103" name="Rectangle 106">
                <a:extLst>
                  <a:ext uri="{FF2B5EF4-FFF2-40B4-BE49-F238E27FC236}">
                    <a16:creationId xmlns:a16="http://schemas.microsoft.com/office/drawing/2014/main" id="{374E0103-FDE6-4313-962E-FC6FFD4C39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9" y="1624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 i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US" altLang="en-US" sz="2000" dirty="0"/>
              </a:p>
            </p:txBody>
          </p:sp>
        </p:grpSp>
        <p:sp>
          <p:nvSpPr>
            <p:cNvPr id="89" name="Freeform 108">
              <a:extLst>
                <a:ext uri="{FF2B5EF4-FFF2-40B4-BE49-F238E27FC236}">
                  <a16:creationId xmlns:a16="http://schemas.microsoft.com/office/drawing/2014/main" id="{7D71B10F-1F71-4D01-8925-40F9B27F6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6947" y="5012961"/>
              <a:ext cx="1466850" cy="142875"/>
            </a:xfrm>
            <a:custGeom>
              <a:avLst/>
              <a:gdLst>
                <a:gd name="T0" fmla="*/ 2147483646 w 4900"/>
                <a:gd name="T1" fmla="*/ 0 h 477"/>
                <a:gd name="T2" fmla="*/ 2147483646 w 4900"/>
                <a:gd name="T3" fmla="*/ 2147483646 h 477"/>
                <a:gd name="T4" fmla="*/ 2147483646 w 4900"/>
                <a:gd name="T5" fmla="*/ 2147483646 h 477"/>
                <a:gd name="T6" fmla="*/ 2147483646 w 4900"/>
                <a:gd name="T7" fmla="*/ 2147483646 h 477"/>
                <a:gd name="T8" fmla="*/ 2147483646 w 4900"/>
                <a:gd name="T9" fmla="*/ 2147483646 h 477"/>
                <a:gd name="T10" fmla="*/ 2147483646 w 4900"/>
                <a:gd name="T11" fmla="*/ 2147483646 h 477"/>
                <a:gd name="T12" fmla="*/ 0 w 4900"/>
                <a:gd name="T13" fmla="*/ 0 h 4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00"/>
                <a:gd name="T22" fmla="*/ 0 h 477"/>
                <a:gd name="T23" fmla="*/ 4900 w 4900"/>
                <a:gd name="T24" fmla="*/ 477 h 47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00" h="477">
                  <a:moveTo>
                    <a:pt x="4900" y="0"/>
                  </a:moveTo>
                  <a:cubicBezTo>
                    <a:pt x="4900" y="132"/>
                    <a:pt x="4717" y="239"/>
                    <a:pt x="4492" y="239"/>
                  </a:cubicBezTo>
                  <a:lnTo>
                    <a:pt x="2858" y="239"/>
                  </a:lnTo>
                  <a:cubicBezTo>
                    <a:pt x="2633" y="239"/>
                    <a:pt x="2450" y="346"/>
                    <a:pt x="2450" y="477"/>
                  </a:cubicBezTo>
                  <a:cubicBezTo>
                    <a:pt x="2450" y="346"/>
                    <a:pt x="2267" y="239"/>
                    <a:pt x="2042" y="239"/>
                  </a:cubicBezTo>
                  <a:lnTo>
                    <a:pt x="408" y="239"/>
                  </a:lnTo>
                  <a:cubicBezTo>
                    <a:pt x="183" y="239"/>
                    <a:pt x="0" y="132"/>
                    <a:pt x="0" y="0"/>
                  </a:cubicBezTo>
                </a:path>
              </a:pathLst>
            </a:custGeom>
            <a:noFill/>
            <a:ln w="9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0" name="Group 112">
              <a:extLst>
                <a:ext uri="{FF2B5EF4-FFF2-40B4-BE49-F238E27FC236}">
                  <a16:creationId xmlns:a16="http://schemas.microsoft.com/office/drawing/2014/main" id="{2A84A780-41EA-4E1C-92BC-02DB3F1E78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5222" y="5163784"/>
              <a:ext cx="1216025" cy="249238"/>
              <a:chOff x="4205" y="3215"/>
              <a:chExt cx="766" cy="157"/>
            </a:xfrm>
          </p:grpSpPr>
          <p:sp>
            <p:nvSpPr>
              <p:cNvPr id="91" name="Rectangle 109">
                <a:extLst>
                  <a:ext uri="{FF2B5EF4-FFF2-40B4-BE49-F238E27FC236}">
                    <a16:creationId xmlns:a16="http://schemas.microsoft.com/office/drawing/2014/main" id="{E2EBEE97-E3A1-46F3-8BC5-CABCB631D9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2" y="3215"/>
                <a:ext cx="469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number</a:t>
                </a:r>
                <a:endParaRPr lang="en-US" altLang="en-US" sz="2000"/>
              </a:p>
            </p:txBody>
          </p:sp>
          <p:sp>
            <p:nvSpPr>
              <p:cNvPr id="92" name="Rectangle 110">
                <a:extLst>
                  <a:ext uri="{FF2B5EF4-FFF2-40B4-BE49-F238E27FC236}">
                    <a16:creationId xmlns:a16="http://schemas.microsoft.com/office/drawing/2014/main" id="{ECA58673-4EF1-44E0-AC1C-1A00336BAA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8" y="3215"/>
                <a:ext cx="38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sz="2000"/>
              </a:p>
            </p:txBody>
          </p:sp>
          <p:sp>
            <p:nvSpPr>
              <p:cNvPr id="93" name="Rectangle 111">
                <a:extLst>
                  <a:ext uri="{FF2B5EF4-FFF2-40B4-BE49-F238E27FC236}">
                    <a16:creationId xmlns:a16="http://schemas.microsoft.com/office/drawing/2014/main" id="{F2296E8D-E698-45A9-BC2A-A71CA13B8F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5" y="3215"/>
                <a:ext cx="281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Line</a:t>
                </a:r>
                <a:endParaRPr lang="en-US" altLang="en-US" sz="2000"/>
              </a:p>
            </p:txBody>
          </p:sp>
        </p:grpSp>
      </p:grpSp>
      <p:pic>
        <p:nvPicPr>
          <p:cNvPr id="112" name="Picture 2">
            <a:extLst>
              <a:ext uri="{FF2B5EF4-FFF2-40B4-BE49-F238E27FC236}">
                <a16:creationId xmlns:a16="http://schemas.microsoft.com/office/drawing/2014/main" id="{390987C2-7AE1-782A-8D65-FE723D99B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280" y="-2806"/>
            <a:ext cx="8281987" cy="3831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06503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2|36.6|1|3|12.1|3|36.8|1.6|7.4|4|10.7|1.4|10.4|1|0.9|2|1.5|16.6|1|1.1|1.6|1.1|1|1.7|0.4|0.5|0.3|0.3|0.5|0.4|1|1|12.4|0.9|1.1|2.8|0.8|0.9|1.1|0.9|1.2|60.3|1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5861</TotalTime>
  <Words>1190</Words>
  <Application>Microsoft Office PowerPoint</Application>
  <PresentationFormat>Widescreen</PresentationFormat>
  <Paragraphs>306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B Titr</vt:lpstr>
      <vt:lpstr>B Yekan</vt:lpstr>
      <vt:lpstr>Calibri</vt:lpstr>
      <vt:lpstr>Calibri (Body)</vt:lpstr>
      <vt:lpstr>Calibri Light</vt:lpstr>
      <vt:lpstr>Cambria Math</vt:lpstr>
      <vt:lpstr>Symbol</vt:lpstr>
      <vt:lpstr>Times New Roman</vt:lpstr>
      <vt:lpstr>Wingdings</vt:lpstr>
      <vt:lpstr>Office Theme</vt:lpstr>
      <vt:lpstr>معماری کامپیوتر پیشرفته</vt:lpstr>
      <vt:lpstr>Copyright Notice</vt:lpstr>
      <vt:lpstr>PowerPoint Presentation</vt:lpstr>
      <vt:lpstr>Replacement Policy</vt:lpstr>
      <vt:lpstr>Replacement Policy</vt:lpstr>
      <vt:lpstr>Least-Recently Used</vt:lpstr>
      <vt:lpstr>LRU</vt:lpstr>
      <vt:lpstr>Pseudo-LRU</vt:lpstr>
      <vt:lpstr>Pseudo-LRU</vt:lpstr>
      <vt:lpstr>Practical Pseudo-LRU</vt:lpstr>
      <vt:lpstr>Practical Pseudo-LRU In Action</vt:lpstr>
      <vt:lpstr>Practical Pseudo-LRU</vt:lpstr>
      <vt:lpstr>True LRU Shortcomings</vt:lpstr>
      <vt:lpstr>LIP (LRU Insertion Policy)</vt:lpstr>
      <vt:lpstr>Not Recently Used (NRU)</vt:lpstr>
      <vt:lpstr>Least Frequently Used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Haghighatdoost</cp:lastModifiedBy>
  <cp:revision>172</cp:revision>
  <dcterms:created xsi:type="dcterms:W3CDTF">2021-08-11T10:34:58Z</dcterms:created>
  <dcterms:modified xsi:type="dcterms:W3CDTF">2024-11-08T16:16:26Z</dcterms:modified>
</cp:coreProperties>
</file>