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6" r:id="rId2"/>
    <p:sldId id="735" r:id="rId3"/>
    <p:sldId id="694" r:id="rId4"/>
    <p:sldId id="719" r:id="rId5"/>
    <p:sldId id="720" r:id="rId6"/>
    <p:sldId id="721" r:id="rId7"/>
    <p:sldId id="722" r:id="rId8"/>
    <p:sldId id="723" r:id="rId9"/>
    <p:sldId id="724" r:id="rId10"/>
    <p:sldId id="725" r:id="rId11"/>
    <p:sldId id="264" r:id="rId12"/>
    <p:sldId id="726" r:id="rId13"/>
    <p:sldId id="727" r:id="rId14"/>
    <p:sldId id="258" r:id="rId15"/>
    <p:sldId id="728" r:id="rId16"/>
    <p:sldId id="271" r:id="rId17"/>
    <p:sldId id="265" r:id="rId18"/>
    <p:sldId id="266" r:id="rId19"/>
    <p:sldId id="729" r:id="rId20"/>
    <p:sldId id="730" r:id="rId21"/>
    <p:sldId id="731" r:id="rId22"/>
    <p:sldId id="732" r:id="rId23"/>
    <p:sldId id="733" r:id="rId24"/>
    <p:sldId id="734" r:id="rId25"/>
    <p:sldId id="718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aghighatDoost,Vahid" initials="H" lastIdx="1" clrIdx="0">
    <p:extLst>
      <p:ext uri="{19B8F6BF-5375-455C-9EA6-DF929625EA0E}">
        <p15:presenceInfo xmlns:p15="http://schemas.microsoft.com/office/powerpoint/2012/main" userId="S-1-5-21-38883444-773867774-137248731-773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5B9BD5"/>
    <a:srgbClr val="FFFFCC"/>
    <a:srgbClr val="ED78F0"/>
    <a:srgbClr val="FEDA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032" autoAdjust="0"/>
    <p:restoredTop sz="94612" autoAdjust="0"/>
  </p:normalViewPr>
  <p:slideViewPr>
    <p:cSldViewPr snapToGrid="0">
      <p:cViewPr>
        <p:scale>
          <a:sx n="71" d="100"/>
          <a:sy n="71" d="100"/>
        </p:scale>
        <p:origin x="954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5145F9-B510-4E4B-A587-42E2A51618C2}" type="datetimeFigureOut">
              <a:rPr lang="en-US" smtClean="0"/>
              <a:t>12/14/2024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Copyright © 2019, Elsevier Inc. All rights reserved.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22E8D4-D96E-4C76-9162-E944717E92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228532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51D3B1-2C87-4D0A-BDB7-78896F4B0BFA}" type="datetimeFigureOut">
              <a:rPr lang="en-US" smtClean="0"/>
              <a:t>12/14/2024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Copyright © 2019, Elsevier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7B931B-C9B7-4095-8252-075D908B72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416016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 userDrawn="1"/>
        </p:nvSpPr>
        <p:spPr>
          <a:xfrm>
            <a:off x="1524000" y="1379481"/>
            <a:ext cx="9144000" cy="3003333"/>
          </a:xfrm>
          <a:prstGeom prst="roundRect">
            <a:avLst>
              <a:gd name="adj" fmla="val 3428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6248" y="1379482"/>
            <a:ext cx="8250621" cy="1757855"/>
          </a:xfrm>
        </p:spPr>
        <p:txBody>
          <a:bodyPr anchor="b"/>
          <a:lstStyle>
            <a:lvl1pPr algn="ctr" rtl="1">
              <a:defRPr sz="6000" b="1">
                <a:solidFill>
                  <a:srgbClr val="C00000"/>
                </a:solidFill>
                <a:cs typeface="B Yekan" panose="00000400000000000000" pitchFamily="2" charset="-78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82814"/>
            <a:ext cx="9144000" cy="386255"/>
          </a:xfrm>
        </p:spPr>
        <p:txBody>
          <a:bodyPr/>
          <a:lstStyle>
            <a:lvl1pPr marL="0" indent="0" algn="ctr" rtl="1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Computer Engeneering Department,Shahed University, Iran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902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Computer Engeneering Department,Shahed University, Iran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164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Computer Engeneering Department,Shahed University, Iran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5768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Computer Engeneering Department,Shahed University, Iran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9578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Computer Engeneering Department,Shahed University, Iran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3690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Computer Engeneering Department,Shahed University, Iran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6287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Computer Engeneering Department,Shahed University, Iran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7827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918" y="115889"/>
            <a:ext cx="11042649" cy="7016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912285" y="1125538"/>
            <a:ext cx="11027833" cy="511175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390651" y="6381751"/>
            <a:ext cx="9696449" cy="35877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Computer Engeneering Department,Shahed University, Iran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096000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 userDrawn="1"/>
        </p:nvSpPr>
        <p:spPr>
          <a:xfrm>
            <a:off x="102476" y="55179"/>
            <a:ext cx="12013324" cy="993228"/>
          </a:xfrm>
          <a:prstGeom prst="roundRect">
            <a:avLst>
              <a:gd name="adj" fmla="val 10318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462" y="136468"/>
            <a:ext cx="11328838" cy="825283"/>
          </a:xfrm>
        </p:spPr>
        <p:txBody>
          <a:bodyPr/>
          <a:lstStyle>
            <a:lvl1pPr algn="r" rtl="1">
              <a:defRPr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Yekan" panose="00000400000000000000" pitchFamily="2" charset="-78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462" y="1240077"/>
            <a:ext cx="11328838" cy="5166142"/>
          </a:xfrm>
        </p:spPr>
        <p:txBody>
          <a:bodyPr/>
          <a:lstStyle>
            <a:lvl1pPr marL="228600" indent="-228600" algn="r" rtl="1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1pPr>
            <a:lvl2pPr marL="685800" indent="-228600" algn="r" rtl="1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2pPr>
            <a:lvl3pPr marL="1143000" indent="-228600" algn="r" rtl="1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3pPr>
            <a:lvl4pPr marL="1600200" indent="-228600" algn="r" rtl="1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4pPr>
            <a:lvl5pPr marL="2057400" indent="-228600" algn="r" rtl="1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" y="6492875"/>
            <a:ext cx="647700" cy="365125"/>
          </a:xfrm>
        </p:spPr>
        <p:txBody>
          <a:bodyPr/>
          <a:lstStyle>
            <a:lvl1pPr algn="l">
              <a:defRPr/>
            </a:lvl1pPr>
          </a:lstStyle>
          <a:p>
            <a:fld id="{7A24F918-E48B-4CD6-88B4-F48A81EB5FB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00761" y="6492874"/>
            <a:ext cx="5029200" cy="365125"/>
          </a:xfrm>
        </p:spPr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  <a:cs typeface="B Yekan" panose="00000400000000000000" pitchFamily="2" charset="-78"/>
              </a:defRPr>
            </a:lvl1pPr>
          </a:lstStyle>
          <a:p>
            <a:r>
              <a:rPr lang="en-US"/>
              <a:t>Computer Engeneering Department,Shahed University, Iran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817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No bor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462" y="136468"/>
            <a:ext cx="11328838" cy="825283"/>
          </a:xfrm>
        </p:spPr>
        <p:txBody>
          <a:bodyPr/>
          <a:lstStyle>
            <a:lvl1pPr algn="r" rtl="1">
              <a:defRPr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Yekan" panose="00000400000000000000" pitchFamily="2" charset="-78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462" y="1240077"/>
            <a:ext cx="11328838" cy="5166142"/>
          </a:xfrm>
        </p:spPr>
        <p:txBody>
          <a:bodyPr/>
          <a:lstStyle>
            <a:lvl1pPr marL="228600" indent="-228600" algn="r" rtl="1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1pPr>
            <a:lvl2pPr marL="685800" indent="-228600" algn="r" rtl="1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2pPr>
            <a:lvl3pPr marL="1143000" indent="-228600" algn="r" rtl="1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3pPr>
            <a:lvl4pPr marL="1600200" indent="-228600" algn="r" rtl="1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4pPr>
            <a:lvl5pPr marL="2057400" indent="-228600" algn="r" rtl="1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" y="6492875"/>
            <a:ext cx="647700" cy="365125"/>
          </a:xfrm>
        </p:spPr>
        <p:txBody>
          <a:bodyPr/>
          <a:lstStyle>
            <a:lvl1pPr algn="l">
              <a:defRPr/>
            </a:lvl1pPr>
          </a:lstStyle>
          <a:p>
            <a:fld id="{7A24F918-E48B-4CD6-88B4-F48A81EB5FB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00761" y="6492874"/>
            <a:ext cx="5029200" cy="365125"/>
          </a:xfrm>
        </p:spPr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  <a:cs typeface="B Yekan" panose="00000400000000000000" pitchFamily="2" charset="-78"/>
              </a:defRPr>
            </a:lvl1pPr>
          </a:lstStyle>
          <a:p>
            <a:r>
              <a:rPr lang="en-US"/>
              <a:t>Computer Engeneering Department,Shahed University, Iran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6874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No bor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461" y="248281"/>
            <a:ext cx="11586959" cy="6157938"/>
          </a:xfrm>
        </p:spPr>
        <p:txBody>
          <a:bodyPr/>
          <a:lstStyle>
            <a:lvl1pPr marL="228600" indent="-228600" algn="r" rtl="1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1pPr>
            <a:lvl2pPr marL="685800" indent="-228600" algn="r" rtl="1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2pPr>
            <a:lvl3pPr marL="1143000" indent="-228600" algn="r" rtl="1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3pPr>
            <a:lvl4pPr marL="1600200" indent="-228600" algn="r" rtl="1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4pPr>
            <a:lvl5pPr marL="2057400" indent="-228600" algn="r" rtl="1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" y="6492875"/>
            <a:ext cx="647700" cy="365125"/>
          </a:xfrm>
        </p:spPr>
        <p:txBody>
          <a:bodyPr/>
          <a:lstStyle>
            <a:lvl1pPr algn="l">
              <a:defRPr/>
            </a:lvl1pPr>
          </a:lstStyle>
          <a:p>
            <a:fld id="{7A24F918-E48B-4CD6-88B4-F48A81EB5FB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00761" y="6492874"/>
            <a:ext cx="5029200" cy="365125"/>
          </a:xfrm>
        </p:spPr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  <a:cs typeface="B Yekan" panose="00000400000000000000" pitchFamily="2" charset="-78"/>
              </a:defRPr>
            </a:lvl1pPr>
          </a:lstStyle>
          <a:p>
            <a:r>
              <a:rPr lang="en-US"/>
              <a:t>Computer Engeneering Department,Shahed University, Iran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7434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Simple bor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462" y="136468"/>
            <a:ext cx="11328838" cy="825283"/>
          </a:xfrm>
        </p:spPr>
        <p:txBody>
          <a:bodyPr/>
          <a:lstStyle>
            <a:lvl1pPr algn="r" rtl="1">
              <a:defRPr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Yekan" panose="00000400000000000000" pitchFamily="2" charset="-78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462" y="1240077"/>
            <a:ext cx="11328838" cy="5166142"/>
          </a:xfrm>
        </p:spPr>
        <p:txBody>
          <a:bodyPr/>
          <a:lstStyle>
            <a:lvl1pPr marL="228600" indent="-228600" algn="r" rtl="1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1pPr>
            <a:lvl2pPr marL="685800" indent="-228600" algn="r" rtl="1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2pPr>
            <a:lvl3pPr marL="1143000" indent="-228600" algn="r" rtl="1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3pPr>
            <a:lvl4pPr marL="1600200" indent="-228600" algn="r" rtl="1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4pPr>
            <a:lvl5pPr marL="2057400" indent="-228600" algn="r" rtl="1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" y="6492875"/>
            <a:ext cx="647700" cy="365125"/>
          </a:xfrm>
        </p:spPr>
        <p:txBody>
          <a:bodyPr/>
          <a:lstStyle>
            <a:lvl1pPr algn="l">
              <a:defRPr/>
            </a:lvl1pPr>
          </a:lstStyle>
          <a:p>
            <a:fld id="{7A24F918-E48B-4CD6-88B4-F48A81EB5FB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00761" y="6492874"/>
            <a:ext cx="5029200" cy="365125"/>
          </a:xfrm>
        </p:spPr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  <a:cs typeface="B Yekan" panose="00000400000000000000" pitchFamily="2" charset="-78"/>
              </a:defRPr>
            </a:lvl1pPr>
          </a:lstStyle>
          <a:p>
            <a:r>
              <a:rPr lang="en-US"/>
              <a:t>Computer Engeneering Department,Shahed University, Iran</a:t>
            </a:r>
            <a:endParaRPr lang="en-US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13AC5BF1-B178-325B-EDF6-0F2BCF68B56E}"/>
              </a:ext>
            </a:extLst>
          </p:cNvPr>
          <p:cNvCxnSpPr/>
          <p:nvPr userDrawn="1"/>
        </p:nvCxnSpPr>
        <p:spPr>
          <a:xfrm>
            <a:off x="215462" y="1027061"/>
            <a:ext cx="11328838" cy="0"/>
          </a:xfrm>
          <a:prstGeom prst="line">
            <a:avLst/>
          </a:prstGeom>
          <a:ln w="38100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2200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- 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 userDrawn="1"/>
        </p:nvSpPr>
        <p:spPr>
          <a:xfrm>
            <a:off x="102476" y="55179"/>
            <a:ext cx="12013324" cy="993228"/>
          </a:xfrm>
          <a:prstGeom prst="roundRect">
            <a:avLst>
              <a:gd name="adj" fmla="val 10318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462" y="136468"/>
            <a:ext cx="11328838" cy="825283"/>
          </a:xfrm>
        </p:spPr>
        <p:txBody>
          <a:bodyPr/>
          <a:lstStyle>
            <a:lvl1pPr algn="l" rtl="0">
              <a:defRPr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Yekan" panose="00000400000000000000" pitchFamily="2" charset="-78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462" y="1240077"/>
            <a:ext cx="11328838" cy="5166142"/>
          </a:xfrm>
        </p:spPr>
        <p:txBody>
          <a:bodyPr/>
          <a:lstStyle>
            <a:lvl1pPr marL="228600" indent="-228600" algn="l" rtl="0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1pPr>
            <a:lvl2pPr marL="685800" indent="-228600" algn="l" rtl="0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2pPr>
            <a:lvl3pPr marL="1143000" indent="-228600" algn="l" rtl="0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3pPr>
            <a:lvl4pPr marL="1600200" indent="-228600" algn="l" rtl="0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4pPr>
            <a:lvl5pPr marL="2057400" indent="-228600" algn="l" rtl="0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" y="6492875"/>
            <a:ext cx="647700" cy="365125"/>
          </a:xfrm>
        </p:spPr>
        <p:txBody>
          <a:bodyPr/>
          <a:lstStyle>
            <a:lvl1pPr algn="l">
              <a:defRPr/>
            </a:lvl1pPr>
          </a:lstStyle>
          <a:p>
            <a:fld id="{7A24F918-E48B-4CD6-88B4-F48A81EB5FB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00761" y="6492874"/>
            <a:ext cx="5029200" cy="365125"/>
          </a:xfrm>
        </p:spPr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/>
              <a:t>Computer Engeneering Department,Shahed University, Iran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927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Computer Engeneering Department,Shahed University, Iran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429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Computer Engeneering Department,Shahed University, Iran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6024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Computer Engeneering Department,Shahed University, Iran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178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Computer Engeneering Department,Shahed University, Iran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068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3" r:id="rId3"/>
    <p:sldLayoutId id="2147483665" r:id="rId4"/>
    <p:sldLayoutId id="2147483664" r:id="rId5"/>
    <p:sldLayoutId id="2147483662" r:id="rId6"/>
    <p:sldLayoutId id="2147483651" r:id="rId7"/>
    <p:sldLayoutId id="2147483652" r:id="rId8"/>
    <p:sldLayoutId id="2147483653" r:id="rId9"/>
    <p:sldLayoutId id="2147483654" r:id="rId10"/>
    <p:sldLayoutId id="2147483655" r:id="rId11"/>
    <p:sldLayoutId id="2147483656" r:id="rId12"/>
    <p:sldLayoutId id="2147483657" r:id="rId13"/>
    <p:sldLayoutId id="2147483658" r:id="rId14"/>
    <p:sldLayoutId id="2147483659" r:id="rId15"/>
    <p:sldLayoutId id="2147483661" r:id="rId16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rof.shahed.ac.ir/cv/haghighatdoost" TargetMode="External"/><Relationship Id="rId2" Type="http://schemas.openxmlformats.org/officeDocument/2006/relationships/hyperlink" Target="mailto:haghighatdoost@shahed.ac.ir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4.e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8.emf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9.emf"/><Relationship Id="rId4" Type="http://schemas.openxmlformats.org/officeDocument/2006/relationships/image" Target="../media/image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>
          <a:xfrm>
            <a:off x="1524000" y="4420805"/>
            <a:ext cx="9144000" cy="1760920"/>
          </a:xfrm>
          <a:prstGeom prst="roundRect">
            <a:avLst>
              <a:gd name="adj" fmla="val 3428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85210" y="1490800"/>
            <a:ext cx="8250621" cy="1379621"/>
          </a:xfrm>
        </p:spPr>
        <p:txBody>
          <a:bodyPr>
            <a:normAutofit/>
          </a:bodyPr>
          <a:lstStyle/>
          <a:p>
            <a:r>
              <a:rPr lang="fa-IR" dirty="0">
                <a:latin typeface="Times New Roman" pitchFamily="18" charset="0"/>
                <a:cs typeface="B Titr" panose="00000700000000000000" pitchFamily="2" charset="-78"/>
              </a:rPr>
              <a:t>معماری کامپیوتر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565694"/>
            <a:ext cx="9144000" cy="1292181"/>
          </a:xfrm>
        </p:spPr>
        <p:txBody>
          <a:bodyPr>
            <a:normAutofit fontScale="70000" lnSpcReduction="20000"/>
          </a:bodyPr>
          <a:lstStyle/>
          <a:p>
            <a:pPr algn="r"/>
            <a:r>
              <a:rPr lang="fa-IR" dirty="0">
                <a:cs typeface="B Yekan" panose="00000400000000000000" pitchFamily="2" charset="-78"/>
              </a:rPr>
              <a:t>وحید حقیقت دوست</a:t>
            </a:r>
            <a:endParaRPr lang="en-US" dirty="0">
              <a:cs typeface="B Yekan" panose="00000400000000000000" pitchFamily="2" charset="-78"/>
            </a:endParaRPr>
          </a:p>
          <a:p>
            <a:pPr algn="r"/>
            <a:r>
              <a:rPr lang="en-US" dirty="0">
                <a:cs typeface="B Yekan" panose="00000400000000000000" pitchFamily="2" charset="-78"/>
                <a:hlinkClick r:id="rId2"/>
              </a:rPr>
              <a:t>haghighatdoost@shahed.ac.ir</a:t>
            </a:r>
            <a:r>
              <a:rPr lang="en-US" dirty="0">
                <a:cs typeface="B Yekan" panose="00000400000000000000" pitchFamily="2" charset="-78"/>
              </a:rPr>
              <a:t> </a:t>
            </a:r>
          </a:p>
          <a:p>
            <a:pPr algn="r"/>
            <a:r>
              <a:rPr lang="en-US" dirty="0">
                <a:cs typeface="B Yekan" panose="00000400000000000000" pitchFamily="2" charset="-78"/>
                <a:hlinkClick r:id="rId3"/>
              </a:rPr>
              <a:t>https://prof.shahed.ac.ir/cv/haghighatdoost</a:t>
            </a:r>
            <a:r>
              <a:rPr lang="en-US" dirty="0">
                <a:cs typeface="B Yekan" panose="00000400000000000000" pitchFamily="2" charset="-78"/>
              </a:rPr>
              <a:t> </a:t>
            </a:r>
          </a:p>
          <a:p>
            <a:pPr algn="r"/>
            <a:r>
              <a:rPr lang="fa-IR" dirty="0">
                <a:cs typeface="B Yekan" panose="00000400000000000000" pitchFamily="2" charset="-78"/>
              </a:rPr>
              <a:t>دانشکده فنی و مهندسی</a:t>
            </a:r>
            <a:endParaRPr lang="en-US" dirty="0">
              <a:cs typeface="B Yekan" panose="00000400000000000000" pitchFamily="2" charset="-78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18294" y="89994"/>
            <a:ext cx="1184454" cy="1221971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1950914" y="2766685"/>
            <a:ext cx="8459438" cy="89091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a-IR" sz="40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B Titr" panose="00000700000000000000" pitchFamily="2" charset="-78"/>
              </a:rPr>
              <a:t>فصل ششم-برنامه </a:t>
            </a:r>
            <a:r>
              <a:rPr lang="fa-IR" sz="4000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B Titr" panose="00000700000000000000" pitchFamily="2" charset="-78"/>
              </a:rPr>
              <a:t>نویسی</a:t>
            </a:r>
            <a:r>
              <a:rPr lang="fa-IR" sz="40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B Titr" panose="00000700000000000000" pitchFamily="2" charset="-78"/>
              </a:rPr>
              <a:t> کامپیوتر پایه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Computer Engeneering Department,Shahed University, Iran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1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FCA2687-2B61-C307-AABA-52FCC912744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79926" y="206735"/>
            <a:ext cx="744176" cy="917326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91718BB7-2BBF-EC78-9A64-E8B7AA283D00}"/>
              </a:ext>
            </a:extLst>
          </p:cNvPr>
          <p:cNvSpPr txBox="1"/>
          <p:nvPr/>
        </p:nvSpPr>
        <p:spPr>
          <a:xfrm>
            <a:off x="3679502" y="3858691"/>
            <a:ext cx="673085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2400" dirty="0">
                <a:solidFill>
                  <a:srgbClr val="7030A0"/>
                </a:solidFill>
                <a:latin typeface="Times New Roman" pitchFamily="18" charset="0"/>
                <a:cs typeface="B Titr" panose="00000700000000000000" pitchFamily="2" charset="-78"/>
              </a:rPr>
              <a:t>Basic Computer Programming</a:t>
            </a:r>
            <a:endParaRPr lang="en-US" sz="24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85494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AE3D40-BAD1-9B5C-4DD1-09D9497A5E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زبان </a:t>
            </a:r>
            <a:r>
              <a:rPr lang="fa-IR" dirty="0" err="1"/>
              <a:t>اسمبلی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3041EA-06D6-1168-B2B7-83BA8E3F00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/>
              <a:t>هر زبان برنامه </a:t>
            </a:r>
            <a:r>
              <a:rPr lang="fa-IR" dirty="0" err="1"/>
              <a:t>نویسی</a:t>
            </a:r>
            <a:r>
              <a:rPr lang="fa-IR" dirty="0"/>
              <a:t> با مجموعه ای از قواعد تعریف میشود.</a:t>
            </a:r>
          </a:p>
          <a:p>
            <a:r>
              <a:rPr lang="fa-IR" dirty="0"/>
              <a:t>برنامه </a:t>
            </a:r>
            <a:r>
              <a:rPr lang="fa-IR" dirty="0" err="1"/>
              <a:t>نویسان</a:t>
            </a:r>
            <a:r>
              <a:rPr lang="fa-IR" dirty="0"/>
              <a:t> برای اینکه برنامه شان صحیح اجرا شوند، باید با این قواعد آشنا باشند</a:t>
            </a:r>
          </a:p>
          <a:p>
            <a:r>
              <a:rPr lang="fa-IR" dirty="0"/>
              <a:t>تقریباً هر کامپیوتر تجاری دارای زبان </a:t>
            </a:r>
            <a:r>
              <a:rPr lang="fa-IR" dirty="0" err="1"/>
              <a:t>اسمبلی</a:t>
            </a:r>
            <a:r>
              <a:rPr lang="fa-IR" dirty="0"/>
              <a:t> خاص خود است.</a:t>
            </a:r>
          </a:p>
          <a:p>
            <a:r>
              <a:rPr lang="fa-IR" dirty="0"/>
              <a:t>واحد پایه یک برنامه </a:t>
            </a:r>
            <a:r>
              <a:rPr lang="fa-IR" dirty="0" err="1"/>
              <a:t>اسمبلی</a:t>
            </a:r>
            <a:r>
              <a:rPr lang="fa-IR" dirty="0"/>
              <a:t> یک سطر کد است.</a:t>
            </a:r>
          </a:p>
          <a:p>
            <a:r>
              <a:rPr lang="fa-IR" dirty="0"/>
              <a:t>قواعد خاصی وجود دارد که بیان میکند چگونه با </a:t>
            </a:r>
            <a:r>
              <a:rPr lang="fa-IR" dirty="0" err="1"/>
              <a:t>با</a:t>
            </a:r>
            <a:r>
              <a:rPr lang="fa-IR" dirty="0"/>
              <a:t> ترکیب سمبل ها میتوان یک خط کد را ساخت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39A779-D6F9-75AE-4081-2D09F2C88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1D41FF-4707-D5A7-117F-B904AB5FA0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Computer Engeneering Department,Shahed University, Iran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90811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212E3DBF-0760-6ED1-972A-80EC31241B4B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algn="r" rtl="1" eaLnBrk="1" hangingPunct="1">
              <a:defRPr/>
            </a:pPr>
            <a:r>
              <a:rPr lang="fa-IR" sz="3200"/>
              <a:t>قواعد زبان</a:t>
            </a:r>
            <a:endParaRPr lang="en-US" sz="320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CEA334A-75D0-A6F1-64B1-D55EB73489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960" y="1153422"/>
            <a:ext cx="5347673" cy="2792512"/>
          </a:xfrm>
          <a:prstGeom prst="rect">
            <a:avLst/>
          </a:prstGeom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508025-3DEC-41E3-C5BC-BBD1D65395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65634" y="1240077"/>
            <a:ext cx="6078666" cy="5166142"/>
          </a:xfrm>
        </p:spPr>
        <p:txBody>
          <a:bodyPr>
            <a:normAutofit fontScale="85000" lnSpcReduction="20000"/>
          </a:bodyPr>
          <a:lstStyle/>
          <a:p>
            <a:r>
              <a:rPr lang="fa-IR" dirty="0"/>
              <a:t>هر خط از برنامه زبان </a:t>
            </a:r>
            <a:r>
              <a:rPr lang="fa-IR" dirty="0" err="1"/>
              <a:t>اسمبلی</a:t>
            </a:r>
            <a:r>
              <a:rPr lang="fa-IR" dirty="0"/>
              <a:t> به صورت سه ستون مرتب شده </a:t>
            </a:r>
            <a:r>
              <a:rPr lang="fa-IR" dirty="0" err="1"/>
              <a:t>اند</a:t>
            </a:r>
            <a:r>
              <a:rPr lang="fa-IR" dirty="0"/>
              <a:t> که هر یک میدان نامیده می شوند:</a:t>
            </a:r>
          </a:p>
          <a:p>
            <a:r>
              <a:rPr lang="fa-IR" dirty="0">
                <a:solidFill>
                  <a:srgbClr val="0070C0"/>
                </a:solidFill>
              </a:rPr>
              <a:t>میدان عنوان (برچسب)</a:t>
            </a:r>
          </a:p>
          <a:p>
            <a:pPr lvl="1"/>
            <a:r>
              <a:rPr lang="fa-IR" dirty="0"/>
              <a:t>میتواند خالی باشد و یا یک آدرس سمبلیک را مشخص کند</a:t>
            </a:r>
          </a:p>
          <a:p>
            <a:r>
              <a:rPr lang="fa-IR" dirty="0">
                <a:solidFill>
                  <a:srgbClr val="0070C0"/>
                </a:solidFill>
              </a:rPr>
              <a:t>میدان دستورالعمل</a:t>
            </a:r>
          </a:p>
          <a:p>
            <a:pPr lvl="1"/>
            <a:r>
              <a:rPr lang="fa-IR" dirty="0"/>
              <a:t>یک دستورالعمل ماشین یا شبه دستور </a:t>
            </a:r>
            <a:r>
              <a:rPr lang="fa-IR" dirty="0" err="1"/>
              <a:t>العمل</a:t>
            </a:r>
            <a:r>
              <a:rPr lang="fa-IR" dirty="0"/>
              <a:t> را مشخص میکند</a:t>
            </a:r>
          </a:p>
          <a:p>
            <a:r>
              <a:rPr lang="fa-IR" dirty="0">
                <a:solidFill>
                  <a:srgbClr val="0070C0"/>
                </a:solidFill>
              </a:rPr>
              <a:t>میدان توضیحات</a:t>
            </a:r>
          </a:p>
          <a:p>
            <a:pPr lvl="1"/>
            <a:r>
              <a:rPr lang="fa-IR" dirty="0"/>
              <a:t>میتواند خالی و یا حاوی توضیحات باشد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664113-58AA-698C-2828-AB001B5C45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2D186F-89DA-49B8-D12C-E57BC8486F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a-IR" b="1" dirty="0">
                <a:solidFill>
                  <a:srgbClr val="0070C0"/>
                </a:solidFill>
              </a:rPr>
              <a:t>میدان عنوان و آدرس های سمبولیک:</a:t>
            </a:r>
          </a:p>
          <a:p>
            <a:r>
              <a:rPr lang="fa-IR" dirty="0"/>
              <a:t>هر آدرس سمبلیک حاوی یک، دو و یا سه کاراکتر است که حتماً با یک حرف شروع میشود.</a:t>
            </a:r>
          </a:p>
          <a:p>
            <a:r>
              <a:rPr lang="fa-IR" dirty="0"/>
              <a:t>یک آدرس سمبولیک در میدان عنوان به یک </a:t>
            </a:r>
            <a:r>
              <a:rPr lang="fa-IR" dirty="0" err="1">
                <a:solidFill>
                  <a:srgbClr val="C00000"/>
                </a:solidFill>
              </a:rPr>
              <a:t>کاما</a:t>
            </a:r>
            <a:r>
              <a:rPr lang="fa-IR" dirty="0"/>
              <a:t> ختم میشود تا </a:t>
            </a:r>
            <a:r>
              <a:rPr lang="fa-IR" dirty="0" err="1"/>
              <a:t>اسمبلر</a:t>
            </a:r>
            <a:r>
              <a:rPr lang="fa-IR" dirty="0"/>
              <a:t> تشخیص دهد که عنوان است.</a:t>
            </a:r>
          </a:p>
          <a:p>
            <a:r>
              <a:rPr lang="fa-IR" b="1" dirty="0">
                <a:solidFill>
                  <a:srgbClr val="0070C0"/>
                </a:solidFill>
              </a:rPr>
              <a:t>میدان دستور </a:t>
            </a:r>
            <a:r>
              <a:rPr lang="fa-IR" b="1" dirty="0" err="1">
                <a:solidFill>
                  <a:srgbClr val="0070C0"/>
                </a:solidFill>
              </a:rPr>
              <a:t>العمل</a:t>
            </a:r>
            <a:r>
              <a:rPr lang="fa-IR" b="1" dirty="0">
                <a:solidFill>
                  <a:srgbClr val="0070C0"/>
                </a:solidFill>
              </a:rPr>
              <a:t>:</a:t>
            </a:r>
          </a:p>
          <a:p>
            <a:r>
              <a:rPr lang="fa-IR" dirty="0"/>
              <a:t>در یک برنامه </a:t>
            </a:r>
            <a:r>
              <a:rPr lang="fa-IR" dirty="0" err="1"/>
              <a:t>اسمبلی</a:t>
            </a:r>
            <a:r>
              <a:rPr lang="fa-IR" dirty="0"/>
              <a:t>، میدان دستور </a:t>
            </a:r>
            <a:r>
              <a:rPr lang="fa-IR" dirty="0" err="1"/>
              <a:t>العمل</a:t>
            </a:r>
            <a:r>
              <a:rPr lang="fa-IR" dirty="0"/>
              <a:t> یکی از اقلام زیر را مشخص میکند:</a:t>
            </a:r>
          </a:p>
          <a:p>
            <a:r>
              <a:rPr lang="fa-IR" dirty="0"/>
              <a:t>1- دستورالعمل های حافظه ای </a:t>
            </a:r>
            <a:r>
              <a:rPr lang="en-US" dirty="0"/>
              <a:t>MRI</a:t>
            </a:r>
            <a:endParaRPr lang="fa-IR" dirty="0"/>
          </a:p>
          <a:p>
            <a:r>
              <a:rPr lang="fa-IR" dirty="0"/>
              <a:t>2- دستورالعمل های ثباتی یا ورودی خروجی</a:t>
            </a:r>
          </a:p>
          <a:p>
            <a:r>
              <a:rPr lang="fa-IR" dirty="0"/>
              <a:t>3- شبه دستورالعمل ها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9724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FD7DC9-88A5-7101-4A50-E485BB2C6E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538D2D-7CE9-13B1-E7E9-0FEDD289AF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a-IR" b="1" dirty="0">
                <a:solidFill>
                  <a:srgbClr val="0070C0"/>
                </a:solidFill>
              </a:rPr>
              <a:t>دستورات مراجعه به حافظه و دستورات ثباتی:</a:t>
            </a:r>
          </a:p>
          <a:p>
            <a:r>
              <a:rPr lang="fa-IR" dirty="0"/>
              <a:t>یک دستور </a:t>
            </a:r>
            <a:r>
              <a:rPr lang="fa-IR" dirty="0" err="1"/>
              <a:t>العمل</a:t>
            </a:r>
            <a:r>
              <a:rPr lang="fa-IR" dirty="0"/>
              <a:t> حافظه ای دو یا سه سمبل را که با </a:t>
            </a:r>
            <a:r>
              <a:rPr lang="fa-IR" dirty="0" err="1"/>
              <a:t>فواصلی</a:t>
            </a:r>
            <a:r>
              <a:rPr lang="fa-IR" dirty="0"/>
              <a:t> از هم جدا شده </a:t>
            </a:r>
            <a:r>
              <a:rPr lang="fa-IR" dirty="0" err="1"/>
              <a:t>اند</a:t>
            </a:r>
            <a:r>
              <a:rPr lang="fa-IR" dirty="0"/>
              <a:t>، استفاده میکند.</a:t>
            </a:r>
          </a:p>
          <a:p>
            <a:r>
              <a:rPr lang="fa-IR" dirty="0"/>
              <a:t>سمبل اول باید سه حرفی باشد که یکی از </a:t>
            </a:r>
            <a:r>
              <a:rPr lang="fa-IR" dirty="0" err="1"/>
              <a:t>کدهای</a:t>
            </a:r>
            <a:r>
              <a:rPr lang="fa-IR" dirty="0"/>
              <a:t> عمل </a:t>
            </a:r>
            <a:r>
              <a:rPr lang="en-US" dirty="0"/>
              <a:t>MRI</a:t>
            </a:r>
            <a:r>
              <a:rPr lang="fa-IR" dirty="0"/>
              <a:t> را تعریف میکند.</a:t>
            </a:r>
          </a:p>
          <a:p>
            <a:r>
              <a:rPr lang="fa-IR" dirty="0"/>
              <a:t>دومین سمبل، آدرس سمبلیک است.</a:t>
            </a:r>
          </a:p>
          <a:p>
            <a:r>
              <a:rPr lang="fa-IR" dirty="0"/>
              <a:t>سومین سمبل که ممکن است وجود داشته باشد یا نداشته باشد، </a:t>
            </a:r>
            <a:r>
              <a:rPr lang="fa-IR" b="1" dirty="0">
                <a:solidFill>
                  <a:srgbClr val="C00000"/>
                </a:solidFill>
              </a:rPr>
              <a:t>حرف </a:t>
            </a:r>
            <a:r>
              <a:rPr lang="en-US" b="1" dirty="0">
                <a:solidFill>
                  <a:srgbClr val="C00000"/>
                </a:solidFill>
              </a:rPr>
              <a:t>I</a:t>
            </a:r>
            <a:r>
              <a:rPr lang="fa-IR" b="1" dirty="0">
                <a:solidFill>
                  <a:srgbClr val="C00000"/>
                </a:solidFill>
              </a:rPr>
              <a:t> </a:t>
            </a:r>
            <a:r>
              <a:rPr lang="fa-IR" dirty="0"/>
              <a:t>است.</a:t>
            </a:r>
          </a:p>
          <a:p>
            <a:r>
              <a:rPr lang="fa-IR" dirty="0"/>
              <a:t>حضور </a:t>
            </a:r>
            <a:r>
              <a:rPr lang="en-US" dirty="0"/>
              <a:t>I</a:t>
            </a:r>
            <a:r>
              <a:rPr lang="fa-IR" dirty="0"/>
              <a:t> به معنی آدرس دهی غیر مستقیم است.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1315BB2-4097-E0BC-AD3C-EF5A3CB600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9580" y="248281"/>
            <a:ext cx="4342544" cy="805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506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F25503-A82A-4C5E-7B44-FA1353E346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461" y="248281"/>
            <a:ext cx="11586959" cy="4208662"/>
          </a:xfrm>
        </p:spPr>
        <p:txBody>
          <a:bodyPr>
            <a:normAutofit/>
          </a:bodyPr>
          <a:lstStyle/>
          <a:p>
            <a:r>
              <a:rPr lang="fa-IR" b="1" dirty="0">
                <a:solidFill>
                  <a:srgbClr val="0070C0"/>
                </a:solidFill>
              </a:rPr>
              <a:t>شبه دستورها:</a:t>
            </a:r>
          </a:p>
          <a:p>
            <a:r>
              <a:rPr lang="fa-IR" dirty="0"/>
              <a:t>شبه دستور، یک دستورالعمل ماشین نیست ولی دستورالعمل برای </a:t>
            </a:r>
            <a:r>
              <a:rPr lang="fa-IR" dirty="0" err="1"/>
              <a:t>اسمبلر</a:t>
            </a:r>
            <a:r>
              <a:rPr lang="fa-IR" dirty="0"/>
              <a:t> است تا اطلاعاتی برای بعضی </a:t>
            </a:r>
            <a:r>
              <a:rPr lang="fa-IR" dirty="0" err="1"/>
              <a:t>فازهای</a:t>
            </a:r>
            <a:r>
              <a:rPr lang="fa-IR" dirty="0"/>
              <a:t> ترجمه را در اختیار آن قرار دهد.</a:t>
            </a:r>
          </a:p>
          <a:p>
            <a:r>
              <a:rPr lang="fa-IR" dirty="0"/>
              <a:t>شبکه دستور </a:t>
            </a:r>
            <a:r>
              <a:rPr lang="en-US" dirty="0"/>
              <a:t>ORG</a:t>
            </a:r>
            <a:r>
              <a:rPr lang="fa-IR" dirty="0"/>
              <a:t> میگوید که </a:t>
            </a:r>
            <a:r>
              <a:rPr lang="fa-IR" dirty="0" err="1"/>
              <a:t>دستولاعمل</a:t>
            </a:r>
            <a:r>
              <a:rPr lang="fa-IR" dirty="0"/>
              <a:t> یا </a:t>
            </a:r>
            <a:r>
              <a:rPr lang="fa-IR" dirty="0" err="1"/>
              <a:t>عملوند</a:t>
            </a:r>
            <a:r>
              <a:rPr lang="fa-IR" dirty="0"/>
              <a:t> سطر بعدی در مکانی از حافظه که بوسیله عدد بعد از </a:t>
            </a:r>
            <a:r>
              <a:rPr lang="en-US" dirty="0"/>
              <a:t>ORG</a:t>
            </a:r>
            <a:r>
              <a:rPr lang="fa-IR" dirty="0"/>
              <a:t> مشخص میشود، قرار گیرد.</a:t>
            </a:r>
          </a:p>
          <a:p>
            <a:pPr lvl="1"/>
            <a:r>
              <a:rPr lang="fa-IR" dirty="0"/>
              <a:t>امکان استفاده بیش از یکبار در برنامه از </a:t>
            </a:r>
            <a:r>
              <a:rPr lang="en-US" dirty="0"/>
              <a:t>ORG</a:t>
            </a:r>
            <a:r>
              <a:rPr lang="fa-IR" dirty="0"/>
              <a:t> وجود دارد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E1E8F80-5F3D-A350-B806-481391958F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4847" y="4521612"/>
            <a:ext cx="6534364" cy="2088107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36F40B5-CE02-0C6C-ADCC-6E1BD0BD5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مثال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B2949C1-B858-67A2-3374-F2B3CDE3FA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51DBFD6-196D-6861-501F-A6034966B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9AF9A5B-445B-51DE-55CF-F17D55528C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Computer Engeneering Department,Shahed University, Iran</a:t>
            </a:r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8075ADD-E0A0-6810-3C53-BE512627FA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050" y="242835"/>
            <a:ext cx="5452153" cy="292062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B9C0DE9-6876-CE2C-7A3C-F89F6A3A59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36056" y="867420"/>
            <a:ext cx="4274049" cy="3722427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F8E3E8F3-772F-551B-20A9-C8AD3D14CDA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0971" y="4488758"/>
            <a:ext cx="3780890" cy="1344304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5FE4AD26-4945-4D86-02AD-5E144AF33933}"/>
              </a:ext>
            </a:extLst>
          </p:cNvPr>
          <p:cNvSpPr txBox="1"/>
          <p:nvPr/>
        </p:nvSpPr>
        <p:spPr>
          <a:xfrm>
            <a:off x="323851" y="3823148"/>
            <a:ext cx="493849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r" rtl="1">
              <a:buFont typeface="Wingdings" panose="05000000000000000000" pitchFamily="2" charset="2"/>
              <a:buChar char="q"/>
            </a:pPr>
            <a:r>
              <a:rPr lang="fa-IR" dirty="0">
                <a:solidFill>
                  <a:srgbClr val="0070C0"/>
                </a:solidFill>
                <a:cs typeface="B Yekan" panose="00000400000000000000" pitchFamily="2" charset="-78"/>
              </a:rPr>
              <a:t>در مرور اول برنامه جدول </a:t>
            </a:r>
            <a:r>
              <a:rPr lang="fa-IR" dirty="0" err="1">
                <a:solidFill>
                  <a:srgbClr val="0070C0"/>
                </a:solidFill>
                <a:cs typeface="B Yekan" panose="00000400000000000000" pitchFamily="2" charset="-78"/>
              </a:rPr>
              <a:t>متغیرها</a:t>
            </a:r>
            <a:r>
              <a:rPr lang="fa-IR" dirty="0">
                <a:solidFill>
                  <a:srgbClr val="0070C0"/>
                </a:solidFill>
                <a:cs typeface="B Yekan" panose="00000400000000000000" pitchFamily="2" charset="-78"/>
              </a:rPr>
              <a:t> و آدرس هر متغیر، ایجاد میشود</a:t>
            </a:r>
            <a:endParaRPr lang="en-US" dirty="0">
              <a:solidFill>
                <a:srgbClr val="0070C0"/>
              </a:solidFill>
              <a:cs typeface="B Yek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22118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7E0A87-E416-68DD-6FF2-938F535E5D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fa-IR" sz="2400" dirty="0"/>
              <a:t>فرض کنیم می خواهیم برنامه ای بنویسیم که از خط 100 به بعد قرار بگیرد  در این صورت از </a:t>
            </a:r>
            <a:endParaRPr lang="en-US" sz="2400" dirty="0"/>
          </a:p>
          <a:p>
            <a:pPr marL="0" indent="0">
              <a:buNone/>
              <a:defRPr/>
            </a:pPr>
            <a:r>
              <a:rPr lang="en-US" sz="2400" dirty="0"/>
              <a:t>ORG 100h</a:t>
            </a:r>
            <a:endParaRPr lang="fa-IR" sz="2400" dirty="0"/>
          </a:p>
          <a:p>
            <a:pPr marL="0" indent="0">
              <a:buNone/>
              <a:defRPr/>
            </a:pPr>
            <a:r>
              <a:rPr lang="fa-IR" sz="2400" dirty="0"/>
              <a:t>استفاده می کنیم</a:t>
            </a:r>
          </a:p>
          <a:p>
            <a:pPr marL="0" indent="0">
              <a:buNone/>
              <a:defRPr/>
            </a:pPr>
            <a:r>
              <a:rPr lang="en-US" sz="2400" b="1" dirty="0"/>
              <a:t>ORG 100h</a:t>
            </a:r>
            <a:endParaRPr lang="en-US" sz="2000" b="1" dirty="0"/>
          </a:p>
          <a:p>
            <a:pPr marL="0" indent="0">
              <a:buNone/>
              <a:defRPr/>
            </a:pPr>
            <a:r>
              <a:rPr lang="en-US" sz="2000" dirty="0"/>
              <a:t>LDA X</a:t>
            </a:r>
          </a:p>
          <a:p>
            <a:pPr marL="0" indent="0">
              <a:buNone/>
              <a:defRPr/>
            </a:pPr>
            <a:r>
              <a:rPr lang="en-US" sz="2000" dirty="0"/>
              <a:t>ADD y</a:t>
            </a:r>
          </a:p>
          <a:p>
            <a:pPr marL="0" indent="0">
              <a:buNone/>
              <a:defRPr/>
            </a:pPr>
            <a:r>
              <a:rPr lang="en-US" sz="2000" dirty="0"/>
              <a:t>STA z</a:t>
            </a:r>
          </a:p>
          <a:p>
            <a:pPr marL="0" indent="0">
              <a:buNone/>
              <a:defRPr/>
            </a:pPr>
            <a:r>
              <a:rPr lang="en-US" sz="2000" dirty="0"/>
              <a:t>.</a:t>
            </a:r>
          </a:p>
          <a:p>
            <a:pPr marL="0" indent="0">
              <a:buNone/>
              <a:defRPr/>
            </a:pPr>
            <a:r>
              <a:rPr lang="en-US" sz="2000" dirty="0"/>
              <a:t>.</a:t>
            </a:r>
          </a:p>
          <a:p>
            <a:pPr marL="0" indent="0">
              <a:buNone/>
              <a:defRPr/>
            </a:pPr>
            <a:r>
              <a:rPr lang="en-US" sz="2000" dirty="0"/>
              <a:t>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79E58C-8085-E38D-F790-BE9AFA2643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/>
              <a:t>برنامه به زبان </a:t>
            </a:r>
            <a:r>
              <a:rPr lang="fa-IR" dirty="0" err="1"/>
              <a:t>اسمبلی</a:t>
            </a:r>
            <a:r>
              <a:rPr lang="fa-IR" dirty="0"/>
              <a:t> برای جمع دو عدد: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FA98C3D-8C78-0002-0486-99D90BF1B4DB}"/>
              </a:ext>
            </a:extLst>
          </p:cNvPr>
          <p:cNvSpPr txBox="1"/>
          <p:nvPr/>
        </p:nvSpPr>
        <p:spPr>
          <a:xfrm>
            <a:off x="861413" y="1637740"/>
            <a:ext cx="6094990" cy="35825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en-US" sz="2800" dirty="0"/>
              <a:t> 	ORG 0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en-US" sz="2800" dirty="0"/>
              <a:t>   	LDA A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en-US" sz="2800" dirty="0"/>
              <a:t>  	ADD B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en-US" sz="2800" dirty="0"/>
              <a:t>   	STA C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en-US" sz="2800" dirty="0"/>
              <a:t>   	HLT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en-US" sz="2800" dirty="0"/>
              <a:t>A,	DEC 83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en-US" sz="2800" dirty="0"/>
              <a:t>B,	DEC -23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en-US" sz="2800" dirty="0"/>
              <a:t>C,	DEC 0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en-US" sz="2800" dirty="0"/>
              <a:t>	END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1B749E-EB4F-C129-4A5C-4965C8E89F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sz="2800" dirty="0"/>
              <a:t>برنامه به زبان </a:t>
            </a:r>
            <a:r>
              <a:rPr lang="fa-IR" sz="2800" dirty="0" err="1"/>
              <a:t>اسمبلی</a:t>
            </a:r>
            <a:r>
              <a:rPr lang="fa-IR" sz="2800" dirty="0"/>
              <a:t> برای تفریق دو عدد: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590F711-726B-60A4-860B-4975A2D84475}"/>
              </a:ext>
            </a:extLst>
          </p:cNvPr>
          <p:cNvSpPr txBox="1"/>
          <p:nvPr/>
        </p:nvSpPr>
        <p:spPr>
          <a:xfrm>
            <a:off x="1085472" y="1480307"/>
            <a:ext cx="6094990" cy="43581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en-US" sz="2800" dirty="0"/>
              <a:t> 	ORG 100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en-US" sz="2800" dirty="0"/>
              <a:t>   	LDA SUB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en-US" sz="2800" dirty="0"/>
              <a:t>	CMA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en-US" sz="2800" dirty="0"/>
              <a:t>	INC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en-US" sz="2800" dirty="0"/>
              <a:t>  	ADD MIN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en-US" sz="2800" dirty="0"/>
              <a:t>   	STA DIF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en-US" sz="2800" dirty="0"/>
              <a:t>   	HLT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en-US" sz="2800" dirty="0"/>
              <a:t>MIN,	DEC 83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en-US" sz="2800" dirty="0"/>
              <a:t>SUB,	DEC -23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en-US" sz="2800" dirty="0"/>
              <a:t>DIF,	HEX 0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en-US" sz="2800" dirty="0"/>
              <a:t>	END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A7FEE9F-B1CC-C522-B572-A8255239C2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حلقه در برنامه </a:t>
            </a:r>
            <a:r>
              <a:rPr lang="fa-IR" dirty="0" err="1"/>
              <a:t>نویسی</a:t>
            </a:r>
            <a:r>
              <a:rPr lang="fa-IR" dirty="0"/>
              <a:t> </a:t>
            </a:r>
            <a:r>
              <a:rPr lang="fa-IR" dirty="0" err="1"/>
              <a:t>اسمبلی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EF5531-F144-E3B4-C80C-BB5ED2BCAE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/>
              <a:t>دستور </a:t>
            </a:r>
            <a:r>
              <a:rPr lang="pt-BR" sz="2800" dirty="0"/>
              <a:t>DIMENSION</a:t>
            </a:r>
            <a:r>
              <a:rPr lang="fa-IR" sz="2800" dirty="0"/>
              <a:t> همانند تعریف آرایه در </a:t>
            </a:r>
            <a:r>
              <a:rPr lang="en-US" sz="2800" dirty="0"/>
              <a:t>C++</a:t>
            </a:r>
            <a:r>
              <a:rPr lang="fa-IR" sz="2800" dirty="0"/>
              <a:t> است.</a:t>
            </a:r>
          </a:p>
          <a:p>
            <a:r>
              <a:rPr lang="fa-IR" dirty="0"/>
              <a:t>این عبارت به </a:t>
            </a:r>
            <a:r>
              <a:rPr lang="fa-IR" dirty="0" err="1"/>
              <a:t>کامپایلر</a:t>
            </a:r>
            <a:r>
              <a:rPr lang="fa-IR" dirty="0"/>
              <a:t> فرمان میدهد تا </a:t>
            </a:r>
            <a:r>
              <a:rPr lang="en-US" dirty="0"/>
              <a:t>100</a:t>
            </a:r>
            <a:r>
              <a:rPr lang="fa-IR" dirty="0"/>
              <a:t> کلمه حافظه را برای </a:t>
            </a:r>
            <a:r>
              <a:rPr lang="en-US" dirty="0"/>
              <a:t>100</a:t>
            </a:r>
            <a:r>
              <a:rPr lang="fa-IR" dirty="0"/>
              <a:t> </a:t>
            </a:r>
            <a:r>
              <a:rPr lang="fa-IR" dirty="0" err="1"/>
              <a:t>عملوند</a:t>
            </a:r>
            <a:r>
              <a:rPr lang="fa-IR" dirty="0"/>
              <a:t> رزرو نماید.</a:t>
            </a:r>
          </a:p>
          <a:p>
            <a:r>
              <a:rPr lang="fa-IR" dirty="0"/>
              <a:t>دستور بعدی میگوید که این عددها </a:t>
            </a:r>
            <a:r>
              <a:rPr lang="en-US" dirty="0"/>
              <a:t>INTEGER</a:t>
            </a:r>
            <a:r>
              <a:rPr lang="fa-IR" dirty="0"/>
              <a:t> هستند.</a:t>
            </a:r>
          </a:p>
          <a:p>
            <a:endParaRPr lang="fa-IR" dirty="0"/>
          </a:p>
          <a:p>
            <a:endParaRPr lang="fa-IR" dirty="0"/>
          </a:p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37738C8-6345-4FB1-CF76-7D683CDF0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147141-9C51-DC42-32BF-1E888A101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Computer Engeneering Department,Shahed University, Iran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2BD1688-4A47-918C-F153-48B08268B319}"/>
              </a:ext>
            </a:extLst>
          </p:cNvPr>
          <p:cNvSpPr txBox="1"/>
          <p:nvPr/>
        </p:nvSpPr>
        <p:spPr>
          <a:xfrm>
            <a:off x="323851" y="131418"/>
            <a:ext cx="3734809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400" dirty="0"/>
              <a:t>    DIMENSION  A(100)</a:t>
            </a:r>
          </a:p>
          <a:p>
            <a:r>
              <a:rPr lang="pt-BR" sz="2400" dirty="0"/>
              <a:t>    INTEGER SUM, A</a:t>
            </a:r>
          </a:p>
          <a:p>
            <a:r>
              <a:rPr lang="pt-BR" sz="2400" dirty="0"/>
              <a:t>    SUM = 0</a:t>
            </a:r>
          </a:p>
          <a:p>
            <a:r>
              <a:rPr lang="pt-BR" sz="2400" dirty="0"/>
              <a:t>    DO 3   J = 1, 100</a:t>
            </a:r>
          </a:p>
          <a:p>
            <a:r>
              <a:rPr lang="pt-BR" sz="2400" dirty="0"/>
              <a:t>3  SUM = SUM + A(J)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685958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E8D2C2-8911-892F-7811-403CCED93E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712178-2474-2334-FE06-C22D73C58C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64F9CE-8AB1-428F-4589-28ACE2C55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9BA2D8-6E47-70D6-AABB-49F2AD592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Computer Engeneering Department,Shahed University, Iran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539D19B-8B28-8655-F9F3-628550C0E0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2555" y="2297898"/>
            <a:ext cx="8886890" cy="2262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86441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9A0CAD-74EC-42C3-0E2C-E8A4368A21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0D7A9B6-6CB9-3568-9729-62A359A41D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45E2F7-CFB2-1670-E270-F981A2D843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Computer Engeneering Department,Shahed University, Iran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590A96-926E-1FDF-4391-2AD488FD963D}"/>
              </a:ext>
            </a:extLst>
          </p:cNvPr>
          <p:cNvSpPr txBox="1"/>
          <p:nvPr/>
        </p:nvSpPr>
        <p:spPr>
          <a:xfrm>
            <a:off x="117959" y="1160875"/>
            <a:ext cx="3734809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400" dirty="0"/>
              <a:t>    DIMENSION  A(100)</a:t>
            </a:r>
          </a:p>
          <a:p>
            <a:r>
              <a:rPr lang="pt-BR" sz="2400" dirty="0"/>
              <a:t>    INTEGER SUM, A</a:t>
            </a:r>
          </a:p>
          <a:p>
            <a:r>
              <a:rPr lang="pt-BR" sz="2400" dirty="0"/>
              <a:t>    SUM = 0</a:t>
            </a:r>
          </a:p>
          <a:p>
            <a:r>
              <a:rPr lang="pt-BR" sz="2400" dirty="0"/>
              <a:t>    DO 3   J = 1, 100</a:t>
            </a:r>
          </a:p>
          <a:p>
            <a:r>
              <a:rPr lang="pt-BR" sz="2400" dirty="0"/>
              <a:t>3  SUM = SUM + A(J)</a:t>
            </a:r>
            <a:endParaRPr lang="en-US" sz="2400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198E6C0-9B15-6C89-7BDC-B9901360EE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3053" y="191974"/>
            <a:ext cx="6205591" cy="6063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89248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98CA0-6A72-5FCA-A46F-8E305870B1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برنامه ضرب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4BD724-6A12-F32D-050E-4E4B38EEF3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73D841-F7B2-9FBF-76FA-249E6EF7F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Computer Engeneering Department,Shahed University, Iran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DB3DD55-BBEB-AB93-7EA8-85D5E763B2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6163" y="68234"/>
            <a:ext cx="3400052" cy="672153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CCDE049-2EF2-3B3D-0F2B-20A84F9F6D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68292" y="0"/>
            <a:ext cx="3055845" cy="3002699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7B896B9A-6A89-2088-8AF0-032645B1274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79880" y="1029985"/>
            <a:ext cx="5450201" cy="5594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999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7D1748-EEC3-E19E-7E0E-9B6A20CFDB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زیر </a:t>
            </a:r>
            <a:r>
              <a:rPr lang="fa-IR" dirty="0" err="1"/>
              <a:t>روالها</a:t>
            </a:r>
            <a:r>
              <a:rPr lang="fa-IR" dirty="0"/>
              <a:t> (</a:t>
            </a:r>
            <a:r>
              <a:rPr lang="en-US" dirty="0"/>
              <a:t>Subroutine</a:t>
            </a:r>
            <a:r>
              <a:rPr lang="fa-IR" dirty="0"/>
              <a:t>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343CDA-6318-9E05-A6A8-CBD58C75BF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/>
              <a:t>برای برنامه </a:t>
            </a:r>
            <a:r>
              <a:rPr lang="fa-IR" dirty="0" err="1"/>
              <a:t>نویسان</a:t>
            </a:r>
            <a:r>
              <a:rPr lang="fa-IR" dirty="0"/>
              <a:t> مکرر اتفاق میافتد که </a:t>
            </a:r>
            <a:r>
              <a:rPr lang="fa-IR" dirty="0">
                <a:solidFill>
                  <a:srgbClr val="0070C0"/>
                </a:solidFill>
              </a:rPr>
              <a:t>قطعه ای از کد را در بخش های مختلف برنامه تکرار کنیم</a:t>
            </a:r>
            <a:r>
              <a:rPr lang="fa-IR" dirty="0"/>
              <a:t>.</a:t>
            </a:r>
          </a:p>
          <a:p>
            <a:r>
              <a:rPr lang="fa-IR" dirty="0"/>
              <a:t>استفاده از </a:t>
            </a:r>
            <a:r>
              <a:rPr lang="fa-IR" dirty="0">
                <a:solidFill>
                  <a:srgbClr val="0070C0"/>
                </a:solidFill>
              </a:rPr>
              <a:t>زیر </a:t>
            </a:r>
            <a:r>
              <a:rPr lang="fa-IR" dirty="0" err="1">
                <a:solidFill>
                  <a:srgbClr val="0070C0"/>
                </a:solidFill>
              </a:rPr>
              <a:t>روالها</a:t>
            </a:r>
            <a:r>
              <a:rPr lang="fa-IR" dirty="0">
                <a:solidFill>
                  <a:srgbClr val="0070C0"/>
                </a:solidFill>
              </a:rPr>
              <a:t> </a:t>
            </a:r>
            <a:r>
              <a:rPr lang="fa-IR" dirty="0"/>
              <a:t>باعث میشود، </a:t>
            </a:r>
            <a:r>
              <a:rPr lang="fa-IR" dirty="0">
                <a:solidFill>
                  <a:srgbClr val="0070C0"/>
                </a:solidFill>
              </a:rPr>
              <a:t>از بخش های تکراری در کد اجتناب شود</a:t>
            </a:r>
            <a:r>
              <a:rPr lang="fa-IR" dirty="0"/>
              <a:t>.</a:t>
            </a:r>
          </a:p>
          <a:p>
            <a:r>
              <a:rPr lang="fa-IR" dirty="0"/>
              <a:t>پس از ورود به زیر روال باید </a:t>
            </a:r>
            <a:r>
              <a:rPr lang="fa-IR" dirty="0">
                <a:solidFill>
                  <a:srgbClr val="0070C0"/>
                </a:solidFill>
              </a:rPr>
              <a:t>آدرس بازگشت را ذخیره کنیم </a:t>
            </a:r>
            <a:r>
              <a:rPr lang="fa-IR" dirty="0"/>
              <a:t>تا پس از انجام زیر روال، به جریان اصلی برنامه برگردیم.  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23193E-4207-72D1-7244-C10BD2C8C6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9879EF-30C3-93A4-6B16-0CC0BAC555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Computer Engeneering Department,Shahed University, Iran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1289420-77C9-6B24-7702-F2951AA199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84" y="4173194"/>
            <a:ext cx="6119213" cy="2684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028787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A1E968-0997-8941-6113-23DBC8FEE7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مثال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A0AB56-081D-4377-B953-D48AD266C0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82796" y="1240077"/>
            <a:ext cx="5361503" cy="5166142"/>
          </a:xfrm>
        </p:spPr>
        <p:txBody>
          <a:bodyPr/>
          <a:lstStyle/>
          <a:p>
            <a:r>
              <a:rPr lang="fa-IR" dirty="0"/>
              <a:t>در کامپیوتر پایه رابط بین برنامه اصلی و یک زیر روال، </a:t>
            </a:r>
            <a:r>
              <a:rPr lang="fa-IR" dirty="0">
                <a:solidFill>
                  <a:srgbClr val="C00000"/>
                </a:solidFill>
              </a:rPr>
              <a:t>دستورالعمل </a:t>
            </a:r>
            <a:r>
              <a:rPr lang="en-US" dirty="0">
                <a:solidFill>
                  <a:srgbClr val="C00000"/>
                </a:solidFill>
              </a:rPr>
              <a:t>BSA</a:t>
            </a:r>
            <a:r>
              <a:rPr lang="fa-IR" dirty="0">
                <a:solidFill>
                  <a:srgbClr val="C00000"/>
                </a:solidFill>
              </a:rPr>
              <a:t> </a:t>
            </a:r>
            <a:r>
              <a:rPr lang="fa-IR" dirty="0"/>
              <a:t>است.</a:t>
            </a:r>
          </a:p>
          <a:p>
            <a:r>
              <a:rPr lang="fa-IR" dirty="0"/>
              <a:t>در اینجا یک زیر روال برای شیفت به سمت چپ به تعداد چهار مرتبه روی </a:t>
            </a:r>
            <a:r>
              <a:rPr lang="en-US" dirty="0"/>
              <a:t>AC</a:t>
            </a:r>
            <a:r>
              <a:rPr lang="fa-IR" dirty="0"/>
              <a:t> نوشته شده است.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FC0718-8956-2CF1-A8C9-01B3ED9C25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FD388F-29E7-F7BB-F468-63CCEE8300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Computer Engeneering Department,Shahed University, Iran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341B7B4-2773-6AB1-FE95-F2A8AC92C4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462" y="1276017"/>
            <a:ext cx="6013807" cy="5216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702223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11C283-500A-17D3-4E97-00575F427B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65376" y="248281"/>
            <a:ext cx="6437044" cy="6157938"/>
          </a:xfrm>
        </p:spPr>
        <p:txBody>
          <a:bodyPr/>
          <a:lstStyle/>
          <a:p>
            <a:r>
              <a:rPr lang="fa-IR" dirty="0"/>
              <a:t>مثال: برنامه ای بنویسید که دو عدد از کاربر گرفته و عدد بزرگتر را در خروجی نمایش دهد.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0EB8E0-EA05-E516-7949-4EA39FDB22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C778AF-C04F-48D7-ECB9-CCC086DC3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Computer Engeneering Department,Shahed University, Iran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F1BDCAA-65E2-BC6B-0582-95ECB751A5D8}"/>
              </a:ext>
            </a:extLst>
          </p:cNvPr>
          <p:cNvSpPr txBox="1"/>
          <p:nvPr/>
        </p:nvSpPr>
        <p:spPr>
          <a:xfrm>
            <a:off x="557171" y="120412"/>
            <a:ext cx="4962498" cy="72635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  <a:defRPr/>
            </a:pPr>
            <a:r>
              <a:rPr lang="en-US" sz="1800" b="1" dirty="0"/>
              <a:t>	ORG 100</a:t>
            </a:r>
          </a:p>
          <a:p>
            <a:pPr marL="0" indent="0">
              <a:buNone/>
              <a:defRPr/>
            </a:pPr>
            <a:r>
              <a:rPr lang="en-US" b="1" dirty="0"/>
              <a:t>LP1, 	SKI</a:t>
            </a:r>
          </a:p>
          <a:p>
            <a:pPr marL="0" indent="0">
              <a:buNone/>
              <a:defRPr/>
            </a:pPr>
            <a:r>
              <a:rPr lang="en-US" b="1" dirty="0"/>
              <a:t>	BUN IN1</a:t>
            </a:r>
          </a:p>
          <a:p>
            <a:pPr marL="0" indent="0">
              <a:buNone/>
              <a:defRPr/>
            </a:pPr>
            <a:r>
              <a:rPr lang="en-US" b="1" dirty="0"/>
              <a:t>	BUN LP1</a:t>
            </a:r>
          </a:p>
          <a:p>
            <a:pPr marL="0" indent="0">
              <a:buNone/>
              <a:defRPr/>
            </a:pPr>
            <a:r>
              <a:rPr lang="en-US" b="1" dirty="0"/>
              <a:t>IN1,	INP	A</a:t>
            </a:r>
          </a:p>
          <a:p>
            <a:pPr marL="0" indent="0">
              <a:buNone/>
              <a:defRPr/>
            </a:pPr>
            <a:r>
              <a:rPr lang="en-US" b="1" dirty="0"/>
              <a:t>LP2,  	SKI</a:t>
            </a:r>
          </a:p>
          <a:p>
            <a:pPr marL="0" indent="0">
              <a:buNone/>
              <a:defRPr/>
            </a:pPr>
            <a:r>
              <a:rPr lang="en-US" b="1" dirty="0"/>
              <a:t>	BUN IN2</a:t>
            </a:r>
          </a:p>
          <a:p>
            <a:pPr marL="0" indent="0">
              <a:buNone/>
              <a:defRPr/>
            </a:pPr>
            <a:r>
              <a:rPr lang="en-US" b="1" dirty="0"/>
              <a:t>	BUN Lp2</a:t>
            </a:r>
          </a:p>
          <a:p>
            <a:pPr>
              <a:defRPr/>
            </a:pPr>
            <a:r>
              <a:rPr lang="en-US" b="1" dirty="0"/>
              <a:t>IN2,	INP	B</a:t>
            </a:r>
          </a:p>
          <a:p>
            <a:pPr marL="0" indent="0">
              <a:buNone/>
              <a:defRPr/>
            </a:pPr>
            <a:r>
              <a:rPr lang="en-US" b="1" dirty="0"/>
              <a:t>	LDA	B</a:t>
            </a:r>
          </a:p>
          <a:p>
            <a:pPr marL="0" indent="0">
              <a:buNone/>
              <a:defRPr/>
            </a:pPr>
            <a:r>
              <a:rPr lang="en-US" b="1" dirty="0"/>
              <a:t>	CMP</a:t>
            </a:r>
          </a:p>
          <a:p>
            <a:pPr marL="0" indent="0">
              <a:buNone/>
              <a:defRPr/>
            </a:pPr>
            <a:r>
              <a:rPr lang="en-US" b="1" dirty="0"/>
              <a:t>	INC</a:t>
            </a:r>
          </a:p>
          <a:p>
            <a:pPr marL="0" indent="0">
              <a:buNone/>
              <a:defRPr/>
            </a:pPr>
            <a:r>
              <a:rPr lang="en-US" b="1" dirty="0"/>
              <a:t>	ADD	A</a:t>
            </a:r>
          </a:p>
          <a:p>
            <a:pPr marL="0" indent="0">
              <a:buNone/>
              <a:defRPr/>
            </a:pPr>
            <a:r>
              <a:rPr lang="en-US" b="1" dirty="0"/>
              <a:t>	SNA		check (A&gt;B)</a:t>
            </a:r>
          </a:p>
          <a:p>
            <a:pPr marL="0" indent="0">
              <a:buNone/>
              <a:defRPr/>
            </a:pPr>
            <a:r>
              <a:rPr lang="en-US" b="1" dirty="0"/>
              <a:t>	BUN	SA1	(A&gt;B)</a:t>
            </a:r>
          </a:p>
          <a:p>
            <a:pPr marL="0" indent="0">
              <a:buNone/>
              <a:defRPr/>
            </a:pPr>
            <a:r>
              <a:rPr lang="en-US" b="1" dirty="0"/>
              <a:t>	LDA	B</a:t>
            </a:r>
          </a:p>
          <a:p>
            <a:pPr marL="0" indent="0">
              <a:buNone/>
              <a:defRPr/>
            </a:pPr>
            <a:r>
              <a:rPr lang="en-US" b="1" dirty="0"/>
              <a:t>	OUT</a:t>
            </a:r>
          </a:p>
          <a:p>
            <a:pPr marL="0" indent="0">
              <a:buNone/>
              <a:defRPr/>
            </a:pPr>
            <a:r>
              <a:rPr lang="en-US" b="1" dirty="0"/>
              <a:t>	HLT	</a:t>
            </a:r>
          </a:p>
          <a:p>
            <a:pPr marL="0" indent="0">
              <a:buNone/>
              <a:defRPr/>
            </a:pPr>
            <a:r>
              <a:rPr lang="en-US" b="1" dirty="0"/>
              <a:t>SA1,	LDA	A</a:t>
            </a:r>
          </a:p>
          <a:p>
            <a:pPr marL="0" indent="0">
              <a:buNone/>
              <a:defRPr/>
            </a:pPr>
            <a:r>
              <a:rPr lang="en-US" b="1" dirty="0"/>
              <a:t>	OUT</a:t>
            </a:r>
          </a:p>
          <a:p>
            <a:pPr marL="0" indent="0">
              <a:buNone/>
              <a:defRPr/>
            </a:pPr>
            <a:r>
              <a:rPr lang="en-US" b="1" dirty="0"/>
              <a:t>	HLT</a:t>
            </a:r>
          </a:p>
          <a:p>
            <a:pPr marL="0" indent="0">
              <a:buNone/>
              <a:defRPr/>
            </a:pPr>
            <a:r>
              <a:rPr lang="en-US" b="1" dirty="0"/>
              <a:t>A,	DEC 0</a:t>
            </a:r>
          </a:p>
          <a:p>
            <a:pPr>
              <a:defRPr/>
            </a:pPr>
            <a:r>
              <a:rPr lang="en-US" b="1" dirty="0"/>
              <a:t>B,	DEC 0</a:t>
            </a:r>
          </a:p>
          <a:p>
            <a:pPr>
              <a:defRPr/>
            </a:pPr>
            <a:r>
              <a:rPr lang="en-US" b="1" dirty="0"/>
              <a:t>C,	DEC 0 	</a:t>
            </a:r>
          </a:p>
          <a:p>
            <a:pPr marL="0" indent="0">
              <a:buNone/>
              <a:defRPr/>
            </a:pPr>
            <a:r>
              <a:rPr lang="en-US" sz="1800" b="1" dirty="0"/>
              <a:t>	</a:t>
            </a:r>
            <a:endParaRPr lang="fa-IR" sz="1800" b="1" dirty="0"/>
          </a:p>
          <a:p>
            <a:pPr marL="0" indent="0">
              <a:buNone/>
              <a:defRPr/>
            </a:pPr>
            <a:r>
              <a:rPr lang="en-US" sz="1600" b="1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397541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52F46C7-58E7-85B4-1E08-31CE64442E2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a-IR" sz="6600" dirty="0">
                <a:cs typeface="B Mitra" panose="00000400000000000000" pitchFamily="2" charset="-78"/>
              </a:rPr>
              <a:t>پایان فصل ششم</a:t>
            </a:r>
            <a:endParaRPr lang="en-US" sz="6600" dirty="0">
              <a:cs typeface="B Mitra" panose="00000400000000000000" pitchFamily="2" charset="-78"/>
            </a:endParaRP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C68BE583-993F-8A77-2D52-7F5F144BEE6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F9392E-7EBB-7D29-F162-A3D9385397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Computer Engeneering Department,Shahed University, Iran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910466-B7B1-46A6-4B8B-D21FDE893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00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BC7D6F41-68B8-67C8-8FFE-45CCA89D4D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مطالب فصل 6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176CD8-CEBF-0171-8126-AF69D6A95C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B5DDDA-D514-E2BB-90C9-75FEABBC1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Computer Engeneering Department,Shahed University, Iran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79F2D57-BF2C-2B88-3BAC-02C8C0BADB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85557" y="1276567"/>
            <a:ext cx="8905776" cy="4863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63702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202CFF-044B-1C9C-99CA-C2BEAFA0F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مقدمه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DEE5E8-5CFA-933E-2D53-471CDC777D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/>
              <a:t>نوشتن یک برنامه برای کامپیوتر به معنی مشخص کردن رشته ای از دستورالعمل های ماشین است.</a:t>
            </a:r>
          </a:p>
          <a:p>
            <a:r>
              <a:rPr lang="fa-IR" dirty="0"/>
              <a:t>دستورالعملهای ماشین در داخل کامپیوتر </a:t>
            </a:r>
            <a:r>
              <a:rPr lang="fa-IR" dirty="0" err="1"/>
              <a:t>الگویی</a:t>
            </a:r>
            <a:r>
              <a:rPr lang="fa-IR" dirty="0"/>
              <a:t> </a:t>
            </a:r>
            <a:r>
              <a:rPr lang="fa-IR" dirty="0" err="1"/>
              <a:t>دودویی</a:t>
            </a:r>
            <a:r>
              <a:rPr lang="fa-IR" dirty="0"/>
              <a:t> را تشکیل میدهند که درک آن دشوار است.</a:t>
            </a:r>
          </a:p>
          <a:p>
            <a:r>
              <a:rPr lang="fa-IR" dirty="0"/>
              <a:t>برای نوشتن برنامه ها از مجموعه ای از </a:t>
            </a:r>
            <a:r>
              <a:rPr lang="fa-IR" dirty="0" err="1"/>
              <a:t>کاراکترهای</a:t>
            </a:r>
            <a:r>
              <a:rPr lang="fa-IR" dirty="0"/>
              <a:t> آشناتر استفاده میشود.</a:t>
            </a:r>
          </a:p>
          <a:p>
            <a:r>
              <a:rPr lang="fa-IR" dirty="0"/>
              <a:t>برنامه ای که بوسیله یک کاربر نوشته میشود، ممکن است وابسته و یا مستقل از کامپیوتر فیزیکی باشد.</a:t>
            </a:r>
          </a:p>
          <a:p>
            <a:endParaRPr lang="fa-IR" dirty="0"/>
          </a:p>
          <a:p>
            <a:endParaRPr lang="fa-IR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69F870-A750-41F0-511F-A29816160C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57EFCF-D793-7D8E-3461-6F99EFF50C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Computer Engeneering Department,Shahed University, Iran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45361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D7669031-0327-E81F-3E72-B7E0E9AF68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707313B2-A80D-DAD9-B4C3-2B6E2D5A8A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FBD399-196D-BD7C-00FF-E8477D1CA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41C776-63E2-F5E0-0F0D-33CDEC9B1E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Computer Engeneering Department,Shahed University, Iran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5EE8409-1DB3-5122-48A4-7C41233E2B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8128" y="121881"/>
            <a:ext cx="6489524" cy="6662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15225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B73362-C689-FFC2-B14A-22458C7E32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زبان ماشین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F1A3A6-E00C-43C4-EED0-E304D982C5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a-IR" dirty="0"/>
              <a:t>برنامه های نوشته شده برای یک کامپیوتر میتوانند یکی از رسته های زیر باشند:</a:t>
            </a:r>
          </a:p>
          <a:p>
            <a:r>
              <a:rPr lang="fa-IR" b="1" dirty="0">
                <a:solidFill>
                  <a:srgbClr val="0070C0"/>
                </a:solidFill>
              </a:rPr>
              <a:t>1- کد </a:t>
            </a:r>
            <a:r>
              <a:rPr lang="fa-IR" b="1" dirty="0" err="1">
                <a:solidFill>
                  <a:srgbClr val="0070C0"/>
                </a:solidFill>
              </a:rPr>
              <a:t>دودویی</a:t>
            </a:r>
            <a:r>
              <a:rPr lang="fa-IR" b="1" dirty="0">
                <a:solidFill>
                  <a:srgbClr val="0070C0"/>
                </a:solidFill>
              </a:rPr>
              <a:t>: </a:t>
            </a:r>
            <a:r>
              <a:rPr lang="fa-IR" dirty="0"/>
              <a:t>این کد رشته ای از دستورالعمل ها و </a:t>
            </a:r>
            <a:r>
              <a:rPr lang="fa-IR" dirty="0" err="1"/>
              <a:t>عملوندها</a:t>
            </a:r>
            <a:r>
              <a:rPr lang="fa-IR" dirty="0"/>
              <a:t> به شکل </a:t>
            </a:r>
            <a:r>
              <a:rPr lang="fa-IR" dirty="0" err="1"/>
              <a:t>دودویی</a:t>
            </a:r>
            <a:r>
              <a:rPr lang="fa-IR" dirty="0"/>
              <a:t> است که شکل واقعی آنها را آنطور که در حافظه کامپیوتر ظاهر میشوند، نشان میدهد.</a:t>
            </a:r>
          </a:p>
          <a:p>
            <a:r>
              <a:rPr lang="fa-IR" b="1" dirty="0">
                <a:solidFill>
                  <a:srgbClr val="0070C0"/>
                </a:solidFill>
              </a:rPr>
              <a:t>2- کد هشت هشتی یا شانزده </a:t>
            </a:r>
            <a:r>
              <a:rPr lang="fa-IR" b="1" dirty="0" err="1">
                <a:solidFill>
                  <a:srgbClr val="0070C0"/>
                </a:solidFill>
              </a:rPr>
              <a:t>شانزدهی</a:t>
            </a:r>
            <a:r>
              <a:rPr lang="fa-IR" b="1" dirty="0">
                <a:solidFill>
                  <a:srgbClr val="0070C0"/>
                </a:solidFill>
              </a:rPr>
              <a:t>:  </a:t>
            </a:r>
            <a:r>
              <a:rPr lang="fa-IR" dirty="0"/>
              <a:t>این کد معادل ترجمه شد کد </a:t>
            </a:r>
            <a:r>
              <a:rPr lang="fa-IR" dirty="0" err="1"/>
              <a:t>دودویی</a:t>
            </a:r>
            <a:r>
              <a:rPr lang="fa-IR" dirty="0"/>
              <a:t> به هشت هشتی یا شانزده </a:t>
            </a:r>
            <a:r>
              <a:rPr lang="fa-IR" dirty="0" err="1"/>
              <a:t>شانزدهی</a:t>
            </a:r>
            <a:r>
              <a:rPr lang="fa-IR" dirty="0"/>
              <a:t> است.</a:t>
            </a:r>
          </a:p>
          <a:p>
            <a:r>
              <a:rPr lang="fa-IR" b="1" dirty="0">
                <a:solidFill>
                  <a:srgbClr val="0070C0"/>
                </a:solidFill>
              </a:rPr>
              <a:t>3- کد سمبلیک: </a:t>
            </a:r>
            <a:r>
              <a:rPr lang="fa-IR" dirty="0"/>
              <a:t>در این کد، کاربر از </a:t>
            </a:r>
            <a:r>
              <a:rPr lang="fa-IR" dirty="0" err="1"/>
              <a:t>سمبلها</a:t>
            </a:r>
            <a:r>
              <a:rPr lang="fa-IR" dirty="0"/>
              <a:t> (حروف و اعداد یا </a:t>
            </a:r>
            <a:r>
              <a:rPr lang="fa-IR" dirty="0" err="1"/>
              <a:t>کارکترهای</a:t>
            </a:r>
            <a:r>
              <a:rPr lang="fa-IR" dirty="0"/>
              <a:t> خاص) برای بخش عملیاتی، بخش آدرس و سایر قسمت های کد دستور </a:t>
            </a:r>
            <a:r>
              <a:rPr lang="fa-IR" dirty="0" err="1"/>
              <a:t>العمل</a:t>
            </a:r>
            <a:r>
              <a:rPr lang="fa-IR" dirty="0"/>
              <a:t> استفاده میکند.</a:t>
            </a:r>
          </a:p>
          <a:p>
            <a:r>
              <a:rPr lang="fa-IR" dirty="0"/>
              <a:t>هر دستورالعمل سمبولیک را </a:t>
            </a:r>
            <a:r>
              <a:rPr lang="fa-IR" dirty="0">
                <a:solidFill>
                  <a:srgbClr val="0070C0"/>
                </a:solidFill>
              </a:rPr>
              <a:t>میتوان به یک دستورالعمل کد شده با </a:t>
            </a:r>
            <a:r>
              <a:rPr lang="fa-IR" dirty="0" err="1">
                <a:solidFill>
                  <a:srgbClr val="0070C0"/>
                </a:solidFill>
              </a:rPr>
              <a:t>دودویی</a:t>
            </a:r>
            <a:r>
              <a:rPr lang="fa-IR" dirty="0">
                <a:solidFill>
                  <a:srgbClr val="0070C0"/>
                </a:solidFill>
              </a:rPr>
              <a:t> ترجمه کرد</a:t>
            </a:r>
            <a:r>
              <a:rPr lang="fa-IR" dirty="0"/>
              <a:t>.</a:t>
            </a:r>
          </a:p>
          <a:p>
            <a:r>
              <a:rPr lang="fa-IR" dirty="0"/>
              <a:t>این ترجمه را برنامه خاصی با نام </a:t>
            </a:r>
            <a:r>
              <a:rPr lang="fa-IR" dirty="0" err="1">
                <a:solidFill>
                  <a:srgbClr val="FF0000"/>
                </a:solidFill>
              </a:rPr>
              <a:t>اسمبلر</a:t>
            </a:r>
            <a:r>
              <a:rPr lang="fa-IR" dirty="0"/>
              <a:t> انجام میدهد.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32BCE9-76AF-5815-5B40-367DD3AF2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BF3225-9DB8-7C9B-739C-33B9EE8B3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Computer Engeneering Department,Shahed University, Iran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89245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49E98B-B9C3-91D0-0599-C968943F8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برنامه جمع کردن دو عدد</a:t>
            </a:r>
            <a:endParaRPr lang="en-US" dirty="0"/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DEC8137D-3AD8-2404-5B5A-C7261CE8159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6248" y="2990915"/>
            <a:ext cx="6968052" cy="3443109"/>
          </a:xfr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0A865E-F1AC-D90D-F2C7-D1F25FD80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4CF6CE-A583-025B-11C7-B8D891DB7C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Computer Engeneering Department,Shahed University, Iran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B4262E8-57CC-8621-36E1-AF78D5D5A8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9364" y="225354"/>
            <a:ext cx="5158382" cy="2975937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B1A78B34-E28D-1533-54B1-8E2165FE7ACB}"/>
              </a:ext>
            </a:extLst>
          </p:cNvPr>
          <p:cNvSpPr txBox="1"/>
          <p:nvPr/>
        </p:nvSpPr>
        <p:spPr>
          <a:xfrm>
            <a:off x="1170251" y="3184638"/>
            <a:ext cx="21729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fa-IR" dirty="0">
                <a:solidFill>
                  <a:srgbClr val="0070C0"/>
                </a:solidFill>
                <a:cs typeface="B Yekan" panose="00000400000000000000" pitchFamily="2" charset="-78"/>
              </a:rPr>
              <a:t>نا مفهوم برای انسان</a:t>
            </a:r>
            <a:endParaRPr lang="en-US" dirty="0">
              <a:solidFill>
                <a:srgbClr val="0070C0"/>
              </a:solidFill>
              <a:cs typeface="B Yekan" panose="00000400000000000000" pitchFamily="2" charset="-78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F94CFA3-0582-ECFB-9180-810265793F67}"/>
              </a:ext>
            </a:extLst>
          </p:cNvPr>
          <p:cNvSpPr txBox="1"/>
          <p:nvPr/>
        </p:nvSpPr>
        <p:spPr>
          <a:xfrm>
            <a:off x="8951039" y="2621583"/>
            <a:ext cx="25932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fa-IR" dirty="0">
                <a:solidFill>
                  <a:srgbClr val="0070C0"/>
                </a:solidFill>
                <a:cs typeface="B Yekan" panose="00000400000000000000" pitchFamily="2" charset="-78"/>
              </a:rPr>
              <a:t>قابل فهم برای متخصص</a:t>
            </a:r>
            <a:endParaRPr lang="en-US" dirty="0">
              <a:solidFill>
                <a:srgbClr val="0070C0"/>
              </a:solidFill>
              <a:cs typeface="B Yek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59727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EAA36E-65A1-C8F6-2E57-371629BDCE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برنامه </a:t>
            </a:r>
            <a:r>
              <a:rPr lang="fa-IR" dirty="0" err="1"/>
              <a:t>اسمبلی</a:t>
            </a:r>
            <a:r>
              <a:rPr lang="fa-IR" dirty="0"/>
              <a:t> برای جمع کردن دو عدد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034D54-911D-6334-BB94-1BCC7F479F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977A5A-AF6B-4F0B-EFB9-82EF7B3E6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4047D1-92A4-D16D-50CA-483BDC15E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Computer Engeneering Department,Shahed University, Iran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D071D69-D6CD-BA2C-D443-21E0B96DDF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851" y="1153422"/>
            <a:ext cx="5347673" cy="2792512"/>
          </a:xfrm>
          <a:prstGeom prst="rect">
            <a:avLst/>
          </a:prstGeom>
        </p:spPr>
      </p:pic>
      <p:pic>
        <p:nvPicPr>
          <p:cNvPr id="8" name="Content Placeholder 8">
            <a:extLst>
              <a:ext uri="{FF2B5EF4-FFF2-40B4-BE49-F238E27FC236}">
                <a16:creationId xmlns:a16="http://schemas.microsoft.com/office/drawing/2014/main" id="{B4A6D2CF-4B5D-378A-317C-71E7BEC3626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19801" r="2199"/>
          <a:stretch/>
        </p:blipFill>
        <p:spPr>
          <a:xfrm>
            <a:off x="6758093" y="1643676"/>
            <a:ext cx="5044960" cy="204420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EFA27B1-43F2-64CE-CFB0-B4160FDB885D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22678" t="18378" r="20772"/>
          <a:stretch/>
        </p:blipFill>
        <p:spPr>
          <a:xfrm>
            <a:off x="7724717" y="4413374"/>
            <a:ext cx="2917104" cy="2429038"/>
          </a:xfrm>
          <a:prstGeom prst="rect">
            <a:avLst/>
          </a:prstGeom>
        </p:spPr>
      </p:pic>
      <p:sp>
        <p:nvSpPr>
          <p:cNvPr id="10" name="Arrow: Right 9">
            <a:extLst>
              <a:ext uri="{FF2B5EF4-FFF2-40B4-BE49-F238E27FC236}">
                <a16:creationId xmlns:a16="http://schemas.microsoft.com/office/drawing/2014/main" id="{AC3ECE97-2BCB-DCF2-530A-3DE6D4CA581B}"/>
              </a:ext>
            </a:extLst>
          </p:cNvPr>
          <p:cNvSpPr/>
          <p:nvPr/>
        </p:nvSpPr>
        <p:spPr>
          <a:xfrm>
            <a:off x="5671524" y="254967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row: Down 10">
            <a:extLst>
              <a:ext uri="{FF2B5EF4-FFF2-40B4-BE49-F238E27FC236}">
                <a16:creationId xmlns:a16="http://schemas.microsoft.com/office/drawing/2014/main" id="{A1C3B6AF-C32A-CF15-F823-9ECE9CD06A14}"/>
              </a:ext>
            </a:extLst>
          </p:cNvPr>
          <p:cNvSpPr/>
          <p:nvPr/>
        </p:nvSpPr>
        <p:spPr>
          <a:xfrm>
            <a:off x="7332029" y="3705258"/>
            <a:ext cx="484632" cy="621461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B1A3ED2-17C2-62B2-577B-926C3E23E739}"/>
              </a:ext>
            </a:extLst>
          </p:cNvPr>
          <p:cNvSpPr txBox="1"/>
          <p:nvPr/>
        </p:nvSpPr>
        <p:spPr>
          <a:xfrm>
            <a:off x="323852" y="4044042"/>
            <a:ext cx="493849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r" rtl="1">
              <a:buFont typeface="Wingdings" panose="05000000000000000000" pitchFamily="2" charset="2"/>
              <a:buChar char="q"/>
            </a:pPr>
            <a:r>
              <a:rPr lang="fa-IR" dirty="0">
                <a:solidFill>
                  <a:srgbClr val="0070C0"/>
                </a:solidFill>
                <a:cs typeface="B Yekan" panose="00000400000000000000" pitchFamily="2" charset="-78"/>
              </a:rPr>
              <a:t>ساختاری قابل قبول برای برنامه </a:t>
            </a:r>
            <a:r>
              <a:rPr lang="fa-IR" dirty="0" err="1">
                <a:solidFill>
                  <a:srgbClr val="0070C0"/>
                </a:solidFill>
                <a:cs typeface="B Yekan" panose="00000400000000000000" pitchFamily="2" charset="-78"/>
              </a:rPr>
              <a:t>نویس</a:t>
            </a:r>
            <a:r>
              <a:rPr lang="fa-IR" dirty="0">
                <a:solidFill>
                  <a:srgbClr val="0070C0"/>
                </a:solidFill>
                <a:cs typeface="B Yekan" panose="00000400000000000000" pitchFamily="2" charset="-78"/>
              </a:rPr>
              <a:t> متخصص سخت افزار.</a:t>
            </a:r>
          </a:p>
          <a:p>
            <a:pPr marL="285750" indent="-285750" algn="r" rtl="1">
              <a:buFont typeface="Wingdings" panose="05000000000000000000" pitchFamily="2" charset="2"/>
              <a:buChar char="q"/>
            </a:pPr>
            <a:r>
              <a:rPr lang="fa-IR" dirty="0">
                <a:solidFill>
                  <a:srgbClr val="0070C0"/>
                </a:solidFill>
                <a:cs typeface="B Yekan" panose="00000400000000000000" pitchFamily="2" charset="-78"/>
              </a:rPr>
              <a:t>بدون توجه از موقعیت فیزیکی </a:t>
            </a:r>
            <a:r>
              <a:rPr lang="fa-IR" dirty="0" err="1">
                <a:solidFill>
                  <a:srgbClr val="0070C0"/>
                </a:solidFill>
                <a:cs typeface="B Yekan" panose="00000400000000000000" pitchFamily="2" charset="-78"/>
              </a:rPr>
              <a:t>متغیرها</a:t>
            </a:r>
            <a:r>
              <a:rPr lang="fa-IR" dirty="0">
                <a:solidFill>
                  <a:srgbClr val="0070C0"/>
                </a:solidFill>
                <a:cs typeface="B Yekan" panose="00000400000000000000" pitchFamily="2" charset="-78"/>
              </a:rPr>
              <a:t> در حافظه</a:t>
            </a:r>
            <a:endParaRPr lang="en-US" dirty="0">
              <a:solidFill>
                <a:srgbClr val="0070C0"/>
              </a:solidFill>
              <a:cs typeface="B Yek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85373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DE90DE-C759-ADCF-B88D-AB240D6AFA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BB230E-DC7D-6D47-E53A-95CE03BD9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برنامه </a:t>
            </a:r>
            <a:r>
              <a:rPr lang="fa-IR" dirty="0" err="1"/>
              <a:t>نویسی</a:t>
            </a:r>
            <a:r>
              <a:rPr lang="fa-IR" dirty="0"/>
              <a:t> سطح بالا </a:t>
            </a:r>
            <a:r>
              <a:rPr lang="fa-IR" dirty="0" err="1"/>
              <a:t>فرترن</a:t>
            </a:r>
            <a:r>
              <a:rPr lang="fa-IR" dirty="0"/>
              <a:t> برای کامپیوتر پایه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5427C6-FF2A-85CA-DB8E-0DE6A60F42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090406-013C-856D-3123-8B2503835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09E988-82C8-E91D-BF66-9196D58916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Computer Engeneering Department,Shahed University, Iran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F1F4D91-28E4-FF0D-E5BF-E30435CE7F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15361" y="979127"/>
            <a:ext cx="5347673" cy="2792512"/>
          </a:xfrm>
          <a:prstGeom prst="rect">
            <a:avLst/>
          </a:prstGeom>
        </p:spPr>
      </p:pic>
      <p:pic>
        <p:nvPicPr>
          <p:cNvPr id="8" name="Content Placeholder 8">
            <a:extLst>
              <a:ext uri="{FF2B5EF4-FFF2-40B4-BE49-F238E27FC236}">
                <a16:creationId xmlns:a16="http://schemas.microsoft.com/office/drawing/2014/main" id="{9C44B8F7-F817-CBCD-A1EA-51E1A4F0F37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19801" r="2199"/>
          <a:stretch/>
        </p:blipFill>
        <p:spPr>
          <a:xfrm>
            <a:off x="5920616" y="4519135"/>
            <a:ext cx="5044960" cy="204420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2EA7277-4F9E-0105-BBA0-58D2C6346FFE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22678" t="18378" r="20772"/>
          <a:stretch/>
        </p:blipFill>
        <p:spPr>
          <a:xfrm>
            <a:off x="647700" y="4326719"/>
            <a:ext cx="2917104" cy="2429038"/>
          </a:xfrm>
          <a:prstGeom prst="rect">
            <a:avLst/>
          </a:prstGeom>
        </p:spPr>
      </p:pic>
      <p:sp>
        <p:nvSpPr>
          <p:cNvPr id="11" name="Arrow: Down 10">
            <a:extLst>
              <a:ext uri="{FF2B5EF4-FFF2-40B4-BE49-F238E27FC236}">
                <a16:creationId xmlns:a16="http://schemas.microsoft.com/office/drawing/2014/main" id="{C5EF6A30-932F-8B01-D375-FB56ED18A22F}"/>
              </a:ext>
            </a:extLst>
          </p:cNvPr>
          <p:cNvSpPr/>
          <p:nvPr/>
        </p:nvSpPr>
        <p:spPr>
          <a:xfrm rot="5400000">
            <a:off x="4280289" y="4496242"/>
            <a:ext cx="484632" cy="621461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603FE31-BD73-7415-A960-DFA89BB563B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61395" y="1171349"/>
            <a:ext cx="3945276" cy="1494430"/>
          </a:xfrm>
          <a:prstGeom prst="rect">
            <a:avLst/>
          </a:prstGeom>
        </p:spPr>
      </p:pic>
      <p:sp>
        <p:nvSpPr>
          <p:cNvPr id="14" name="Arrow: Down 13">
            <a:extLst>
              <a:ext uri="{FF2B5EF4-FFF2-40B4-BE49-F238E27FC236}">
                <a16:creationId xmlns:a16="http://schemas.microsoft.com/office/drawing/2014/main" id="{02C101AE-EC6A-A244-5C4C-1C2A9AF04E65}"/>
              </a:ext>
            </a:extLst>
          </p:cNvPr>
          <p:cNvSpPr/>
          <p:nvPr/>
        </p:nvSpPr>
        <p:spPr>
          <a:xfrm>
            <a:off x="7405891" y="3789880"/>
            <a:ext cx="484632" cy="621461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Arrow: Down 14">
            <a:extLst>
              <a:ext uri="{FF2B5EF4-FFF2-40B4-BE49-F238E27FC236}">
                <a16:creationId xmlns:a16="http://schemas.microsoft.com/office/drawing/2014/main" id="{61774C60-47F0-FF0F-0F40-1C58D869BA9D}"/>
              </a:ext>
            </a:extLst>
          </p:cNvPr>
          <p:cNvSpPr/>
          <p:nvPr/>
        </p:nvSpPr>
        <p:spPr>
          <a:xfrm rot="16200000">
            <a:off x="5011781" y="1924086"/>
            <a:ext cx="484632" cy="621461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EC92E25-F64F-266A-756D-7B895DA7CBBB}"/>
              </a:ext>
            </a:extLst>
          </p:cNvPr>
          <p:cNvSpPr txBox="1"/>
          <p:nvPr/>
        </p:nvSpPr>
        <p:spPr>
          <a:xfrm>
            <a:off x="215462" y="2665779"/>
            <a:ext cx="493849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r" rtl="1">
              <a:buFont typeface="Wingdings" panose="05000000000000000000" pitchFamily="2" charset="2"/>
              <a:buChar char="q"/>
            </a:pPr>
            <a:r>
              <a:rPr lang="fa-IR" dirty="0">
                <a:solidFill>
                  <a:srgbClr val="0070C0"/>
                </a:solidFill>
                <a:cs typeface="B Yekan" panose="00000400000000000000" pitchFamily="2" charset="-78"/>
              </a:rPr>
              <a:t>ساختاری قابل قبول برای برنامه </a:t>
            </a:r>
            <a:r>
              <a:rPr lang="fa-IR" dirty="0" err="1">
                <a:solidFill>
                  <a:srgbClr val="0070C0"/>
                </a:solidFill>
                <a:cs typeface="B Yekan" panose="00000400000000000000" pitchFamily="2" charset="-78"/>
              </a:rPr>
              <a:t>نویس</a:t>
            </a:r>
            <a:r>
              <a:rPr lang="fa-IR" dirty="0">
                <a:solidFill>
                  <a:srgbClr val="0070C0"/>
                </a:solidFill>
                <a:cs typeface="B Yekan" panose="00000400000000000000" pitchFamily="2" charset="-78"/>
              </a:rPr>
              <a:t> بدون اشراف به سخت افزار</a:t>
            </a:r>
          </a:p>
          <a:p>
            <a:pPr marL="285750" indent="-285750" algn="r" rtl="1">
              <a:buFont typeface="Wingdings" panose="05000000000000000000" pitchFamily="2" charset="2"/>
              <a:buChar char="q"/>
            </a:pPr>
            <a:r>
              <a:rPr lang="fa-IR" dirty="0">
                <a:solidFill>
                  <a:srgbClr val="0070C0"/>
                </a:solidFill>
                <a:cs typeface="B Yekan" panose="00000400000000000000" pitchFamily="2" charset="-78"/>
              </a:rPr>
              <a:t>بدون توجه از موقعیت فیزیکی </a:t>
            </a:r>
            <a:r>
              <a:rPr lang="fa-IR" dirty="0" err="1">
                <a:solidFill>
                  <a:srgbClr val="0070C0"/>
                </a:solidFill>
                <a:cs typeface="B Yekan" panose="00000400000000000000" pitchFamily="2" charset="-78"/>
              </a:rPr>
              <a:t>متغیرها</a:t>
            </a:r>
            <a:r>
              <a:rPr lang="fa-IR" dirty="0">
                <a:solidFill>
                  <a:srgbClr val="0070C0"/>
                </a:solidFill>
                <a:cs typeface="B Yekan" panose="00000400000000000000" pitchFamily="2" charset="-78"/>
              </a:rPr>
              <a:t> در حافظه</a:t>
            </a:r>
            <a:endParaRPr lang="en-US" dirty="0">
              <a:solidFill>
                <a:srgbClr val="0070C0"/>
              </a:solidFill>
              <a:cs typeface="B Yek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09952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4" grpId="0" animBg="1"/>
      <p:bldP spid="15" grpId="0" animBg="1"/>
      <p:bldP spid="1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34938</TotalTime>
  <Words>1307</Words>
  <Application>Microsoft Office PowerPoint</Application>
  <PresentationFormat>Widescreen</PresentationFormat>
  <Paragraphs>182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3" baseType="lpstr">
      <vt:lpstr>Arial</vt:lpstr>
      <vt:lpstr>B Mitra</vt:lpstr>
      <vt:lpstr>B Yekan</vt:lpstr>
      <vt:lpstr>Calibri</vt:lpstr>
      <vt:lpstr>Calibri Light</vt:lpstr>
      <vt:lpstr>Times New Roman</vt:lpstr>
      <vt:lpstr>Wingdings</vt:lpstr>
      <vt:lpstr>Office Theme</vt:lpstr>
      <vt:lpstr>معماری کامپیوتر</vt:lpstr>
      <vt:lpstr>PowerPoint Presentation</vt:lpstr>
      <vt:lpstr>مطالب فصل 6</vt:lpstr>
      <vt:lpstr>مقدمه</vt:lpstr>
      <vt:lpstr>PowerPoint Presentation</vt:lpstr>
      <vt:lpstr>زبان ماشین</vt:lpstr>
      <vt:lpstr>برنامه جمع کردن دو عدد</vt:lpstr>
      <vt:lpstr>برنامه اسمبلی برای جمع کردن دو عدد</vt:lpstr>
      <vt:lpstr>برنامه نویسی سطح بالا فرترن برای کامپیوتر پایه</vt:lpstr>
      <vt:lpstr>زبان اسمبلی</vt:lpstr>
      <vt:lpstr>قواعد زبان</vt:lpstr>
      <vt:lpstr>PowerPoint Presentation</vt:lpstr>
      <vt:lpstr>PowerPoint Presentation</vt:lpstr>
      <vt:lpstr>PowerPoint Presentation</vt:lpstr>
      <vt:lpstr>مثال</vt:lpstr>
      <vt:lpstr>PowerPoint Presentation</vt:lpstr>
      <vt:lpstr>PowerPoint Presentation</vt:lpstr>
      <vt:lpstr>PowerPoint Presentation</vt:lpstr>
      <vt:lpstr>حلقه در برنامه نویسی اسمبلی</vt:lpstr>
      <vt:lpstr>PowerPoint Presentation</vt:lpstr>
      <vt:lpstr>برنامه ضرب</vt:lpstr>
      <vt:lpstr>زیر روالها (Subroutine)</vt:lpstr>
      <vt:lpstr>مثال</vt:lpstr>
      <vt:lpstr>PowerPoint Presentation</vt:lpstr>
      <vt:lpstr>پایان فصل ششم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Advanced Computer Architecture</dc:title>
  <dc:creator>HaghighatDoost,Vahid</dc:creator>
  <cp:lastModifiedBy>Haghighatdoost</cp:lastModifiedBy>
  <cp:revision>373</cp:revision>
  <dcterms:created xsi:type="dcterms:W3CDTF">2021-08-11T10:34:58Z</dcterms:created>
  <dcterms:modified xsi:type="dcterms:W3CDTF">2024-12-14T11:16:47Z</dcterms:modified>
</cp:coreProperties>
</file>