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6" r:id="rId22"/>
    <p:sldId id="34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highatDoost,Vahid" initials="H" lastIdx="1" clrIdx="0">
    <p:extLst>
      <p:ext uri="{19B8F6BF-5375-455C-9EA6-DF929625EA0E}">
        <p15:presenceInfo xmlns:p15="http://schemas.microsoft.com/office/powerpoint/2012/main" userId="S-1-5-21-38883444-773867774-137248731-7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FFCC"/>
    <a:srgbClr val="ED78F0"/>
    <a:srgbClr val="FE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592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9CEC6-83D0-4400-9D34-E521D9FF184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FA58A2-A47E-417F-922A-C67F6C3F1932}">
      <dgm:prSet phldrT="[Text]" custT="1"/>
      <dgm:spPr/>
      <dgm:t>
        <a:bodyPr/>
        <a:lstStyle/>
        <a:p>
          <a:pPr rtl="1"/>
          <a:r>
            <a:rPr lang="fa-IR" sz="3600" dirty="0">
              <a:cs typeface="B Mitra" panose="00000400000000000000" pitchFamily="2" charset="-78"/>
            </a:rPr>
            <a:t>خانواده زبانهای مستقل از متن، تحت اجتماع، اتصال و بستار ستاره بسته هستند.</a:t>
          </a:r>
          <a:endParaRPr lang="en-US" sz="3600" dirty="0">
            <a:cs typeface="B Mitra" panose="00000400000000000000" pitchFamily="2" charset="-78"/>
          </a:endParaRPr>
        </a:p>
      </dgm:t>
    </dgm:pt>
    <dgm:pt modelId="{5A3FDE93-E2B0-4D4E-97A2-61DD68BDD3E1}" type="parTrans" cxnId="{2C2EEF68-41EA-4746-9DD7-B45F67E2F47C}">
      <dgm:prSet/>
      <dgm:spPr/>
      <dgm:t>
        <a:bodyPr/>
        <a:lstStyle/>
        <a:p>
          <a:pPr rtl="1"/>
          <a:endParaRPr lang="en-US" sz="3200">
            <a:cs typeface="B Mitra" panose="00000400000000000000" pitchFamily="2" charset="-78"/>
          </a:endParaRPr>
        </a:p>
      </dgm:t>
    </dgm:pt>
    <dgm:pt modelId="{2FC63D63-7CBD-4070-9B52-3CC6D41217F7}" type="sibTrans" cxnId="{2C2EEF68-41EA-4746-9DD7-B45F67E2F47C}">
      <dgm:prSet/>
      <dgm:spPr/>
      <dgm:t>
        <a:bodyPr/>
        <a:lstStyle/>
        <a:p>
          <a:pPr rtl="1"/>
          <a:endParaRPr lang="en-US" sz="3200">
            <a:cs typeface="B Mitra" panose="00000400000000000000" pitchFamily="2" charset="-78"/>
          </a:endParaRPr>
        </a:p>
      </dgm:t>
    </dgm:pt>
    <dgm:pt modelId="{01693357-F3B7-44A9-B132-B65F71EE5F5A}">
      <dgm:prSet phldrT="[Text]" custT="1"/>
      <dgm:spPr/>
      <dgm:t>
        <a:bodyPr/>
        <a:lstStyle/>
        <a:p>
          <a:pPr rtl="1"/>
          <a:r>
            <a:rPr lang="fa-IR" sz="3600" dirty="0">
              <a:cs typeface="B Mitra" panose="00000400000000000000" pitchFamily="2" charset="-78"/>
            </a:rPr>
            <a:t>زبان های مستقل از متن، تحت عمل مکمل گیری بسته نیستند</a:t>
          </a:r>
          <a:endParaRPr lang="en-US" sz="3600" dirty="0">
            <a:cs typeface="B Mitra" panose="00000400000000000000" pitchFamily="2" charset="-78"/>
          </a:endParaRPr>
        </a:p>
      </dgm:t>
    </dgm:pt>
    <dgm:pt modelId="{7FC588EF-A8B9-4171-8E79-B67271347357}" type="parTrans" cxnId="{1D2A1086-2EFC-4829-8FF2-CB125F0FFC2A}">
      <dgm:prSet/>
      <dgm:spPr/>
      <dgm:t>
        <a:bodyPr/>
        <a:lstStyle/>
        <a:p>
          <a:pPr rtl="1"/>
          <a:endParaRPr lang="en-US" sz="3200">
            <a:cs typeface="B Mitra" panose="00000400000000000000" pitchFamily="2" charset="-78"/>
          </a:endParaRPr>
        </a:p>
      </dgm:t>
    </dgm:pt>
    <dgm:pt modelId="{CF96C186-16B6-4418-AEDF-946514D4ED75}" type="sibTrans" cxnId="{1D2A1086-2EFC-4829-8FF2-CB125F0FFC2A}">
      <dgm:prSet/>
      <dgm:spPr/>
      <dgm:t>
        <a:bodyPr/>
        <a:lstStyle/>
        <a:p>
          <a:pPr rtl="1"/>
          <a:endParaRPr lang="en-US" sz="3200">
            <a:cs typeface="B Mitra" panose="00000400000000000000" pitchFamily="2" charset="-78"/>
          </a:endParaRPr>
        </a:p>
      </dgm:t>
    </dgm:pt>
    <dgm:pt modelId="{67677AA6-7153-4FCF-AD47-CA19188E833A}">
      <dgm:prSet phldrT="[Text]" custT="1"/>
      <dgm:spPr/>
      <dgm:t>
        <a:bodyPr/>
        <a:lstStyle/>
        <a:p>
          <a:pPr rtl="1"/>
          <a:r>
            <a:rPr lang="fa-IR" sz="3600" dirty="0">
              <a:cs typeface="B Mitra" panose="00000400000000000000" pitchFamily="2" charset="-78"/>
            </a:rPr>
            <a:t>خانواده زبان های مستقل ازمتن، تحت اشتراک منظم بسته است</a:t>
          </a:r>
          <a:endParaRPr lang="en-US" sz="3600" dirty="0">
            <a:cs typeface="B Mitra" panose="00000400000000000000" pitchFamily="2" charset="-78"/>
          </a:endParaRPr>
        </a:p>
      </dgm:t>
    </dgm:pt>
    <dgm:pt modelId="{FF2E34D1-2184-4AA5-8C60-6AD9D79C9207}" type="parTrans" cxnId="{39EDD3CE-51A7-4B5C-985F-0EEDBC0B5851}">
      <dgm:prSet/>
      <dgm:spPr/>
      <dgm:t>
        <a:bodyPr/>
        <a:lstStyle/>
        <a:p>
          <a:pPr rtl="1"/>
          <a:endParaRPr lang="en-US" sz="3200">
            <a:cs typeface="B Mitra" panose="00000400000000000000" pitchFamily="2" charset="-78"/>
          </a:endParaRPr>
        </a:p>
      </dgm:t>
    </dgm:pt>
    <dgm:pt modelId="{097E4F92-BC99-4867-8625-27B9D7B097E2}" type="sibTrans" cxnId="{39EDD3CE-51A7-4B5C-985F-0EEDBC0B5851}">
      <dgm:prSet/>
      <dgm:spPr/>
      <dgm:t>
        <a:bodyPr/>
        <a:lstStyle/>
        <a:p>
          <a:pPr rtl="1"/>
          <a:endParaRPr lang="en-US" sz="3200">
            <a:cs typeface="B Mitra" panose="00000400000000000000" pitchFamily="2" charset="-78"/>
          </a:endParaRPr>
        </a:p>
      </dgm:t>
    </dgm:pt>
    <dgm:pt modelId="{251683DB-FACB-4B20-BD79-8A49E314DF39}">
      <dgm:prSet phldrT="[Text]" custT="1"/>
      <dgm:spPr/>
      <dgm:t>
        <a:bodyPr/>
        <a:lstStyle/>
        <a:p>
          <a:pPr rtl="1"/>
          <a:r>
            <a:rPr lang="fa-IR" sz="3600" dirty="0">
              <a:cs typeface="B Mitra" panose="00000400000000000000" pitchFamily="2" charset="-78"/>
            </a:rPr>
            <a:t>اجتماع یک زبان مستقل ازمتن با یک زبان منظم، مستقل از متن میباشد</a:t>
          </a:r>
          <a:endParaRPr lang="en-US" sz="3600" dirty="0">
            <a:cs typeface="B Mitra" panose="00000400000000000000" pitchFamily="2" charset="-78"/>
          </a:endParaRPr>
        </a:p>
      </dgm:t>
    </dgm:pt>
    <dgm:pt modelId="{4E60576E-E60C-4AFB-8DDC-729270FF835F}" type="parTrans" cxnId="{890A0033-05E1-4E3D-8D51-80CA178FC5FF}">
      <dgm:prSet/>
      <dgm:spPr/>
      <dgm:t>
        <a:bodyPr/>
        <a:lstStyle/>
        <a:p>
          <a:pPr rtl="1"/>
          <a:endParaRPr lang="en-US" sz="3200">
            <a:cs typeface="B Mitra" panose="00000400000000000000" pitchFamily="2" charset="-78"/>
          </a:endParaRPr>
        </a:p>
      </dgm:t>
    </dgm:pt>
    <dgm:pt modelId="{20EC0271-48C5-48E9-A34F-D4C85FC33EB5}" type="sibTrans" cxnId="{890A0033-05E1-4E3D-8D51-80CA178FC5FF}">
      <dgm:prSet/>
      <dgm:spPr/>
      <dgm:t>
        <a:bodyPr/>
        <a:lstStyle/>
        <a:p>
          <a:pPr rtl="1"/>
          <a:endParaRPr lang="en-US" sz="3200">
            <a:cs typeface="B Mitra" panose="00000400000000000000" pitchFamily="2" charset="-78"/>
          </a:endParaRPr>
        </a:p>
      </dgm:t>
    </dgm:pt>
    <dgm:pt modelId="{7E4FD15D-816B-4536-A90B-E20DE7AEFF1A}">
      <dgm:prSet phldrT="[Text]" custT="1"/>
      <dgm:spPr/>
      <dgm:t>
        <a:bodyPr/>
        <a:lstStyle/>
        <a:p>
          <a:pPr rtl="1"/>
          <a:r>
            <a:rPr lang="fa-IR" sz="2800" dirty="0">
              <a:cs typeface="B Mitra" panose="00000400000000000000" pitchFamily="2" charset="-78"/>
            </a:rPr>
            <a:t>تمامی زبان های منظم، مستقل از متن میباشند. برای هر زبان منظم یک </a:t>
          </a:r>
          <a:r>
            <a:rPr lang="en-US" sz="2800" dirty="0">
              <a:cs typeface="B Mitra" panose="00000400000000000000" pitchFamily="2" charset="-78"/>
            </a:rPr>
            <a:t>DFA</a:t>
          </a:r>
          <a:r>
            <a:rPr lang="fa-IR" sz="2800" dirty="0">
              <a:cs typeface="B Mitra" panose="00000400000000000000" pitchFamily="2" charset="-78"/>
            </a:rPr>
            <a:t> وجود دارد که متناظر با</a:t>
          </a:r>
          <a:r>
            <a:rPr lang="en-US" sz="2800" dirty="0">
              <a:cs typeface="B Mitra" panose="00000400000000000000" pitchFamily="2" charset="-78"/>
            </a:rPr>
            <a:t>DPDA </a:t>
          </a:r>
          <a:r>
            <a:rPr lang="fa-IR" sz="2800" dirty="0">
              <a:cs typeface="B Mitra" panose="00000400000000000000" pitchFamily="2" charset="-78"/>
            </a:rPr>
            <a:t> با پشته استفاده نشده است</a:t>
          </a:r>
          <a:endParaRPr lang="en-US" sz="2800" dirty="0">
            <a:cs typeface="B Mitra" panose="00000400000000000000" pitchFamily="2" charset="-78"/>
          </a:endParaRPr>
        </a:p>
      </dgm:t>
    </dgm:pt>
    <dgm:pt modelId="{53F31272-5B01-4DC0-BF3B-865070989198}" type="parTrans" cxnId="{2DD56460-F1DC-4C3D-BFAC-55C2D62D91EA}">
      <dgm:prSet/>
      <dgm:spPr/>
      <dgm:t>
        <a:bodyPr/>
        <a:lstStyle/>
        <a:p>
          <a:pPr rtl="1"/>
          <a:endParaRPr lang="en-US" sz="3200">
            <a:cs typeface="B Mitra" panose="00000400000000000000" pitchFamily="2" charset="-78"/>
          </a:endParaRPr>
        </a:p>
      </dgm:t>
    </dgm:pt>
    <dgm:pt modelId="{C2C9093C-D96C-45CA-B85E-C39E88667E1B}" type="sibTrans" cxnId="{2DD56460-F1DC-4C3D-BFAC-55C2D62D91EA}">
      <dgm:prSet/>
      <dgm:spPr/>
      <dgm:t>
        <a:bodyPr/>
        <a:lstStyle/>
        <a:p>
          <a:pPr rtl="1"/>
          <a:endParaRPr lang="en-US" sz="3200">
            <a:cs typeface="B Mitra" panose="00000400000000000000" pitchFamily="2" charset="-78"/>
          </a:endParaRPr>
        </a:p>
      </dgm:t>
    </dgm:pt>
    <dgm:pt modelId="{672F58A3-1856-444A-B0D2-63DC8F320FF5}">
      <dgm:prSet phldrT="[Text]" custT="1"/>
      <dgm:spPr/>
      <dgm:t>
        <a:bodyPr/>
        <a:lstStyle/>
        <a:p>
          <a:pPr rtl="1"/>
          <a:r>
            <a:rPr lang="fa-IR" sz="3200" dirty="0">
              <a:cs typeface="B Mitra" panose="00000400000000000000" pitchFamily="2" charset="-78"/>
            </a:rPr>
            <a:t>الگوریتمی برای تعیین اینکه دو گرامر مستقل از متن یک زبان را تولید میکنند یا خیر وجود ندارد.</a:t>
          </a:r>
          <a:endParaRPr lang="en-US" sz="3200" dirty="0">
            <a:cs typeface="B Mitra" panose="00000400000000000000" pitchFamily="2" charset="-78"/>
          </a:endParaRPr>
        </a:p>
      </dgm:t>
    </dgm:pt>
    <dgm:pt modelId="{806615A9-0406-40E4-A979-611578133813}" type="parTrans" cxnId="{0F83C986-C0C3-45D7-A4B0-E920EF5E5A62}">
      <dgm:prSet/>
      <dgm:spPr/>
      <dgm:t>
        <a:bodyPr/>
        <a:lstStyle/>
        <a:p>
          <a:endParaRPr lang="en-US" sz="2400"/>
        </a:p>
      </dgm:t>
    </dgm:pt>
    <dgm:pt modelId="{7245BAF0-BB43-4A9B-907D-6040AF911CBD}" type="sibTrans" cxnId="{0F83C986-C0C3-45D7-A4B0-E920EF5E5A62}">
      <dgm:prSet/>
      <dgm:spPr/>
      <dgm:t>
        <a:bodyPr/>
        <a:lstStyle/>
        <a:p>
          <a:endParaRPr lang="en-US" sz="2400"/>
        </a:p>
      </dgm:t>
    </dgm:pt>
    <dgm:pt modelId="{B8BDF562-B692-4642-80E9-5ACFA0FF3BA5}" type="pres">
      <dgm:prSet presAssocID="{70A9CEC6-83D0-4400-9D34-E521D9FF1847}" presName="linear" presStyleCnt="0">
        <dgm:presLayoutVars>
          <dgm:animLvl val="lvl"/>
          <dgm:resizeHandles val="exact"/>
        </dgm:presLayoutVars>
      </dgm:prSet>
      <dgm:spPr/>
    </dgm:pt>
    <dgm:pt modelId="{DC124A3A-90F2-477A-BA23-ED6AE180E67E}" type="pres">
      <dgm:prSet presAssocID="{9AFA58A2-A47E-417F-922A-C67F6C3F193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4839878-9FC6-4054-BE0E-5BB8C6D1FDEE}" type="pres">
      <dgm:prSet presAssocID="{2FC63D63-7CBD-4070-9B52-3CC6D41217F7}" presName="spacer" presStyleCnt="0"/>
      <dgm:spPr/>
    </dgm:pt>
    <dgm:pt modelId="{892401A0-B6D9-4A00-A6F5-C544CEB1C49F}" type="pres">
      <dgm:prSet presAssocID="{01693357-F3B7-44A9-B132-B65F71EE5F5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E8C280E-46EC-4374-8820-9C41188CB470}" type="pres">
      <dgm:prSet presAssocID="{CF96C186-16B6-4418-AEDF-946514D4ED75}" presName="spacer" presStyleCnt="0"/>
      <dgm:spPr/>
    </dgm:pt>
    <dgm:pt modelId="{A4CFF2A0-634F-462E-948E-B2C4478764F6}" type="pres">
      <dgm:prSet presAssocID="{67677AA6-7153-4FCF-AD47-CA19188E833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DF24AF0-56EB-45A1-8FC4-56D3E64EBE79}" type="pres">
      <dgm:prSet presAssocID="{097E4F92-BC99-4867-8625-27B9D7B097E2}" presName="spacer" presStyleCnt="0"/>
      <dgm:spPr/>
    </dgm:pt>
    <dgm:pt modelId="{9A52D107-9222-45B8-A1D5-AEC12EBE1B93}" type="pres">
      <dgm:prSet presAssocID="{251683DB-FACB-4B20-BD79-8A49E314DF3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7358BD6-3838-4FC2-8A10-3E71CFCEC70B}" type="pres">
      <dgm:prSet presAssocID="{20EC0271-48C5-48E9-A34F-D4C85FC33EB5}" presName="spacer" presStyleCnt="0"/>
      <dgm:spPr/>
    </dgm:pt>
    <dgm:pt modelId="{F772F350-1CBF-4FDC-A092-277454D2ECAB}" type="pres">
      <dgm:prSet presAssocID="{7E4FD15D-816B-4536-A90B-E20DE7AEFF1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12917B8-AD9F-441F-89CF-FC3289350B3C}" type="pres">
      <dgm:prSet presAssocID="{C2C9093C-D96C-45CA-B85E-C39E88667E1B}" presName="spacer" presStyleCnt="0"/>
      <dgm:spPr/>
    </dgm:pt>
    <dgm:pt modelId="{8C146CB6-EE64-45E6-89C2-E7B530E6E39D}" type="pres">
      <dgm:prSet presAssocID="{672F58A3-1856-444A-B0D2-63DC8F320FF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0E65303-E793-4CD0-9530-D1C60874EA90}" type="presOf" srcId="{7E4FD15D-816B-4536-A90B-E20DE7AEFF1A}" destId="{F772F350-1CBF-4FDC-A092-277454D2ECAB}" srcOrd="0" destOrd="0" presId="urn:microsoft.com/office/officeart/2005/8/layout/vList2"/>
    <dgm:cxn modelId="{CB0B2706-AD52-419C-8267-6EBCC2187F01}" type="presOf" srcId="{672F58A3-1856-444A-B0D2-63DC8F320FF5}" destId="{8C146CB6-EE64-45E6-89C2-E7B530E6E39D}" srcOrd="0" destOrd="0" presId="urn:microsoft.com/office/officeart/2005/8/layout/vList2"/>
    <dgm:cxn modelId="{890A0033-05E1-4E3D-8D51-80CA178FC5FF}" srcId="{70A9CEC6-83D0-4400-9D34-E521D9FF1847}" destId="{251683DB-FACB-4B20-BD79-8A49E314DF39}" srcOrd="3" destOrd="0" parTransId="{4E60576E-E60C-4AFB-8DDC-729270FF835F}" sibTransId="{20EC0271-48C5-48E9-A34F-D4C85FC33EB5}"/>
    <dgm:cxn modelId="{2DD56460-F1DC-4C3D-BFAC-55C2D62D91EA}" srcId="{70A9CEC6-83D0-4400-9D34-E521D9FF1847}" destId="{7E4FD15D-816B-4536-A90B-E20DE7AEFF1A}" srcOrd="4" destOrd="0" parTransId="{53F31272-5B01-4DC0-BF3B-865070989198}" sibTransId="{C2C9093C-D96C-45CA-B85E-C39E88667E1B}"/>
    <dgm:cxn modelId="{2C2EEF68-41EA-4746-9DD7-B45F67E2F47C}" srcId="{70A9CEC6-83D0-4400-9D34-E521D9FF1847}" destId="{9AFA58A2-A47E-417F-922A-C67F6C3F1932}" srcOrd="0" destOrd="0" parTransId="{5A3FDE93-E2B0-4D4E-97A2-61DD68BDD3E1}" sibTransId="{2FC63D63-7CBD-4070-9B52-3CC6D41217F7}"/>
    <dgm:cxn modelId="{6E8D924F-DC7C-4B3E-94B0-4173FAA4B8C0}" type="presOf" srcId="{251683DB-FACB-4B20-BD79-8A49E314DF39}" destId="{9A52D107-9222-45B8-A1D5-AEC12EBE1B93}" srcOrd="0" destOrd="0" presId="urn:microsoft.com/office/officeart/2005/8/layout/vList2"/>
    <dgm:cxn modelId="{1D2A1086-2EFC-4829-8FF2-CB125F0FFC2A}" srcId="{70A9CEC6-83D0-4400-9D34-E521D9FF1847}" destId="{01693357-F3B7-44A9-B132-B65F71EE5F5A}" srcOrd="1" destOrd="0" parTransId="{7FC588EF-A8B9-4171-8E79-B67271347357}" sibTransId="{CF96C186-16B6-4418-AEDF-946514D4ED75}"/>
    <dgm:cxn modelId="{0F83C986-C0C3-45D7-A4B0-E920EF5E5A62}" srcId="{70A9CEC6-83D0-4400-9D34-E521D9FF1847}" destId="{672F58A3-1856-444A-B0D2-63DC8F320FF5}" srcOrd="5" destOrd="0" parTransId="{806615A9-0406-40E4-A979-611578133813}" sibTransId="{7245BAF0-BB43-4A9B-907D-6040AF911CBD}"/>
    <dgm:cxn modelId="{B901ECAD-1A59-4165-AA0F-DF29FCB3EE15}" type="presOf" srcId="{70A9CEC6-83D0-4400-9D34-E521D9FF1847}" destId="{B8BDF562-B692-4642-80E9-5ACFA0FF3BA5}" srcOrd="0" destOrd="0" presId="urn:microsoft.com/office/officeart/2005/8/layout/vList2"/>
    <dgm:cxn modelId="{39EDD3CE-51A7-4B5C-985F-0EEDBC0B5851}" srcId="{70A9CEC6-83D0-4400-9D34-E521D9FF1847}" destId="{67677AA6-7153-4FCF-AD47-CA19188E833A}" srcOrd="2" destOrd="0" parTransId="{FF2E34D1-2184-4AA5-8C60-6AD9D79C9207}" sibTransId="{097E4F92-BC99-4867-8625-27B9D7B097E2}"/>
    <dgm:cxn modelId="{D8F523E1-C3DE-4234-9C4C-E84944DD17C5}" type="presOf" srcId="{9AFA58A2-A47E-417F-922A-C67F6C3F1932}" destId="{DC124A3A-90F2-477A-BA23-ED6AE180E67E}" srcOrd="0" destOrd="0" presId="urn:microsoft.com/office/officeart/2005/8/layout/vList2"/>
    <dgm:cxn modelId="{27DAECE8-A9A1-4378-839B-D36DE347ECF3}" type="presOf" srcId="{01693357-F3B7-44A9-B132-B65F71EE5F5A}" destId="{892401A0-B6D9-4A00-A6F5-C544CEB1C49F}" srcOrd="0" destOrd="0" presId="urn:microsoft.com/office/officeart/2005/8/layout/vList2"/>
    <dgm:cxn modelId="{53881FFC-12D8-4699-8E8F-DF6DD96ABE05}" type="presOf" srcId="{67677AA6-7153-4FCF-AD47-CA19188E833A}" destId="{A4CFF2A0-634F-462E-948E-B2C4478764F6}" srcOrd="0" destOrd="0" presId="urn:microsoft.com/office/officeart/2005/8/layout/vList2"/>
    <dgm:cxn modelId="{10AC8F7C-BAC7-4551-8A98-14F4E5835CD4}" type="presParOf" srcId="{B8BDF562-B692-4642-80E9-5ACFA0FF3BA5}" destId="{DC124A3A-90F2-477A-BA23-ED6AE180E67E}" srcOrd="0" destOrd="0" presId="urn:microsoft.com/office/officeart/2005/8/layout/vList2"/>
    <dgm:cxn modelId="{107B5249-FD32-4A03-AEBD-A4D686304541}" type="presParOf" srcId="{B8BDF562-B692-4642-80E9-5ACFA0FF3BA5}" destId="{84839878-9FC6-4054-BE0E-5BB8C6D1FDEE}" srcOrd="1" destOrd="0" presId="urn:microsoft.com/office/officeart/2005/8/layout/vList2"/>
    <dgm:cxn modelId="{C0F41661-B061-498D-8137-8B351530F248}" type="presParOf" srcId="{B8BDF562-B692-4642-80E9-5ACFA0FF3BA5}" destId="{892401A0-B6D9-4A00-A6F5-C544CEB1C49F}" srcOrd="2" destOrd="0" presId="urn:microsoft.com/office/officeart/2005/8/layout/vList2"/>
    <dgm:cxn modelId="{6CCDEE1F-2D78-400F-ACDD-2E252B755126}" type="presParOf" srcId="{B8BDF562-B692-4642-80E9-5ACFA0FF3BA5}" destId="{9E8C280E-46EC-4374-8820-9C41188CB470}" srcOrd="3" destOrd="0" presId="urn:microsoft.com/office/officeart/2005/8/layout/vList2"/>
    <dgm:cxn modelId="{B7D25158-FAA0-4740-909C-420527B4BABE}" type="presParOf" srcId="{B8BDF562-B692-4642-80E9-5ACFA0FF3BA5}" destId="{A4CFF2A0-634F-462E-948E-B2C4478764F6}" srcOrd="4" destOrd="0" presId="urn:microsoft.com/office/officeart/2005/8/layout/vList2"/>
    <dgm:cxn modelId="{9A4008E4-B596-44A6-B1E1-E35CF1E08EAE}" type="presParOf" srcId="{B8BDF562-B692-4642-80E9-5ACFA0FF3BA5}" destId="{EDF24AF0-56EB-45A1-8FC4-56D3E64EBE79}" srcOrd="5" destOrd="0" presId="urn:microsoft.com/office/officeart/2005/8/layout/vList2"/>
    <dgm:cxn modelId="{A184EA2F-D073-4BB9-AF51-748A4524F0FD}" type="presParOf" srcId="{B8BDF562-B692-4642-80E9-5ACFA0FF3BA5}" destId="{9A52D107-9222-45B8-A1D5-AEC12EBE1B93}" srcOrd="6" destOrd="0" presId="urn:microsoft.com/office/officeart/2005/8/layout/vList2"/>
    <dgm:cxn modelId="{D5AF6866-97BA-4A3D-A266-B5DB2A73219E}" type="presParOf" srcId="{B8BDF562-B692-4642-80E9-5ACFA0FF3BA5}" destId="{47358BD6-3838-4FC2-8A10-3E71CFCEC70B}" srcOrd="7" destOrd="0" presId="urn:microsoft.com/office/officeart/2005/8/layout/vList2"/>
    <dgm:cxn modelId="{BE31EFB6-2A5F-421A-8588-AF3C06439AEC}" type="presParOf" srcId="{B8BDF562-B692-4642-80E9-5ACFA0FF3BA5}" destId="{F772F350-1CBF-4FDC-A092-277454D2ECAB}" srcOrd="8" destOrd="0" presId="urn:microsoft.com/office/officeart/2005/8/layout/vList2"/>
    <dgm:cxn modelId="{E5CA8DCC-D1FE-44CA-9843-FF826F4F88F3}" type="presParOf" srcId="{B8BDF562-B692-4642-80E9-5ACFA0FF3BA5}" destId="{012917B8-AD9F-441F-89CF-FC3289350B3C}" srcOrd="9" destOrd="0" presId="urn:microsoft.com/office/officeart/2005/8/layout/vList2"/>
    <dgm:cxn modelId="{08615B71-6049-483B-A344-A45A89F2C003}" type="presParOf" srcId="{B8BDF562-B692-4642-80E9-5ACFA0FF3BA5}" destId="{8C146CB6-EE64-45E6-89C2-E7B530E6E39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24A3A-90F2-477A-BA23-ED6AE180E67E}">
      <dsp:nvSpPr>
        <dsp:cNvPr id="0" name=""/>
        <dsp:cNvSpPr/>
      </dsp:nvSpPr>
      <dsp:spPr>
        <a:xfrm>
          <a:off x="0" y="2383"/>
          <a:ext cx="11653838" cy="8876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cs typeface="B Mitra" panose="00000400000000000000" pitchFamily="2" charset="-78"/>
            </a:rPr>
            <a:t>خانواده زبانهای مستقل از متن، تحت اجتماع، اتصال و بستار ستاره بسته هستند.</a:t>
          </a:r>
          <a:endParaRPr lang="en-US" sz="3600" kern="1200" dirty="0">
            <a:cs typeface="B Mitra" panose="00000400000000000000" pitchFamily="2" charset="-78"/>
          </a:endParaRPr>
        </a:p>
      </dsp:txBody>
      <dsp:txXfrm>
        <a:off x="43331" y="45714"/>
        <a:ext cx="11567176" cy="800984"/>
      </dsp:txXfrm>
    </dsp:sp>
    <dsp:sp modelId="{892401A0-B6D9-4A00-A6F5-C544CEB1C49F}">
      <dsp:nvSpPr>
        <dsp:cNvPr id="0" name=""/>
        <dsp:cNvSpPr/>
      </dsp:nvSpPr>
      <dsp:spPr>
        <a:xfrm>
          <a:off x="0" y="904035"/>
          <a:ext cx="11653838" cy="8876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cs typeface="B Mitra" panose="00000400000000000000" pitchFamily="2" charset="-78"/>
            </a:rPr>
            <a:t>زبان های مستقل از متن، تحت عمل مکمل گیری بسته نیستند</a:t>
          </a:r>
          <a:endParaRPr lang="en-US" sz="3600" kern="1200" dirty="0">
            <a:cs typeface="B Mitra" panose="00000400000000000000" pitchFamily="2" charset="-78"/>
          </a:endParaRPr>
        </a:p>
      </dsp:txBody>
      <dsp:txXfrm>
        <a:off x="43331" y="947366"/>
        <a:ext cx="11567176" cy="800984"/>
      </dsp:txXfrm>
    </dsp:sp>
    <dsp:sp modelId="{A4CFF2A0-634F-462E-948E-B2C4478764F6}">
      <dsp:nvSpPr>
        <dsp:cNvPr id="0" name=""/>
        <dsp:cNvSpPr/>
      </dsp:nvSpPr>
      <dsp:spPr>
        <a:xfrm>
          <a:off x="0" y="1805688"/>
          <a:ext cx="11653838" cy="8876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cs typeface="B Mitra" panose="00000400000000000000" pitchFamily="2" charset="-78"/>
            </a:rPr>
            <a:t>خانواده زبان های مستقل ازمتن، تحت اشتراک منظم بسته است</a:t>
          </a:r>
          <a:endParaRPr lang="en-US" sz="3600" kern="1200" dirty="0">
            <a:cs typeface="B Mitra" panose="00000400000000000000" pitchFamily="2" charset="-78"/>
          </a:endParaRPr>
        </a:p>
      </dsp:txBody>
      <dsp:txXfrm>
        <a:off x="43331" y="1849019"/>
        <a:ext cx="11567176" cy="800984"/>
      </dsp:txXfrm>
    </dsp:sp>
    <dsp:sp modelId="{9A52D107-9222-45B8-A1D5-AEC12EBE1B93}">
      <dsp:nvSpPr>
        <dsp:cNvPr id="0" name=""/>
        <dsp:cNvSpPr/>
      </dsp:nvSpPr>
      <dsp:spPr>
        <a:xfrm>
          <a:off x="0" y="2707340"/>
          <a:ext cx="11653838" cy="8876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cs typeface="B Mitra" panose="00000400000000000000" pitchFamily="2" charset="-78"/>
            </a:rPr>
            <a:t>اجتماع یک زبان مستقل ازمتن با یک زبان منظم، مستقل از متن میباشد</a:t>
          </a:r>
          <a:endParaRPr lang="en-US" sz="3600" kern="1200" dirty="0">
            <a:cs typeface="B Mitra" panose="00000400000000000000" pitchFamily="2" charset="-78"/>
          </a:endParaRPr>
        </a:p>
      </dsp:txBody>
      <dsp:txXfrm>
        <a:off x="43331" y="2750671"/>
        <a:ext cx="11567176" cy="800984"/>
      </dsp:txXfrm>
    </dsp:sp>
    <dsp:sp modelId="{F772F350-1CBF-4FDC-A092-277454D2ECAB}">
      <dsp:nvSpPr>
        <dsp:cNvPr id="0" name=""/>
        <dsp:cNvSpPr/>
      </dsp:nvSpPr>
      <dsp:spPr>
        <a:xfrm>
          <a:off x="0" y="3608992"/>
          <a:ext cx="11653838" cy="88764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B Mitra" panose="00000400000000000000" pitchFamily="2" charset="-78"/>
            </a:rPr>
            <a:t>تمامی زبان های منظم، مستقل از متن میباشند. برای هر زبان منظم یک </a:t>
          </a:r>
          <a:r>
            <a:rPr lang="en-US" sz="2800" kern="1200" dirty="0">
              <a:cs typeface="B Mitra" panose="00000400000000000000" pitchFamily="2" charset="-78"/>
            </a:rPr>
            <a:t>DFA</a:t>
          </a:r>
          <a:r>
            <a:rPr lang="fa-IR" sz="2800" kern="1200" dirty="0">
              <a:cs typeface="B Mitra" panose="00000400000000000000" pitchFamily="2" charset="-78"/>
            </a:rPr>
            <a:t> وجود دارد که متناظر با</a:t>
          </a:r>
          <a:r>
            <a:rPr lang="en-US" sz="2800" kern="1200" dirty="0">
              <a:cs typeface="B Mitra" panose="00000400000000000000" pitchFamily="2" charset="-78"/>
            </a:rPr>
            <a:t>DPDA </a:t>
          </a:r>
          <a:r>
            <a:rPr lang="fa-IR" sz="2800" kern="1200" dirty="0">
              <a:cs typeface="B Mitra" panose="00000400000000000000" pitchFamily="2" charset="-78"/>
            </a:rPr>
            <a:t> با پشته استفاده نشده است</a:t>
          </a:r>
          <a:endParaRPr lang="en-US" sz="2800" kern="1200" dirty="0">
            <a:cs typeface="B Mitra" panose="00000400000000000000" pitchFamily="2" charset="-78"/>
          </a:endParaRPr>
        </a:p>
      </dsp:txBody>
      <dsp:txXfrm>
        <a:off x="43331" y="3652323"/>
        <a:ext cx="11567176" cy="800984"/>
      </dsp:txXfrm>
    </dsp:sp>
    <dsp:sp modelId="{8C146CB6-EE64-45E6-89C2-E7B530E6E39D}">
      <dsp:nvSpPr>
        <dsp:cNvPr id="0" name=""/>
        <dsp:cNvSpPr/>
      </dsp:nvSpPr>
      <dsp:spPr>
        <a:xfrm>
          <a:off x="0" y="4510645"/>
          <a:ext cx="11653838" cy="8876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cs typeface="B Mitra" panose="00000400000000000000" pitchFamily="2" charset="-78"/>
            </a:rPr>
            <a:t>الگوریتمی برای تعیین اینکه دو گرامر مستقل از متن یک زبان را تولید میکنند یا خیر وجود ندارد.</a:t>
          </a:r>
          <a:endParaRPr lang="en-US" sz="3200" kern="1200" dirty="0">
            <a:cs typeface="B Mitra" panose="00000400000000000000" pitchFamily="2" charset="-78"/>
          </a:endParaRPr>
        </a:p>
      </dsp:txBody>
      <dsp:txXfrm>
        <a:off x="43331" y="4553976"/>
        <a:ext cx="11567176" cy="800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45F9-B510-4E4B-A587-42E2A51618C2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E8D4-D96E-4C76-9162-E944717E9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85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3B1-2C87-4D0A-BDB7-78896F4B0BF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931B-C9B7-4095-8252-075D908B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60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0" y="1379481"/>
            <a:ext cx="9144000" cy="3003333"/>
          </a:xfrm>
          <a:prstGeom prst="roundRect">
            <a:avLst>
              <a:gd name="adj" fmla="val 3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1757855"/>
          </a:xfrm>
        </p:spPr>
        <p:txBody>
          <a:bodyPr anchor="b"/>
          <a:lstStyle>
            <a:lvl1pPr algn="ctr" rtl="1">
              <a:defRPr sz="6000" b="1">
                <a:solidFill>
                  <a:srgbClr val="C00000"/>
                </a:solidFill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2814"/>
            <a:ext cx="9144000" cy="386255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7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9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8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115889"/>
            <a:ext cx="11042649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2285" y="1125538"/>
            <a:ext cx="11027833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51" y="6381751"/>
            <a:ext cx="9696449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Computer Engeneering Department,Shahed University, Iran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00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and 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229969"/>
            <a:ext cx="11710066" cy="6176250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4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7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impl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1" y="136468"/>
            <a:ext cx="11654909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092372"/>
            <a:ext cx="11654908" cy="540050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886690" cy="365125"/>
          </a:xfrm>
        </p:spPr>
        <p:txBody>
          <a:bodyPr/>
          <a:lstStyle>
            <a:lvl1pPr algn="l">
              <a:defRPr sz="2800"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AC5BF1-B178-325B-EDF6-0F2BCF68B56E}"/>
              </a:ext>
            </a:extLst>
          </p:cNvPr>
          <p:cNvCxnSpPr>
            <a:cxnSpLocks/>
          </p:cNvCxnSpPr>
          <p:nvPr userDrawn="1"/>
        </p:nvCxnSpPr>
        <p:spPr>
          <a:xfrm>
            <a:off x="215462" y="1027061"/>
            <a:ext cx="11654909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20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l" rtl="0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2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3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.shahed.ac.ir/cv/haghighatdoost" TargetMode="External"/><Relationship Id="rId2" Type="http://schemas.openxmlformats.org/officeDocument/2006/relationships/hyperlink" Target="mailto:haghighatdoost@shahed.ac.i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12" Type="http://schemas.openxmlformats.org/officeDocument/2006/relationships/image" Target="../media/image7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0.png"/><Relationship Id="rId11" Type="http://schemas.openxmlformats.org/officeDocument/2006/relationships/image" Target="../media/image560.png"/><Relationship Id="rId5" Type="http://schemas.openxmlformats.org/officeDocument/2006/relationships/image" Target="../media/image500.png"/><Relationship Id="rId10" Type="http://schemas.openxmlformats.org/officeDocument/2006/relationships/image" Target="../media/image550.png"/><Relationship Id="rId4" Type="http://schemas.openxmlformats.org/officeDocument/2006/relationships/image" Target="../media/image490.png"/><Relationship Id="rId9" Type="http://schemas.openxmlformats.org/officeDocument/2006/relationships/image" Target="../media/image5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10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2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9" Type="http://schemas.openxmlformats.org/officeDocument/2006/relationships/image" Target="../media/image73.png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2.png"/><Relationship Id="rId2" Type="http://schemas.openxmlformats.org/officeDocument/2006/relationships/image" Target="../media/image20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8" Type="http://schemas.openxmlformats.org/officeDocument/2006/relationships/image" Target="../media/image42.png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4420805"/>
            <a:ext cx="9144000" cy="1760920"/>
          </a:xfrm>
          <a:prstGeom prst="roundRect">
            <a:avLst>
              <a:gd name="adj" fmla="val 34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210" y="1490800"/>
            <a:ext cx="8250621" cy="1379621"/>
          </a:xfrm>
        </p:spPr>
        <p:txBody>
          <a:bodyPr>
            <a:normAutofit/>
          </a:bodyPr>
          <a:lstStyle/>
          <a:p>
            <a:r>
              <a:rPr lang="fa-IR" dirty="0">
                <a:latin typeface="Times New Roman" pitchFamily="18" charset="0"/>
                <a:cs typeface="B Titr" panose="00000700000000000000" pitchFamily="2" charset="-78"/>
              </a:rPr>
              <a:t>نظريه زبانها و ماشين ها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5694"/>
            <a:ext cx="9144000" cy="129218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a-IR" dirty="0">
                <a:cs typeface="B Yekan" panose="00000400000000000000" pitchFamily="2" charset="-78"/>
              </a:rPr>
              <a:t>وحید حقیقت دوست</a:t>
            </a:r>
            <a:endParaRPr lang="en-US" dirty="0">
              <a:cs typeface="B Yekan" panose="00000400000000000000" pitchFamily="2" charset="-78"/>
            </a:endParaRPr>
          </a:p>
          <a:p>
            <a:pPr algn="r"/>
            <a:r>
              <a:rPr lang="en-US" dirty="0">
                <a:cs typeface="B Yekan" panose="00000400000000000000" pitchFamily="2" charset="-78"/>
                <a:hlinkClick r:id="rId2"/>
              </a:rPr>
              <a:t>haghighatdoost@shahed.ac.ir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en-US" dirty="0">
                <a:cs typeface="B Yekan" panose="00000400000000000000" pitchFamily="2" charset="-78"/>
                <a:hlinkClick r:id="rId3"/>
              </a:rPr>
              <a:t>https://prof.shahed.ac.ir/cv/haghighatdoost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fa-IR" dirty="0">
                <a:cs typeface="B Yekan" panose="00000400000000000000" pitchFamily="2" charset="-78"/>
              </a:rPr>
              <a:t>دانشکده فنی و مهندسی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94" y="89994"/>
            <a:ext cx="1184454" cy="1221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43676" y="3096665"/>
            <a:ext cx="8778629" cy="890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فصل هشتم: خواص زبان های مستقل از متن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A2687-2B61-C307-AABA-52FCC9127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26" y="206735"/>
            <a:ext cx="744176" cy="91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4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8-4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1800" dirty="0"/>
                  <a:t>نشان دهید که زبان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fa-IR" sz="1800" dirty="0">
                    <a:solidFill>
                      <a:srgbClr val="C00000"/>
                    </a:solidFill>
                  </a:rPr>
                  <a:t> </a:t>
                </a:r>
                <a:r>
                  <a:rPr lang="fa-IR" sz="1800" dirty="0"/>
                  <a:t>مستقل از متن نیست.</a:t>
                </a:r>
              </a:p>
              <a:p>
                <a:endParaRPr lang="fa-IR" sz="1800" dirty="0"/>
              </a:p>
              <a:p>
                <a:r>
                  <a:rPr lang="fa-IR" sz="1800" dirty="0"/>
                  <a:t>وقتی که رقیب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1800" dirty="0"/>
                  <a:t> را انتخاب کرد، ما رشته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fa-IR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a-IR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fa-IR" sz="1800" dirty="0"/>
                  <a:t>را که در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1800" dirty="0"/>
                  <a:t> است، انتخاب میکنیم.</a:t>
                </a:r>
              </a:p>
              <a:p>
                <a:r>
                  <a:rPr lang="fa-IR" sz="1800" dirty="0"/>
                  <a:t>برای هر انتخاب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sz="1800" dirty="0"/>
                  <a:t> کار ساده است. تنها انتخابی که نیاز به تفکر بیشتری دارد آن است که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sz="1800" dirty="0"/>
                  <a:t> ترکیبی از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/>
                  <a:t> ,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sz="1800" dirty="0"/>
                  <a:t> باشد،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  <a:r>
                  <a:rPr lang="fa-IR" sz="1800" dirty="0"/>
                  <a:t> فقط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sz="1800" dirty="0"/>
                  <a:t> و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sz="1800" dirty="0"/>
                  <a:t> فقط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sz="1800" dirty="0"/>
                  <a:t> باشد</a:t>
                </a:r>
              </a:p>
              <a:p>
                <a:r>
                  <a:rPr lang="fa-IR" sz="1800" dirty="0"/>
                  <a:t> یک حرکت باید انجام دهیم. برای این کار، طبق شکل زیر میتوانیم از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sz="1800" dirty="0"/>
                  <a:t> استفاده کنیم.</a:t>
                </a:r>
              </a:p>
              <a:p>
                <a:r>
                  <a:rPr lang="fa-IR" sz="1800" dirty="0"/>
                  <a:t>تزریق به تعداد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a-IR" sz="1800" dirty="0"/>
                  <a:t> مرتبه، به یک رشته جدید با تعداد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a-IR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1800" dirty="0"/>
                  <a:t> ،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sz="1800" dirty="0"/>
                  <a:t> و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a-IR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1800" dirty="0"/>
                  <a:t> ،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sz="1800" dirty="0"/>
                  <a:t> منجر میشود.</a:t>
                </a:r>
              </a:p>
              <a:p>
                <a:r>
                  <a:rPr lang="fa-IR" sz="1800" dirty="0"/>
                  <a:t>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a-IR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a-IR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a-IR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1800" dirty="0"/>
                  <a:t>  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a-IR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a-IR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a-IR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1800" dirty="0"/>
                  <a:t>میتوانیم از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sz="1800" dirty="0"/>
                  <a:t> استفاده کنیم</a:t>
                </a:r>
                <a:r>
                  <a:rPr lang="en-US" sz="1800" dirty="0"/>
                  <a:t>:</a:t>
                </a:r>
                <a:r>
                  <a:rPr lang="fa-IR" sz="1800" dirty="0"/>
                  <a:t> </a:t>
                </a:r>
                <a:endParaRPr lang="en-US" sz="18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fa-IR" sz="1800" dirty="0"/>
              </a:p>
              <a:p>
                <a:r>
                  <a:rPr lang="fa-IR" sz="1800" dirty="0"/>
                  <a:t>اگر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a-IR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a-IR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a-IR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1800" dirty="0"/>
                  <a:t>  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a-IR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a-IR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a-IR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1800" dirty="0"/>
                  <a:t>  یا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a-IR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a-IR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1800" dirty="0"/>
                  <a:t>  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a-IR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a-IR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a-IR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1800" dirty="0"/>
                  <a:t>  میتوانیم از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sz="1800" dirty="0"/>
                  <a:t> استفاده کنیم</a:t>
                </a:r>
                <a:r>
                  <a:rPr lang="en-US" sz="1800" dirty="0"/>
                  <a:t>:</a:t>
                </a:r>
                <a:r>
                  <a:rPr lang="fa-IR" sz="1800" dirty="0"/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59702" y="4706355"/>
            <a:ext cx="4919680" cy="1520564"/>
            <a:chOff x="110191" y="4386595"/>
            <a:chExt cx="4919680" cy="1520564"/>
          </a:xfrm>
        </p:grpSpPr>
        <p:grpSp>
          <p:nvGrpSpPr>
            <p:cNvPr id="15" name="Group 14"/>
            <p:cNvGrpSpPr/>
            <p:nvPr/>
          </p:nvGrpSpPr>
          <p:grpSpPr>
            <a:xfrm>
              <a:off x="110191" y="4386595"/>
              <a:ext cx="4919680" cy="1171359"/>
              <a:chOff x="4553024" y="4362954"/>
              <a:chExt cx="4919680" cy="13642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4553024" y="4860678"/>
                    <a:ext cx="491968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𝑎𝑎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... . . . . . . . . .. . . . . . . . . .. . . . . . . . . .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𝑎𝑏𝑏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 .. .. .. .. .. ..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3024" y="4860678"/>
                    <a:ext cx="491968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96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Left Brace 6"/>
              <p:cNvSpPr/>
              <p:nvPr/>
            </p:nvSpPr>
            <p:spPr>
              <a:xfrm rot="5400000">
                <a:off x="6137128" y="3316082"/>
                <a:ext cx="166909" cy="3094755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Left Brace 7"/>
              <p:cNvSpPr/>
              <p:nvPr/>
            </p:nvSpPr>
            <p:spPr>
              <a:xfrm rot="5400000">
                <a:off x="8509684" y="4116183"/>
                <a:ext cx="157439" cy="1460854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5011766" y="4393871"/>
                    <a:ext cx="640945" cy="40716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1766" y="4393871"/>
                    <a:ext cx="640945" cy="40716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35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8349546" y="4362954"/>
                    <a:ext cx="552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9546" y="4362954"/>
                    <a:ext cx="552202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6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/>
              <p:cNvCxnSpPr/>
              <p:nvPr/>
            </p:nvCxnSpPr>
            <p:spPr>
              <a:xfrm>
                <a:off x="4587927" y="5413674"/>
                <a:ext cx="4730904" cy="0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591438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678551" y="5345322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590915" y="5340452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8349546" y="5368185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9006029" y="5383193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5208499" y="5350740"/>
                    <a:ext cx="38767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en-US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8499" y="5350740"/>
                    <a:ext cx="38767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92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6972713" y="5357887"/>
                    <a:ext cx="38767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72713" y="5357887"/>
                    <a:ext cx="38767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2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ctangle 24"/>
                  <p:cNvSpPr/>
                  <p:nvPr/>
                </p:nvSpPr>
                <p:spPr>
                  <a:xfrm>
                    <a:off x="7805342" y="5347993"/>
                    <a:ext cx="38767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Rectangle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5342" y="5347993"/>
                    <a:ext cx="38767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38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8514078" y="5357887"/>
                    <a:ext cx="38767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4078" y="5357887"/>
                    <a:ext cx="38767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Connector 28"/>
              <p:cNvCxnSpPr/>
              <p:nvPr/>
            </p:nvCxnSpPr>
            <p:spPr>
              <a:xfrm>
                <a:off x="9319098" y="5343546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/>
                  <p:cNvSpPr/>
                  <p:nvPr/>
                </p:nvSpPr>
                <p:spPr>
                  <a:xfrm>
                    <a:off x="8983158" y="5344668"/>
                    <a:ext cx="36497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3158" y="5344668"/>
                    <a:ext cx="364972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92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400498" y="5532889"/>
                  <a:ext cx="583557" cy="3742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0498" y="5532889"/>
                  <a:ext cx="583557" cy="37427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3973301" y="5517163"/>
                  <a:ext cx="583557" cy="3742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fa-IR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3301" y="5517163"/>
                  <a:ext cx="583557" cy="3742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1161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/>
              <a:t>خواص بستاری و الگوریتم های تصمیم گیری برای زبان های مستقل از متن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800" dirty="0"/>
              <a:t>مشابه تحقیقی که در خصوص ویژگی های بستاری زبانهای منظم انجام دادیم، در اینجا نیز آگاهی از این خواص برای ما با اهمیت میباشد.</a:t>
            </a:r>
          </a:p>
          <a:p>
            <a:pPr>
              <a:lnSpc>
                <a:spcPct val="150000"/>
              </a:lnSpc>
            </a:pPr>
            <a:endParaRPr lang="fa-IR" sz="2800" dirty="0"/>
          </a:p>
          <a:p>
            <a:pPr>
              <a:lnSpc>
                <a:spcPct val="150000"/>
              </a:lnSpc>
            </a:pPr>
            <a:r>
              <a:rPr lang="fa-IR" sz="2800" dirty="0"/>
              <a:t>توجه داشته باشید که خواص بستاری که در مورد زبانهای منظم برقرار هستند همیشه در مورد زبان های مستقل از متن برقرار نمیباشند.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8-3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fa-IR" dirty="0"/>
                  <a:t>خانواده زبان های مستقل از متن تحت عملیات اجتماع، اتصال و بستار ستاره ای بسته هستند.</a:t>
                </a:r>
              </a:p>
              <a:p>
                <a:endParaRPr lang="fa-IR" dirty="0"/>
              </a:p>
              <a:p>
                <a:r>
                  <a:rPr lang="fa-IR" dirty="0">
                    <a:solidFill>
                      <a:srgbClr val="C00000"/>
                    </a:solidFill>
                  </a:rPr>
                  <a:t>اثبات اجتماع:</a:t>
                </a:r>
              </a:p>
              <a:p>
                <a:r>
                  <a:rPr lang="fa-IR" dirty="0"/>
                  <a:t>فرض کنید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دو زبان مستقل از متن تولید شده توسط گرامرهای مستقل از متن به ترتیب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باشند.</a:t>
                </a:r>
              </a:p>
              <a:p>
                <a:r>
                  <a:rPr lang="fa-IR" dirty="0"/>
                  <a:t>فرض میکنیم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fa-IR" dirty="0"/>
                  <a:t> اکنون گرامر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a-I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با مجموعه قوانین زیر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fa-IR" dirty="0"/>
                  <a:t>واضح است که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418" b="-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8-3 (ادامه)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fa-I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خانواده زبان های مستقل از متن تحت عملیات اجتماع، اتصال و بستار ستاره ای بسته هستند.</a:t>
                </a:r>
              </a:p>
              <a:p>
                <a:endParaRPr lang="fa-IR" dirty="0"/>
              </a:p>
              <a:p>
                <a:r>
                  <a:rPr lang="fa-IR" dirty="0">
                    <a:solidFill>
                      <a:srgbClr val="C00000"/>
                    </a:solidFill>
                  </a:rPr>
                  <a:t>اثبات اتصال:</a:t>
                </a:r>
              </a:p>
              <a:p>
                <a:r>
                  <a:rPr lang="fa-IR" dirty="0"/>
                  <a:t>فرض کنید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دو زبان مستقل از متن تولید شده توسط گرامرهای مستقل از متن به ترتیب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باشند.</a:t>
                </a:r>
              </a:p>
              <a:p>
                <a:r>
                  <a:rPr lang="fa-IR" dirty="0"/>
                  <a:t>فرض میکنیم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fa-IR" dirty="0"/>
                  <a:t> اکنون گرامر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a-I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a-IR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با مجموعه قوانین زیر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fa-IR" dirty="0"/>
                  <a:t>واضح است که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a-IR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418" b="-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8-3 (ادامه)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fa-I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خانواده زبان های مستقل از متن تحت عملیات اجتماع، اتصال و بستار ستاره ای بسته هستند.</a:t>
                </a:r>
              </a:p>
              <a:p>
                <a:endParaRPr lang="fa-IR" dirty="0"/>
              </a:p>
              <a:p>
                <a:r>
                  <a:rPr lang="fa-IR" dirty="0">
                    <a:solidFill>
                      <a:srgbClr val="C00000"/>
                    </a:solidFill>
                  </a:rPr>
                  <a:t>اثبات بستار ستاره ای:</a:t>
                </a:r>
              </a:p>
              <a:p>
                <a:r>
                  <a:rPr lang="fa-IR" dirty="0"/>
                  <a:t>فرض کنید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  زبان مستقل از متن تولید شده توسط گرامر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باشد.</a:t>
                </a:r>
              </a:p>
              <a:p>
                <a:r>
                  <a:rPr lang="fa-IR" dirty="0"/>
                  <a:t>اکنون گرامر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fa-I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a-IR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با مجموعه قوانین زیر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fa-IR" dirty="0"/>
                  <a:t>واضح است که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a-IR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1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8-4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fa-IR" dirty="0"/>
                  <a:t>خانواده زبان های مستقل از متن تحت عملیات اشتراک و متمم گیری بسته نیستند.</a:t>
                </a:r>
              </a:p>
              <a:p>
                <a:endParaRPr lang="fa-IR" dirty="0"/>
              </a:p>
              <a:p>
                <a:r>
                  <a:rPr lang="fa-IR" dirty="0">
                    <a:solidFill>
                      <a:srgbClr val="C00000"/>
                    </a:solidFill>
                  </a:rPr>
                  <a:t>اثبات :</a:t>
                </a:r>
              </a:p>
              <a:p>
                <a:r>
                  <a:rPr lang="fa-IR" dirty="0"/>
                  <a:t>دو زبان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را درنظر بگیرید.</a:t>
                </a:r>
              </a:p>
              <a:p>
                <a:r>
                  <a:rPr lang="fa-IR" dirty="0"/>
                  <a:t>زبانهای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مستقل از متن هستند. </a:t>
                </a:r>
              </a:p>
              <a:p>
                <a:endParaRPr lang="fa-IR" dirty="0"/>
              </a:p>
              <a:p>
                <a:endParaRPr lang="en-US" dirty="0"/>
              </a:p>
              <a:p>
                <a:r>
                  <a:rPr lang="fa-IR" dirty="0"/>
                  <a:t>ولی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a-I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است که در مثال 8-1 نشان دادیم که مستقل از متن نیست.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79684" y="4015603"/>
                <a:ext cx="2148793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800" b="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684" y="4015603"/>
                <a:ext cx="2148793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69247" y="4015603"/>
                <a:ext cx="2132700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a-IR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a-IR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800" b="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247" y="4015603"/>
                <a:ext cx="2132700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29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8-4 (ادامه اثبات)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dirty="0"/>
                  <a:t>خانواده زبان های مستقل از متن تحت عملیات اشتراک و متمم گیری بسته نیستند.</a:t>
                </a:r>
              </a:p>
              <a:p>
                <a:r>
                  <a:rPr lang="fa-IR" dirty="0">
                    <a:solidFill>
                      <a:srgbClr val="C00000"/>
                    </a:solidFill>
                  </a:rPr>
                  <a:t>ادامه اثبات :</a:t>
                </a:r>
              </a:p>
              <a:p>
                <a:r>
                  <a:rPr lang="fa-IR" dirty="0"/>
                  <a:t>با استفاده از قضیه 8-3 و همانندی مجموعه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acc>
                          <m:accPr>
                            <m:chr m:val="̅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acc>
                  </m:oMath>
                </a14:m>
                <a:r>
                  <a:rPr lang="fa-IR" dirty="0"/>
                  <a:t> </a:t>
                </a:r>
              </a:p>
              <a:p>
                <a:r>
                  <a:rPr lang="fa-IR" dirty="0"/>
                  <a:t>اگر خانواده زبانهای مستقل از متن تحت متمم گیری بسته می بود، آنگاه سمت راست عبارت فوق برای هر زبان مستقل از متن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، یک مستقل از متن میشد.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2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8-5: بستار تحت اشتراک منظم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fa-IR" dirty="0"/>
                  <a:t>فرض کنید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یک زبان مستقل از متن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یک زبان منظم باشد. در اینصورت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، مستقل از متن است.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b="1" dirty="0">
                    <a:solidFill>
                      <a:srgbClr val="0070C0"/>
                    </a:solidFill>
                  </a:rPr>
                  <a:t>اثبات :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فرض کنید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یک پذیرنده پشته ای غیرقطعی باشد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را میپذیرد.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 یک پذیرنده متناهی قطعی باشد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را میپذیرد.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ماشین پشته ای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میسازیم: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fa-IR" dirty="0"/>
                  <a:t>وقتی نمادی از رشته ورودی خوانده میشود،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a-IR" dirty="0"/>
                  <a:t> بطور همزمان حرکات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را اجرا میکند.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fa-IR" dirty="0"/>
                  <a:t>فرض میکنیم: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dirty="0"/>
                  <a:t>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acc>
                  </m:oMath>
                </a14:m>
                <a:r>
                  <a:rPr lang="fa-IR" dirty="0"/>
                  <a:t> را به این گونه ای تعریف میکنیم: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a-IR" dirty="0"/>
                  <a:t> اگروفقط اگر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fa-IR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a-IR" dirty="0"/>
                  <a:t>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fa-IR" dirty="0"/>
              </a:p>
              <a:p>
                <a:pPr lvl="1">
                  <a:lnSpc>
                    <a:spcPct val="120000"/>
                  </a:lnSpc>
                </a:pPr>
                <a:r>
                  <a:rPr lang="fa-IR" dirty="0"/>
                  <a:t>در اینجا لازم داریم که اگر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باشد آنگاه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a-I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fa-IR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1" t="-677" r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9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8-5-</a:t>
            </a:r>
            <a:r>
              <a:rPr lang="fa-IR" dirty="0">
                <a:solidFill>
                  <a:srgbClr val="C00000"/>
                </a:solidFill>
              </a:rPr>
              <a:t> ادامه اثبات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dirty="0"/>
                  <a:t>با یک استدالال استقرایی ساده میتوان نشان داد که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fa-IR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a-IR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sSubSup>
                      <m:sSub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↦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sub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a-IR" dirty="0"/>
                  <a:t> با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اگر و فقط اگر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sSubSup>
                      <m:sSub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↦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fa-IR" dirty="0"/>
              </a:p>
              <a:p>
                <a:r>
                  <a:rPr lang="fa-IR" dirty="0"/>
                  <a:t>بنابراین، یک رشته توسط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a-IR" dirty="0"/>
                  <a:t> پذیرفته میشود اگر وفقط اگر توسط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پذیرفته شود.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1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8-7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fa-IR" dirty="0"/>
                  <a:t>خاصیت بستار تحت اشتراک منظم، باعث میشود که برای ساده کردن استدلال در ارتباط زبان های خاص قابل استفاده باشد.</a:t>
                </a:r>
              </a:p>
              <a:p>
                <a:pPr>
                  <a:lnSpc>
                    <a:spcPct val="110000"/>
                  </a:lnSpc>
                </a:pPr>
                <a:r>
                  <a:rPr lang="fa-IR" dirty="0"/>
                  <a:t>نشان دهید که زبان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e>
                    </m:d>
                  </m:oMath>
                </a14:m>
                <a:r>
                  <a:rPr lang="fa-IR" dirty="0"/>
                  <a:t> </a:t>
                </a:r>
                <a:r>
                  <a:rPr lang="en-US" dirty="0"/>
                  <a:t> </a:t>
                </a:r>
                <a:r>
                  <a:rPr lang="fa-IR" dirty="0"/>
                  <a:t>مستقل از متن است.</a:t>
                </a:r>
              </a:p>
              <a:p>
                <a:pPr>
                  <a:lnSpc>
                    <a:spcPct val="110000"/>
                  </a:lnSpc>
                </a:pPr>
                <a:endParaRPr lang="fa-IR" dirty="0"/>
              </a:p>
              <a:p>
                <a:pPr>
                  <a:lnSpc>
                    <a:spcPct val="110000"/>
                  </a:lnSpc>
                </a:pPr>
                <a:r>
                  <a:rPr lang="fa-IR" dirty="0"/>
                  <a:t>روش اول: ساخت یک ماشین پشته ای یا یک گرامر مستقل از متن</a:t>
                </a:r>
              </a:p>
              <a:p>
                <a:pPr>
                  <a:lnSpc>
                    <a:spcPct val="110000"/>
                  </a:lnSpc>
                </a:pPr>
                <a:r>
                  <a:rPr lang="fa-IR" dirty="0"/>
                  <a:t>روش دوم: استفاده از قضیه 8-5</a:t>
                </a:r>
              </a:p>
              <a:p>
                <a:pPr>
                  <a:lnSpc>
                    <a:spcPct val="110000"/>
                  </a:lnSpc>
                </a:pPr>
                <a:r>
                  <a:rPr lang="fa-IR" dirty="0"/>
                  <a:t>میدانیم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p>
                        </m:sSup>
                      </m:e>
                    </m:d>
                    <m:r>
                      <a:rPr lang="fa-I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یک زبان متناهی و منظم است.</a:t>
                </a:r>
              </a:p>
              <a:p>
                <a:pPr>
                  <a:lnSpc>
                    <a:spcPct val="110000"/>
                  </a:lnSpc>
                </a:pPr>
                <a:r>
                  <a:rPr lang="fa-IR" dirty="0"/>
                  <a:t>میتوان دیدید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fa-IR" dirty="0"/>
                  <a:t>با استفاده از خاصیت بستار تحت اشتراک منظم، زبان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، مستقل از متن است.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39"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5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فهرست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>
                <a:solidFill>
                  <a:srgbClr val="C00000"/>
                </a:solidFill>
              </a:rPr>
              <a:t>لم تزریق برای زبان های مستقل از متن</a:t>
            </a:r>
            <a:endParaRPr lang="en-US" sz="3200" dirty="0">
              <a:solidFill>
                <a:srgbClr val="C00000"/>
              </a:solidFill>
            </a:endParaRPr>
          </a:p>
          <a:p>
            <a:endParaRPr lang="fa-IR" sz="3200" dirty="0">
              <a:solidFill>
                <a:srgbClr val="C00000"/>
              </a:solidFill>
            </a:endParaRPr>
          </a:p>
          <a:p>
            <a:r>
              <a:rPr lang="fa-IR" sz="3200" dirty="0">
                <a:solidFill>
                  <a:srgbClr val="C00000"/>
                </a:solidFill>
              </a:rPr>
              <a:t>ویژگی های بستاری و الگوریتم های تصمیم گیری در زبان های مستقل از متن</a:t>
            </a:r>
          </a:p>
          <a:p>
            <a:pPr lvl="1"/>
            <a:r>
              <a:rPr lang="fa-IR" sz="3000" dirty="0"/>
              <a:t>بسته بودن زبان های مستقل از متن</a:t>
            </a:r>
          </a:p>
          <a:p>
            <a:pPr lvl="1"/>
            <a:r>
              <a:rPr lang="fa-IR" sz="3000" dirty="0"/>
              <a:t>برخی خواص تصمیم پذیر زبان های مستقل از متن</a:t>
            </a:r>
            <a:endParaRPr lang="fa-IR" sz="32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8-8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fa-IR" dirty="0"/>
                  <a:t>نشان دهید که زبان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a-IR" dirty="0"/>
                  <a:t> مستقل از متن نیست.</a:t>
                </a:r>
              </a:p>
              <a:p>
                <a:endParaRPr lang="fa-IR" dirty="0"/>
              </a:p>
              <a:p>
                <a:r>
                  <a:rPr lang="fa-IR" dirty="0"/>
                  <a:t>روش اول: استفاده از لم تزریق</a:t>
                </a:r>
              </a:p>
              <a:p>
                <a:r>
                  <a:rPr lang="fa-IR" dirty="0"/>
                  <a:t>روش دوم: استفاده از قضیه 8-5</a:t>
                </a:r>
              </a:p>
              <a:p>
                <a:endParaRPr lang="fa-IR" dirty="0"/>
              </a:p>
              <a:p>
                <a:r>
                  <a:rPr lang="fa-IR" dirty="0"/>
                  <a:t>فرض کنید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مستقل از متن باشد. در اینصورت </a:t>
                </a:r>
              </a:p>
              <a:p>
                <a:r>
                  <a:rPr lang="fa-IR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fa-IR" dirty="0"/>
                  <a:t>باید مستقل از متن باشد.</a:t>
                </a:r>
              </a:p>
              <a:p>
                <a:r>
                  <a:rPr lang="fa-IR" dirty="0"/>
                  <a:t>در مثال 8-1 نشان دادیم که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a-IR" dirty="0"/>
                  <a:t>  مستقل از متن نیست.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314" b="-2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6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جمع بندی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397232"/>
              </p:ext>
            </p:extLst>
          </p:nvPr>
        </p:nvGraphicFramePr>
        <p:xfrm>
          <a:off x="215900" y="1092200"/>
          <a:ext cx="11653838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4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124A3A-90F2-477A-BA23-ED6AE180E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2401A0-B6D9-4A00-A6F5-C544CEB1C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CFF2A0-634F-462E-948E-B2C447876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52D107-9222-45B8-A1D5-AEC12EBE1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72F350-1CBF-4FDC-A092-277454D2E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146CB6-EE64-45E6-89C2-E7B530E6E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4559AB57-7FFA-0944-5705-30123F1367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AA1E3-5453-8068-FED9-0ECB59F9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93FBB-8AFE-16FC-8907-DE3579FE6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t="8393" r="3398" b="6235"/>
          <a:stretch/>
        </p:blipFill>
        <p:spPr>
          <a:xfrm>
            <a:off x="2631496" y="3218689"/>
            <a:ext cx="6700554" cy="3502786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8B593096-81EF-EE23-F3BD-13C6A4399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687" y="190202"/>
            <a:ext cx="8250621" cy="926152"/>
          </a:xfrm>
        </p:spPr>
        <p:txBody>
          <a:bodyPr>
            <a:normAutofit fontScale="90000"/>
          </a:bodyPr>
          <a:lstStyle/>
          <a:p>
            <a:r>
              <a:rPr lang="fa-IR" dirty="0"/>
              <a:t>پایان فصل 8</a:t>
            </a:r>
            <a:endParaRPr lang="en-US" dirty="0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B43E86D4-6961-3F7D-9853-36508042C915}"/>
              </a:ext>
            </a:extLst>
          </p:cNvPr>
          <p:cNvSpPr txBox="1">
            <a:spLocks/>
          </p:cNvSpPr>
          <p:nvPr/>
        </p:nvSpPr>
        <p:spPr>
          <a:xfrm>
            <a:off x="1733383" y="1478720"/>
            <a:ext cx="8637072" cy="16436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a-IR" dirty="0">
                <a:cs typeface="B Yekan" panose="00000400000000000000" pitchFamily="2" charset="-78"/>
              </a:rPr>
              <a:t>استفاده از این </a:t>
            </a:r>
            <a:r>
              <a:rPr lang="fa-IR" dirty="0" err="1">
                <a:cs typeface="B Yekan" panose="00000400000000000000" pitchFamily="2" charset="-78"/>
              </a:rPr>
              <a:t>اسلایدها</a:t>
            </a:r>
            <a:r>
              <a:rPr lang="fa-IR" dirty="0">
                <a:cs typeface="B Yekan" panose="00000400000000000000" pitchFamily="2" charset="-78"/>
              </a:rPr>
              <a:t> برای تمامی افراد اعم از اساتید محترم و دانشجویان گرامی در تمامی مقاطع تحصیلی و در دانشگاه ها و موسسات آموزشی کشور، مورد رضایت میباشد و امید است برای دانشجویان مفید باشد.</a:t>
            </a:r>
          </a:p>
          <a:p>
            <a:pPr>
              <a:lnSpc>
                <a:spcPct val="120000"/>
              </a:lnSpc>
            </a:pPr>
            <a:r>
              <a:rPr lang="fa-IR" dirty="0">
                <a:cs typeface="B Yekan" panose="00000400000000000000" pitchFamily="2" charset="-78"/>
              </a:rPr>
              <a:t>وحید حقیقت دوست</a:t>
            </a:r>
            <a:endParaRPr lang="en-US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081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092371"/>
            <a:ext cx="11654908" cy="3098161"/>
          </a:xfrm>
        </p:spPr>
        <p:txBody>
          <a:bodyPr>
            <a:normAutofit fontScale="92500" lnSpcReduction="20000"/>
          </a:bodyPr>
          <a:lstStyle/>
          <a:p>
            <a:r>
              <a:rPr lang="fa-IR" sz="2800" dirty="0"/>
              <a:t>زبانهای مستقل از متن نقش بسیار مهمی در سلسله مراتب زبان های صوری دارند.</a:t>
            </a:r>
          </a:p>
          <a:p>
            <a:r>
              <a:rPr lang="fa-IR" sz="2800" dirty="0"/>
              <a:t>زبانهای منظم و زبانهای مستقل از متن قطعی، زیر مجموعه های مهم زبانهای مستقل از متن هستند.</a:t>
            </a:r>
          </a:p>
          <a:p>
            <a:r>
              <a:rPr lang="fa-IR" sz="2800" dirty="0"/>
              <a:t>در این فصل به بستار عملیات متنوع و الگوریتم هایی برای تعیین خواص اعضا خانواده زبانهای مستقل از متن میپردازیم.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6" y="3787759"/>
            <a:ext cx="2957885" cy="295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9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8-1: لم تزریق برای زبانهای مستقل از متن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a-IR" sz="2400" dirty="0"/>
                  <a:t>در فصل 4 یک لم تزریق برای نشان دادن اینکه </a:t>
                </a:r>
                <a:r>
                  <a:rPr lang="fa-IR" sz="2400" dirty="0">
                    <a:solidFill>
                      <a:srgbClr val="7030A0"/>
                    </a:solidFill>
                  </a:rPr>
                  <a:t>یک زبان، منظم نیست </a:t>
                </a:r>
                <a:r>
                  <a:rPr lang="fa-IR" sz="2400" dirty="0"/>
                  <a:t>را معرفی کردیم.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sz="2400" dirty="0"/>
                  <a:t>لم های تزریق مشابه برای سایر خانواده های زبان وجود دارد.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sz="2400" b="1" dirty="0">
                    <a:solidFill>
                      <a:srgbClr val="FF0000"/>
                    </a:solidFill>
                  </a:rPr>
                  <a:t>قضیه 8-1: </a:t>
                </a:r>
                <a:r>
                  <a:rPr lang="fa-IR" sz="2400" dirty="0"/>
                  <a:t>فرض کنید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یک زبان مستقل از متن </a:t>
                </a:r>
                <a:r>
                  <a:rPr lang="fa-IR" sz="2400" u="sng" dirty="0"/>
                  <a:t>نامتناهی</a:t>
                </a:r>
                <a:r>
                  <a:rPr lang="fa-IR" sz="2400" dirty="0"/>
                  <a:t> باشد. در اینصورت یک عدد صحیح مثبت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/>
                  <a:t> وجود دارد بطوری که هر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با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a-I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میتواند بصورت زیر تجزیه شود.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𝑢𝑣𝑥𝑦𝑧</m:t>
                    </m:r>
                  </m:oMath>
                </a14:m>
                <a:endParaRPr lang="fa-IR" sz="2400" dirty="0"/>
              </a:p>
              <a:p>
                <a:pPr>
                  <a:lnSpc>
                    <a:spcPct val="150000"/>
                  </a:lnSpc>
                </a:pPr>
                <a:r>
                  <a:rPr lang="fa-IR" sz="2400" dirty="0"/>
                  <a:t>با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𝑣𝑥𝑦</m:t>
                        </m:r>
                      </m:e>
                    </m:d>
                    <m:r>
                      <a:rPr lang="fa-IR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و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𝑣𝑦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sz="2400" i="1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بطوری که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</a:t>
                </a:r>
                <a:r>
                  <a:rPr lang="fa-IR" sz="2400" dirty="0"/>
                  <a:t>برای همه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اثبات قضیه 8-1: لم تزریق برای زبانهای مستقل از متن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07638" y="1092372"/>
                <a:ext cx="9662731" cy="540050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fa-IR" sz="2400" dirty="0"/>
                  <a:t>فرض کنید گرامر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sz="2400" dirty="0"/>
                  <a:t>، زبان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را بپذیرد. گرامر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sz="2400" dirty="0"/>
                  <a:t> فاقد قوانین یکه یا قوانین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sz="2400" dirty="0"/>
                  <a:t> میباشد.</a:t>
                </a:r>
              </a:p>
              <a:p>
                <a:r>
                  <a:rPr lang="fa-IR" sz="2400" dirty="0"/>
                  <a:t>بنابراین از آنجایی که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نامتناهی است، اشتقاق هایی به طول دلخواه و درخت های اشتقاق متناظر با ارتفاع دلخواه وجود دارند.</a:t>
                </a:r>
              </a:p>
              <a:p>
                <a:r>
                  <a:rPr lang="fa-IR" sz="2400" dirty="0"/>
                  <a:t>یک چنین درخت اشتقاق بلندی و مسیری با طول کافی از ریشه تا برگ را در نظر بگیرید.</a:t>
                </a:r>
              </a:p>
              <a:p>
                <a:r>
                  <a:rPr lang="fa-IR" sz="2400" dirty="0"/>
                  <a:t>از آنجایی که تعداد متغیرهای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sz="2400" dirty="0"/>
                  <a:t> محدود هستند، باید متغیری وجود داشته باشد که در این مسیر تکرار شود.</a:t>
                </a:r>
              </a:p>
              <a:p>
                <a:r>
                  <a:rPr lang="fa-IR" sz="2400" dirty="0"/>
                  <a:t>بنابراین متناظر با یک درخت اشتقاق داریم: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𝑢𝐴𝑧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𝑣𝑥𝑦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fa-IR" sz="2400" dirty="0"/>
              </a:p>
              <a:p>
                <a:r>
                  <a:rPr lang="fa-IR" sz="2400" dirty="0"/>
                  <a:t>که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fa-IR" sz="2400" dirty="0"/>
                  <a:t> همگی رشته هایی از پایانه ها هستند. بنابراین مشخص است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𝑣𝐴𝑦</m:t>
                    </m:r>
                  </m:oMath>
                </a14:m>
                <a:r>
                  <a:rPr lang="fa-IR" sz="2400" dirty="0"/>
                  <a:t> و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fa-IR" sz="2400" dirty="0"/>
              </a:p>
              <a:p>
                <a:r>
                  <a:rPr lang="fa-IR" sz="2400" dirty="0"/>
                  <a:t>لذا همه رشته های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fa-IR" sz="2400" dirty="0"/>
                  <a:t> ،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میتوانند توسط گرامر تولید شوند بنابر این در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هستند.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7638" y="1092372"/>
                <a:ext cx="9662731" cy="5400502"/>
              </a:xfrm>
              <a:blipFill>
                <a:blip r:embed="rId2"/>
                <a:stretch>
                  <a:fillRect r="-189" b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03938" y="2845373"/>
            <a:ext cx="2116398" cy="3298260"/>
            <a:chOff x="1064381" y="2783844"/>
            <a:chExt cx="2116398" cy="3298260"/>
          </a:xfrm>
        </p:grpSpPr>
        <p:sp>
          <p:nvSpPr>
            <p:cNvPr id="5" name="Oval 4"/>
            <p:cNvSpPr/>
            <p:nvPr/>
          </p:nvSpPr>
          <p:spPr>
            <a:xfrm>
              <a:off x="1850303" y="2815891"/>
              <a:ext cx="409571" cy="39757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859904" y="2783844"/>
                  <a:ext cx="3964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9904" y="2783844"/>
                  <a:ext cx="39645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5" idx="4"/>
              <a:endCxn id="11" idx="0"/>
            </p:cNvCxnSpPr>
            <p:nvPr/>
          </p:nvCxnSpPr>
          <p:spPr>
            <a:xfrm>
              <a:off x="2055089" y="3213463"/>
              <a:ext cx="24217" cy="545519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859904" y="3791029"/>
              <a:ext cx="409571" cy="39757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869505" y="3758982"/>
                  <a:ext cx="4196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9505" y="3758982"/>
                  <a:ext cx="419602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ight Triangle 16"/>
            <p:cNvSpPr/>
            <p:nvPr/>
          </p:nvSpPr>
          <p:spPr>
            <a:xfrm>
              <a:off x="2266379" y="3143807"/>
              <a:ext cx="914400" cy="914400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flipH="1">
              <a:off x="1083583" y="3136963"/>
              <a:ext cx="785922" cy="914400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endCxn id="23" idx="0"/>
            </p:cNvCxnSpPr>
            <p:nvPr/>
          </p:nvCxnSpPr>
          <p:spPr>
            <a:xfrm>
              <a:off x="2035887" y="4201670"/>
              <a:ext cx="24217" cy="545519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840702" y="4779236"/>
              <a:ext cx="409571" cy="39757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850303" y="4747189"/>
                  <a:ext cx="4196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0303" y="4747189"/>
                  <a:ext cx="419602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ight Triangle 23"/>
            <p:cNvSpPr/>
            <p:nvPr/>
          </p:nvSpPr>
          <p:spPr>
            <a:xfrm>
              <a:off x="2247177" y="4132014"/>
              <a:ext cx="914400" cy="914400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/>
            <p:cNvSpPr/>
            <p:nvPr/>
          </p:nvSpPr>
          <p:spPr>
            <a:xfrm flipH="1">
              <a:off x="1064381" y="4125170"/>
              <a:ext cx="785922" cy="914400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1692320" y="5173821"/>
              <a:ext cx="744738" cy="59075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380259" y="3583782"/>
                  <a:ext cx="49359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0259" y="3583782"/>
                  <a:ext cx="493597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345915" y="3556475"/>
                  <a:ext cx="4995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5915" y="3556475"/>
                  <a:ext cx="499560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351004" y="4530357"/>
                  <a:ext cx="4995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1004" y="4530357"/>
                  <a:ext cx="499560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317837" y="4530357"/>
                  <a:ext cx="49359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837" y="4530357"/>
                  <a:ext cx="493597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789088" y="5342330"/>
                  <a:ext cx="4995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9088" y="5342330"/>
                  <a:ext cx="499560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174981" y="3954584"/>
                  <a:ext cx="4092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4981" y="3954584"/>
                  <a:ext cx="409215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660495" y="3988546"/>
                  <a:ext cx="3829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5" y="3988546"/>
                  <a:ext cx="382990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183072" y="4930583"/>
                  <a:ext cx="4092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3072" y="4930583"/>
                  <a:ext cx="409215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668586" y="4964545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8586" y="4964545"/>
                  <a:ext cx="403828" cy="400110"/>
                </a:xfrm>
                <a:prstGeom prst="rect">
                  <a:avLst/>
                </a:prstGeom>
                <a:blipFill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879433" y="5681994"/>
                  <a:ext cx="4092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433" y="5681994"/>
                  <a:ext cx="409215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8784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/>
              <a:t>اثبات قضیه 8-1: لم تزریق برای زبانهای مستقل از متن (ادامه)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49636" y="1092372"/>
                <a:ext cx="9320733" cy="5400502"/>
              </a:xfrm>
            </p:spPr>
            <p:txBody>
              <a:bodyPr>
                <a:normAutofit/>
              </a:bodyPr>
              <a:lstStyle/>
              <a:p>
                <a:endParaRPr lang="fa-IR" sz="2400" dirty="0"/>
              </a:p>
              <a:p>
                <a:r>
                  <a:rPr lang="fa-IR" sz="2400" dirty="0"/>
                  <a:t>از آنجا که در این گرامر هیچ قانون واحد یا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sz="2400" dirty="0"/>
                  <a:t> وجود ندارد،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a-IR" sz="2400" dirty="0"/>
                  <a:t> هر دو نمیتوانند رشته های تهی باشند. یعنی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𝑣𝑦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sz="2400" i="1" dirty="0">
                    <a:solidFill>
                      <a:srgbClr val="C00000"/>
                    </a:solidFill>
                  </a:rPr>
                  <a:t> </a:t>
                </a:r>
                <a:endParaRPr lang="en-US" sz="2400" dirty="0"/>
              </a:p>
              <a:p>
                <a:endParaRPr lang="fa-IR" sz="2400" dirty="0"/>
              </a:p>
              <a:p>
                <a:r>
                  <a:rPr lang="fa-IR" sz="2400" dirty="0"/>
                  <a:t>این لم تزریق برای نشان دادن اینکه یک زبان به خانواده زبانهای مستقل از متن تعلق ندارد، مفید است.</a:t>
                </a:r>
              </a:p>
              <a:p>
                <a:endParaRPr lang="fa-I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9636" y="1092372"/>
                <a:ext cx="9320733" cy="5400502"/>
              </a:xfrm>
              <a:blipFill>
                <a:blip r:embed="rId2"/>
                <a:stretch>
                  <a:fillRect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46166" y="2637463"/>
            <a:ext cx="2116398" cy="3298260"/>
            <a:chOff x="1064381" y="2783844"/>
            <a:chExt cx="2116398" cy="3298260"/>
          </a:xfrm>
        </p:grpSpPr>
        <p:sp>
          <p:nvSpPr>
            <p:cNvPr id="5" name="Oval 4"/>
            <p:cNvSpPr/>
            <p:nvPr/>
          </p:nvSpPr>
          <p:spPr>
            <a:xfrm>
              <a:off x="1850303" y="2815891"/>
              <a:ext cx="409571" cy="39757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859904" y="2783844"/>
                  <a:ext cx="3964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9904" y="2783844"/>
                  <a:ext cx="39645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5" idx="4"/>
              <a:endCxn id="11" idx="0"/>
            </p:cNvCxnSpPr>
            <p:nvPr/>
          </p:nvCxnSpPr>
          <p:spPr>
            <a:xfrm>
              <a:off x="2055089" y="3213463"/>
              <a:ext cx="24217" cy="545519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859904" y="3791029"/>
              <a:ext cx="409571" cy="39757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869505" y="3758982"/>
                  <a:ext cx="4196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9505" y="3758982"/>
                  <a:ext cx="419602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ight Triangle 16"/>
            <p:cNvSpPr/>
            <p:nvPr/>
          </p:nvSpPr>
          <p:spPr>
            <a:xfrm>
              <a:off x="2266379" y="3143807"/>
              <a:ext cx="914400" cy="914400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flipH="1">
              <a:off x="1083583" y="3136963"/>
              <a:ext cx="785922" cy="914400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endCxn id="23" idx="0"/>
            </p:cNvCxnSpPr>
            <p:nvPr/>
          </p:nvCxnSpPr>
          <p:spPr>
            <a:xfrm>
              <a:off x="2035887" y="4201670"/>
              <a:ext cx="24217" cy="545519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840702" y="4779236"/>
              <a:ext cx="409571" cy="39757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850303" y="4747189"/>
                  <a:ext cx="4196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0303" y="4747189"/>
                  <a:ext cx="419602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ight Triangle 23"/>
            <p:cNvSpPr/>
            <p:nvPr/>
          </p:nvSpPr>
          <p:spPr>
            <a:xfrm>
              <a:off x="2247177" y="4132014"/>
              <a:ext cx="914400" cy="914400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/>
            <p:cNvSpPr/>
            <p:nvPr/>
          </p:nvSpPr>
          <p:spPr>
            <a:xfrm flipH="1">
              <a:off x="1064381" y="4125170"/>
              <a:ext cx="785922" cy="914400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1692320" y="5173821"/>
              <a:ext cx="744738" cy="59075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380259" y="3583782"/>
                  <a:ext cx="49359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0259" y="3583782"/>
                  <a:ext cx="493597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345915" y="3556475"/>
                  <a:ext cx="4995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5915" y="3556475"/>
                  <a:ext cx="499560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351004" y="4530357"/>
                  <a:ext cx="4995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1004" y="4530357"/>
                  <a:ext cx="499560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317837" y="4530357"/>
                  <a:ext cx="49359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837" y="4530357"/>
                  <a:ext cx="493597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789088" y="5342330"/>
                  <a:ext cx="4995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9088" y="5342330"/>
                  <a:ext cx="499560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174981" y="3954584"/>
                  <a:ext cx="4092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4981" y="3954584"/>
                  <a:ext cx="409215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660495" y="3988546"/>
                  <a:ext cx="3829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5" y="3988546"/>
                  <a:ext cx="382990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183072" y="4930583"/>
                  <a:ext cx="4092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3072" y="4930583"/>
                  <a:ext cx="409215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668586" y="4964545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8586" y="4964545"/>
                  <a:ext cx="403828" cy="400110"/>
                </a:xfrm>
                <a:prstGeom prst="rect">
                  <a:avLst/>
                </a:prstGeom>
                <a:blipFill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879433" y="5681994"/>
                  <a:ext cx="4092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433" y="5681994"/>
                  <a:ext cx="409215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2948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8-1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endParaRPr lang="en-US" dirty="0"/>
              </a:p>
              <a:p>
                <a:r>
                  <a:rPr lang="fa-IR" dirty="0"/>
                  <a:t>نشان دهید که زبان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r>
                  <a:rPr lang="fa-IR" dirty="0"/>
                  <a:t>مستقل از متن نیست.</a:t>
                </a:r>
              </a:p>
              <a:p>
                <a:endParaRPr lang="fa-IR" dirty="0"/>
              </a:p>
              <a:p>
                <a:r>
                  <a:rPr lang="fa-IR" dirty="0"/>
                  <a:t>وقتی که رقیب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 را انتخاب کرد، ما رشته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fa-IR" dirty="0"/>
                  <a:t> را که 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است، انتخاب میکنیم.</a:t>
                </a:r>
              </a:p>
              <a:p>
                <a:r>
                  <a:rPr lang="fa-IR" dirty="0"/>
                  <a:t>اکنون رقیب چند انتخاب دارد. اگر وی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𝑣𝑥𝑦</m:t>
                    </m:r>
                  </m:oMath>
                </a14:m>
                <a:r>
                  <a:rPr lang="fa-IR" dirty="0"/>
                  <a:t> را به گونه ای انتخاب کند که </a:t>
                </a:r>
              </a:p>
              <a:p>
                <a:r>
                  <a:rPr lang="fa-IR" dirty="0"/>
                  <a:t>فقط شامل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a-I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باشد، آنگاه واضح است که رشته تزریق شده در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، نخواهد بود. </a:t>
                </a:r>
              </a:p>
              <a:p>
                <a:r>
                  <a:rPr lang="fa-IR" dirty="0"/>
                  <a:t>اگر رشته تزریق شده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𝑣𝑦</m:t>
                    </m:r>
                  </m:oMath>
                </a14:m>
                <a:r>
                  <a:rPr lang="fa-IR" dirty="0"/>
                  <a:t>  دارای تعداد مساوی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fa-IR" dirty="0"/>
                  <a:t> باشد. بدلیل محدودیت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𝑣𝑥𝑦</m:t>
                        </m:r>
                      </m:e>
                    </m:d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r>
                  <a:rPr lang="fa-IR" dirty="0"/>
                  <a:t>ممکن نیست.</a:t>
                </a:r>
              </a:p>
              <a:p>
                <a:r>
                  <a:rPr lang="fa-IR" dirty="0"/>
                  <a:t>اگر شامل تعداد مساوی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dirty="0"/>
                  <a:t> باشد. آنگاه رشته تزریق شده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fa-IR" dirty="0"/>
                  <a:t>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) میتواند تولید شود.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3"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D6D315C-98D5-5CD4-7EC4-9A30FCBB1A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191" y="90187"/>
                <a:ext cx="5137911" cy="1472605"/>
              </a:xfrm>
              <a:prstGeom prst="rect">
                <a:avLst/>
              </a:prstGeom>
              <a:solidFill>
                <a:srgbClr val="FEFE98"/>
              </a:solidFill>
            </p:spPr>
            <p:txBody>
              <a:bodyPr vert="horz" lIns="91440" tIns="45720" rIns="91440" bIns="45720" rtlCol="0" anchor="t">
                <a:normAutofit fontScale="55000" lnSpcReduction="20000"/>
              </a:bodyPr>
              <a:lstStyle>
                <a:lvl1pPr marL="228600" indent="-228600" algn="r" defTabSz="914400" rtl="1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q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1pPr>
                <a:lvl2pPr marL="6858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q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2pPr>
                <a:lvl3pPr marL="11430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q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3pPr>
                <a:lvl4pPr marL="16002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q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4pPr>
                <a:lvl5pPr marL="20574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q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a-IR" sz="2400" b="1" dirty="0">
                    <a:solidFill>
                      <a:srgbClr val="FF0000"/>
                    </a:solidFill>
                  </a:rPr>
                  <a:t>قضیه 8-1: </a:t>
                </a:r>
                <a:r>
                  <a:rPr lang="fa-IR" sz="2400" dirty="0"/>
                  <a:t>فرض کنید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یک زبان مستقل از متن نامتناهی باشد. در اینصورت یک عدد صحیح مثبت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/>
                  <a:t> وجود دارد بطوری که هر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با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a-I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میتواند بصورت زیر تجزیه شود.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𝑢𝑣𝑥𝑦𝑧</m:t>
                    </m:r>
                  </m:oMath>
                </a14:m>
                <a:endParaRPr lang="fa-IR" sz="2400" dirty="0"/>
              </a:p>
              <a:p>
                <a:r>
                  <a:rPr lang="fa-IR" sz="2400" dirty="0"/>
                  <a:t>با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𝑣𝑥𝑦</m:t>
                        </m:r>
                      </m:e>
                    </m:d>
                    <m:r>
                      <a:rPr lang="fa-IR" sz="24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و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𝑣𝑦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sz="2400" i="1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بطوری که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برای همه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D6D315C-98D5-5CD4-7EC4-9A30FCBB1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91" y="90187"/>
                <a:ext cx="5137911" cy="14726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37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8-2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fa-IR" dirty="0"/>
                  <a:t>نشان دهید که زبان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!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r>
                  <a:rPr lang="fa-IR" dirty="0"/>
                  <a:t>مستقل از متن نیست.</a:t>
                </a:r>
              </a:p>
              <a:p>
                <a:endParaRPr lang="fa-IR" dirty="0"/>
              </a:p>
              <a:p>
                <a:r>
                  <a:rPr lang="fa-IR" dirty="0"/>
                  <a:t>وقتی که رقیب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 را انتخاب کرد، ما رشته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sup>
                    </m:sSup>
                  </m:oMath>
                </a14:m>
                <a:r>
                  <a:rPr lang="fa-IR" dirty="0"/>
                  <a:t> را که 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است، انتخاب میکنیم.</a:t>
                </a:r>
              </a:p>
              <a:p>
                <a:r>
                  <a:rPr lang="fa-IR" dirty="0"/>
                  <a:t>واضح است در اثر تجزیه خواهیم داشت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fa-IR" dirty="0"/>
                  <a:t>و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fa-IR" dirty="0"/>
                  <a:t>.</a:t>
                </a:r>
              </a:p>
              <a:p>
                <a:r>
                  <a:rPr lang="fa-IR" dirty="0"/>
                  <a:t>بنابراین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𝑢𝑥𝑧</m:t>
                    </m:r>
                  </m:oMath>
                </a14:m>
                <a:r>
                  <a:rPr lang="fa-IR" dirty="0"/>
                  <a:t> دارای طول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!−(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میباشد.</a:t>
                </a:r>
              </a:p>
              <a:p>
                <a:r>
                  <a:rPr lang="fa-IR" dirty="0"/>
                  <a:t>این رشته 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است اگر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!−(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برابر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fa-IR" dirty="0"/>
                  <a:t> باشد.</a:t>
                </a:r>
              </a:p>
              <a:p>
                <a:r>
                  <a:rPr lang="fa-IR" dirty="0"/>
                  <a:t>ولی این غیر ممکن است چرا که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fa-I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 است و چون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dirty="0"/>
                  <a:t> پس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 </a:t>
                </a:r>
                <a:endParaRPr lang="en-US" dirty="0"/>
              </a:p>
              <a:p>
                <a:r>
                  <a:rPr lang="fa-IR" dirty="0"/>
                  <a:t>بنابراین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!−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fa-I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fa-IR" dirty="0"/>
                  <a:t> </a:t>
                </a:r>
              </a:p>
              <a:p>
                <a:r>
                  <a:rPr lang="fa-IR" dirty="0"/>
                  <a:t>یعنی بطور دقیق تر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 &gt;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!−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fa-I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0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8-3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400" dirty="0"/>
                  <a:t>نشان دهید که زبان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𝑤𝑤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مستقل از متن نیست.</a:t>
                </a:r>
              </a:p>
              <a:p>
                <a:r>
                  <a:rPr lang="fa-IR" sz="2400" dirty="0"/>
                  <a:t>وقتی که رقیب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/>
                  <a:t> را انتخاب کرد، ما رشته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fa-IR" sz="2400" dirty="0"/>
                  <a:t>را که در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است، انتخاب میکنیم.</a:t>
                </a:r>
              </a:p>
              <a:p>
                <a:r>
                  <a:rPr lang="fa-IR" sz="2400" dirty="0"/>
                  <a:t>برای هر انتخاب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sz="2400" dirty="0"/>
                  <a:t> یک حرکت باید انجام دهیم. برای این کار، طبق شکل زیر میتوانیم از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sz="2400" dirty="0"/>
                  <a:t> استفاده کنیم.</a:t>
                </a:r>
              </a:p>
              <a:p>
                <a:endParaRPr lang="fa-IR" sz="1800" dirty="0"/>
              </a:p>
              <a:p>
                <a:endParaRPr lang="fa-IR" sz="1800" dirty="0"/>
              </a:p>
              <a:p>
                <a:r>
                  <a:rPr lang="fa-IR" sz="2400" dirty="0"/>
                  <a:t>تا رشته ای به شکل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,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/>
                  <a:t> بدست آوریم که در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نیست.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29453" y="4512398"/>
            <a:ext cx="1917590" cy="499925"/>
            <a:chOff x="5325376" y="5230010"/>
            <a:chExt cx="1917590" cy="499925"/>
          </a:xfrm>
        </p:grpSpPr>
        <p:sp>
          <p:nvSpPr>
            <p:cNvPr id="15" name="Rectangle 14"/>
            <p:cNvSpPr/>
            <p:nvPr/>
          </p:nvSpPr>
          <p:spPr>
            <a:xfrm>
              <a:off x="5325376" y="5230010"/>
              <a:ext cx="1917590" cy="48286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325376" y="5355904"/>
              <a:ext cx="0" cy="126488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95828" y="5355171"/>
              <a:ext cx="0" cy="126488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487592" y="5355171"/>
              <a:ext cx="0" cy="126488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242966" y="5355171"/>
              <a:ext cx="0" cy="126488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5452843" y="5357887"/>
                  <a:ext cx="3876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2843" y="5357887"/>
                  <a:ext cx="38767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6085823" y="5357887"/>
                  <a:ext cx="3876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5823" y="5357887"/>
                  <a:ext cx="38767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6750957" y="5360603"/>
                  <a:ext cx="3876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0957" y="5360603"/>
                  <a:ext cx="38767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4696" y="4160123"/>
                <a:ext cx="62419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𝑎𝑎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.. . . . . . . . . . .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𝑎𝑏𝑏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 .. .. .. .. .. ..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.. . . . . . . . . . .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𝑎𝑏𝑏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 .. .. .. .. .. ..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96" y="4160123"/>
                <a:ext cx="624196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 rot="5400000">
            <a:off x="1208613" y="3484518"/>
            <a:ext cx="148106" cy="13755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5400000">
            <a:off x="2638066" y="3446545"/>
            <a:ext cx="157439" cy="14608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5400000">
            <a:off x="4199680" y="3437209"/>
            <a:ext cx="157439" cy="14608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5400000">
            <a:off x="5676439" y="3437209"/>
            <a:ext cx="157439" cy="14608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33438" y="3693316"/>
                <a:ext cx="552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38" y="3693316"/>
                <a:ext cx="5522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059203" y="3693316"/>
                <a:ext cx="552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203" y="3693316"/>
                <a:ext cx="55220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477928" y="3693316"/>
                <a:ext cx="552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928" y="3693316"/>
                <a:ext cx="55220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542718" y="3693316"/>
                <a:ext cx="552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718" y="3693316"/>
                <a:ext cx="55220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V="1">
            <a:off x="509599" y="4701722"/>
            <a:ext cx="5975987" cy="0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3110" y="4654616"/>
            <a:ext cx="0" cy="126488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75609" y="4642991"/>
                <a:ext cx="3876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09" y="4642991"/>
                <a:ext cx="38767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174574" y="4650942"/>
                <a:ext cx="3649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574" y="4650942"/>
                <a:ext cx="3649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6485853" y="4634116"/>
            <a:ext cx="0" cy="126488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2694328" y="5427633"/>
            <a:ext cx="7164011" cy="1392578"/>
            <a:chOff x="1803131" y="5370391"/>
            <a:chExt cx="7164011" cy="1392578"/>
          </a:xfrm>
        </p:grpSpPr>
        <p:grpSp>
          <p:nvGrpSpPr>
            <p:cNvPr id="31" name="Group 30"/>
            <p:cNvGrpSpPr/>
            <p:nvPr/>
          </p:nvGrpSpPr>
          <p:grpSpPr>
            <a:xfrm>
              <a:off x="2034464" y="5730876"/>
              <a:ext cx="526003" cy="277516"/>
              <a:chOff x="5325376" y="5230010"/>
              <a:chExt cx="1982666" cy="77631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325376" y="5230010"/>
                <a:ext cx="1917590" cy="48286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5325376" y="5355904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795828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487592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7242966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/>
                  <p:cNvSpPr/>
                  <p:nvPr/>
                </p:nvSpPr>
                <p:spPr>
                  <a:xfrm>
                    <a:off x="5452842" y="5357886"/>
                    <a:ext cx="556705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Rectangle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2842" y="5357886"/>
                    <a:ext cx="556705" cy="6457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1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6085823" y="5357886"/>
                    <a:ext cx="553676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5823" y="5357886"/>
                    <a:ext cx="553676" cy="6457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/>
                  <p:cNvSpPr/>
                  <p:nvPr/>
                </p:nvSpPr>
                <p:spPr>
                  <a:xfrm>
                    <a:off x="6750958" y="5360602"/>
                    <a:ext cx="557084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0958" y="5360602"/>
                    <a:ext cx="557084" cy="6457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1838724" y="5602102"/>
                  <a:ext cx="318497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.. . . . . . . . . . .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𝑎𝑏𝑏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 .. .. .. .. .. ..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sz="900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.. . . . . . . . . . .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𝑎𝑏𝑏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 .. .. .. .. .. ..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8724" y="5602102"/>
                  <a:ext cx="3184974" cy="2308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Left Brace 40"/>
            <p:cNvSpPr/>
            <p:nvPr/>
          </p:nvSpPr>
          <p:spPr>
            <a:xfrm rot="5400000">
              <a:off x="2222460" y="5257265"/>
              <a:ext cx="52945" cy="69838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2" name="Left Brace 41"/>
            <p:cNvSpPr/>
            <p:nvPr/>
          </p:nvSpPr>
          <p:spPr>
            <a:xfrm rot="5400000">
              <a:off x="2948898" y="5237286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3" name="Left Brace 42"/>
            <p:cNvSpPr/>
            <p:nvPr/>
          </p:nvSpPr>
          <p:spPr>
            <a:xfrm rot="5400000">
              <a:off x="3741734" y="5233948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4" name="Left Brace 43"/>
            <p:cNvSpPr/>
            <p:nvPr/>
          </p:nvSpPr>
          <p:spPr>
            <a:xfrm rot="5400000">
              <a:off x="4491489" y="5233948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2071629" y="5435228"/>
                  <a:ext cx="36843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1629" y="5435228"/>
                  <a:ext cx="368434" cy="2308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3658588" y="5435228"/>
                  <a:ext cx="36843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8588" y="5435228"/>
                  <a:ext cx="368434" cy="2308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855771" y="5435228"/>
                  <a:ext cx="367728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771" y="5435228"/>
                  <a:ext cx="367728" cy="2308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4411773" y="5435228"/>
                  <a:ext cx="367728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1773" y="5435228"/>
                  <a:ext cx="367728" cy="2308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/>
            <p:cNvCxnSpPr/>
            <p:nvPr/>
          </p:nvCxnSpPr>
          <p:spPr>
            <a:xfrm flipV="1">
              <a:off x="1856444" y="5795713"/>
              <a:ext cx="3034025" cy="0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858227" y="5778874"/>
              <a:ext cx="0" cy="45217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1836089" y="5765801"/>
                  <a:ext cx="285399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9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089" y="5765801"/>
                  <a:ext cx="285399" cy="2308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3717162" y="5777560"/>
                  <a:ext cx="274819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9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7162" y="5777560"/>
                  <a:ext cx="274819" cy="2308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Connector 52"/>
            <p:cNvCxnSpPr/>
            <p:nvPr/>
          </p:nvCxnSpPr>
          <p:spPr>
            <a:xfrm>
              <a:off x="4890605" y="5771545"/>
              <a:ext cx="0" cy="45217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2215974" y="6485453"/>
              <a:ext cx="526003" cy="277516"/>
              <a:chOff x="5325376" y="5230010"/>
              <a:chExt cx="1982666" cy="776312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325376" y="5230010"/>
                <a:ext cx="1917590" cy="48286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5325376" y="5355904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795828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487592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242966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/>
                  <p:cNvSpPr/>
                  <p:nvPr/>
                </p:nvSpPr>
                <p:spPr>
                  <a:xfrm>
                    <a:off x="5452842" y="5357886"/>
                    <a:ext cx="556705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Rectangle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2842" y="5357886"/>
                    <a:ext cx="556705" cy="64572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r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/>
                  <p:cNvSpPr/>
                  <p:nvPr/>
                </p:nvSpPr>
                <p:spPr>
                  <a:xfrm>
                    <a:off x="6085823" y="5357886"/>
                    <a:ext cx="553676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Rectangle 6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5823" y="5357886"/>
                    <a:ext cx="553676" cy="64572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r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/>
                  <p:cNvSpPr/>
                  <p:nvPr/>
                </p:nvSpPr>
                <p:spPr>
                  <a:xfrm>
                    <a:off x="6750958" y="5360602"/>
                    <a:ext cx="557084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Rectangle 6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0958" y="5360602"/>
                    <a:ext cx="557084" cy="64572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r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1805766" y="6356679"/>
                  <a:ext cx="318497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.. . . . . . . . . . .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𝑎𝑏𝑏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 .. .. .. .. .. ..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sz="900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.. . . . . . . . . . .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𝑎𝑏𝑏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 .. .. .. .. .. ..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5766" y="6356679"/>
                  <a:ext cx="3184974" cy="2308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Left Brace 63"/>
            <p:cNvSpPr/>
            <p:nvPr/>
          </p:nvSpPr>
          <p:spPr>
            <a:xfrm rot="5400000">
              <a:off x="2189502" y="6011842"/>
              <a:ext cx="52945" cy="69838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5" name="Left Brace 64"/>
            <p:cNvSpPr/>
            <p:nvPr/>
          </p:nvSpPr>
          <p:spPr>
            <a:xfrm rot="5400000">
              <a:off x="2915940" y="5991863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6" name="Left Brace 65"/>
            <p:cNvSpPr/>
            <p:nvPr/>
          </p:nvSpPr>
          <p:spPr>
            <a:xfrm rot="5400000">
              <a:off x="3708776" y="5988525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7" name="Left Brace 66"/>
            <p:cNvSpPr/>
            <p:nvPr/>
          </p:nvSpPr>
          <p:spPr>
            <a:xfrm rot="5400000">
              <a:off x="4458531" y="5988525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2038671" y="6189805"/>
                  <a:ext cx="36843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8671" y="6189805"/>
                  <a:ext cx="368434" cy="2308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3625630" y="6189805"/>
                  <a:ext cx="36843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5630" y="6189805"/>
                  <a:ext cx="368434" cy="2308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2822813" y="6189805"/>
                  <a:ext cx="367728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813" y="6189805"/>
                  <a:ext cx="367728" cy="2308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4378815" y="6189805"/>
                  <a:ext cx="367728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8815" y="6189805"/>
                  <a:ext cx="367728" cy="2308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Connector 71"/>
            <p:cNvCxnSpPr/>
            <p:nvPr/>
          </p:nvCxnSpPr>
          <p:spPr>
            <a:xfrm flipV="1">
              <a:off x="1823486" y="6550290"/>
              <a:ext cx="3034025" cy="0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92810" y="6229340"/>
              <a:ext cx="0" cy="45217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1803131" y="6520378"/>
                  <a:ext cx="285399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9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3131" y="6520378"/>
                  <a:ext cx="285399" cy="2308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3684204" y="6532137"/>
                  <a:ext cx="274819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9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4204" y="6532137"/>
                  <a:ext cx="274819" cy="2308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Connector 75"/>
            <p:cNvCxnSpPr/>
            <p:nvPr/>
          </p:nvCxnSpPr>
          <p:spPr>
            <a:xfrm>
              <a:off x="4857647" y="6526122"/>
              <a:ext cx="0" cy="45217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6439356" y="5677622"/>
              <a:ext cx="526003" cy="277516"/>
              <a:chOff x="5325376" y="5230010"/>
              <a:chExt cx="1982666" cy="77631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5325376" y="5230010"/>
                <a:ext cx="1917590" cy="48286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5325376" y="5355904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795828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487592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7242966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/>
                  <p:cNvSpPr/>
                  <p:nvPr/>
                </p:nvSpPr>
                <p:spPr>
                  <a:xfrm>
                    <a:off x="5452842" y="5357886"/>
                    <a:ext cx="556705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3" name="Rectangle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2842" y="5357886"/>
                    <a:ext cx="556705" cy="645720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r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Rectangle 83"/>
                  <p:cNvSpPr/>
                  <p:nvPr/>
                </p:nvSpPr>
                <p:spPr>
                  <a:xfrm>
                    <a:off x="6085823" y="5357886"/>
                    <a:ext cx="553676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4" name="Rectangle 8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5823" y="5357886"/>
                    <a:ext cx="553676" cy="6457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Rectangle 84"/>
                  <p:cNvSpPr/>
                  <p:nvPr/>
                </p:nvSpPr>
                <p:spPr>
                  <a:xfrm>
                    <a:off x="6750958" y="5360602"/>
                    <a:ext cx="557084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" name="Rectangle 8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0958" y="5360602"/>
                    <a:ext cx="557084" cy="6457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5764448" y="5537265"/>
                  <a:ext cx="318497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.. . . . . . . . . . .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𝑎𝑏𝑏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 .. .. .. .. .. ..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sz="900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.. . . . . . . . . . .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𝑎𝑏𝑏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 .. .. .. .. .. ..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4448" y="5537265"/>
                  <a:ext cx="3184974" cy="2308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Left Brace 86"/>
            <p:cNvSpPr/>
            <p:nvPr/>
          </p:nvSpPr>
          <p:spPr>
            <a:xfrm rot="5400000">
              <a:off x="6148184" y="5192428"/>
              <a:ext cx="52945" cy="69838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8" name="Left Brace 87"/>
            <p:cNvSpPr/>
            <p:nvPr/>
          </p:nvSpPr>
          <p:spPr>
            <a:xfrm rot="5400000">
              <a:off x="6874622" y="5172449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Left Brace 88"/>
            <p:cNvSpPr/>
            <p:nvPr/>
          </p:nvSpPr>
          <p:spPr>
            <a:xfrm rot="5400000">
              <a:off x="7667458" y="5169111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0" name="Left Brace 89"/>
            <p:cNvSpPr/>
            <p:nvPr/>
          </p:nvSpPr>
          <p:spPr>
            <a:xfrm rot="5400000">
              <a:off x="8417213" y="5169111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/>
                <p:cNvSpPr/>
                <p:nvPr/>
              </p:nvSpPr>
              <p:spPr>
                <a:xfrm>
                  <a:off x="5997353" y="5370391"/>
                  <a:ext cx="36843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91" name="Rectangle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353" y="5370391"/>
                  <a:ext cx="368434" cy="2308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/>
                <p:cNvSpPr/>
                <p:nvPr/>
              </p:nvSpPr>
              <p:spPr>
                <a:xfrm>
                  <a:off x="7584312" y="5370391"/>
                  <a:ext cx="36843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9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312" y="5370391"/>
                  <a:ext cx="368434" cy="2308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6781495" y="5370391"/>
                  <a:ext cx="367728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495" y="5370391"/>
                  <a:ext cx="367728" cy="2308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8337497" y="5370391"/>
                  <a:ext cx="367728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7497" y="5370391"/>
                  <a:ext cx="367728" cy="2308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Connector 94"/>
            <p:cNvCxnSpPr/>
            <p:nvPr/>
          </p:nvCxnSpPr>
          <p:spPr>
            <a:xfrm flipV="1">
              <a:off x="5782168" y="5730876"/>
              <a:ext cx="3034025" cy="0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783951" y="5714037"/>
              <a:ext cx="0" cy="45217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>
                <a:xfrm>
                  <a:off x="5761813" y="5700964"/>
                  <a:ext cx="285399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9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1813" y="5700964"/>
                  <a:ext cx="285399" cy="2308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>
                <a:xfrm>
                  <a:off x="7642886" y="5712723"/>
                  <a:ext cx="274819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9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886" y="5712723"/>
                  <a:ext cx="274819" cy="230832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Connector 98"/>
            <p:cNvCxnSpPr/>
            <p:nvPr/>
          </p:nvCxnSpPr>
          <p:spPr>
            <a:xfrm>
              <a:off x="8816329" y="5706708"/>
              <a:ext cx="0" cy="45217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99"/>
            <p:cNvGrpSpPr/>
            <p:nvPr/>
          </p:nvGrpSpPr>
          <p:grpSpPr>
            <a:xfrm>
              <a:off x="6655135" y="6471875"/>
              <a:ext cx="526003" cy="277516"/>
              <a:chOff x="5325376" y="5230010"/>
              <a:chExt cx="1982666" cy="77631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5325376" y="5230010"/>
                <a:ext cx="1917590" cy="48286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5325376" y="5355904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5795828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6487592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7242966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/>
                  <p:cNvSpPr/>
                  <p:nvPr/>
                </p:nvSpPr>
                <p:spPr>
                  <a:xfrm>
                    <a:off x="5452842" y="5357886"/>
                    <a:ext cx="556705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2842" y="5357886"/>
                    <a:ext cx="556705" cy="645720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r="-1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/>
                  <p:cNvSpPr/>
                  <p:nvPr/>
                </p:nvSpPr>
                <p:spPr>
                  <a:xfrm>
                    <a:off x="6085823" y="5357886"/>
                    <a:ext cx="553676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5823" y="5357886"/>
                    <a:ext cx="553676" cy="645720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 r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Rectangle 107"/>
                  <p:cNvSpPr/>
                  <p:nvPr/>
                </p:nvSpPr>
                <p:spPr>
                  <a:xfrm>
                    <a:off x="6750958" y="5360602"/>
                    <a:ext cx="557084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" name="Rectangle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0958" y="5360602"/>
                    <a:ext cx="557084" cy="64572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r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5782168" y="6343101"/>
                  <a:ext cx="318497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.. . . . . . . . . . .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𝑎𝑏𝑏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 .. .. .. .. .. ..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sz="900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.. . . . . . . . . . .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𝑎𝑏𝑏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 .. .. .. .. .. ..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2168" y="6343101"/>
                  <a:ext cx="3184974" cy="2308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Left Brace 109"/>
            <p:cNvSpPr/>
            <p:nvPr/>
          </p:nvSpPr>
          <p:spPr>
            <a:xfrm rot="5400000">
              <a:off x="6165904" y="5998264"/>
              <a:ext cx="52945" cy="69838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11" name="Left Brace 110"/>
            <p:cNvSpPr/>
            <p:nvPr/>
          </p:nvSpPr>
          <p:spPr>
            <a:xfrm rot="5400000">
              <a:off x="6892342" y="5978285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12" name="Left Brace 111"/>
            <p:cNvSpPr/>
            <p:nvPr/>
          </p:nvSpPr>
          <p:spPr>
            <a:xfrm rot="5400000">
              <a:off x="7685178" y="5974947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13" name="Left Brace 112"/>
            <p:cNvSpPr/>
            <p:nvPr/>
          </p:nvSpPr>
          <p:spPr>
            <a:xfrm rot="5400000">
              <a:off x="8434933" y="5974947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6015073" y="6176227"/>
                  <a:ext cx="36843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5073" y="6176227"/>
                  <a:ext cx="368434" cy="230832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/>
                <p:cNvSpPr/>
                <p:nvPr/>
              </p:nvSpPr>
              <p:spPr>
                <a:xfrm>
                  <a:off x="7602032" y="6176227"/>
                  <a:ext cx="36843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2032" y="6176227"/>
                  <a:ext cx="368434" cy="230832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/>
                <p:cNvSpPr/>
                <p:nvPr/>
              </p:nvSpPr>
              <p:spPr>
                <a:xfrm>
                  <a:off x="6799215" y="6176227"/>
                  <a:ext cx="367728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16" name="Rectangle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9215" y="6176227"/>
                  <a:ext cx="367728" cy="230832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8355217" y="6176227"/>
                  <a:ext cx="367728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5217" y="6176227"/>
                  <a:ext cx="367728" cy="230832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Straight Connector 117"/>
            <p:cNvCxnSpPr/>
            <p:nvPr/>
          </p:nvCxnSpPr>
          <p:spPr>
            <a:xfrm flipV="1">
              <a:off x="5799888" y="6536712"/>
              <a:ext cx="3034025" cy="0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801671" y="6519873"/>
              <a:ext cx="0" cy="45217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/>
                <p:cNvSpPr/>
                <p:nvPr/>
              </p:nvSpPr>
              <p:spPr>
                <a:xfrm>
                  <a:off x="5779533" y="6506800"/>
                  <a:ext cx="285399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9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Rectangle 1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9533" y="6506800"/>
                  <a:ext cx="285399" cy="230832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/>
                <p:cNvSpPr/>
                <p:nvPr/>
              </p:nvSpPr>
              <p:spPr>
                <a:xfrm>
                  <a:off x="7660606" y="6518559"/>
                  <a:ext cx="274819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9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Rectangle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0606" y="6518559"/>
                  <a:ext cx="274819" cy="2308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2" name="Straight Connector 121"/>
            <p:cNvCxnSpPr/>
            <p:nvPr/>
          </p:nvCxnSpPr>
          <p:spPr>
            <a:xfrm>
              <a:off x="8834049" y="6512544"/>
              <a:ext cx="0" cy="45217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312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19171</TotalTime>
  <Words>2525</Words>
  <Application>Microsoft Office PowerPoint</Application>
  <PresentationFormat>Widescreen</PresentationFormat>
  <Paragraphs>275</Paragraphs>
  <Slides>22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 Mitra</vt:lpstr>
      <vt:lpstr>B Yekan</vt:lpstr>
      <vt:lpstr>Calibri</vt:lpstr>
      <vt:lpstr>Calibri Light</vt:lpstr>
      <vt:lpstr>Cambria Math</vt:lpstr>
      <vt:lpstr>Times New Roman</vt:lpstr>
      <vt:lpstr>Wingdings</vt:lpstr>
      <vt:lpstr>Office Theme</vt:lpstr>
      <vt:lpstr>نظريه زبانها و ماشين ها</vt:lpstr>
      <vt:lpstr>فهرست مطالب</vt:lpstr>
      <vt:lpstr>مقدمه</vt:lpstr>
      <vt:lpstr>قضیه 8-1: لم تزریق برای زبانهای مستقل از متن</vt:lpstr>
      <vt:lpstr>اثبات قضیه 8-1: لم تزریق برای زبانهای مستقل از متن</vt:lpstr>
      <vt:lpstr>اثبات قضیه 8-1: لم تزریق برای زبانهای مستقل از متن (ادامه)</vt:lpstr>
      <vt:lpstr>مثال 8-1</vt:lpstr>
      <vt:lpstr>مثال 8-2</vt:lpstr>
      <vt:lpstr>مثال 8-3</vt:lpstr>
      <vt:lpstr>مثال 8-4</vt:lpstr>
      <vt:lpstr>خواص بستاری و الگوریتم های تصمیم گیری برای زبان های مستقل از متن</vt:lpstr>
      <vt:lpstr>قضیه 8-3</vt:lpstr>
      <vt:lpstr>قضیه 8-3 (ادامه)</vt:lpstr>
      <vt:lpstr>قضیه 8-3 (ادامه)</vt:lpstr>
      <vt:lpstr>قضیه 8-4</vt:lpstr>
      <vt:lpstr>قضیه 8-4 (ادامه اثبات)</vt:lpstr>
      <vt:lpstr>قضیه 8-5: بستار تحت اشتراک منظم</vt:lpstr>
      <vt:lpstr>قضیه 8-5- ادامه اثبات </vt:lpstr>
      <vt:lpstr>مثال 8-7</vt:lpstr>
      <vt:lpstr>مثال 8-8</vt:lpstr>
      <vt:lpstr>جمع بندی</vt:lpstr>
      <vt:lpstr>پایان فصل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</dc:title>
  <dc:creator>HaghighatDoost,Vahid</dc:creator>
  <cp:lastModifiedBy>Haghighatdoost</cp:lastModifiedBy>
  <cp:revision>311</cp:revision>
  <dcterms:created xsi:type="dcterms:W3CDTF">2021-08-11T10:34:58Z</dcterms:created>
  <dcterms:modified xsi:type="dcterms:W3CDTF">2024-12-24T04:42:55Z</dcterms:modified>
</cp:coreProperties>
</file>