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1" r:id="rId28"/>
    <p:sldId id="284" r:id="rId29"/>
    <p:sldId id="34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CC"/>
    <a:srgbClr val="ED78F0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592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9CEC6-83D0-4400-9D34-E521D9FF184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FA58A2-A47E-417F-922A-C67F6C3F1932}">
      <dgm:prSet phldrT="[Text]" custT="1"/>
      <dgm:spPr/>
      <dgm:t>
        <a:bodyPr/>
        <a:lstStyle/>
        <a:p>
          <a:pPr rtl="1"/>
          <a:r>
            <a:rPr lang="fa-IR" sz="3600" dirty="0">
              <a:cs typeface="B Yekan" panose="00000400000000000000" pitchFamily="2" charset="-78"/>
            </a:rPr>
            <a:t>ماشین تورینگ دارای یک نوار حافظه است که از دو طرف نامحدود است.</a:t>
          </a:r>
          <a:endParaRPr lang="en-US" sz="3600" dirty="0">
            <a:cs typeface="B Yekan" panose="00000400000000000000" pitchFamily="2" charset="-78"/>
          </a:endParaRPr>
        </a:p>
      </dgm:t>
    </dgm:pt>
    <dgm:pt modelId="{5A3FDE93-E2B0-4D4E-97A2-61DD68BDD3E1}" type="parTrans" cxnId="{2C2EEF68-41EA-4746-9DD7-B45F67E2F47C}">
      <dgm:prSet/>
      <dgm:spPr/>
      <dgm:t>
        <a:bodyPr/>
        <a:lstStyle/>
        <a:p>
          <a:pPr rtl="1"/>
          <a:endParaRPr lang="en-US" sz="3200">
            <a:cs typeface="B Yekan" panose="00000400000000000000" pitchFamily="2" charset="-78"/>
          </a:endParaRPr>
        </a:p>
      </dgm:t>
    </dgm:pt>
    <dgm:pt modelId="{2FC63D63-7CBD-4070-9B52-3CC6D41217F7}" type="sibTrans" cxnId="{2C2EEF68-41EA-4746-9DD7-B45F67E2F47C}">
      <dgm:prSet/>
      <dgm:spPr/>
      <dgm:t>
        <a:bodyPr/>
        <a:lstStyle/>
        <a:p>
          <a:pPr rtl="1"/>
          <a:endParaRPr lang="en-US" sz="3200">
            <a:cs typeface="B Yekan" panose="00000400000000000000" pitchFamily="2" charset="-78"/>
          </a:endParaRPr>
        </a:p>
      </dgm:t>
    </dgm:pt>
    <dgm:pt modelId="{01693357-F3B7-44A9-B132-B65F71EE5F5A}">
      <dgm:prSet phldrT="[Text]" custT="1"/>
      <dgm:spPr/>
      <dgm:t>
        <a:bodyPr/>
        <a:lstStyle/>
        <a:p>
          <a:pPr rtl="1"/>
          <a:r>
            <a:rPr lang="fa-IR" sz="3600" dirty="0">
              <a:cs typeface="B Yekan" panose="00000400000000000000" pitchFamily="2" charset="-78"/>
            </a:rPr>
            <a:t>ماشین تورینگ قطعی است یعنی تابع انتقال به ازای هر پیکربندی، حداکثر یک حرکت میتواند انجام دهد.</a:t>
          </a:r>
          <a:endParaRPr lang="en-US" sz="3600" dirty="0">
            <a:cs typeface="B Yekan" panose="00000400000000000000" pitchFamily="2" charset="-78"/>
          </a:endParaRPr>
        </a:p>
      </dgm:t>
    </dgm:pt>
    <dgm:pt modelId="{7FC588EF-A8B9-4171-8E79-B67271347357}" type="parTrans" cxnId="{1D2A1086-2EFC-4829-8FF2-CB125F0FFC2A}">
      <dgm:prSet/>
      <dgm:spPr/>
      <dgm:t>
        <a:bodyPr/>
        <a:lstStyle/>
        <a:p>
          <a:pPr rtl="1"/>
          <a:endParaRPr lang="en-US" sz="3200">
            <a:cs typeface="B Yekan" panose="00000400000000000000" pitchFamily="2" charset="-78"/>
          </a:endParaRPr>
        </a:p>
      </dgm:t>
    </dgm:pt>
    <dgm:pt modelId="{CF96C186-16B6-4418-AEDF-946514D4ED75}" type="sibTrans" cxnId="{1D2A1086-2EFC-4829-8FF2-CB125F0FFC2A}">
      <dgm:prSet/>
      <dgm:spPr/>
      <dgm:t>
        <a:bodyPr/>
        <a:lstStyle/>
        <a:p>
          <a:pPr rtl="1"/>
          <a:endParaRPr lang="en-US" sz="3200">
            <a:cs typeface="B Yekan" panose="00000400000000000000" pitchFamily="2" charset="-78"/>
          </a:endParaRPr>
        </a:p>
      </dgm:t>
    </dgm:pt>
    <dgm:pt modelId="{67677AA6-7153-4FCF-AD47-CA19188E833A}">
      <dgm:prSet phldrT="[Text]" custT="1"/>
      <dgm:spPr/>
      <dgm:t>
        <a:bodyPr/>
        <a:lstStyle/>
        <a:p>
          <a:pPr rtl="1"/>
          <a:r>
            <a:rPr lang="fa-IR" sz="3600" dirty="0">
              <a:cs typeface="B Yekan" panose="00000400000000000000" pitchFamily="2" charset="-78"/>
            </a:rPr>
            <a:t>هیچ فایل ورودی خاصی برای ماشین وجود ندارد.</a:t>
          </a:r>
          <a:endParaRPr lang="en-US" sz="3600" dirty="0">
            <a:cs typeface="B Yekan" panose="00000400000000000000" pitchFamily="2" charset="-78"/>
          </a:endParaRPr>
        </a:p>
      </dgm:t>
    </dgm:pt>
    <dgm:pt modelId="{FF2E34D1-2184-4AA5-8C60-6AD9D79C9207}" type="parTrans" cxnId="{39EDD3CE-51A7-4B5C-985F-0EEDBC0B5851}">
      <dgm:prSet/>
      <dgm:spPr/>
      <dgm:t>
        <a:bodyPr/>
        <a:lstStyle/>
        <a:p>
          <a:pPr rtl="1"/>
          <a:endParaRPr lang="en-US" sz="3200">
            <a:cs typeface="B Yekan" panose="00000400000000000000" pitchFamily="2" charset="-78"/>
          </a:endParaRPr>
        </a:p>
      </dgm:t>
    </dgm:pt>
    <dgm:pt modelId="{097E4F92-BC99-4867-8625-27B9D7B097E2}" type="sibTrans" cxnId="{39EDD3CE-51A7-4B5C-985F-0EEDBC0B5851}">
      <dgm:prSet/>
      <dgm:spPr/>
      <dgm:t>
        <a:bodyPr/>
        <a:lstStyle/>
        <a:p>
          <a:pPr rtl="1"/>
          <a:endParaRPr lang="en-US" sz="3200">
            <a:cs typeface="B Yekan" panose="00000400000000000000" pitchFamily="2" charset="-78"/>
          </a:endParaRPr>
        </a:p>
      </dgm:t>
    </dgm:pt>
    <dgm:pt modelId="{251683DB-FACB-4B20-BD79-8A49E314DF39}">
      <dgm:prSet phldrT="[Text]" custT="1"/>
      <dgm:spPr/>
      <dgm:t>
        <a:bodyPr/>
        <a:lstStyle/>
        <a:p>
          <a:pPr rtl="1"/>
          <a:r>
            <a:rPr lang="fa-IR" sz="3200" dirty="0">
              <a:cs typeface="B Yekan" panose="00000400000000000000" pitchFamily="2" charset="-78"/>
            </a:rPr>
            <a:t>ما فرض میکنیم که نوار حافظه در ابتدا دارای محتوای مشخصی است و بخشی از آن را میتوان بعنوان ورودی در نظر گرفت</a:t>
          </a:r>
          <a:endParaRPr lang="en-US" sz="3200" dirty="0">
            <a:cs typeface="B Yekan" panose="00000400000000000000" pitchFamily="2" charset="-78"/>
          </a:endParaRPr>
        </a:p>
      </dgm:t>
    </dgm:pt>
    <dgm:pt modelId="{4E60576E-E60C-4AFB-8DDC-729270FF835F}" type="parTrans" cxnId="{890A0033-05E1-4E3D-8D51-80CA178FC5FF}">
      <dgm:prSet/>
      <dgm:spPr/>
      <dgm:t>
        <a:bodyPr/>
        <a:lstStyle/>
        <a:p>
          <a:pPr rtl="1"/>
          <a:endParaRPr lang="en-US" sz="3200">
            <a:cs typeface="B Yekan" panose="00000400000000000000" pitchFamily="2" charset="-78"/>
          </a:endParaRPr>
        </a:p>
      </dgm:t>
    </dgm:pt>
    <dgm:pt modelId="{20EC0271-48C5-48E9-A34F-D4C85FC33EB5}" type="sibTrans" cxnId="{890A0033-05E1-4E3D-8D51-80CA178FC5FF}">
      <dgm:prSet/>
      <dgm:spPr/>
      <dgm:t>
        <a:bodyPr/>
        <a:lstStyle/>
        <a:p>
          <a:pPr rtl="1"/>
          <a:endParaRPr lang="en-US" sz="3200">
            <a:cs typeface="B Yekan" panose="00000400000000000000" pitchFamily="2" charset="-78"/>
          </a:endParaRPr>
        </a:p>
      </dgm:t>
    </dgm:pt>
    <dgm:pt modelId="{7E4FD15D-816B-4536-A90B-E20DE7AEFF1A}">
      <dgm:prSet phldrT="[Text]" custT="1"/>
      <dgm:spPr/>
      <dgm:t>
        <a:bodyPr/>
        <a:lstStyle/>
        <a:p>
          <a:pPr rtl="1"/>
          <a:r>
            <a:rPr lang="fa-IR" sz="2800" dirty="0">
              <a:cs typeface="B Yekan" panose="00000400000000000000" pitchFamily="2" charset="-78"/>
            </a:rPr>
            <a:t>بطور مشابه هیچ وسیله خروجی خاصی برای ماشین نداریم. هر گاه ماشین توقف کرد، برخی یا همه محتویات نوار حافظه را میتوان بعنوان خروجی درنظر گرفت</a:t>
          </a:r>
          <a:endParaRPr lang="en-US" sz="2800" dirty="0">
            <a:cs typeface="B Yekan" panose="00000400000000000000" pitchFamily="2" charset="-78"/>
          </a:endParaRPr>
        </a:p>
      </dgm:t>
    </dgm:pt>
    <dgm:pt modelId="{53F31272-5B01-4DC0-BF3B-865070989198}" type="parTrans" cxnId="{2DD56460-F1DC-4C3D-BFAC-55C2D62D91EA}">
      <dgm:prSet/>
      <dgm:spPr/>
      <dgm:t>
        <a:bodyPr/>
        <a:lstStyle/>
        <a:p>
          <a:pPr rtl="1"/>
          <a:endParaRPr lang="en-US" sz="3200">
            <a:cs typeface="B Yekan" panose="00000400000000000000" pitchFamily="2" charset="-78"/>
          </a:endParaRPr>
        </a:p>
      </dgm:t>
    </dgm:pt>
    <dgm:pt modelId="{C2C9093C-D96C-45CA-B85E-C39E88667E1B}" type="sibTrans" cxnId="{2DD56460-F1DC-4C3D-BFAC-55C2D62D91EA}">
      <dgm:prSet/>
      <dgm:spPr/>
      <dgm:t>
        <a:bodyPr/>
        <a:lstStyle/>
        <a:p>
          <a:pPr rtl="1"/>
          <a:endParaRPr lang="en-US" sz="3200">
            <a:cs typeface="B Yekan" panose="00000400000000000000" pitchFamily="2" charset="-78"/>
          </a:endParaRPr>
        </a:p>
      </dgm:t>
    </dgm:pt>
    <dgm:pt modelId="{B8BDF562-B692-4642-80E9-5ACFA0FF3BA5}" type="pres">
      <dgm:prSet presAssocID="{70A9CEC6-83D0-4400-9D34-E521D9FF1847}" presName="linear" presStyleCnt="0">
        <dgm:presLayoutVars>
          <dgm:animLvl val="lvl"/>
          <dgm:resizeHandles val="exact"/>
        </dgm:presLayoutVars>
      </dgm:prSet>
      <dgm:spPr/>
    </dgm:pt>
    <dgm:pt modelId="{DC124A3A-90F2-477A-BA23-ED6AE180E67E}" type="pres">
      <dgm:prSet presAssocID="{9AFA58A2-A47E-417F-922A-C67F6C3F193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839878-9FC6-4054-BE0E-5BB8C6D1FDEE}" type="pres">
      <dgm:prSet presAssocID="{2FC63D63-7CBD-4070-9B52-3CC6D41217F7}" presName="spacer" presStyleCnt="0"/>
      <dgm:spPr/>
    </dgm:pt>
    <dgm:pt modelId="{892401A0-B6D9-4A00-A6F5-C544CEB1C49F}" type="pres">
      <dgm:prSet presAssocID="{01693357-F3B7-44A9-B132-B65F71EE5F5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E8C280E-46EC-4374-8820-9C41188CB470}" type="pres">
      <dgm:prSet presAssocID="{CF96C186-16B6-4418-AEDF-946514D4ED75}" presName="spacer" presStyleCnt="0"/>
      <dgm:spPr/>
    </dgm:pt>
    <dgm:pt modelId="{A4CFF2A0-634F-462E-948E-B2C4478764F6}" type="pres">
      <dgm:prSet presAssocID="{67677AA6-7153-4FCF-AD47-CA19188E833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DF24AF0-56EB-45A1-8FC4-56D3E64EBE79}" type="pres">
      <dgm:prSet presAssocID="{097E4F92-BC99-4867-8625-27B9D7B097E2}" presName="spacer" presStyleCnt="0"/>
      <dgm:spPr/>
    </dgm:pt>
    <dgm:pt modelId="{9A52D107-9222-45B8-A1D5-AEC12EBE1B93}" type="pres">
      <dgm:prSet presAssocID="{251683DB-FACB-4B20-BD79-8A49E314DF3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7358BD6-3838-4FC2-8A10-3E71CFCEC70B}" type="pres">
      <dgm:prSet presAssocID="{20EC0271-48C5-48E9-A34F-D4C85FC33EB5}" presName="spacer" presStyleCnt="0"/>
      <dgm:spPr/>
    </dgm:pt>
    <dgm:pt modelId="{F772F350-1CBF-4FDC-A092-277454D2ECAB}" type="pres">
      <dgm:prSet presAssocID="{7E4FD15D-816B-4536-A90B-E20DE7AEFF1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0E65303-E793-4CD0-9530-D1C60874EA90}" type="presOf" srcId="{7E4FD15D-816B-4536-A90B-E20DE7AEFF1A}" destId="{F772F350-1CBF-4FDC-A092-277454D2ECAB}" srcOrd="0" destOrd="0" presId="urn:microsoft.com/office/officeart/2005/8/layout/vList2"/>
    <dgm:cxn modelId="{890A0033-05E1-4E3D-8D51-80CA178FC5FF}" srcId="{70A9CEC6-83D0-4400-9D34-E521D9FF1847}" destId="{251683DB-FACB-4B20-BD79-8A49E314DF39}" srcOrd="3" destOrd="0" parTransId="{4E60576E-E60C-4AFB-8DDC-729270FF835F}" sibTransId="{20EC0271-48C5-48E9-A34F-D4C85FC33EB5}"/>
    <dgm:cxn modelId="{2DD56460-F1DC-4C3D-BFAC-55C2D62D91EA}" srcId="{70A9CEC6-83D0-4400-9D34-E521D9FF1847}" destId="{7E4FD15D-816B-4536-A90B-E20DE7AEFF1A}" srcOrd="4" destOrd="0" parTransId="{53F31272-5B01-4DC0-BF3B-865070989198}" sibTransId="{C2C9093C-D96C-45CA-B85E-C39E88667E1B}"/>
    <dgm:cxn modelId="{2C2EEF68-41EA-4746-9DD7-B45F67E2F47C}" srcId="{70A9CEC6-83D0-4400-9D34-E521D9FF1847}" destId="{9AFA58A2-A47E-417F-922A-C67F6C3F1932}" srcOrd="0" destOrd="0" parTransId="{5A3FDE93-E2B0-4D4E-97A2-61DD68BDD3E1}" sibTransId="{2FC63D63-7CBD-4070-9B52-3CC6D41217F7}"/>
    <dgm:cxn modelId="{6E8D924F-DC7C-4B3E-94B0-4173FAA4B8C0}" type="presOf" srcId="{251683DB-FACB-4B20-BD79-8A49E314DF39}" destId="{9A52D107-9222-45B8-A1D5-AEC12EBE1B93}" srcOrd="0" destOrd="0" presId="urn:microsoft.com/office/officeart/2005/8/layout/vList2"/>
    <dgm:cxn modelId="{1D2A1086-2EFC-4829-8FF2-CB125F0FFC2A}" srcId="{70A9CEC6-83D0-4400-9D34-E521D9FF1847}" destId="{01693357-F3B7-44A9-B132-B65F71EE5F5A}" srcOrd="1" destOrd="0" parTransId="{7FC588EF-A8B9-4171-8E79-B67271347357}" sibTransId="{CF96C186-16B6-4418-AEDF-946514D4ED75}"/>
    <dgm:cxn modelId="{B901ECAD-1A59-4165-AA0F-DF29FCB3EE15}" type="presOf" srcId="{70A9CEC6-83D0-4400-9D34-E521D9FF1847}" destId="{B8BDF562-B692-4642-80E9-5ACFA0FF3BA5}" srcOrd="0" destOrd="0" presId="urn:microsoft.com/office/officeart/2005/8/layout/vList2"/>
    <dgm:cxn modelId="{39EDD3CE-51A7-4B5C-985F-0EEDBC0B5851}" srcId="{70A9CEC6-83D0-4400-9D34-E521D9FF1847}" destId="{67677AA6-7153-4FCF-AD47-CA19188E833A}" srcOrd="2" destOrd="0" parTransId="{FF2E34D1-2184-4AA5-8C60-6AD9D79C9207}" sibTransId="{097E4F92-BC99-4867-8625-27B9D7B097E2}"/>
    <dgm:cxn modelId="{D8F523E1-C3DE-4234-9C4C-E84944DD17C5}" type="presOf" srcId="{9AFA58A2-A47E-417F-922A-C67F6C3F1932}" destId="{DC124A3A-90F2-477A-BA23-ED6AE180E67E}" srcOrd="0" destOrd="0" presId="urn:microsoft.com/office/officeart/2005/8/layout/vList2"/>
    <dgm:cxn modelId="{27DAECE8-A9A1-4378-839B-D36DE347ECF3}" type="presOf" srcId="{01693357-F3B7-44A9-B132-B65F71EE5F5A}" destId="{892401A0-B6D9-4A00-A6F5-C544CEB1C49F}" srcOrd="0" destOrd="0" presId="urn:microsoft.com/office/officeart/2005/8/layout/vList2"/>
    <dgm:cxn modelId="{53881FFC-12D8-4699-8E8F-DF6DD96ABE05}" type="presOf" srcId="{67677AA6-7153-4FCF-AD47-CA19188E833A}" destId="{A4CFF2A0-634F-462E-948E-B2C4478764F6}" srcOrd="0" destOrd="0" presId="urn:microsoft.com/office/officeart/2005/8/layout/vList2"/>
    <dgm:cxn modelId="{10AC8F7C-BAC7-4551-8A98-14F4E5835CD4}" type="presParOf" srcId="{B8BDF562-B692-4642-80E9-5ACFA0FF3BA5}" destId="{DC124A3A-90F2-477A-BA23-ED6AE180E67E}" srcOrd="0" destOrd="0" presId="urn:microsoft.com/office/officeart/2005/8/layout/vList2"/>
    <dgm:cxn modelId="{107B5249-FD32-4A03-AEBD-A4D686304541}" type="presParOf" srcId="{B8BDF562-B692-4642-80E9-5ACFA0FF3BA5}" destId="{84839878-9FC6-4054-BE0E-5BB8C6D1FDEE}" srcOrd="1" destOrd="0" presId="urn:microsoft.com/office/officeart/2005/8/layout/vList2"/>
    <dgm:cxn modelId="{C0F41661-B061-498D-8137-8B351530F248}" type="presParOf" srcId="{B8BDF562-B692-4642-80E9-5ACFA0FF3BA5}" destId="{892401A0-B6D9-4A00-A6F5-C544CEB1C49F}" srcOrd="2" destOrd="0" presId="urn:microsoft.com/office/officeart/2005/8/layout/vList2"/>
    <dgm:cxn modelId="{6CCDEE1F-2D78-400F-ACDD-2E252B755126}" type="presParOf" srcId="{B8BDF562-B692-4642-80E9-5ACFA0FF3BA5}" destId="{9E8C280E-46EC-4374-8820-9C41188CB470}" srcOrd="3" destOrd="0" presId="urn:microsoft.com/office/officeart/2005/8/layout/vList2"/>
    <dgm:cxn modelId="{B7D25158-FAA0-4740-909C-420527B4BABE}" type="presParOf" srcId="{B8BDF562-B692-4642-80E9-5ACFA0FF3BA5}" destId="{A4CFF2A0-634F-462E-948E-B2C4478764F6}" srcOrd="4" destOrd="0" presId="urn:microsoft.com/office/officeart/2005/8/layout/vList2"/>
    <dgm:cxn modelId="{9A4008E4-B596-44A6-B1E1-E35CF1E08EAE}" type="presParOf" srcId="{B8BDF562-B692-4642-80E9-5ACFA0FF3BA5}" destId="{EDF24AF0-56EB-45A1-8FC4-56D3E64EBE79}" srcOrd="5" destOrd="0" presId="urn:microsoft.com/office/officeart/2005/8/layout/vList2"/>
    <dgm:cxn modelId="{A184EA2F-D073-4BB9-AF51-748A4524F0FD}" type="presParOf" srcId="{B8BDF562-B692-4642-80E9-5ACFA0FF3BA5}" destId="{9A52D107-9222-45B8-A1D5-AEC12EBE1B93}" srcOrd="6" destOrd="0" presId="urn:microsoft.com/office/officeart/2005/8/layout/vList2"/>
    <dgm:cxn modelId="{D5AF6866-97BA-4A3D-A266-B5DB2A73219E}" type="presParOf" srcId="{B8BDF562-B692-4642-80E9-5ACFA0FF3BA5}" destId="{47358BD6-3838-4FC2-8A10-3E71CFCEC70B}" srcOrd="7" destOrd="0" presId="urn:microsoft.com/office/officeart/2005/8/layout/vList2"/>
    <dgm:cxn modelId="{BE31EFB6-2A5F-421A-8588-AF3C06439AEC}" type="presParOf" srcId="{B8BDF562-B692-4642-80E9-5ACFA0FF3BA5}" destId="{F772F350-1CBF-4FDC-A092-277454D2ECA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A9CEC6-83D0-4400-9D34-E521D9FF184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F3FDE3-CE6A-4058-98F8-3997AC73FC5E}">
      <dgm:prSet custT="1"/>
      <dgm:spPr/>
      <dgm:t>
        <a:bodyPr/>
        <a:lstStyle/>
        <a:p>
          <a:pPr rtl="1"/>
          <a:r>
            <a:rPr lang="fa-IR" sz="2800" dirty="0">
              <a:cs typeface="B Yekan" panose="00000400000000000000" pitchFamily="2" charset="-78"/>
            </a:rPr>
            <a:t>1- هر چیزی که بتواند بر روی کامپیوتر رقمی موجود انجام شود، با یک ماشین تورینگ نیز قابل انجام است.</a:t>
          </a:r>
        </a:p>
      </dgm:t>
    </dgm:pt>
    <dgm:pt modelId="{6B12DFAE-AA96-4130-A543-77AC55175FA3}" type="parTrans" cxnId="{00F1B43A-75F7-48BC-84CD-C1C151C2B33A}">
      <dgm:prSet/>
      <dgm:spPr/>
      <dgm:t>
        <a:bodyPr/>
        <a:lstStyle/>
        <a:p>
          <a:pPr rtl="1"/>
          <a:endParaRPr lang="en-US" sz="2400">
            <a:cs typeface="B Yekan" panose="00000400000000000000" pitchFamily="2" charset="-78"/>
          </a:endParaRPr>
        </a:p>
      </dgm:t>
    </dgm:pt>
    <dgm:pt modelId="{47A99C18-BD74-42A4-B143-1CAB75F51E07}" type="sibTrans" cxnId="{00F1B43A-75F7-48BC-84CD-C1C151C2B33A}">
      <dgm:prSet/>
      <dgm:spPr/>
      <dgm:t>
        <a:bodyPr/>
        <a:lstStyle/>
        <a:p>
          <a:pPr rtl="1"/>
          <a:endParaRPr lang="en-US" sz="2400">
            <a:cs typeface="B Yekan" panose="00000400000000000000" pitchFamily="2" charset="-78"/>
          </a:endParaRPr>
        </a:p>
      </dgm:t>
    </dgm:pt>
    <dgm:pt modelId="{C848C28E-3D46-42AF-BF8F-0A92882438C6}">
      <dgm:prSet custT="1"/>
      <dgm:spPr/>
      <dgm:t>
        <a:bodyPr/>
        <a:lstStyle/>
        <a:p>
          <a:pPr rtl="1"/>
          <a:r>
            <a:rPr lang="fa-IR" sz="2400" dirty="0">
              <a:cs typeface="B Yekan" panose="00000400000000000000" pitchFamily="2" charset="-78"/>
            </a:rPr>
            <a:t>2- هیچ کس تا کنون قادر نبوده است که مسئله پیشنهاد نماید که با آنچه ما به اصطلاح یک </a:t>
          </a:r>
          <a:r>
            <a:rPr lang="fa-IR" sz="2400" dirty="0" err="1">
              <a:cs typeface="B Yekan" panose="00000400000000000000" pitchFamily="2" charset="-78"/>
            </a:rPr>
            <a:t>الگوریتم</a:t>
          </a:r>
          <a:r>
            <a:rPr lang="fa-IR" sz="2400" dirty="0">
              <a:cs typeface="B Yekan" panose="00000400000000000000" pitchFamily="2" charset="-78"/>
            </a:rPr>
            <a:t> در نظر میگیریم، قابل حل باشد ولی نتوان با استفاده از ماشین </a:t>
          </a:r>
          <a:r>
            <a:rPr lang="fa-IR" sz="2400" dirty="0" err="1">
              <a:cs typeface="B Yekan" panose="00000400000000000000" pitchFamily="2" charset="-78"/>
            </a:rPr>
            <a:t>تورینگ</a:t>
          </a:r>
          <a:r>
            <a:rPr lang="fa-IR" sz="2400" dirty="0">
              <a:cs typeface="B Yekan" panose="00000400000000000000" pitchFamily="2" charset="-78"/>
            </a:rPr>
            <a:t> آنرا نوشت.</a:t>
          </a:r>
        </a:p>
      </dgm:t>
    </dgm:pt>
    <dgm:pt modelId="{883AC339-F307-477F-86A9-1B59EACCFDDE}" type="parTrans" cxnId="{DFA9F92A-6DF5-4676-9A55-0547BA8DC4C2}">
      <dgm:prSet/>
      <dgm:spPr/>
      <dgm:t>
        <a:bodyPr/>
        <a:lstStyle/>
        <a:p>
          <a:pPr rtl="1"/>
          <a:endParaRPr lang="en-US" sz="2400">
            <a:cs typeface="B Yekan" panose="00000400000000000000" pitchFamily="2" charset="-78"/>
          </a:endParaRPr>
        </a:p>
      </dgm:t>
    </dgm:pt>
    <dgm:pt modelId="{C7B5EC48-7088-47C9-934F-1286DA9D9B4A}" type="sibTrans" cxnId="{DFA9F92A-6DF5-4676-9A55-0547BA8DC4C2}">
      <dgm:prSet/>
      <dgm:spPr/>
      <dgm:t>
        <a:bodyPr/>
        <a:lstStyle/>
        <a:p>
          <a:pPr rtl="1"/>
          <a:endParaRPr lang="en-US" sz="2400">
            <a:cs typeface="B Yekan" panose="00000400000000000000" pitchFamily="2" charset="-78"/>
          </a:endParaRPr>
        </a:p>
      </dgm:t>
    </dgm:pt>
    <dgm:pt modelId="{F0E7D8C0-6921-4EB3-87E1-FA7562CABC3A}">
      <dgm:prSet custT="1"/>
      <dgm:spPr/>
      <dgm:t>
        <a:bodyPr/>
        <a:lstStyle/>
        <a:p>
          <a:pPr rtl="1"/>
          <a:r>
            <a:rPr lang="fa-IR" sz="2800">
              <a:cs typeface="B Yekan" panose="00000400000000000000" pitchFamily="2" charset="-78"/>
            </a:rPr>
            <a:t>3- مدلهای دیگری برای محاسبه مکانیکی پیشنهاد شدند، ولی هیچ یک قویتر از مدل ماشین تورینگ نیستند.</a:t>
          </a:r>
          <a:endParaRPr lang="fa-IR" sz="2800" dirty="0">
            <a:cs typeface="B Yekan" panose="00000400000000000000" pitchFamily="2" charset="-78"/>
          </a:endParaRPr>
        </a:p>
      </dgm:t>
    </dgm:pt>
    <dgm:pt modelId="{1D1B88AE-1188-4E71-9F2C-DA8F584902BE}" type="parTrans" cxnId="{7E50E6B9-E341-4028-BDA3-D997908AFD57}">
      <dgm:prSet/>
      <dgm:spPr/>
      <dgm:t>
        <a:bodyPr/>
        <a:lstStyle/>
        <a:p>
          <a:pPr rtl="1"/>
          <a:endParaRPr lang="en-US" sz="2400">
            <a:cs typeface="B Yekan" panose="00000400000000000000" pitchFamily="2" charset="-78"/>
          </a:endParaRPr>
        </a:p>
      </dgm:t>
    </dgm:pt>
    <dgm:pt modelId="{9E355CCB-4671-4FA1-A05E-E165762E6964}" type="sibTrans" cxnId="{7E50E6B9-E341-4028-BDA3-D997908AFD57}">
      <dgm:prSet/>
      <dgm:spPr/>
      <dgm:t>
        <a:bodyPr/>
        <a:lstStyle/>
        <a:p>
          <a:pPr rtl="1"/>
          <a:endParaRPr lang="en-US" sz="2400">
            <a:cs typeface="B Yekan" panose="00000400000000000000" pitchFamily="2" charset="-78"/>
          </a:endParaRPr>
        </a:p>
      </dgm:t>
    </dgm:pt>
    <dgm:pt modelId="{F4AEA9C2-CB4C-4BE9-918D-62F55022DBB0}">
      <dgm:prSet custT="1"/>
      <dgm:spPr/>
      <dgm:t>
        <a:bodyPr/>
        <a:lstStyle/>
        <a:p>
          <a:pPr algn="ctr" rtl="1"/>
          <a:r>
            <a:rPr lang="fa-IR" sz="3600" b="1" dirty="0">
              <a:cs typeface="B Yekan" panose="00000400000000000000" pitchFamily="2" charset="-78"/>
            </a:rPr>
            <a:t>تز تورینگ برخلاف اعتبارش هنوز یک فرضیه است.</a:t>
          </a:r>
        </a:p>
      </dgm:t>
    </dgm:pt>
    <dgm:pt modelId="{0295AAF1-0A43-4C6F-BE04-49DBEE9446A1}" type="parTrans" cxnId="{47AC6538-985D-4937-932F-A39548B2E498}">
      <dgm:prSet/>
      <dgm:spPr/>
      <dgm:t>
        <a:bodyPr/>
        <a:lstStyle/>
        <a:p>
          <a:pPr rtl="1"/>
          <a:endParaRPr lang="en-US" sz="2400">
            <a:cs typeface="B Yekan" panose="00000400000000000000" pitchFamily="2" charset="-78"/>
          </a:endParaRPr>
        </a:p>
      </dgm:t>
    </dgm:pt>
    <dgm:pt modelId="{D3569559-BA09-4707-8EB9-B5314B47C6B9}" type="sibTrans" cxnId="{47AC6538-985D-4937-932F-A39548B2E498}">
      <dgm:prSet/>
      <dgm:spPr/>
      <dgm:t>
        <a:bodyPr/>
        <a:lstStyle/>
        <a:p>
          <a:pPr rtl="1"/>
          <a:endParaRPr lang="en-US" sz="2400">
            <a:cs typeface="B Yekan" panose="00000400000000000000" pitchFamily="2" charset="-78"/>
          </a:endParaRPr>
        </a:p>
      </dgm:t>
    </dgm:pt>
    <dgm:pt modelId="{B8BDF562-B692-4642-80E9-5ACFA0FF3BA5}" type="pres">
      <dgm:prSet presAssocID="{70A9CEC6-83D0-4400-9D34-E521D9FF1847}" presName="linear" presStyleCnt="0">
        <dgm:presLayoutVars>
          <dgm:animLvl val="lvl"/>
          <dgm:resizeHandles val="exact"/>
        </dgm:presLayoutVars>
      </dgm:prSet>
      <dgm:spPr/>
    </dgm:pt>
    <dgm:pt modelId="{8BEEAA66-0D24-4AAF-9308-F8B53D6993E5}" type="pres">
      <dgm:prSet presAssocID="{78F3FDE3-CE6A-4058-98F8-3997AC73FC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F4816E3-420E-4ADF-950F-04EEAD4F4BC5}" type="pres">
      <dgm:prSet presAssocID="{47A99C18-BD74-42A4-B143-1CAB75F51E07}" presName="spacer" presStyleCnt="0"/>
      <dgm:spPr/>
    </dgm:pt>
    <dgm:pt modelId="{56067996-DCF5-4ABB-A781-F776B46CD571}" type="pres">
      <dgm:prSet presAssocID="{C848C28E-3D46-42AF-BF8F-0A92882438C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3857558-E07F-458F-B8A0-DFA1D19A918A}" type="pres">
      <dgm:prSet presAssocID="{C7B5EC48-7088-47C9-934F-1286DA9D9B4A}" presName="spacer" presStyleCnt="0"/>
      <dgm:spPr/>
    </dgm:pt>
    <dgm:pt modelId="{73333C71-556E-4F52-931B-B9651B0069F0}" type="pres">
      <dgm:prSet presAssocID="{F0E7D8C0-6921-4EB3-87E1-FA7562CABC3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E52BA4-82E3-4B09-9644-B5F2D6911491}" type="pres">
      <dgm:prSet presAssocID="{9E355CCB-4671-4FA1-A05E-E165762E6964}" presName="spacer" presStyleCnt="0"/>
      <dgm:spPr/>
    </dgm:pt>
    <dgm:pt modelId="{BE868C1D-B22D-4D02-9931-433BAF7F3E2A}" type="pres">
      <dgm:prSet presAssocID="{F4AEA9C2-CB4C-4BE9-918D-62F55022DBB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998DD20-1C21-44AA-A10E-48C5D4ACE2E6}" type="presOf" srcId="{78F3FDE3-CE6A-4058-98F8-3997AC73FC5E}" destId="{8BEEAA66-0D24-4AAF-9308-F8B53D6993E5}" srcOrd="0" destOrd="0" presId="urn:microsoft.com/office/officeart/2005/8/layout/vList2"/>
    <dgm:cxn modelId="{DFA9F92A-6DF5-4676-9A55-0547BA8DC4C2}" srcId="{70A9CEC6-83D0-4400-9D34-E521D9FF1847}" destId="{C848C28E-3D46-42AF-BF8F-0A92882438C6}" srcOrd="1" destOrd="0" parTransId="{883AC339-F307-477F-86A9-1B59EACCFDDE}" sibTransId="{C7B5EC48-7088-47C9-934F-1286DA9D9B4A}"/>
    <dgm:cxn modelId="{47AC6538-985D-4937-932F-A39548B2E498}" srcId="{70A9CEC6-83D0-4400-9D34-E521D9FF1847}" destId="{F4AEA9C2-CB4C-4BE9-918D-62F55022DBB0}" srcOrd="3" destOrd="0" parTransId="{0295AAF1-0A43-4C6F-BE04-49DBEE9446A1}" sibTransId="{D3569559-BA09-4707-8EB9-B5314B47C6B9}"/>
    <dgm:cxn modelId="{00F1B43A-75F7-48BC-84CD-C1C151C2B33A}" srcId="{70A9CEC6-83D0-4400-9D34-E521D9FF1847}" destId="{78F3FDE3-CE6A-4058-98F8-3997AC73FC5E}" srcOrd="0" destOrd="0" parTransId="{6B12DFAE-AA96-4130-A543-77AC55175FA3}" sibTransId="{47A99C18-BD74-42A4-B143-1CAB75F51E07}"/>
    <dgm:cxn modelId="{08C0CA5F-0AB8-44D0-AFEE-1282F40A7D82}" type="presOf" srcId="{C848C28E-3D46-42AF-BF8F-0A92882438C6}" destId="{56067996-DCF5-4ABB-A781-F776B46CD571}" srcOrd="0" destOrd="0" presId="urn:microsoft.com/office/officeart/2005/8/layout/vList2"/>
    <dgm:cxn modelId="{B901ECAD-1A59-4165-AA0F-DF29FCB3EE15}" type="presOf" srcId="{70A9CEC6-83D0-4400-9D34-E521D9FF1847}" destId="{B8BDF562-B692-4642-80E9-5ACFA0FF3BA5}" srcOrd="0" destOrd="0" presId="urn:microsoft.com/office/officeart/2005/8/layout/vList2"/>
    <dgm:cxn modelId="{7E50E6B9-E341-4028-BDA3-D997908AFD57}" srcId="{70A9CEC6-83D0-4400-9D34-E521D9FF1847}" destId="{F0E7D8C0-6921-4EB3-87E1-FA7562CABC3A}" srcOrd="2" destOrd="0" parTransId="{1D1B88AE-1188-4E71-9F2C-DA8F584902BE}" sibTransId="{9E355CCB-4671-4FA1-A05E-E165762E6964}"/>
    <dgm:cxn modelId="{02F017D4-DC3F-4A89-9614-B842D0E64B83}" type="presOf" srcId="{F0E7D8C0-6921-4EB3-87E1-FA7562CABC3A}" destId="{73333C71-556E-4F52-931B-B9651B0069F0}" srcOrd="0" destOrd="0" presId="urn:microsoft.com/office/officeart/2005/8/layout/vList2"/>
    <dgm:cxn modelId="{6D98D0F4-A9EF-4ACD-A6FD-9EEB362AC3DA}" type="presOf" srcId="{F4AEA9C2-CB4C-4BE9-918D-62F55022DBB0}" destId="{BE868C1D-B22D-4D02-9931-433BAF7F3E2A}" srcOrd="0" destOrd="0" presId="urn:microsoft.com/office/officeart/2005/8/layout/vList2"/>
    <dgm:cxn modelId="{29FDD436-304C-44E2-B629-3AFA3F84857A}" type="presParOf" srcId="{B8BDF562-B692-4642-80E9-5ACFA0FF3BA5}" destId="{8BEEAA66-0D24-4AAF-9308-F8B53D6993E5}" srcOrd="0" destOrd="0" presId="urn:microsoft.com/office/officeart/2005/8/layout/vList2"/>
    <dgm:cxn modelId="{2751FBE7-4E1B-455C-977E-786631CB53D9}" type="presParOf" srcId="{B8BDF562-B692-4642-80E9-5ACFA0FF3BA5}" destId="{AF4816E3-420E-4ADF-950F-04EEAD4F4BC5}" srcOrd="1" destOrd="0" presId="urn:microsoft.com/office/officeart/2005/8/layout/vList2"/>
    <dgm:cxn modelId="{8ED98F6E-373F-430C-B034-D39B51E3855B}" type="presParOf" srcId="{B8BDF562-B692-4642-80E9-5ACFA0FF3BA5}" destId="{56067996-DCF5-4ABB-A781-F776B46CD571}" srcOrd="2" destOrd="0" presId="urn:microsoft.com/office/officeart/2005/8/layout/vList2"/>
    <dgm:cxn modelId="{1F53E1ED-C8F8-41D9-865D-99B619D60E10}" type="presParOf" srcId="{B8BDF562-B692-4642-80E9-5ACFA0FF3BA5}" destId="{F3857558-E07F-458F-B8A0-DFA1D19A918A}" srcOrd="3" destOrd="0" presId="urn:microsoft.com/office/officeart/2005/8/layout/vList2"/>
    <dgm:cxn modelId="{F870E4C0-2C63-40E6-8354-17793B531431}" type="presParOf" srcId="{B8BDF562-B692-4642-80E9-5ACFA0FF3BA5}" destId="{73333C71-556E-4F52-931B-B9651B0069F0}" srcOrd="4" destOrd="0" presId="urn:microsoft.com/office/officeart/2005/8/layout/vList2"/>
    <dgm:cxn modelId="{81B9A4C3-C274-4E9F-9025-CD9AA273C128}" type="presParOf" srcId="{B8BDF562-B692-4642-80E9-5ACFA0FF3BA5}" destId="{5DE52BA4-82E3-4B09-9644-B5F2D6911491}" srcOrd="5" destOrd="0" presId="urn:microsoft.com/office/officeart/2005/8/layout/vList2"/>
    <dgm:cxn modelId="{9F11B44E-AB5F-4E27-93E0-BE8C47522C79}" type="presParOf" srcId="{B8BDF562-B692-4642-80E9-5ACFA0FF3BA5}" destId="{BE868C1D-B22D-4D02-9931-433BAF7F3E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A9CEC6-83D0-4400-9D34-E521D9FF184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F3FDE3-CE6A-4058-98F8-3997AC73FC5E}">
      <dgm:prSet custT="1"/>
      <dgm:spPr/>
      <dgm:t>
        <a:bodyPr/>
        <a:lstStyle/>
        <a:p>
          <a:pPr rtl="1"/>
          <a:r>
            <a:rPr lang="fa-IR" sz="2800" dirty="0">
              <a:cs typeface="B Yekan" panose="00000400000000000000" pitchFamily="2" charset="-78"/>
            </a:rPr>
            <a:t>ماشین های تورینگ با قابلیت توقف: بعد از خواندن یک نماد و نوشتن مقدار جدید، نوک خواندن و نوشتن جابجا نمیشود</a:t>
          </a:r>
        </a:p>
      </dgm:t>
    </dgm:pt>
    <dgm:pt modelId="{6B12DFAE-AA96-4130-A543-77AC55175FA3}" type="parTrans" cxnId="{00F1B43A-75F7-48BC-84CD-C1C151C2B33A}">
      <dgm:prSet/>
      <dgm:spPr/>
      <dgm:t>
        <a:bodyPr/>
        <a:lstStyle/>
        <a:p>
          <a:pPr rtl="1"/>
          <a:endParaRPr lang="en-US" sz="2400">
            <a:cs typeface="B Yekan" panose="00000400000000000000" pitchFamily="2" charset="-78"/>
          </a:endParaRPr>
        </a:p>
      </dgm:t>
    </dgm:pt>
    <dgm:pt modelId="{47A99C18-BD74-42A4-B143-1CAB75F51E07}" type="sibTrans" cxnId="{00F1B43A-75F7-48BC-84CD-C1C151C2B33A}">
      <dgm:prSet/>
      <dgm:spPr/>
      <dgm:t>
        <a:bodyPr/>
        <a:lstStyle/>
        <a:p>
          <a:pPr rtl="1"/>
          <a:endParaRPr lang="en-US" sz="2400">
            <a:cs typeface="B Yekan" panose="00000400000000000000" pitchFamily="2" charset="-78"/>
          </a:endParaRPr>
        </a:p>
      </dgm:t>
    </dgm:pt>
    <dgm:pt modelId="{712369C6-0CE6-4115-B4EF-17C939EBF90A}">
      <dgm:prSet custT="1"/>
      <dgm:spPr/>
      <dgm:t>
        <a:bodyPr/>
        <a:lstStyle/>
        <a:p>
          <a:pPr rtl="1"/>
          <a:r>
            <a:rPr lang="fa-IR" sz="2800" dirty="0">
              <a:cs typeface="B Yekan" panose="00000400000000000000" pitchFamily="2" charset="-78"/>
            </a:rPr>
            <a:t>ماشین تورینگ با نوار نمیه نامحدود: نوار حافظه از یک طرف محدود است</a:t>
          </a:r>
        </a:p>
      </dgm:t>
    </dgm:pt>
    <dgm:pt modelId="{C86817DE-4A74-45FC-AA9B-09FBF641FAD4}" type="parTrans" cxnId="{9686F781-8B49-46B6-B845-68CCA686B26C}">
      <dgm:prSet/>
      <dgm:spPr/>
      <dgm:t>
        <a:bodyPr/>
        <a:lstStyle/>
        <a:p>
          <a:endParaRPr lang="en-US" sz="2000">
            <a:cs typeface="B Yekan" panose="00000400000000000000" pitchFamily="2" charset="-78"/>
          </a:endParaRPr>
        </a:p>
      </dgm:t>
    </dgm:pt>
    <dgm:pt modelId="{9A256DBB-6898-412D-BF79-2D92E013C530}" type="sibTrans" cxnId="{9686F781-8B49-46B6-B845-68CCA686B26C}">
      <dgm:prSet/>
      <dgm:spPr/>
      <dgm:t>
        <a:bodyPr/>
        <a:lstStyle/>
        <a:p>
          <a:endParaRPr lang="en-US" sz="2000">
            <a:cs typeface="B Yekan" panose="00000400000000000000" pitchFamily="2" charset="-78"/>
          </a:endParaRPr>
        </a:p>
      </dgm:t>
    </dgm:pt>
    <dgm:pt modelId="{27DB12AA-2CD7-410D-BFDB-A8A2A1D29F72}">
      <dgm:prSet custT="1"/>
      <dgm:spPr/>
      <dgm:t>
        <a:bodyPr/>
        <a:lstStyle/>
        <a:p>
          <a:pPr rtl="1"/>
          <a:r>
            <a:rPr lang="fa-IR" sz="2800" dirty="0">
              <a:cs typeface="B Yekan" panose="00000400000000000000" pitchFamily="2" charset="-78"/>
            </a:rPr>
            <a:t>ماشین تورینگ آفلاین (برون خط) : دو نوار حافظه داریم. یک نوار فقط خواندنی و یک نوار خواندنی و نوشتنی</a:t>
          </a:r>
        </a:p>
      </dgm:t>
    </dgm:pt>
    <dgm:pt modelId="{9D124035-3A63-4365-995D-3702FCA03538}" type="parTrans" cxnId="{69426410-E3A6-4686-9C16-B1E8ADCFA690}">
      <dgm:prSet/>
      <dgm:spPr/>
      <dgm:t>
        <a:bodyPr/>
        <a:lstStyle/>
        <a:p>
          <a:endParaRPr lang="en-US" sz="2000">
            <a:cs typeface="B Yekan" panose="00000400000000000000" pitchFamily="2" charset="-78"/>
          </a:endParaRPr>
        </a:p>
      </dgm:t>
    </dgm:pt>
    <dgm:pt modelId="{75565564-F216-40B8-A7AF-8A40A7F7B18C}" type="sibTrans" cxnId="{69426410-E3A6-4686-9C16-B1E8ADCFA690}">
      <dgm:prSet/>
      <dgm:spPr/>
      <dgm:t>
        <a:bodyPr/>
        <a:lstStyle/>
        <a:p>
          <a:endParaRPr lang="en-US" sz="2000">
            <a:cs typeface="B Yekan" panose="00000400000000000000" pitchFamily="2" charset="-78"/>
          </a:endParaRPr>
        </a:p>
      </dgm:t>
    </dgm:pt>
    <dgm:pt modelId="{93ACC985-F618-4316-95A7-6EBF592E973F}">
      <dgm:prSet custT="1"/>
      <dgm:spPr/>
      <dgm:t>
        <a:bodyPr/>
        <a:lstStyle/>
        <a:p>
          <a:pPr rtl="1"/>
          <a:r>
            <a:rPr lang="fa-IR" sz="2800" dirty="0">
              <a:cs typeface="B Yekan" panose="00000400000000000000" pitchFamily="2" charset="-78"/>
            </a:rPr>
            <a:t>ماشین های تورینگ چند نواره: این ماشین شامل چند نوار است که هر کدام نوک خواندن و نوشتن خاص خود را دارند.</a:t>
          </a:r>
        </a:p>
      </dgm:t>
    </dgm:pt>
    <dgm:pt modelId="{BEFB9944-08FD-4CB2-A8BA-7DBA2581C928}" type="parTrans" cxnId="{208BF8FE-AB94-4596-A894-310DAD29F537}">
      <dgm:prSet/>
      <dgm:spPr/>
      <dgm:t>
        <a:bodyPr/>
        <a:lstStyle/>
        <a:p>
          <a:endParaRPr lang="en-US" sz="2000">
            <a:cs typeface="B Yekan" panose="00000400000000000000" pitchFamily="2" charset="-78"/>
          </a:endParaRPr>
        </a:p>
      </dgm:t>
    </dgm:pt>
    <dgm:pt modelId="{B3047075-8351-4DB3-94D9-CE964AE5E8D7}" type="sibTrans" cxnId="{208BF8FE-AB94-4596-A894-310DAD29F537}">
      <dgm:prSet/>
      <dgm:spPr/>
      <dgm:t>
        <a:bodyPr/>
        <a:lstStyle/>
        <a:p>
          <a:endParaRPr lang="en-US" sz="2000">
            <a:cs typeface="B Yekan" panose="00000400000000000000" pitchFamily="2" charset="-78"/>
          </a:endParaRPr>
        </a:p>
      </dgm:t>
    </dgm:pt>
    <dgm:pt modelId="{DE10105E-4096-42AB-8711-CA74D5575C58}">
      <dgm:prSet custT="1"/>
      <dgm:spPr/>
      <dgm:t>
        <a:bodyPr/>
        <a:lstStyle/>
        <a:p>
          <a:pPr rtl="1"/>
          <a:r>
            <a:rPr lang="fa-IR" sz="2800" dirty="0">
              <a:cs typeface="B Yekan" panose="00000400000000000000" pitchFamily="2" charset="-78"/>
            </a:rPr>
            <a:t>ماشین تورینگ چندبعدی: نوک خواندن و نوشتن در یک صفحه دو بعدی حرکت میکند.</a:t>
          </a:r>
        </a:p>
      </dgm:t>
    </dgm:pt>
    <dgm:pt modelId="{F9F6383D-2B41-4782-8B0F-AFFEFE0C9EA7}" type="parTrans" cxnId="{0B17C3DD-9AB7-4607-AC39-341E69FC9D9B}">
      <dgm:prSet/>
      <dgm:spPr/>
      <dgm:t>
        <a:bodyPr/>
        <a:lstStyle/>
        <a:p>
          <a:endParaRPr lang="en-US" sz="2000">
            <a:cs typeface="B Yekan" panose="00000400000000000000" pitchFamily="2" charset="-78"/>
          </a:endParaRPr>
        </a:p>
      </dgm:t>
    </dgm:pt>
    <dgm:pt modelId="{0D77AB8C-B034-457B-9D94-F5606BF88337}" type="sibTrans" cxnId="{0B17C3DD-9AB7-4607-AC39-341E69FC9D9B}">
      <dgm:prSet/>
      <dgm:spPr/>
      <dgm:t>
        <a:bodyPr/>
        <a:lstStyle/>
        <a:p>
          <a:endParaRPr lang="en-US" sz="2000">
            <a:cs typeface="B Yekan" panose="00000400000000000000" pitchFamily="2" charset="-78"/>
          </a:endParaRPr>
        </a:p>
      </dgm:t>
    </dgm:pt>
    <dgm:pt modelId="{B8BDF562-B692-4642-80E9-5ACFA0FF3BA5}" type="pres">
      <dgm:prSet presAssocID="{70A9CEC6-83D0-4400-9D34-E521D9FF1847}" presName="linear" presStyleCnt="0">
        <dgm:presLayoutVars>
          <dgm:animLvl val="lvl"/>
          <dgm:resizeHandles val="exact"/>
        </dgm:presLayoutVars>
      </dgm:prSet>
      <dgm:spPr/>
    </dgm:pt>
    <dgm:pt modelId="{8BEEAA66-0D24-4AAF-9308-F8B53D6993E5}" type="pres">
      <dgm:prSet presAssocID="{78F3FDE3-CE6A-4058-98F8-3997AC73FC5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F4816E3-420E-4ADF-950F-04EEAD4F4BC5}" type="pres">
      <dgm:prSet presAssocID="{47A99C18-BD74-42A4-B143-1CAB75F51E07}" presName="spacer" presStyleCnt="0"/>
      <dgm:spPr/>
    </dgm:pt>
    <dgm:pt modelId="{DAE8F0F1-7C88-4BB7-8804-CBD6873B62A1}" type="pres">
      <dgm:prSet presAssocID="{712369C6-0CE6-4115-B4EF-17C939EBF90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E0BC573-0B2F-4BD6-82C8-0BC303403454}" type="pres">
      <dgm:prSet presAssocID="{9A256DBB-6898-412D-BF79-2D92E013C530}" presName="spacer" presStyleCnt="0"/>
      <dgm:spPr/>
    </dgm:pt>
    <dgm:pt modelId="{CA37F499-6270-46C0-8662-4ACE2CBB3D8D}" type="pres">
      <dgm:prSet presAssocID="{27DB12AA-2CD7-410D-BFDB-A8A2A1D29F7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2249BD7-DFF9-4640-AC97-277359B8206F}" type="pres">
      <dgm:prSet presAssocID="{75565564-F216-40B8-A7AF-8A40A7F7B18C}" presName="spacer" presStyleCnt="0"/>
      <dgm:spPr/>
    </dgm:pt>
    <dgm:pt modelId="{E01512F8-8CF5-4ACF-B3C7-69773B13989A}" type="pres">
      <dgm:prSet presAssocID="{93ACC985-F618-4316-95A7-6EBF592E973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97D2B4-11D9-4B54-B9AD-3DFC8F469622}" type="pres">
      <dgm:prSet presAssocID="{B3047075-8351-4DB3-94D9-CE964AE5E8D7}" presName="spacer" presStyleCnt="0"/>
      <dgm:spPr/>
    </dgm:pt>
    <dgm:pt modelId="{127EDD74-DE91-46F1-A52C-0A933AD2CD98}" type="pres">
      <dgm:prSet presAssocID="{DE10105E-4096-42AB-8711-CA74D5575C5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051105-345A-4F31-B005-5AA04FF67C75}" type="presOf" srcId="{DE10105E-4096-42AB-8711-CA74D5575C58}" destId="{127EDD74-DE91-46F1-A52C-0A933AD2CD98}" srcOrd="0" destOrd="0" presId="urn:microsoft.com/office/officeart/2005/8/layout/vList2"/>
    <dgm:cxn modelId="{69426410-E3A6-4686-9C16-B1E8ADCFA690}" srcId="{70A9CEC6-83D0-4400-9D34-E521D9FF1847}" destId="{27DB12AA-2CD7-410D-BFDB-A8A2A1D29F72}" srcOrd="2" destOrd="0" parTransId="{9D124035-3A63-4365-995D-3702FCA03538}" sibTransId="{75565564-F216-40B8-A7AF-8A40A7F7B18C}"/>
    <dgm:cxn modelId="{3998DD20-1C21-44AA-A10E-48C5D4ACE2E6}" type="presOf" srcId="{78F3FDE3-CE6A-4058-98F8-3997AC73FC5E}" destId="{8BEEAA66-0D24-4AAF-9308-F8B53D6993E5}" srcOrd="0" destOrd="0" presId="urn:microsoft.com/office/officeart/2005/8/layout/vList2"/>
    <dgm:cxn modelId="{98604026-B7AC-4D4C-A69D-050105229447}" type="presOf" srcId="{93ACC985-F618-4316-95A7-6EBF592E973F}" destId="{E01512F8-8CF5-4ACF-B3C7-69773B13989A}" srcOrd="0" destOrd="0" presId="urn:microsoft.com/office/officeart/2005/8/layout/vList2"/>
    <dgm:cxn modelId="{00F1B43A-75F7-48BC-84CD-C1C151C2B33A}" srcId="{70A9CEC6-83D0-4400-9D34-E521D9FF1847}" destId="{78F3FDE3-CE6A-4058-98F8-3997AC73FC5E}" srcOrd="0" destOrd="0" parTransId="{6B12DFAE-AA96-4130-A543-77AC55175FA3}" sibTransId="{47A99C18-BD74-42A4-B143-1CAB75F51E07}"/>
    <dgm:cxn modelId="{2FF6415D-3369-4E30-A5CD-8EEF8A235FDA}" type="presOf" srcId="{27DB12AA-2CD7-410D-BFDB-A8A2A1D29F72}" destId="{CA37F499-6270-46C0-8662-4ACE2CBB3D8D}" srcOrd="0" destOrd="0" presId="urn:microsoft.com/office/officeart/2005/8/layout/vList2"/>
    <dgm:cxn modelId="{72D70558-FDD9-4838-AE41-DE08A10D571C}" type="presOf" srcId="{712369C6-0CE6-4115-B4EF-17C939EBF90A}" destId="{DAE8F0F1-7C88-4BB7-8804-CBD6873B62A1}" srcOrd="0" destOrd="0" presId="urn:microsoft.com/office/officeart/2005/8/layout/vList2"/>
    <dgm:cxn modelId="{9686F781-8B49-46B6-B845-68CCA686B26C}" srcId="{70A9CEC6-83D0-4400-9D34-E521D9FF1847}" destId="{712369C6-0CE6-4115-B4EF-17C939EBF90A}" srcOrd="1" destOrd="0" parTransId="{C86817DE-4A74-45FC-AA9B-09FBF641FAD4}" sibTransId="{9A256DBB-6898-412D-BF79-2D92E013C530}"/>
    <dgm:cxn modelId="{B901ECAD-1A59-4165-AA0F-DF29FCB3EE15}" type="presOf" srcId="{70A9CEC6-83D0-4400-9D34-E521D9FF1847}" destId="{B8BDF562-B692-4642-80E9-5ACFA0FF3BA5}" srcOrd="0" destOrd="0" presId="urn:microsoft.com/office/officeart/2005/8/layout/vList2"/>
    <dgm:cxn modelId="{0B17C3DD-9AB7-4607-AC39-341E69FC9D9B}" srcId="{70A9CEC6-83D0-4400-9D34-E521D9FF1847}" destId="{DE10105E-4096-42AB-8711-CA74D5575C58}" srcOrd="4" destOrd="0" parTransId="{F9F6383D-2B41-4782-8B0F-AFFEFE0C9EA7}" sibTransId="{0D77AB8C-B034-457B-9D94-F5606BF88337}"/>
    <dgm:cxn modelId="{208BF8FE-AB94-4596-A894-310DAD29F537}" srcId="{70A9CEC6-83D0-4400-9D34-E521D9FF1847}" destId="{93ACC985-F618-4316-95A7-6EBF592E973F}" srcOrd="3" destOrd="0" parTransId="{BEFB9944-08FD-4CB2-A8BA-7DBA2581C928}" sibTransId="{B3047075-8351-4DB3-94D9-CE964AE5E8D7}"/>
    <dgm:cxn modelId="{29FDD436-304C-44E2-B629-3AFA3F84857A}" type="presParOf" srcId="{B8BDF562-B692-4642-80E9-5ACFA0FF3BA5}" destId="{8BEEAA66-0D24-4AAF-9308-F8B53D6993E5}" srcOrd="0" destOrd="0" presId="urn:microsoft.com/office/officeart/2005/8/layout/vList2"/>
    <dgm:cxn modelId="{512742A1-8772-4D41-A66C-31EC6C1C11E5}" type="presParOf" srcId="{B8BDF562-B692-4642-80E9-5ACFA0FF3BA5}" destId="{AF4816E3-420E-4ADF-950F-04EEAD4F4BC5}" srcOrd="1" destOrd="0" presId="urn:microsoft.com/office/officeart/2005/8/layout/vList2"/>
    <dgm:cxn modelId="{74D6B04D-58A2-44EC-A501-1FA4A7D73C01}" type="presParOf" srcId="{B8BDF562-B692-4642-80E9-5ACFA0FF3BA5}" destId="{DAE8F0F1-7C88-4BB7-8804-CBD6873B62A1}" srcOrd="2" destOrd="0" presId="urn:microsoft.com/office/officeart/2005/8/layout/vList2"/>
    <dgm:cxn modelId="{BE15F3DD-63D0-491B-97B3-830CACC6CEC6}" type="presParOf" srcId="{B8BDF562-B692-4642-80E9-5ACFA0FF3BA5}" destId="{7E0BC573-0B2F-4BD6-82C8-0BC303403454}" srcOrd="3" destOrd="0" presId="urn:microsoft.com/office/officeart/2005/8/layout/vList2"/>
    <dgm:cxn modelId="{1E781548-AE6B-47DD-A571-85F97C0719A0}" type="presParOf" srcId="{B8BDF562-B692-4642-80E9-5ACFA0FF3BA5}" destId="{CA37F499-6270-46C0-8662-4ACE2CBB3D8D}" srcOrd="4" destOrd="0" presId="urn:microsoft.com/office/officeart/2005/8/layout/vList2"/>
    <dgm:cxn modelId="{75FE48ED-4B16-4A8C-98A2-B1E86A3E21D0}" type="presParOf" srcId="{B8BDF562-B692-4642-80E9-5ACFA0FF3BA5}" destId="{92249BD7-DFF9-4640-AC97-277359B8206F}" srcOrd="5" destOrd="0" presId="urn:microsoft.com/office/officeart/2005/8/layout/vList2"/>
    <dgm:cxn modelId="{FB676205-7108-4899-AE4B-490E51928B71}" type="presParOf" srcId="{B8BDF562-B692-4642-80E9-5ACFA0FF3BA5}" destId="{E01512F8-8CF5-4ACF-B3C7-69773B13989A}" srcOrd="6" destOrd="0" presId="urn:microsoft.com/office/officeart/2005/8/layout/vList2"/>
    <dgm:cxn modelId="{8A27C44D-5BD7-4601-AFBA-6FFEAB323757}" type="presParOf" srcId="{B8BDF562-B692-4642-80E9-5ACFA0FF3BA5}" destId="{9497D2B4-11D9-4B54-B9AD-3DFC8F469622}" srcOrd="7" destOrd="0" presId="urn:microsoft.com/office/officeart/2005/8/layout/vList2"/>
    <dgm:cxn modelId="{70F602FA-28E1-491B-9223-11647854486E}" type="presParOf" srcId="{B8BDF562-B692-4642-80E9-5ACFA0FF3BA5}" destId="{127EDD74-DE91-46F1-A52C-0A933AD2CD9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24A3A-90F2-477A-BA23-ED6AE180E67E}">
      <dsp:nvSpPr>
        <dsp:cNvPr id="0" name=""/>
        <dsp:cNvSpPr/>
      </dsp:nvSpPr>
      <dsp:spPr>
        <a:xfrm>
          <a:off x="0" y="4103"/>
          <a:ext cx="11553734" cy="11295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Yekan" panose="00000400000000000000" pitchFamily="2" charset="-78"/>
            </a:rPr>
            <a:t>ماشین تورینگ دارای یک نوار حافظه است که از دو طرف نامحدود است.</a:t>
          </a:r>
          <a:endParaRPr lang="en-US" sz="3600" kern="1200" dirty="0">
            <a:cs typeface="B Yekan" panose="00000400000000000000" pitchFamily="2" charset="-78"/>
          </a:endParaRPr>
        </a:p>
      </dsp:txBody>
      <dsp:txXfrm>
        <a:off x="55142" y="59245"/>
        <a:ext cx="11443450" cy="1019314"/>
      </dsp:txXfrm>
    </dsp:sp>
    <dsp:sp modelId="{892401A0-B6D9-4A00-A6F5-C544CEB1C49F}">
      <dsp:nvSpPr>
        <dsp:cNvPr id="0" name=""/>
        <dsp:cNvSpPr/>
      </dsp:nvSpPr>
      <dsp:spPr>
        <a:xfrm>
          <a:off x="0" y="1143095"/>
          <a:ext cx="11553734" cy="11295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Yekan" panose="00000400000000000000" pitchFamily="2" charset="-78"/>
            </a:rPr>
            <a:t>ماشین تورینگ قطعی است یعنی تابع انتقال به ازای هر پیکربندی، حداکثر یک حرکت میتواند انجام دهد.</a:t>
          </a:r>
          <a:endParaRPr lang="en-US" sz="3600" kern="1200" dirty="0">
            <a:cs typeface="B Yekan" panose="00000400000000000000" pitchFamily="2" charset="-78"/>
          </a:endParaRPr>
        </a:p>
      </dsp:txBody>
      <dsp:txXfrm>
        <a:off x="55142" y="1198237"/>
        <a:ext cx="11443450" cy="1019314"/>
      </dsp:txXfrm>
    </dsp:sp>
    <dsp:sp modelId="{A4CFF2A0-634F-462E-948E-B2C4478764F6}">
      <dsp:nvSpPr>
        <dsp:cNvPr id="0" name=""/>
        <dsp:cNvSpPr/>
      </dsp:nvSpPr>
      <dsp:spPr>
        <a:xfrm>
          <a:off x="0" y="2282087"/>
          <a:ext cx="11553734" cy="11295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kern="1200" dirty="0">
              <a:cs typeface="B Yekan" panose="00000400000000000000" pitchFamily="2" charset="-78"/>
            </a:rPr>
            <a:t>هیچ فایل ورودی خاصی برای ماشین وجود ندارد.</a:t>
          </a:r>
          <a:endParaRPr lang="en-US" sz="3600" kern="1200" dirty="0">
            <a:cs typeface="B Yekan" panose="00000400000000000000" pitchFamily="2" charset="-78"/>
          </a:endParaRPr>
        </a:p>
      </dsp:txBody>
      <dsp:txXfrm>
        <a:off x="55142" y="2337229"/>
        <a:ext cx="11443450" cy="1019314"/>
      </dsp:txXfrm>
    </dsp:sp>
    <dsp:sp modelId="{9A52D107-9222-45B8-A1D5-AEC12EBE1B93}">
      <dsp:nvSpPr>
        <dsp:cNvPr id="0" name=""/>
        <dsp:cNvSpPr/>
      </dsp:nvSpPr>
      <dsp:spPr>
        <a:xfrm>
          <a:off x="0" y="3421079"/>
          <a:ext cx="11553734" cy="11295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cs typeface="B Yekan" panose="00000400000000000000" pitchFamily="2" charset="-78"/>
            </a:rPr>
            <a:t>ما فرض میکنیم که نوار حافظه در ابتدا دارای محتوای مشخصی است و بخشی از آن را میتوان بعنوان ورودی در نظر گرفت</a:t>
          </a:r>
          <a:endParaRPr lang="en-US" sz="3200" kern="1200" dirty="0">
            <a:cs typeface="B Yekan" panose="00000400000000000000" pitchFamily="2" charset="-78"/>
          </a:endParaRPr>
        </a:p>
      </dsp:txBody>
      <dsp:txXfrm>
        <a:off x="55142" y="3476221"/>
        <a:ext cx="11443450" cy="1019314"/>
      </dsp:txXfrm>
    </dsp:sp>
    <dsp:sp modelId="{F772F350-1CBF-4FDC-A092-277454D2ECAB}">
      <dsp:nvSpPr>
        <dsp:cNvPr id="0" name=""/>
        <dsp:cNvSpPr/>
      </dsp:nvSpPr>
      <dsp:spPr>
        <a:xfrm>
          <a:off x="0" y="4560072"/>
          <a:ext cx="11553734" cy="112959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Yekan" panose="00000400000000000000" pitchFamily="2" charset="-78"/>
            </a:rPr>
            <a:t>بطور مشابه هیچ وسیله خروجی خاصی برای ماشین نداریم. هر گاه ماشین توقف کرد، برخی یا همه محتویات نوار حافظه را میتوان بعنوان خروجی درنظر گرفت</a:t>
          </a:r>
          <a:endParaRPr lang="en-US" sz="2800" kern="1200" dirty="0">
            <a:cs typeface="B Yekan" panose="00000400000000000000" pitchFamily="2" charset="-78"/>
          </a:endParaRPr>
        </a:p>
      </dsp:txBody>
      <dsp:txXfrm>
        <a:off x="55142" y="4615214"/>
        <a:ext cx="11443450" cy="1019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EAA66-0D24-4AAF-9308-F8B53D6993E5}">
      <dsp:nvSpPr>
        <dsp:cNvPr id="0" name=""/>
        <dsp:cNvSpPr/>
      </dsp:nvSpPr>
      <dsp:spPr>
        <a:xfrm>
          <a:off x="0" y="1312"/>
          <a:ext cx="11942762" cy="12087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Yekan" panose="00000400000000000000" pitchFamily="2" charset="-78"/>
            </a:rPr>
            <a:t>1- هر چیزی که بتواند بر روی کامپیوتر رقمی موجود انجام شود، با یک ماشین تورینگ نیز قابل انجام است.</a:t>
          </a:r>
        </a:p>
      </dsp:txBody>
      <dsp:txXfrm>
        <a:off x="59007" y="60319"/>
        <a:ext cx="11824748" cy="1090742"/>
      </dsp:txXfrm>
    </dsp:sp>
    <dsp:sp modelId="{56067996-DCF5-4ABB-A781-F776B46CD571}">
      <dsp:nvSpPr>
        <dsp:cNvPr id="0" name=""/>
        <dsp:cNvSpPr/>
      </dsp:nvSpPr>
      <dsp:spPr>
        <a:xfrm>
          <a:off x="0" y="1223118"/>
          <a:ext cx="11942762" cy="12087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Yekan" panose="00000400000000000000" pitchFamily="2" charset="-78"/>
            </a:rPr>
            <a:t>2- هیچ کس تا کنون قادر نبوده است که مسئله پیشنهاد نماید که با آنچه ما به اصطلاح یک </a:t>
          </a:r>
          <a:r>
            <a:rPr lang="fa-IR" sz="2400" kern="1200" dirty="0" err="1">
              <a:cs typeface="B Yekan" panose="00000400000000000000" pitchFamily="2" charset="-78"/>
            </a:rPr>
            <a:t>الگوریتم</a:t>
          </a:r>
          <a:r>
            <a:rPr lang="fa-IR" sz="2400" kern="1200" dirty="0">
              <a:cs typeface="B Yekan" panose="00000400000000000000" pitchFamily="2" charset="-78"/>
            </a:rPr>
            <a:t> در نظر میگیریم، قابل حل باشد ولی نتوان با استفاده از ماشین </a:t>
          </a:r>
          <a:r>
            <a:rPr lang="fa-IR" sz="2400" kern="1200" dirty="0" err="1">
              <a:cs typeface="B Yekan" panose="00000400000000000000" pitchFamily="2" charset="-78"/>
            </a:rPr>
            <a:t>تورینگ</a:t>
          </a:r>
          <a:r>
            <a:rPr lang="fa-IR" sz="2400" kern="1200" dirty="0">
              <a:cs typeface="B Yekan" panose="00000400000000000000" pitchFamily="2" charset="-78"/>
            </a:rPr>
            <a:t> آنرا نوشت.</a:t>
          </a:r>
        </a:p>
      </dsp:txBody>
      <dsp:txXfrm>
        <a:off x="59007" y="1282125"/>
        <a:ext cx="11824748" cy="1090742"/>
      </dsp:txXfrm>
    </dsp:sp>
    <dsp:sp modelId="{73333C71-556E-4F52-931B-B9651B0069F0}">
      <dsp:nvSpPr>
        <dsp:cNvPr id="0" name=""/>
        <dsp:cNvSpPr/>
      </dsp:nvSpPr>
      <dsp:spPr>
        <a:xfrm>
          <a:off x="0" y="2444924"/>
          <a:ext cx="11942762" cy="12087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>
              <a:cs typeface="B Yekan" panose="00000400000000000000" pitchFamily="2" charset="-78"/>
            </a:rPr>
            <a:t>3- مدلهای دیگری برای محاسبه مکانیکی پیشنهاد شدند، ولی هیچ یک قویتر از مدل ماشین تورینگ نیستند.</a:t>
          </a:r>
          <a:endParaRPr lang="fa-IR" sz="2800" kern="1200" dirty="0">
            <a:cs typeface="B Yekan" panose="00000400000000000000" pitchFamily="2" charset="-78"/>
          </a:endParaRPr>
        </a:p>
      </dsp:txBody>
      <dsp:txXfrm>
        <a:off x="59007" y="2503931"/>
        <a:ext cx="11824748" cy="1090742"/>
      </dsp:txXfrm>
    </dsp:sp>
    <dsp:sp modelId="{BE868C1D-B22D-4D02-9931-433BAF7F3E2A}">
      <dsp:nvSpPr>
        <dsp:cNvPr id="0" name=""/>
        <dsp:cNvSpPr/>
      </dsp:nvSpPr>
      <dsp:spPr>
        <a:xfrm>
          <a:off x="0" y="3666731"/>
          <a:ext cx="11942762" cy="12087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600" b="1" kern="1200" dirty="0">
              <a:cs typeface="B Yekan" panose="00000400000000000000" pitchFamily="2" charset="-78"/>
            </a:rPr>
            <a:t>تز تورینگ برخلاف اعتبارش هنوز یک فرضیه است.</a:t>
          </a:r>
        </a:p>
      </dsp:txBody>
      <dsp:txXfrm>
        <a:off x="59007" y="3725738"/>
        <a:ext cx="11824748" cy="1090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EAA66-0D24-4AAF-9308-F8B53D6993E5}">
      <dsp:nvSpPr>
        <dsp:cNvPr id="0" name=""/>
        <dsp:cNvSpPr/>
      </dsp:nvSpPr>
      <dsp:spPr>
        <a:xfrm>
          <a:off x="0" y="1321"/>
          <a:ext cx="11942762" cy="9664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Yekan" panose="00000400000000000000" pitchFamily="2" charset="-78"/>
            </a:rPr>
            <a:t>ماشین های تورینگ با قابلیت توقف: بعد از خواندن یک نماد و نوشتن مقدار جدید، نوک خواندن و نوشتن جابجا نمیشود</a:t>
          </a:r>
        </a:p>
      </dsp:txBody>
      <dsp:txXfrm>
        <a:off x="47180" y="48501"/>
        <a:ext cx="11848402" cy="872123"/>
      </dsp:txXfrm>
    </dsp:sp>
    <dsp:sp modelId="{DAE8F0F1-7C88-4BB7-8804-CBD6873B62A1}">
      <dsp:nvSpPr>
        <dsp:cNvPr id="0" name=""/>
        <dsp:cNvSpPr/>
      </dsp:nvSpPr>
      <dsp:spPr>
        <a:xfrm>
          <a:off x="0" y="978239"/>
          <a:ext cx="11942762" cy="9664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Yekan" panose="00000400000000000000" pitchFamily="2" charset="-78"/>
            </a:rPr>
            <a:t>ماشین تورینگ با نوار نمیه نامحدود: نوار حافظه از یک طرف محدود است</a:t>
          </a:r>
        </a:p>
      </dsp:txBody>
      <dsp:txXfrm>
        <a:off x="47180" y="1025419"/>
        <a:ext cx="11848402" cy="872123"/>
      </dsp:txXfrm>
    </dsp:sp>
    <dsp:sp modelId="{CA37F499-6270-46C0-8662-4ACE2CBB3D8D}">
      <dsp:nvSpPr>
        <dsp:cNvPr id="0" name=""/>
        <dsp:cNvSpPr/>
      </dsp:nvSpPr>
      <dsp:spPr>
        <a:xfrm>
          <a:off x="0" y="1955158"/>
          <a:ext cx="11942762" cy="9664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Yekan" panose="00000400000000000000" pitchFamily="2" charset="-78"/>
            </a:rPr>
            <a:t>ماشین تورینگ آفلاین (برون خط) : دو نوار حافظه داریم. یک نوار فقط خواندنی و یک نوار خواندنی و نوشتنی</a:t>
          </a:r>
        </a:p>
      </dsp:txBody>
      <dsp:txXfrm>
        <a:off x="47180" y="2002338"/>
        <a:ext cx="11848402" cy="872123"/>
      </dsp:txXfrm>
    </dsp:sp>
    <dsp:sp modelId="{E01512F8-8CF5-4ACF-B3C7-69773B13989A}">
      <dsp:nvSpPr>
        <dsp:cNvPr id="0" name=""/>
        <dsp:cNvSpPr/>
      </dsp:nvSpPr>
      <dsp:spPr>
        <a:xfrm>
          <a:off x="0" y="2932076"/>
          <a:ext cx="11942762" cy="9664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Yekan" panose="00000400000000000000" pitchFamily="2" charset="-78"/>
            </a:rPr>
            <a:t>ماشین های تورینگ چند نواره: این ماشین شامل چند نوار است که هر کدام نوک خواندن و نوشتن خاص خود را دارند.</a:t>
          </a:r>
        </a:p>
      </dsp:txBody>
      <dsp:txXfrm>
        <a:off x="47180" y="2979256"/>
        <a:ext cx="11848402" cy="872123"/>
      </dsp:txXfrm>
    </dsp:sp>
    <dsp:sp modelId="{127EDD74-DE91-46F1-A52C-0A933AD2CD98}">
      <dsp:nvSpPr>
        <dsp:cNvPr id="0" name=""/>
        <dsp:cNvSpPr/>
      </dsp:nvSpPr>
      <dsp:spPr>
        <a:xfrm>
          <a:off x="0" y="3908994"/>
          <a:ext cx="11942762" cy="9664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Yekan" panose="00000400000000000000" pitchFamily="2" charset="-78"/>
            </a:rPr>
            <a:t>ماشین تورینگ چندبعدی: نوک خواندن و نوشتن در یک صفحه دو بعدی حرکت میکند.</a:t>
          </a:r>
        </a:p>
      </dsp:txBody>
      <dsp:txXfrm>
        <a:off x="47180" y="3956174"/>
        <a:ext cx="11848402" cy="872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 b="1">
                <a:solidFill>
                  <a:srgbClr val="C00000"/>
                </a:solidFill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Computer Engeneering Department,Shahed University, Iran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and 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229969"/>
            <a:ext cx="11710066" cy="6176250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4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impl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1" y="136468"/>
            <a:ext cx="11654909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092372"/>
            <a:ext cx="11654908" cy="540050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886690" cy="365125"/>
          </a:xfrm>
        </p:spPr>
        <p:txBody>
          <a:bodyPr/>
          <a:lstStyle>
            <a:lvl1pPr algn="l">
              <a:defRPr sz="2800"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AC5BF1-B178-325B-EDF6-0F2BCF68B56E}"/>
              </a:ext>
            </a:extLst>
          </p:cNvPr>
          <p:cNvCxnSpPr>
            <a:cxnSpLocks/>
          </p:cNvCxnSpPr>
          <p:nvPr userDrawn="1"/>
        </p:nvCxnSpPr>
        <p:spPr>
          <a:xfrm>
            <a:off x="215462" y="1027061"/>
            <a:ext cx="11654909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20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3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.shahed.ac.ir/cv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0.png"/><Relationship Id="rId18" Type="http://schemas.openxmlformats.org/officeDocument/2006/relationships/image" Target="../media/image110.png"/><Relationship Id="rId26" Type="http://schemas.openxmlformats.org/officeDocument/2006/relationships/image" Target="../media/image118.png"/><Relationship Id="rId3" Type="http://schemas.openxmlformats.org/officeDocument/2006/relationships/image" Target="../media/image950.png"/><Relationship Id="rId21" Type="http://schemas.openxmlformats.org/officeDocument/2006/relationships/image" Target="../media/image113.png"/><Relationship Id="rId7" Type="http://schemas.openxmlformats.org/officeDocument/2006/relationships/image" Target="../media/image990.png"/><Relationship Id="rId12" Type="http://schemas.openxmlformats.org/officeDocument/2006/relationships/image" Target="../media/image1040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33" Type="http://schemas.openxmlformats.org/officeDocument/2006/relationships/image" Target="../media/image125.png"/><Relationship Id="rId2" Type="http://schemas.openxmlformats.org/officeDocument/2006/relationships/image" Target="../media/image108.png"/><Relationship Id="rId16" Type="http://schemas.openxmlformats.org/officeDocument/2006/relationships/image" Target="../media/image1080.png"/><Relationship Id="rId20" Type="http://schemas.openxmlformats.org/officeDocument/2006/relationships/image" Target="../media/image112.png"/><Relationship Id="rId29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11" Type="http://schemas.openxmlformats.org/officeDocument/2006/relationships/image" Target="../media/image1030.png"/><Relationship Id="rId24" Type="http://schemas.openxmlformats.org/officeDocument/2006/relationships/image" Target="../media/image116.png"/><Relationship Id="rId32" Type="http://schemas.openxmlformats.org/officeDocument/2006/relationships/image" Target="../media/image124.png"/><Relationship Id="rId5" Type="http://schemas.openxmlformats.org/officeDocument/2006/relationships/image" Target="../media/image970.png"/><Relationship Id="rId15" Type="http://schemas.openxmlformats.org/officeDocument/2006/relationships/image" Target="../media/image1070.png"/><Relationship Id="rId23" Type="http://schemas.openxmlformats.org/officeDocument/2006/relationships/image" Target="../media/image115.png"/><Relationship Id="rId28" Type="http://schemas.openxmlformats.org/officeDocument/2006/relationships/image" Target="../media/image120.png"/><Relationship Id="rId10" Type="http://schemas.openxmlformats.org/officeDocument/2006/relationships/image" Target="../media/image1020.png"/><Relationship Id="rId19" Type="http://schemas.openxmlformats.org/officeDocument/2006/relationships/image" Target="../media/image111.png"/><Relationship Id="rId31" Type="http://schemas.openxmlformats.org/officeDocument/2006/relationships/image" Target="../media/image123.png"/><Relationship Id="rId4" Type="http://schemas.openxmlformats.org/officeDocument/2006/relationships/image" Target="../media/image960.png"/><Relationship Id="rId9" Type="http://schemas.openxmlformats.org/officeDocument/2006/relationships/image" Target="../media/image1010.png"/><Relationship Id="rId14" Type="http://schemas.openxmlformats.org/officeDocument/2006/relationships/image" Target="../media/image1060.png"/><Relationship Id="rId22" Type="http://schemas.openxmlformats.org/officeDocument/2006/relationships/image" Target="../media/image114.png"/><Relationship Id="rId27" Type="http://schemas.openxmlformats.org/officeDocument/2006/relationships/image" Target="../media/image119.png"/><Relationship Id="rId30" Type="http://schemas.openxmlformats.org/officeDocument/2006/relationships/image" Target="../media/image122.png"/><Relationship Id="rId8" Type="http://schemas.openxmlformats.org/officeDocument/2006/relationships/image" Target="../media/image100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7" Type="http://schemas.openxmlformats.org/officeDocument/2006/relationships/image" Target="../media/image134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0.png"/><Relationship Id="rId5" Type="http://schemas.openxmlformats.org/officeDocument/2006/relationships/image" Target="../media/image1320.png"/><Relationship Id="rId4" Type="http://schemas.openxmlformats.org/officeDocument/2006/relationships/image" Target="../media/image13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latin typeface="Times New Roman" pitchFamily="18" charset="0"/>
                <a:cs typeface="B Titr" panose="00000700000000000000" pitchFamily="2" charset="-78"/>
              </a:rPr>
              <a:t>نظريه زبانها و ماشين 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https://prof.shahed.ac.ir/cv/haghighatdoost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43676" y="3096665"/>
            <a:ext cx="8778629" cy="890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نهم: ماشین </a:t>
            </a:r>
            <a:r>
              <a:rPr lang="fa-IR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تورینگ</a:t>
            </a:r>
            <a:endParaRPr lang="fa-IR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9-3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این ماشین مرتباً روی نوار حرکت میکند و محتوای نوار را میخواند و همان نماد را روی آن مینویسد. </a:t>
            </a:r>
          </a:p>
          <a:p>
            <a:pPr>
              <a:lnSpc>
                <a:spcPct val="150000"/>
              </a:lnSpc>
            </a:pPr>
            <a:r>
              <a:rPr lang="fa-IR" dirty="0"/>
              <a:t>این ماشین توقف ندارد</a:t>
            </a:r>
          </a:p>
          <a:p>
            <a:pPr>
              <a:lnSpc>
                <a:spcPct val="150000"/>
              </a:lnSpc>
            </a:pPr>
            <a:r>
              <a:rPr lang="fa-IR" dirty="0"/>
              <a:t>این ماشین در یک </a:t>
            </a:r>
            <a:r>
              <a:rPr lang="fa-IR" dirty="0">
                <a:solidFill>
                  <a:srgbClr val="FF0000"/>
                </a:solidFill>
              </a:rPr>
              <a:t>حلقه نامتناهی </a:t>
            </a:r>
            <a:r>
              <a:rPr lang="fa-IR" dirty="0"/>
              <a:t>است.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38884" y="4287619"/>
            <a:ext cx="706505" cy="683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587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p:sp>
        <p:nvSpPr>
          <p:cNvPr id="7" name="Oval 6"/>
          <p:cNvSpPr/>
          <p:nvPr/>
        </p:nvSpPr>
        <p:spPr>
          <a:xfrm>
            <a:off x="958238" y="4289465"/>
            <a:ext cx="706505" cy="683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/>
              <p:cNvSpPr txBox="1"/>
              <p:nvPr/>
            </p:nvSpPr>
            <p:spPr>
              <a:xfrm>
                <a:off x="1046214" y="4325217"/>
                <a:ext cx="681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14" y="4325217"/>
                <a:ext cx="68102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endCxn id="7" idx="2"/>
          </p:cNvCxnSpPr>
          <p:nvPr/>
        </p:nvCxnSpPr>
        <p:spPr>
          <a:xfrm>
            <a:off x="634369" y="4631236"/>
            <a:ext cx="32386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06481" y="4327792"/>
                <a:ext cx="671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481" y="4327792"/>
                <a:ext cx="67152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/>
          <p:cNvCxnSpPr>
            <a:stCxn id="7" idx="5"/>
            <a:endCxn id="6" idx="3"/>
          </p:cNvCxnSpPr>
          <p:nvPr/>
        </p:nvCxnSpPr>
        <p:spPr>
          <a:xfrm rot="5400000" flipH="1" flipV="1">
            <a:off x="2800890" y="3631446"/>
            <a:ext cx="1846" cy="2481071"/>
          </a:xfrm>
          <a:prstGeom prst="curvedConnector3">
            <a:avLst>
              <a:gd name="adj1" fmla="val -1780617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05861" y="5292546"/>
                <a:ext cx="10253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861" y="5292546"/>
                <a:ext cx="1025391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05260" y="2931402"/>
                <a:ext cx="12649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260" y="2931402"/>
                <a:ext cx="1264976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urved Connector 20"/>
          <p:cNvCxnSpPr>
            <a:stCxn id="6" idx="1"/>
            <a:endCxn id="7" idx="7"/>
          </p:cNvCxnSpPr>
          <p:nvPr/>
        </p:nvCxnSpPr>
        <p:spPr>
          <a:xfrm rot="16200000" flipH="1" flipV="1">
            <a:off x="2800891" y="3148108"/>
            <a:ext cx="1846" cy="2481071"/>
          </a:xfrm>
          <a:prstGeom prst="curvedConnector3">
            <a:avLst>
              <a:gd name="adj1" fmla="val -1780617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8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ماشین تورینگ استاندارد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663546"/>
              </p:ext>
            </p:extLst>
          </p:nvPr>
        </p:nvGraphicFramePr>
        <p:xfrm>
          <a:off x="215900" y="961752"/>
          <a:ext cx="11553734" cy="569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124A3A-90F2-477A-BA23-ED6AE180E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2401A0-B6D9-4A00-A6F5-C544CEB1C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CFF2A0-634F-462E-948E-B2C447876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52D107-9222-45B8-A1D5-AEC12EBE1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72F350-1CBF-4FDC-A092-277454D2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تعریف 9-2</a:t>
            </a:r>
            <a:r>
              <a:rPr lang="en-US" dirty="0"/>
              <a:t> </a:t>
            </a:r>
            <a:r>
              <a:rPr lang="fa-IR" dirty="0"/>
              <a:t>توصیف لحظه ای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مشابه ماشین های پشته ای، در اینجا نیز برای نمایش یک حالت از سیستم که توصیف لحظه ای به آن اتلاق میشود، از علامتگذاری زیر استفاده خواهیم کرد: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fa-IR" sz="2400" dirty="0"/>
                  <a:t>فرض کنید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#,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یک ماشین تورینگ باشد، در اینصورت هر</a:t>
                </a:r>
                <a:r>
                  <a:rPr lang="en-US" sz="2400" dirty="0"/>
                  <a:t> </a:t>
                </a:r>
                <a:r>
                  <a:rPr lang="fa-IR" sz="2400" dirty="0"/>
                  <a:t>رشته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یک توصیف لحظه ای از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sz="2400" dirty="0"/>
                  <a:t> است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1" r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47700" y="2370799"/>
            <a:ext cx="5674710" cy="2416738"/>
            <a:chOff x="678465" y="1926662"/>
            <a:chExt cx="5674710" cy="2416738"/>
          </a:xfrm>
        </p:grpSpPr>
        <p:sp>
          <p:nvSpPr>
            <p:cNvPr id="6" name="Rectangle 5"/>
            <p:cNvSpPr/>
            <p:nvPr/>
          </p:nvSpPr>
          <p:spPr>
            <a:xfrm>
              <a:off x="678465" y="1996430"/>
              <a:ext cx="5674710" cy="2346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Oval 4"/>
            <p:cNvSpPr/>
            <p:nvPr/>
          </p:nvSpPr>
          <p:spPr>
            <a:xfrm>
              <a:off x="2809875" y="1996430"/>
              <a:ext cx="617233" cy="58908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881762" y="1926662"/>
                  <a:ext cx="38395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1762" y="1926662"/>
                  <a:ext cx="383950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>
            <a:xfrm>
              <a:off x="850177" y="3050505"/>
              <a:ext cx="527672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62297" y="3474509"/>
              <a:ext cx="527672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672776" y="3050505"/>
              <a:ext cx="496082" cy="4240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55826" y="3050505"/>
              <a:ext cx="496082" cy="4240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urved Connector 8"/>
            <p:cNvCxnSpPr>
              <a:cxnSpLocks/>
              <a:stCxn id="5" idx="4"/>
            </p:cNvCxnSpPr>
            <p:nvPr/>
          </p:nvCxnSpPr>
          <p:spPr>
            <a:xfrm rot="16200000" flipH="1">
              <a:off x="3016481" y="2687527"/>
              <a:ext cx="393300" cy="189278"/>
            </a:xfrm>
            <a:prstGeom prst="curved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593471" y="2974418"/>
                  <a:ext cx="76027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a-IR" sz="20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a-IR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3471" y="2974418"/>
                  <a:ext cx="760273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228705" y="3009519"/>
                  <a:ext cx="357185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a-IR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8705" y="3009519"/>
                  <a:ext cx="357185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17241"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1730072" y="3041656"/>
              <a:ext cx="496082" cy="4240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51799" y="3041656"/>
              <a:ext cx="496082" cy="4240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3585891" y="2990250"/>
                  <a:ext cx="76027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a-IR" sz="20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a-IR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5891" y="2990250"/>
                  <a:ext cx="760273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072657" y="2974418"/>
                  <a:ext cx="52072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2657" y="2974418"/>
                  <a:ext cx="520720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319082" y="2990248"/>
                  <a:ext cx="4987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9082" y="2990248"/>
                  <a:ext cx="498726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Left Brace 21"/>
            <p:cNvSpPr/>
            <p:nvPr/>
          </p:nvSpPr>
          <p:spPr>
            <a:xfrm rot="16200000">
              <a:off x="2237317" y="2751991"/>
              <a:ext cx="133852" cy="172922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112268" y="3616605"/>
                  <a:ext cx="38395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268" y="3616605"/>
                  <a:ext cx="383950" cy="523220"/>
                </a:xfrm>
                <a:prstGeom prst="rect">
                  <a:avLst/>
                </a:prstGeom>
                <a:blipFill>
                  <a:blip r:embed="rId9"/>
                  <a:stretch>
                    <a:fillRect r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Left Brace 23"/>
            <p:cNvSpPr/>
            <p:nvPr/>
          </p:nvSpPr>
          <p:spPr>
            <a:xfrm rot="16200000">
              <a:off x="4277537" y="2460968"/>
              <a:ext cx="149107" cy="231957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151908" y="3616605"/>
                  <a:ext cx="38395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1908" y="3616605"/>
                  <a:ext cx="383950" cy="523220"/>
                </a:xfrm>
                <a:prstGeom prst="rect">
                  <a:avLst/>
                </a:prstGeom>
                <a:blipFill>
                  <a:blip r:embed="rId10"/>
                  <a:stretch>
                    <a:fillRect r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43417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9-4</a:t>
            </a:r>
            <a:r>
              <a:rPr lang="en-US" dirty="0"/>
              <a:t> </a:t>
            </a:r>
            <a:r>
              <a:rPr lang="fa-IR" dirty="0"/>
              <a:t> و 9-5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مثال 9-4: توصیفات لحظه ای متناظر با تصاویر زیر (مثال 9-2)</a:t>
            </a:r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endParaRPr lang="fa-IR" dirty="0"/>
          </a:p>
          <a:p>
            <a:r>
              <a:rPr lang="fa-IR" dirty="0"/>
              <a:t>مثال 9-5: عملیات ماشین تورینگ متناظر با تصاویر بالا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3851" y="2086281"/>
            <a:ext cx="11377895" cy="1890734"/>
            <a:chOff x="265678" y="4037194"/>
            <a:chExt cx="11377895" cy="1890734"/>
          </a:xfrm>
        </p:grpSpPr>
        <p:grpSp>
          <p:nvGrpSpPr>
            <p:cNvPr id="48" name="Group 47"/>
            <p:cNvGrpSpPr/>
            <p:nvPr/>
          </p:nvGrpSpPr>
          <p:grpSpPr>
            <a:xfrm>
              <a:off x="265678" y="4621347"/>
              <a:ext cx="2553688" cy="1261107"/>
              <a:chOff x="265678" y="4621347"/>
              <a:chExt cx="2553688" cy="126110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65678" y="4621347"/>
                <a:ext cx="2553688" cy="12611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781980" y="4621347"/>
                    <a:ext cx="329274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980" y="4621347"/>
                    <a:ext cx="329274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5556" r="-37037"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 24"/>
              <p:cNvGrpSpPr/>
              <p:nvPr/>
            </p:nvGrpSpPr>
            <p:grpSpPr>
              <a:xfrm rot="5400000">
                <a:off x="1473960" y="4573601"/>
                <a:ext cx="307113" cy="1929564"/>
                <a:chOff x="6410177" y="3625234"/>
                <a:chExt cx="266373" cy="1339214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5744177" y="4298448"/>
                  <a:ext cx="13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10549" y="4291234"/>
                  <a:ext cx="13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ctangle 44"/>
                <p:cNvSpPr/>
                <p:nvPr/>
              </p:nvSpPr>
              <p:spPr>
                <a:xfrm rot="16200000">
                  <a:off x="6395726" y="4464550"/>
                  <a:ext cx="295275" cy="26637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 rot="16200000">
                  <a:off x="6395726" y="3879424"/>
                  <a:ext cx="295275" cy="26637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cxnSp>
            <p:nvCxnSpPr>
              <p:cNvPr id="27" name="Curved Connector 26"/>
              <p:cNvCxnSpPr>
                <a:endCxn id="45" idx="0"/>
              </p:cNvCxnSpPr>
              <p:nvPr/>
            </p:nvCxnSpPr>
            <p:spPr>
              <a:xfrm rot="16200000" flipH="1">
                <a:off x="873588" y="5067314"/>
                <a:ext cx="396763" cy="238262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/>
                  <p:cNvSpPr/>
                  <p:nvPr/>
                </p:nvSpPr>
                <p:spPr>
                  <a:xfrm>
                    <a:off x="979290" y="5324517"/>
                    <a:ext cx="43261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9290" y="5324517"/>
                    <a:ext cx="432618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1431090" y="5339356"/>
                    <a:ext cx="43261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1090" y="5339356"/>
                    <a:ext cx="432618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1839761" y="5361758"/>
                    <a:ext cx="44435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#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9761" y="5361758"/>
                    <a:ext cx="444352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Group 48"/>
            <p:cNvGrpSpPr/>
            <p:nvPr/>
          </p:nvGrpSpPr>
          <p:grpSpPr>
            <a:xfrm>
              <a:off x="3158134" y="4621347"/>
              <a:ext cx="2553688" cy="1261107"/>
              <a:chOff x="265678" y="4621347"/>
              <a:chExt cx="2553688" cy="1261107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65678" y="4621347"/>
                <a:ext cx="2553688" cy="12611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/>
                  <p:cNvSpPr/>
                  <p:nvPr/>
                </p:nvSpPr>
                <p:spPr>
                  <a:xfrm>
                    <a:off x="1164060" y="4621347"/>
                    <a:ext cx="329274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4060" y="4621347"/>
                    <a:ext cx="329274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556" r="-37037"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2" name="Group 51"/>
              <p:cNvGrpSpPr/>
              <p:nvPr/>
            </p:nvGrpSpPr>
            <p:grpSpPr>
              <a:xfrm rot="5400000">
                <a:off x="1473960" y="4573601"/>
                <a:ext cx="307113" cy="1929564"/>
                <a:chOff x="6410177" y="3625234"/>
                <a:chExt cx="266373" cy="1339214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5744177" y="4298448"/>
                  <a:ext cx="13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10549" y="4291234"/>
                  <a:ext cx="13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Rectangle 58"/>
                <p:cNvSpPr/>
                <p:nvPr/>
              </p:nvSpPr>
              <p:spPr>
                <a:xfrm rot="16200000">
                  <a:off x="6395726" y="4464550"/>
                  <a:ext cx="295275" cy="26637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 rot="16200000">
                  <a:off x="6395726" y="3879424"/>
                  <a:ext cx="295275" cy="26637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cxnSp>
            <p:nvCxnSpPr>
              <p:cNvPr id="53" name="Curved Connector 52"/>
              <p:cNvCxnSpPr/>
              <p:nvPr/>
            </p:nvCxnSpPr>
            <p:spPr>
              <a:xfrm rot="16200000" flipH="1">
                <a:off x="1255668" y="5067314"/>
                <a:ext cx="396763" cy="238262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/>
                  <p:cNvSpPr/>
                  <p:nvPr/>
                </p:nvSpPr>
                <p:spPr>
                  <a:xfrm>
                    <a:off x="979290" y="5324517"/>
                    <a:ext cx="427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4" name="Rectangle 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9290" y="5324517"/>
                    <a:ext cx="427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/>
                  <p:cNvSpPr/>
                  <p:nvPr/>
                </p:nvSpPr>
                <p:spPr>
                  <a:xfrm>
                    <a:off x="1431090" y="5339356"/>
                    <a:ext cx="43261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5" name="Rectangle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1090" y="5339356"/>
                    <a:ext cx="432618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Rectangle 55"/>
                  <p:cNvSpPr/>
                  <p:nvPr/>
                </p:nvSpPr>
                <p:spPr>
                  <a:xfrm>
                    <a:off x="1839761" y="5361758"/>
                    <a:ext cx="44435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#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6" name="Rectangle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9761" y="5361758"/>
                    <a:ext cx="444352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/>
            <p:cNvGrpSpPr/>
            <p:nvPr/>
          </p:nvGrpSpPr>
          <p:grpSpPr>
            <a:xfrm>
              <a:off x="9089885" y="4644161"/>
              <a:ext cx="2553688" cy="1283767"/>
              <a:chOff x="265678" y="4598687"/>
              <a:chExt cx="2553688" cy="128376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65678" y="4621347"/>
                <a:ext cx="2553688" cy="12611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ectangle 62"/>
                  <p:cNvSpPr/>
                  <p:nvPr/>
                </p:nvSpPr>
                <p:spPr>
                  <a:xfrm>
                    <a:off x="1197322" y="4598687"/>
                    <a:ext cx="329274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3" name="Rectangle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322" y="4598687"/>
                    <a:ext cx="329274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455" r="-32727" b="-92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4" name="Group 63"/>
              <p:cNvGrpSpPr/>
              <p:nvPr/>
            </p:nvGrpSpPr>
            <p:grpSpPr>
              <a:xfrm rot="5400000">
                <a:off x="1473960" y="4573601"/>
                <a:ext cx="307113" cy="1929564"/>
                <a:chOff x="6410177" y="3625234"/>
                <a:chExt cx="266373" cy="1339214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 rot="16200000">
                  <a:off x="5744177" y="4298448"/>
                  <a:ext cx="13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16200000">
                  <a:off x="6010549" y="4291234"/>
                  <a:ext cx="13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Rectangle 70"/>
                <p:cNvSpPr/>
                <p:nvPr/>
              </p:nvSpPr>
              <p:spPr>
                <a:xfrm rot="16200000">
                  <a:off x="6395726" y="4464550"/>
                  <a:ext cx="295275" cy="26637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 rot="16200000">
                  <a:off x="6395726" y="3879424"/>
                  <a:ext cx="295275" cy="26637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cxnSp>
            <p:nvCxnSpPr>
              <p:cNvPr id="65" name="Curved Connector 64"/>
              <p:cNvCxnSpPr/>
              <p:nvPr/>
            </p:nvCxnSpPr>
            <p:spPr>
              <a:xfrm rot="16200000" flipH="1">
                <a:off x="1291383" y="5042201"/>
                <a:ext cx="377949" cy="224352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/>
                  <p:cNvSpPr/>
                  <p:nvPr/>
                </p:nvSpPr>
                <p:spPr>
                  <a:xfrm>
                    <a:off x="979290" y="5324517"/>
                    <a:ext cx="427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6" name="Rectangle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9290" y="5324517"/>
                    <a:ext cx="427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/>
                  <p:cNvSpPr/>
                  <p:nvPr/>
                </p:nvSpPr>
                <p:spPr>
                  <a:xfrm>
                    <a:off x="1431090" y="5339356"/>
                    <a:ext cx="427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7" name="Rectangle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1090" y="5339356"/>
                    <a:ext cx="42704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/>
                  <p:cNvSpPr/>
                  <p:nvPr/>
                </p:nvSpPr>
                <p:spPr>
                  <a:xfrm>
                    <a:off x="1839761" y="5361758"/>
                    <a:ext cx="44435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#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8" name="Rectangle 6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9761" y="5361758"/>
                    <a:ext cx="444352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3" name="Group 72"/>
            <p:cNvGrpSpPr/>
            <p:nvPr/>
          </p:nvGrpSpPr>
          <p:grpSpPr>
            <a:xfrm>
              <a:off x="6119273" y="4621347"/>
              <a:ext cx="2553688" cy="1283844"/>
              <a:chOff x="265678" y="4598610"/>
              <a:chExt cx="2553688" cy="1283844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65678" y="4621347"/>
                <a:ext cx="2553688" cy="12611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/>
                  <p:cNvSpPr/>
                  <p:nvPr/>
                </p:nvSpPr>
                <p:spPr>
                  <a:xfrm>
                    <a:off x="1593584" y="4598610"/>
                    <a:ext cx="329274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5" name="Rectangle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3584" y="4598610"/>
                    <a:ext cx="329274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556" r="-37037"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6" name="Group 75"/>
              <p:cNvGrpSpPr/>
              <p:nvPr/>
            </p:nvGrpSpPr>
            <p:grpSpPr>
              <a:xfrm rot="5400000">
                <a:off x="1473960" y="4573601"/>
                <a:ext cx="307113" cy="1929564"/>
                <a:chOff x="6410177" y="3625234"/>
                <a:chExt cx="266373" cy="1339214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 rot="16200000">
                  <a:off x="5744177" y="4298448"/>
                  <a:ext cx="13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6200000">
                  <a:off x="6010549" y="4291234"/>
                  <a:ext cx="13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Rectangle 82"/>
                <p:cNvSpPr/>
                <p:nvPr/>
              </p:nvSpPr>
              <p:spPr>
                <a:xfrm rot="16200000">
                  <a:off x="6395726" y="4464550"/>
                  <a:ext cx="295275" cy="26637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 rot="16200000">
                  <a:off x="6395726" y="3879424"/>
                  <a:ext cx="295275" cy="26637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cxnSp>
            <p:nvCxnSpPr>
              <p:cNvPr id="77" name="Curved Connector 76"/>
              <p:cNvCxnSpPr/>
              <p:nvPr/>
            </p:nvCxnSpPr>
            <p:spPr>
              <a:xfrm rot="16200000" flipH="1">
                <a:off x="1685192" y="5044577"/>
                <a:ext cx="396763" cy="238262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/>
                  <p:cNvSpPr/>
                  <p:nvPr/>
                </p:nvSpPr>
                <p:spPr>
                  <a:xfrm>
                    <a:off x="979290" y="5324517"/>
                    <a:ext cx="427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8" name="Rectangle 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9290" y="5324517"/>
                    <a:ext cx="427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/>
                  <p:cNvSpPr/>
                  <p:nvPr/>
                </p:nvSpPr>
                <p:spPr>
                  <a:xfrm>
                    <a:off x="1431090" y="5339356"/>
                    <a:ext cx="427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9" name="Rectangle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1090" y="5339356"/>
                    <a:ext cx="427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/>
                  <p:cNvSpPr/>
                  <p:nvPr/>
                </p:nvSpPr>
                <p:spPr>
                  <a:xfrm>
                    <a:off x="1839761" y="5361758"/>
                    <a:ext cx="44435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#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0" name="Rectangle 7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9761" y="5361758"/>
                    <a:ext cx="444352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21210" y="4037194"/>
                  <a:ext cx="9058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10" y="4037194"/>
                  <a:ext cx="905825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3954150" y="4094415"/>
                  <a:ext cx="9077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150" y="4094415"/>
                  <a:ext cx="907749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6996516" y="4121105"/>
                  <a:ext cx="108619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𝑏𝑏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6516" y="4121105"/>
                  <a:ext cx="1086195" cy="461665"/>
                </a:xfrm>
                <a:prstGeom prst="rect">
                  <a:avLst/>
                </a:prstGeom>
                <a:blipFill>
                  <a:blip r:embed="rId20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9867329" y="4142170"/>
                  <a:ext cx="89505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7329" y="4142170"/>
                  <a:ext cx="895053" cy="461665"/>
                </a:xfrm>
                <a:prstGeom prst="rect">
                  <a:avLst/>
                </a:prstGeom>
                <a:blipFill>
                  <a:blip r:embed="rId21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544087" y="4488101"/>
            <a:ext cx="5385770" cy="1191377"/>
            <a:chOff x="3899465" y="4777787"/>
            <a:chExt cx="5385770" cy="1191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899465" y="4777787"/>
                  <a:ext cx="53857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𝑏𝑏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9465" y="4777787"/>
                  <a:ext cx="5385770" cy="52322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3982269" y="5445944"/>
                  <a:ext cx="254390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𝑎𝑎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⟼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2269" y="5445944"/>
                  <a:ext cx="2543902" cy="52322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0666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ماشین های تورینگ بعنوان پذیرنده زبان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68087"/>
                <a:ext cx="11942547" cy="550893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b="1" dirty="0">
                    <a:solidFill>
                      <a:srgbClr val="FF0000"/>
                    </a:solidFill>
                  </a:rPr>
                  <a:t>تعریف 9-3: </a:t>
                </a:r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#,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یک ماشین تورینگ باشد، در اینصورت زبان پذیرفته شده بوسیله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dirty="0"/>
                  <a:t> عبارت است از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  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fa-IR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fa-IR" dirty="0"/>
                  <a:t>این تعریف نشان میدهد که رشته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روی نوار</a:t>
                </a:r>
                <a:r>
                  <a:rPr lang="en-US" dirty="0"/>
                  <a:t> </a:t>
                </a:r>
                <a:r>
                  <a:rPr lang="fa-IR" dirty="0"/>
                  <a:t>حافظه که دو طرف آن خالی است قرار دارد.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dirty="0"/>
                  <a:t>هنگامی که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محتوای نهایی روی نوار حافظه اهمیتی ندارد.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dirty="0"/>
                  <a:t>هنگامی که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دو اتفاق می افتد: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a-IR" dirty="0"/>
                  <a:t>ماشین در یک حالت غیر نهایی قرار گرفته باشد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a-IR" dirty="0"/>
                  <a:t>ماشین وارد یک حلقه نامحدود شده باشد و هرگز متوقف نشود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fa-IR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68087"/>
                <a:ext cx="11942547" cy="5508937"/>
              </a:xfrm>
              <a:blipFill>
                <a:blip r:embed="rId2"/>
                <a:stretch>
                  <a:fillRect r="-408" b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9-7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743584" cy="334493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fa-IR" dirty="0"/>
                  <a:t>برای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𝛴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 یک ماشین تورینگ طراحی کنید که زبان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را بپذیرد.</a:t>
                </a:r>
              </a:p>
              <a:p>
                <a:r>
                  <a:rPr lang="fa-IR" dirty="0"/>
                  <a:t>حل: بدین صورت عمل میکنیم که در روی نوار با مشاهده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، آنرا با یک نماد مثلاً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dirty="0"/>
                  <a:t> جایگزین میکنیم و رو به جلو حرکت میکنیم</a:t>
                </a:r>
              </a:p>
              <a:p>
                <a:pPr lvl="1"/>
                <a:r>
                  <a:rPr lang="fa-IR" dirty="0"/>
                  <a:t>با مشاهده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dirty="0"/>
                  <a:t> همان را مینویسیم و باز هم به سمت جلو میرویم</a:t>
                </a:r>
              </a:p>
              <a:p>
                <a:pPr lvl="1"/>
                <a:r>
                  <a:rPr lang="fa-IR" dirty="0"/>
                  <a:t>تا به اولین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/>
                  <a:t> برسیم و آنرا با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dirty="0"/>
                  <a:t> جایگزین میکینم و بر میگردیم عقب تا به اولین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dirty="0"/>
                  <a:t> برسیم.</a:t>
                </a:r>
              </a:p>
              <a:p>
                <a:pPr lvl="1"/>
                <a:r>
                  <a:rPr lang="fa-IR" dirty="0"/>
                  <a:t>دوباره عملیات بالا را تکرار میکنیم.</a:t>
                </a:r>
              </a:p>
              <a:p>
                <a:r>
                  <a:rPr lang="fa-IR" dirty="0"/>
                  <a:t>اگر پس از زمانی هیچ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یا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/>
                  <a:t> نمانده بود آنگاه رشته پذیرفته خواهد شد.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743584" cy="3344934"/>
              </a:xfrm>
              <a:blipFill>
                <a:blip r:embed="rId2"/>
                <a:stretch>
                  <a:fillRect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83604"/>
            <a:ext cx="647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5462" y="4585011"/>
                <a:ext cx="68810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,#}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62" y="4585011"/>
                <a:ext cx="6881012" cy="369332"/>
              </a:xfrm>
              <a:prstGeom prst="rect">
                <a:avLst/>
              </a:prstGeom>
              <a:blipFill>
                <a:blip r:embed="rId3"/>
                <a:stretch>
                  <a:fillRect l="-17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5462" y="5194827"/>
                <a:ext cx="261973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,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62" y="5194827"/>
                <a:ext cx="2619730" cy="1200329"/>
              </a:xfrm>
              <a:prstGeom prst="rect">
                <a:avLst/>
              </a:prstGeom>
              <a:blipFill>
                <a:blip r:embed="rId4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46259" y="5224994"/>
                <a:ext cx="261973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,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259" y="5224994"/>
                <a:ext cx="2619730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65870" y="5234265"/>
                <a:ext cx="261973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870" y="5234265"/>
                <a:ext cx="2619730" cy="923330"/>
              </a:xfrm>
              <a:prstGeom prst="rect">
                <a:avLst/>
              </a:prstGeom>
              <a:blipFill>
                <a:blip r:embed="rId6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721600" y="5194827"/>
                <a:ext cx="4325476" cy="1470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𝑎𝑎𝑏𝑏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𝑎𝑏𝑏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𝑥𝑎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𝑎𝑦𝑏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𝑥𝑎𝑦𝑏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𝑥𝑞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𝑎𝑦𝑏</m:t>
                      </m:r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𝑥𝑥𝑞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542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54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𝑦𝑏</m:t>
                      </m:r>
                    </m:oMath>
                  </m:oMathPara>
                </a14:m>
                <a:endParaRPr lang="en-US" dirty="0">
                  <a:solidFill>
                    <a:srgbClr val="00542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𝑥𝑥𝑦𝑞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𝑦𝑦</m:t>
                    </m:r>
                  </m:oMath>
                </a14:m>
                <a:r>
                  <a:rPr lang="en-US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𝑥𝑦𝑦</m:t>
                    </m:r>
                  </m:oMath>
                </a14:m>
                <a:endParaRPr lang="en-US" dirty="0">
                  <a:solidFill>
                    <a:srgbClr val="005426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𝑦𝑦</m:t>
                    </m:r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𝑥𝑥𝑦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𝑥𝑥𝑦𝑦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𝑥𝑥𝑦𝑦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</m:oMath>
                </a14:m>
                <a:endParaRPr lang="en-US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0" y="5194827"/>
                <a:ext cx="4325476" cy="1470980"/>
              </a:xfrm>
              <a:prstGeom prst="rect">
                <a:avLst/>
              </a:prstGeom>
              <a:blipFill>
                <a:blip r:embed="rId7"/>
                <a:stretch>
                  <a:fillRect r="-141" b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26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9-8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328838" cy="231666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fa-IR" dirty="0"/>
                  <a:t>برای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𝛴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 یک ماشین تورینگ طراحی کنید که زبان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را بپذیرد.</a:t>
                </a:r>
              </a:p>
              <a:p>
                <a:r>
                  <a:rPr lang="fa-IR" dirty="0"/>
                  <a:t>حل: با استفاده از مثال 9-7، بدین صورت عمل میکنیم که در روی نوار با مشاهده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، آنرا با یک نماد مثلاً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dirty="0"/>
                  <a:t> جایگزین میکنیم و رو به جلو حرکت میکنیم تا با اولین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/>
                  <a:t> برسیم و آنرا با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dirty="0"/>
                  <a:t> جایگزین میکینم و مجدد رو به جلو حرکت میکنیم تا به اولین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a-IR" dirty="0"/>
                  <a:t> برسیم و آنرا با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a-IR" dirty="0"/>
                  <a:t> جایگزین میکینم 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328838" cy="2316669"/>
              </a:xfrm>
              <a:blipFill>
                <a:blip r:embed="rId2"/>
                <a:stretch>
                  <a:fillRect l="-1291" r="-269" b="-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2154" y="3767475"/>
                <a:ext cx="776453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,#}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4" y="3767475"/>
                <a:ext cx="7764534" cy="400110"/>
              </a:xfrm>
              <a:prstGeom prst="rect">
                <a:avLst/>
              </a:prstGeom>
              <a:blipFill>
                <a:blip r:embed="rId3"/>
                <a:stretch>
                  <a:fillRect l="-23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667" y="4539002"/>
                <a:ext cx="261973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,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67" y="4539002"/>
                <a:ext cx="2619730" cy="2308324"/>
              </a:xfrm>
              <a:prstGeom prst="rect">
                <a:avLst/>
              </a:prstGeom>
              <a:blipFill>
                <a:blip r:embed="rId4"/>
                <a:stretch>
                  <a:fillRect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80144" y="4539002"/>
                <a:ext cx="261973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,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144" y="4539002"/>
                <a:ext cx="2619730" cy="1477328"/>
              </a:xfrm>
              <a:prstGeom prst="rect">
                <a:avLst/>
              </a:prstGeom>
              <a:blipFill>
                <a:blip r:embed="rId5"/>
                <a:stretch>
                  <a:fillRect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98621" y="4573759"/>
                <a:ext cx="261973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e>
                    </m:d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621" y="4573759"/>
                <a:ext cx="2619730" cy="1200329"/>
              </a:xfrm>
              <a:prstGeom prst="rect">
                <a:avLst/>
              </a:prstGeom>
              <a:blipFill>
                <a:blip r:embed="rId6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075025" y="3767475"/>
                <a:ext cx="420849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𝑎𝑎𝑏𝑏𝑐𝑐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𝑏𝑏</m:t>
                    </m:r>
                    <m:r>
                      <a:rPr lang="en-US" sz="20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𝑐𝑐</m:t>
                    </m:r>
                  </m:oMath>
                </a14:m>
                <a:br>
                  <a: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0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𝑏𝑐𝑐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𝑐𝑐</m:t>
                    </m:r>
                  </m:oMath>
                </a14:m>
                <a:endParaRPr lang="en-US" sz="2000" i="1" dirty="0">
                  <a:solidFill>
                    <a:srgbClr val="00542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>
                  <a:solidFill>
                    <a:srgbClr val="005426"/>
                  </a:solidFill>
                </a:endParaRPr>
              </a:p>
              <a:p>
                <a:r>
                  <a:rPr lang="en-US" sz="2000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i="1" dirty="0">
                  <a:solidFill>
                    <a:srgbClr val="00542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𝑥𝑥𝑦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𝑥𝑥𝑦𝑦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i="1" dirty="0">
                  <a:solidFill>
                    <a:srgbClr val="00542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𝑥𝑥𝑦𝑦𝑧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𝑥𝑥𝑦𝑦𝑧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000" b="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𝑥𝑦𝑦𝑧𝑧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𝑦𝑦𝑧𝑧</m:t>
                    </m:r>
                  </m:oMath>
                </a14:m>
                <a:endParaRPr lang="en-US" sz="2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𝑥𝑥𝑦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𝑦𝑧𝑧</m:t>
                    </m:r>
                  </m:oMath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r>
                  <a:rPr lang="en-US" sz="2000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𝑥𝑥𝑦𝑦𝑧𝑧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𝑥𝑥𝑦𝑦𝑧𝑧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</m:oMath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025" y="3767475"/>
                <a:ext cx="4208490" cy="2862322"/>
              </a:xfrm>
              <a:prstGeom prst="rect">
                <a:avLst/>
              </a:prstGeom>
              <a:blipFill>
                <a:blip r:embed="rId7"/>
                <a:stretch>
                  <a:fillRect b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10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ماشین تورینگ بعنوان تراگذر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fa-IR" dirty="0"/>
                  <a:t>از آنجا که ماشین تورینگ بعنوان یک مدل انتزاعی از کامپیوترهای امروزی هستند و هدف یک کامپیوتر تبدیل ورودی به خروجی است لذا استفاده از ماشین تورینگ بعنوان یک تراگذر قابل توجه است.</a:t>
                </a:r>
              </a:p>
              <a:p>
                <a:r>
                  <a:rPr lang="fa-IR" dirty="0"/>
                  <a:t>اگر بخواهیم کامپیوتر را بعنوان یک ماشین تورینگ مدل نماییم:</a:t>
                </a:r>
              </a:p>
              <a:p>
                <a:pPr lvl="1"/>
                <a:r>
                  <a:rPr lang="fa-IR" dirty="0"/>
                  <a:t>ورودی برای یک محاسبه، عبارت از همه نمادهای غیرخالی روی نوار در زمان اولیه خواهد بود</a:t>
                </a:r>
              </a:p>
              <a:p>
                <a:pPr lvl="1"/>
                <a:r>
                  <a:rPr lang="fa-IR" dirty="0"/>
                  <a:t>نتیجه محاسبه، خروجی هر چه باشد، در روی نوار حافظه خواهد بود.</a:t>
                </a:r>
              </a:p>
              <a:p>
                <a:pPr lvl="1"/>
                <a:r>
                  <a:rPr lang="fa-IR" dirty="0"/>
                  <a:t>میتوانیم تراگذر ماشین تورینگ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dirty="0"/>
                  <a:t> را بعنوان یک پیاده سازی از تابع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a-IR" dirty="0"/>
                  <a:t> درنظر بگیریم.</a:t>
                </a:r>
              </a:p>
              <a:p>
                <a:r>
                  <a:rPr lang="fa-IR" b="1" dirty="0">
                    <a:solidFill>
                      <a:srgbClr val="FF0000"/>
                    </a:solidFill>
                  </a:rPr>
                  <a:t>تعریف 9-4: </a:t>
                </a:r>
              </a:p>
              <a:p>
                <a:r>
                  <a:rPr lang="fa-IR" dirty="0"/>
                  <a:t>تابع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a-IR" dirty="0"/>
                  <a:t> با دامنه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a-IR" dirty="0"/>
                  <a:t> را تورینگ قابل محاسبه گویند اگر یک ماشین تورینگ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#,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وجود داشته باشد بطوری که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fa-IR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1" r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30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9-9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1" y="1240076"/>
                <a:ext cx="11723989" cy="241849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fa-IR" dirty="0"/>
                  <a:t>با داشتن دو عدد صحیح مثبت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dirty="0"/>
                  <a:t>، یک ماشین تورینگ طراحی کنید که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dirty="0"/>
                  <a:t> را محاسبه کند.</a:t>
                </a:r>
              </a:p>
              <a:p>
                <a:r>
                  <a:rPr lang="fa-IR" b="1" dirty="0">
                    <a:solidFill>
                      <a:srgbClr val="FF0000"/>
                    </a:solidFill>
                  </a:rPr>
                  <a:t>حل:</a:t>
                </a:r>
                <a:r>
                  <a:rPr lang="fa-IR" dirty="0"/>
                  <a:t> ابتدا باید قراردادی برای نمایش اعداد صحیح مثبت انتخاب کنیم.</a:t>
                </a:r>
              </a:p>
              <a:p>
                <a:pPr lvl="1"/>
                <a:r>
                  <a:rPr lang="fa-IR" dirty="0"/>
                  <a:t>برای سادگی، از علامت گذاری یکانی استفاده میکنیم. در اینصورت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fa-IR" dirty="0"/>
                  <a:t> و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111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fa-IR" dirty="0"/>
                  <a:t> بطور کلی: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a-IR" dirty="0"/>
              </a:p>
              <a:p>
                <a:pPr lvl="1"/>
                <a:r>
                  <a:rPr lang="fa-IR" dirty="0"/>
                  <a:t>فرض میکنیم که دو عدد روی نوار حافظه با یک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از هم جدا شده باشند.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1" y="1240076"/>
                <a:ext cx="11723989" cy="2418495"/>
              </a:xfrm>
              <a:blipFill>
                <a:blip r:embed="rId2"/>
                <a:stretch>
                  <a:fillRect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66922" y="4450443"/>
                <a:ext cx="261973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5426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5426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5426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e>
                    </m:d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5426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5426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5426"/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r>
                      <a:rPr lang="el-GR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00542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e>
                    </m:d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5426"/>
                    </a:solidFill>
                  </a:rPr>
                  <a:t> .</a:t>
                </a:r>
              </a:p>
              <a:p>
                <a:endParaRPr lang="en-US" sz="2000" dirty="0">
                  <a:solidFill>
                    <a:srgbClr val="005426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922" y="4450443"/>
                <a:ext cx="2619730" cy="2554545"/>
              </a:xfrm>
              <a:prstGeom prst="rect">
                <a:avLst/>
              </a:prstGeom>
              <a:blipFill>
                <a:blip r:embed="rId3"/>
                <a:stretch>
                  <a:fillRect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54217" y="4923215"/>
                <a:ext cx="546227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111011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111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011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</m:oMath>
                </a14:m>
                <a:br>
                  <a: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400" i="1" dirty="0">
                    <a:solidFill>
                      <a:srgbClr val="00542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1111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111111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</m:oMath>
                </a14:m>
                <a:endParaRPr lang="en-US" sz="2400" i="1" dirty="0">
                  <a:solidFill>
                    <a:srgbClr val="00542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11111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11111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</m:oMath>
                </a14:m>
                <a:endParaRPr lang="en-US" sz="2400" dirty="0">
                  <a:solidFill>
                    <a:srgbClr val="005426"/>
                  </a:solidFill>
                </a:endParaRPr>
              </a:p>
              <a:p>
                <a:r>
                  <a:rPr lang="en-US" sz="2400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111110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111110</m:t>
                    </m:r>
                    <m:r>
                      <a:rPr lang="en-US" sz="24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</m:oMath>
                </a14:m>
                <a:endParaRPr lang="en-US" sz="2400" i="1" dirty="0">
                  <a:solidFill>
                    <a:srgbClr val="00542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217" y="4923215"/>
                <a:ext cx="5462273" cy="1569660"/>
              </a:xfrm>
              <a:prstGeom prst="rect">
                <a:avLst/>
              </a:prstGeom>
              <a:blipFill>
                <a:blip r:embed="rId4"/>
                <a:stretch>
                  <a:fillRect b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47701" y="3628949"/>
            <a:ext cx="7353592" cy="791871"/>
            <a:chOff x="202673" y="2645961"/>
            <a:chExt cx="7353592" cy="791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21124" y="2645961"/>
                  <a:ext cx="4405245" cy="4912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⟼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124" y="2645961"/>
                  <a:ext cx="4405245" cy="491288"/>
                </a:xfrm>
                <a:prstGeom prst="rect">
                  <a:avLst/>
                </a:prstGeom>
                <a:blipFill>
                  <a:blip r:embed="rId5"/>
                  <a:stretch>
                    <a:fillRect b="-123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02673" y="2976167"/>
                  <a:ext cx="735359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400" dirty="0"/>
                    <a:t>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,#}</m:t>
                      </m:r>
                    </m:oMath>
                  </a14:m>
                  <a:r>
                    <a:rPr lang="en-US" sz="2400" dirty="0"/>
                    <a:t>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400" dirty="0"/>
                    <a:t>,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73" y="2976167"/>
                  <a:ext cx="735359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580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028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9-10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24424" y="1240077"/>
                <a:ext cx="8156245" cy="4265917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a-IR" dirty="0"/>
                  <a:t>یک ماشین تورینگ طراحی کنید که رشته های </a:t>
                </a:r>
                <a14:m>
                  <m:oMath xmlns:m="http://schemas.openxmlformats.org/officeDocument/2006/math">
                    <m:r>
                      <a:rPr lang="fa-I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 را کپی کند. بطور دقیق تر یعنی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fa-IR" dirty="0"/>
              </a:p>
              <a:p>
                <a:pPr>
                  <a:lnSpc>
                    <a:spcPct val="120000"/>
                  </a:lnSpc>
                </a:pPr>
                <a:endParaRPr lang="fa-IR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fa-IR" b="1" dirty="0">
                    <a:solidFill>
                      <a:srgbClr val="FF0000"/>
                    </a:solidFill>
                  </a:rPr>
                  <a:t>حل:</a:t>
                </a:r>
                <a:r>
                  <a:rPr lang="fa-IR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1- هر 1 را با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dirty="0"/>
                  <a:t> جایگزین میکنیم تا انتهای رشته.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2- سپس سمت راست ترین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dirty="0"/>
                  <a:t> را یافته و آنرا با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 جایگزین میکنیم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3- سپس به بخش خالی سمت راست میرویم و یک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 در آنجا اضافه میکنیم.</a:t>
                </a:r>
              </a:p>
              <a:p>
                <a:pPr>
                  <a:lnSpc>
                    <a:spcPct val="120000"/>
                  </a:lnSpc>
                </a:pPr>
                <a:r>
                  <a:rPr lang="fa-IR" dirty="0"/>
                  <a:t>4- مرحله 2 و 3 را آنقدر تکرار میکنیم تا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dirty="0"/>
                  <a:t> دیگری باقی نماند.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4424" y="1240077"/>
                <a:ext cx="8156245" cy="4265917"/>
              </a:xfrm>
              <a:blipFill>
                <a:blip r:embed="rId2"/>
                <a:stretch>
                  <a:fillRect t="-857" r="-374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264311" y="1168088"/>
            <a:ext cx="3628420" cy="3466443"/>
            <a:chOff x="992280" y="2073990"/>
            <a:chExt cx="2801085" cy="2828626"/>
          </a:xfrm>
        </p:grpSpPr>
        <p:sp>
          <p:nvSpPr>
            <p:cNvPr id="14" name="Oval 13"/>
            <p:cNvSpPr/>
            <p:nvPr/>
          </p:nvSpPr>
          <p:spPr>
            <a:xfrm>
              <a:off x="1222351" y="3892877"/>
              <a:ext cx="501889" cy="4775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/>
            </a:p>
          </p:txBody>
        </p:sp>
        <p:sp>
          <p:nvSpPr>
            <p:cNvPr id="15" name="Oval 14"/>
            <p:cNvSpPr/>
            <p:nvPr/>
          </p:nvSpPr>
          <p:spPr>
            <a:xfrm>
              <a:off x="1222351" y="2681641"/>
              <a:ext cx="501889" cy="4775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6"/>
                <p:cNvSpPr txBox="1"/>
                <p:nvPr/>
              </p:nvSpPr>
              <p:spPr>
                <a:xfrm>
                  <a:off x="1255769" y="2700763"/>
                  <a:ext cx="479058" cy="4269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5769" y="2700763"/>
                  <a:ext cx="479058" cy="4269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endCxn id="15" idx="2"/>
            </p:cNvCxnSpPr>
            <p:nvPr/>
          </p:nvCxnSpPr>
          <p:spPr>
            <a:xfrm>
              <a:off x="992280" y="2920417"/>
              <a:ext cx="23007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234960" y="3897635"/>
                  <a:ext cx="479058" cy="4269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960" y="3897635"/>
                  <a:ext cx="479058" cy="4269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stCxn id="15" idx="6"/>
              <a:endCxn id="23" idx="2"/>
            </p:cNvCxnSpPr>
            <p:nvPr/>
          </p:nvCxnSpPr>
          <p:spPr>
            <a:xfrm>
              <a:off x="1724240" y="2920418"/>
              <a:ext cx="1038133" cy="661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/>
            <p:nvPr/>
          </p:nvCxnSpPr>
          <p:spPr>
            <a:xfrm rot="5400000" flipH="1" flipV="1">
              <a:off x="1468859" y="2542491"/>
              <a:ext cx="8873" cy="354890"/>
            </a:xfrm>
            <a:prstGeom prst="curvedConnector3">
              <a:avLst>
                <a:gd name="adj1" fmla="val 3572307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873564" y="2671814"/>
                  <a:ext cx="728420" cy="301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3564" y="2671814"/>
                  <a:ext cx="728420" cy="3013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992280" y="2073990"/>
                  <a:ext cx="898617" cy="301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280" y="2073990"/>
                  <a:ext cx="898617" cy="3013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2762373" y="2688258"/>
              <a:ext cx="501889" cy="4775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6"/>
                <p:cNvSpPr txBox="1"/>
                <p:nvPr/>
              </p:nvSpPr>
              <p:spPr>
                <a:xfrm>
                  <a:off x="2784645" y="2716597"/>
                  <a:ext cx="472674" cy="4269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4645" y="2716597"/>
                  <a:ext cx="472674" cy="4269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urved Connector 24"/>
            <p:cNvCxnSpPr/>
            <p:nvPr/>
          </p:nvCxnSpPr>
          <p:spPr>
            <a:xfrm rot="5400000" flipH="1" flipV="1">
              <a:off x="3008881" y="2549108"/>
              <a:ext cx="8873" cy="354890"/>
            </a:xfrm>
            <a:prstGeom prst="curvedConnector3">
              <a:avLst>
                <a:gd name="adj1" fmla="val 3572307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762372" y="3892876"/>
              <a:ext cx="501889" cy="47755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6"/>
                <p:cNvSpPr txBox="1"/>
                <p:nvPr/>
              </p:nvSpPr>
              <p:spPr>
                <a:xfrm>
                  <a:off x="2787592" y="3914864"/>
                  <a:ext cx="479058" cy="4269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7592" y="3914864"/>
                  <a:ext cx="479058" cy="42694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Curved Connector 27"/>
            <p:cNvCxnSpPr>
              <a:stCxn id="26" idx="3"/>
              <a:endCxn id="26" idx="5"/>
            </p:cNvCxnSpPr>
            <p:nvPr/>
          </p:nvCxnSpPr>
          <p:spPr>
            <a:xfrm rot="16200000" flipH="1">
              <a:off x="3013316" y="4123048"/>
              <a:ext cx="12700" cy="354889"/>
            </a:xfrm>
            <a:prstGeom prst="curvedConnector3">
              <a:avLst>
                <a:gd name="adj1" fmla="val 2350677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23" idx="3"/>
              <a:endCxn id="26" idx="1"/>
            </p:cNvCxnSpPr>
            <p:nvPr/>
          </p:nvCxnSpPr>
          <p:spPr>
            <a:xfrm rot="5400000">
              <a:off x="2402405" y="3529343"/>
              <a:ext cx="866937" cy="1"/>
            </a:xfrm>
            <a:prstGeom prst="curved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26" idx="7"/>
            </p:cNvCxnSpPr>
            <p:nvPr/>
          </p:nvCxnSpPr>
          <p:spPr>
            <a:xfrm rot="5400000" flipH="1" flipV="1">
              <a:off x="2743692" y="3509391"/>
              <a:ext cx="900490" cy="6352"/>
            </a:xfrm>
            <a:prstGeom prst="curved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3" idx="3"/>
              <a:endCxn id="14" idx="7"/>
            </p:cNvCxnSpPr>
            <p:nvPr/>
          </p:nvCxnSpPr>
          <p:spPr>
            <a:xfrm flipH="1">
              <a:off x="1650740" y="3095875"/>
              <a:ext cx="1185133" cy="86693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70357" y="2126544"/>
                  <a:ext cx="898617" cy="301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0357" y="2126544"/>
                  <a:ext cx="898617" cy="30137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064945" y="3427980"/>
                  <a:ext cx="728420" cy="301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945" y="3427980"/>
                  <a:ext cx="728420" cy="30137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 rot="19480664">
                  <a:off x="1599834" y="3447270"/>
                  <a:ext cx="728420" cy="301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80664">
                  <a:off x="1599834" y="3447270"/>
                  <a:ext cx="728420" cy="30137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206147" y="3482855"/>
                  <a:ext cx="728420" cy="301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147" y="3482855"/>
                  <a:ext cx="728420" cy="30137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655456" y="4601240"/>
                  <a:ext cx="728420" cy="301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5456" y="4601240"/>
                  <a:ext cx="728420" cy="30137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31597" y="5227015"/>
                <a:ext cx="547281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</m:oMath>
                </a14:m>
                <a:endParaRPr lang="en-US" sz="2000" i="1" dirty="0">
                  <a:solidFill>
                    <a:srgbClr val="00542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</m:oMath>
                </a14:m>
                <a:endParaRPr lang="en-US" sz="2000" i="1" dirty="0">
                  <a:solidFill>
                    <a:srgbClr val="00542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111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111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</m:oMath>
                </a14:m>
                <a:endParaRPr lang="en-US" sz="2000" i="1" dirty="0">
                  <a:solidFill>
                    <a:srgbClr val="00542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rgbClr val="0054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1111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542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1111</m:t>
                    </m:r>
                    <m:r>
                      <a:rPr lang="en-US" sz="2000" i="1" dirty="0">
                        <a:solidFill>
                          <a:srgbClr val="0054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</m:oMath>
                </a14:m>
                <a:endParaRPr lang="en-US" sz="2000" i="1" dirty="0">
                  <a:solidFill>
                    <a:srgbClr val="00542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97" y="5227015"/>
                <a:ext cx="5472814" cy="1323439"/>
              </a:xfrm>
              <a:prstGeom prst="rect">
                <a:avLst/>
              </a:prstGeom>
              <a:blipFill>
                <a:blip r:embed="rId14"/>
                <a:stretch>
                  <a:fillRect b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63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102" y="136609"/>
            <a:ext cx="10546269" cy="1049235"/>
          </a:xfrm>
        </p:spPr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فهرست مطالب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>
                <a:solidFill>
                  <a:srgbClr val="C00000"/>
                </a:solidFill>
              </a:rPr>
              <a:t>ماشین تورینگ استاندارد</a:t>
            </a:r>
          </a:p>
          <a:p>
            <a:pPr lvl="1"/>
            <a:r>
              <a:rPr lang="fa-IR" sz="3000" dirty="0"/>
              <a:t>تعریف یک ماشین تورینگ</a:t>
            </a:r>
          </a:p>
          <a:p>
            <a:pPr lvl="1"/>
            <a:r>
              <a:rPr lang="fa-IR" sz="3000" dirty="0"/>
              <a:t>ماشین تورینگ بعنوان پذیرنده زبان</a:t>
            </a:r>
          </a:p>
          <a:p>
            <a:pPr lvl="1"/>
            <a:r>
              <a:rPr lang="fa-IR" sz="3000" dirty="0"/>
              <a:t>ماشین های تورینگ بعنوان تراگذرها</a:t>
            </a:r>
          </a:p>
          <a:p>
            <a:r>
              <a:rPr lang="fa-IR" sz="3200" dirty="0">
                <a:solidFill>
                  <a:srgbClr val="C00000"/>
                </a:solidFill>
              </a:rPr>
              <a:t>ترکیب ماشین های تورینگ برای انجام وظایف پیچیده</a:t>
            </a:r>
          </a:p>
          <a:p>
            <a:r>
              <a:rPr lang="fa-IR" sz="3200" dirty="0">
                <a:solidFill>
                  <a:srgbClr val="C00000"/>
                </a:solidFill>
              </a:rPr>
              <a:t>تز تورینگ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9-11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31567" y="1218222"/>
                <a:ext cx="7321171" cy="550330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fa-IR" sz="1600" dirty="0"/>
                  <a:t>فرض کنید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sz="1600" dirty="0"/>
                  <a:t> و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1600" dirty="0"/>
                  <a:t> دو عدد صحیح مثبت باشند که با علامت گذاری یکانی نمایش داده شده اند.</a:t>
                </a:r>
              </a:p>
              <a:p>
                <a:pPr>
                  <a:lnSpc>
                    <a:spcPct val="110000"/>
                  </a:lnSpc>
                </a:pPr>
                <a:r>
                  <a:rPr lang="fa-IR" sz="1600" dirty="0"/>
                  <a:t>یک ماشین تورینگ طراحی کنید که اگر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1600" dirty="0"/>
                  <a:t> ، ماشین در یک حالت نهایی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fa-IR" sz="1600" dirty="0"/>
                  <a:t> متوقف شود </a:t>
                </a:r>
              </a:p>
              <a:p>
                <a:pPr>
                  <a:lnSpc>
                    <a:spcPct val="110000"/>
                  </a:lnSpc>
                </a:pPr>
                <a:r>
                  <a:rPr lang="fa-IR" sz="1600" dirty="0"/>
                  <a:t>و اگر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1600" dirty="0"/>
                  <a:t> باشد، در یک حالت غیرنهایی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sz="1600" dirty="0"/>
                  <a:t> متوقف شود.</a:t>
                </a:r>
              </a:p>
              <a:p>
                <a:pPr>
                  <a:lnSpc>
                    <a:spcPct val="110000"/>
                  </a:lnSpc>
                </a:pPr>
                <a:r>
                  <a:rPr lang="fa-IR" sz="1600" dirty="0">
                    <a:ea typeface="Cambria Math" panose="02040503050406030204" pitchFamily="18" charset="0"/>
                  </a:rPr>
                  <a:t>بطور مشخص تر: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brk m:alnAt="7"/>
                      </m:rP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brk m:alnAt="7"/>
                      </m:rP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brk m:alnAt="7"/>
                      </m:rP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sSup>
                      <m:sSupPr>
                        <m:ctrlP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{"/>
                        <m:endChr m:val=""/>
                        <m:ctrlPr>
                          <a:rPr lang="en-US" sz="16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6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; </m:t>
                              </m:r>
                              <m:r>
                                <a:rPr lang="en-US" sz="16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6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a-IR" sz="16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fa-IR" sz="1600" b="1" dirty="0">
                    <a:solidFill>
                      <a:srgbClr val="FF0000"/>
                    </a:solidFill>
                  </a:rPr>
                  <a:t>حل:</a:t>
                </a:r>
                <a:r>
                  <a:rPr lang="fa-IR" sz="1600" dirty="0"/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fa-IR" sz="1600" dirty="0"/>
                  <a:t>میتوانیم از ایده مثال 9-7 استفاده کنیم.</a:t>
                </a:r>
              </a:p>
              <a:p>
                <a:pPr>
                  <a:lnSpc>
                    <a:spcPct val="110000"/>
                  </a:lnSpc>
                </a:pPr>
                <a:r>
                  <a:rPr lang="fa-IR" sz="1600" dirty="0"/>
                  <a:t>بجای تطابق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1600" dirty="0"/>
                  <a:t> ها و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sz="1600" dirty="0"/>
                  <a:t> ها، هر 1 در سمت چپ جداکننده </a:t>
                </a:r>
                <a14:m>
                  <m:oMath xmlns:m="http://schemas.openxmlformats.org/officeDocument/2006/math">
                    <m:r>
                      <a:rPr lang="fa-IR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sz="1600" dirty="0"/>
                  <a:t> را با یک </a:t>
                </a:r>
                <a14:m>
                  <m:oMath xmlns:m="http://schemas.openxmlformats.org/officeDocument/2006/math">
                    <m:r>
                      <a:rPr lang="fa-IR" sz="1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1600" dirty="0"/>
                  <a:t> در سمت راست مطابقت میدهیم.</a:t>
                </a:r>
              </a:p>
              <a:p>
                <a:pPr>
                  <a:lnSpc>
                    <a:spcPct val="110000"/>
                  </a:lnSpc>
                </a:pPr>
                <a:r>
                  <a:rPr lang="fa-IR" sz="1600" dirty="0"/>
                  <a:t>پس از تطابق روی نوار دو حالت را خواهیم داشت </a:t>
                </a:r>
                <a:endParaRPr lang="en-US" sz="1600" dirty="0"/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110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</m:oMath>
                </a14:m>
                <a:endParaRPr lang="en-US" sz="1400" dirty="0"/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</m:t>
                    </m:r>
                    <m:r>
                      <a:rPr lang="en-US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</m:t>
                    </m:r>
                    <m:r>
                      <a:rPr lang="en-US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</m:t>
                    </m:r>
                    <m:r>
                      <a:rPr lang="en-US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sz="1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</m:oMath>
                </a14:m>
                <a:endParaRPr lang="fa-IR" sz="1400" dirty="0"/>
              </a:p>
              <a:p>
                <a:pPr>
                  <a:lnSpc>
                    <a:spcPct val="110000"/>
                  </a:lnSpc>
                </a:pPr>
                <a:r>
                  <a:rPr lang="fa-IR" sz="1600" dirty="0"/>
                  <a:t>بسته به اینکه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1600" dirty="0"/>
                  <a:t> یا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1600" dirty="0"/>
                  <a:t>،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1567" y="1218222"/>
                <a:ext cx="7321171" cy="55033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3512718" y="1687571"/>
            <a:ext cx="404046" cy="4072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p:sp>
        <p:nvSpPr>
          <p:cNvPr id="79" name="Oval 78"/>
          <p:cNvSpPr/>
          <p:nvPr/>
        </p:nvSpPr>
        <p:spPr>
          <a:xfrm>
            <a:off x="2460325" y="1681860"/>
            <a:ext cx="404046" cy="4072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p:sp>
        <p:nvSpPr>
          <p:cNvPr id="37" name="Oval 36"/>
          <p:cNvSpPr/>
          <p:nvPr/>
        </p:nvSpPr>
        <p:spPr>
          <a:xfrm>
            <a:off x="1210636" y="3766188"/>
            <a:ext cx="404046" cy="4072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p:sp>
        <p:nvSpPr>
          <p:cNvPr id="14" name="Oval 13"/>
          <p:cNvSpPr/>
          <p:nvPr/>
        </p:nvSpPr>
        <p:spPr>
          <a:xfrm>
            <a:off x="4545705" y="3756806"/>
            <a:ext cx="404046" cy="4072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08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p:sp>
        <p:nvSpPr>
          <p:cNvPr id="15" name="Oval 14"/>
          <p:cNvSpPr/>
          <p:nvPr/>
        </p:nvSpPr>
        <p:spPr>
          <a:xfrm>
            <a:off x="1215419" y="2734648"/>
            <a:ext cx="404046" cy="4072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6"/>
              <p:cNvSpPr txBox="1"/>
              <p:nvPr/>
            </p:nvSpPr>
            <p:spPr>
              <a:xfrm>
                <a:off x="1242322" y="2750955"/>
                <a:ext cx="4097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322" y="2750955"/>
                <a:ext cx="409792" cy="307777"/>
              </a:xfrm>
              <a:prstGeom prst="rect">
                <a:avLst/>
              </a:prstGeom>
              <a:blipFill>
                <a:blip r:embed="rId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endCxn id="15" idx="2"/>
          </p:cNvCxnSpPr>
          <p:nvPr/>
        </p:nvCxnSpPr>
        <p:spPr>
          <a:xfrm>
            <a:off x="1030200" y="2938275"/>
            <a:ext cx="1852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6"/>
            <a:endCxn id="23" idx="2"/>
          </p:cNvCxnSpPr>
          <p:nvPr/>
        </p:nvCxnSpPr>
        <p:spPr>
          <a:xfrm>
            <a:off x="1619465" y="2938275"/>
            <a:ext cx="835749" cy="56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39678" y="2726268"/>
                <a:ext cx="586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0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678" y="2726268"/>
                <a:ext cx="586415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2455214" y="2740291"/>
            <a:ext cx="404046" cy="4072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6"/>
              <p:cNvSpPr txBox="1"/>
              <p:nvPr/>
            </p:nvSpPr>
            <p:spPr>
              <a:xfrm>
                <a:off x="2473144" y="2764459"/>
                <a:ext cx="4056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144" y="2764459"/>
                <a:ext cx="405624" cy="307777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urved Connector 24"/>
          <p:cNvCxnSpPr/>
          <p:nvPr/>
        </p:nvCxnSpPr>
        <p:spPr>
          <a:xfrm rot="5400000" flipH="1" flipV="1">
            <a:off x="2653454" y="2630097"/>
            <a:ext cx="7567" cy="285704"/>
          </a:xfrm>
          <a:prstGeom prst="curvedConnector3">
            <a:avLst>
              <a:gd name="adj1" fmla="val 357230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455213" y="3767580"/>
            <a:ext cx="404046" cy="4072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6"/>
              <p:cNvSpPr txBox="1"/>
              <p:nvPr/>
            </p:nvSpPr>
            <p:spPr>
              <a:xfrm>
                <a:off x="2457021" y="3764399"/>
                <a:ext cx="4097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021" y="3764399"/>
                <a:ext cx="409792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urved Connector 27"/>
          <p:cNvCxnSpPr>
            <a:stCxn id="26" idx="3"/>
            <a:endCxn id="26" idx="5"/>
          </p:cNvCxnSpPr>
          <p:nvPr/>
        </p:nvCxnSpPr>
        <p:spPr>
          <a:xfrm rot="16200000" flipH="1">
            <a:off x="2656933" y="3972340"/>
            <a:ext cx="10830" cy="285703"/>
          </a:xfrm>
          <a:prstGeom prst="curvedConnector3">
            <a:avLst>
              <a:gd name="adj1" fmla="val 235067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3" idx="4"/>
            <a:endCxn id="26" idx="0"/>
          </p:cNvCxnSpPr>
          <p:nvPr/>
        </p:nvCxnSpPr>
        <p:spPr>
          <a:xfrm rot="5400000">
            <a:off x="2347220" y="3457562"/>
            <a:ext cx="620035" cy="1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6" idx="2"/>
            <a:endCxn id="37" idx="6"/>
          </p:cNvCxnSpPr>
          <p:nvPr/>
        </p:nvCxnSpPr>
        <p:spPr>
          <a:xfrm flipH="1" flipV="1">
            <a:off x="1614682" y="3969815"/>
            <a:ext cx="840531" cy="13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300632" y="2261266"/>
                <a:ext cx="72343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105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632" y="2261266"/>
                <a:ext cx="723432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94931" y="3288224"/>
                <a:ext cx="586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931" y="3288224"/>
                <a:ext cx="586415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5892" y="3756806"/>
                <a:ext cx="586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0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892" y="3756806"/>
                <a:ext cx="586415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369141" y="4371667"/>
                <a:ext cx="586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141" y="4371667"/>
                <a:ext cx="586415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49614" y="3773539"/>
                <a:ext cx="4097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14" y="3773539"/>
                <a:ext cx="409792" cy="307777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urved Connector 39"/>
          <p:cNvCxnSpPr/>
          <p:nvPr/>
        </p:nvCxnSpPr>
        <p:spPr>
          <a:xfrm rot="16200000" flipH="1">
            <a:off x="1416531" y="3981922"/>
            <a:ext cx="10830" cy="285703"/>
          </a:xfrm>
          <a:prstGeom prst="curvedConnector3">
            <a:avLst>
              <a:gd name="adj1" fmla="val 235067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28739" y="4381249"/>
                <a:ext cx="58641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39" y="4381249"/>
                <a:ext cx="586415" cy="2539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 rot="19567024">
                <a:off x="582068" y="3074210"/>
                <a:ext cx="586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67024">
                <a:off x="582068" y="3074210"/>
                <a:ext cx="586415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3506049" y="3767580"/>
            <a:ext cx="404046" cy="4072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6"/>
              <p:cNvSpPr txBox="1"/>
              <p:nvPr/>
            </p:nvSpPr>
            <p:spPr>
              <a:xfrm>
                <a:off x="3484550" y="3788086"/>
                <a:ext cx="466538" cy="325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550" y="3788086"/>
                <a:ext cx="466538" cy="3250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stCxn id="26" idx="6"/>
            <a:endCxn id="53" idx="2"/>
          </p:cNvCxnSpPr>
          <p:nvPr/>
        </p:nvCxnSpPr>
        <p:spPr>
          <a:xfrm>
            <a:off x="2859259" y="3971207"/>
            <a:ext cx="6467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780266" y="3720373"/>
                <a:ext cx="586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10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#,</m:t>
                      </m:r>
                      <m:r>
                        <a:rPr lang="en-US" sz="105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266" y="3720373"/>
                <a:ext cx="586415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urved Connector 56"/>
          <p:cNvCxnSpPr>
            <a:stCxn id="53" idx="3"/>
            <a:endCxn id="53" idx="5"/>
          </p:cNvCxnSpPr>
          <p:nvPr/>
        </p:nvCxnSpPr>
        <p:spPr>
          <a:xfrm rot="16200000" flipH="1">
            <a:off x="3708072" y="3972340"/>
            <a:ext cx="12700" cy="285704"/>
          </a:xfrm>
          <a:prstGeom prst="curvedConnector3">
            <a:avLst>
              <a:gd name="adj1" fmla="val 226961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430915" y="4336391"/>
                <a:ext cx="5864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050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0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915" y="4336391"/>
                <a:ext cx="586415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6"/>
              <p:cNvSpPr txBox="1"/>
              <p:nvPr/>
            </p:nvSpPr>
            <p:spPr>
              <a:xfrm>
                <a:off x="4540229" y="3783620"/>
                <a:ext cx="421013" cy="324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229" y="3783620"/>
                <a:ext cx="421013" cy="32476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>
            <a:stCxn id="53" idx="6"/>
          </p:cNvCxnSpPr>
          <p:nvPr/>
        </p:nvCxnSpPr>
        <p:spPr>
          <a:xfrm flipV="1">
            <a:off x="3910094" y="3970145"/>
            <a:ext cx="616025" cy="10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941407" y="3674402"/>
                <a:ext cx="586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10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#,</m:t>
                      </m:r>
                      <m:r>
                        <a:rPr lang="en-US" sz="1050" b="1" i="1" dirty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407" y="3674402"/>
                <a:ext cx="586415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/>
          <p:nvPr/>
        </p:nvSpPr>
        <p:spPr>
          <a:xfrm>
            <a:off x="1215190" y="1662353"/>
            <a:ext cx="404046" cy="4072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"/>
              <p:cNvSpPr txBox="1"/>
              <p:nvPr/>
            </p:nvSpPr>
            <p:spPr>
              <a:xfrm>
                <a:off x="1172338" y="1670494"/>
                <a:ext cx="4216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38" y="1670494"/>
                <a:ext cx="421654" cy="307777"/>
              </a:xfrm>
              <a:prstGeom prst="rect">
                <a:avLst/>
              </a:prstGeom>
              <a:blipFill>
                <a:blip r:embed="rId1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>
            <a:stCxn id="15" idx="0"/>
            <a:endCxn id="68" idx="4"/>
          </p:cNvCxnSpPr>
          <p:nvPr/>
        </p:nvCxnSpPr>
        <p:spPr>
          <a:xfrm flipH="1" flipV="1">
            <a:off x="1417213" y="2069606"/>
            <a:ext cx="229" cy="6650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47079" y="2283908"/>
                <a:ext cx="586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0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79" y="2283908"/>
                <a:ext cx="586415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Curved Connector 71"/>
          <p:cNvCxnSpPr>
            <a:stCxn id="68" idx="1"/>
            <a:endCxn id="68" idx="7"/>
          </p:cNvCxnSpPr>
          <p:nvPr/>
        </p:nvCxnSpPr>
        <p:spPr>
          <a:xfrm rot="5400000" flipH="1" flipV="1">
            <a:off x="1417213" y="1579142"/>
            <a:ext cx="12700" cy="285704"/>
          </a:xfrm>
          <a:prstGeom prst="curvedConnector3">
            <a:avLst>
              <a:gd name="adj1" fmla="val 226961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81152" y="1181952"/>
                <a:ext cx="58641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105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52" y="1181952"/>
                <a:ext cx="586415" cy="25391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6"/>
              <p:cNvSpPr txBox="1"/>
              <p:nvPr/>
            </p:nvSpPr>
            <p:spPr>
              <a:xfrm>
                <a:off x="2424317" y="1687396"/>
                <a:ext cx="4716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4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317" y="1687396"/>
                <a:ext cx="471668" cy="307777"/>
              </a:xfrm>
              <a:prstGeom prst="rect">
                <a:avLst/>
              </a:prstGeom>
              <a:blipFill>
                <a:blip r:embed="rId2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>
            <a:stCxn id="68" idx="6"/>
            <a:endCxn id="79" idx="2"/>
          </p:cNvCxnSpPr>
          <p:nvPr/>
        </p:nvCxnSpPr>
        <p:spPr>
          <a:xfrm>
            <a:off x="1619236" y="1865980"/>
            <a:ext cx="841089" cy="195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738009" y="1569175"/>
                <a:ext cx="586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009" y="1569175"/>
                <a:ext cx="586415" cy="2616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Curved Connector 79"/>
          <p:cNvCxnSpPr/>
          <p:nvPr/>
        </p:nvCxnSpPr>
        <p:spPr>
          <a:xfrm rot="5400000" flipH="1" flipV="1">
            <a:off x="2645658" y="1579629"/>
            <a:ext cx="10830" cy="285703"/>
          </a:xfrm>
          <a:prstGeom prst="curvedConnector3">
            <a:avLst>
              <a:gd name="adj1" fmla="val 235067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339300" y="1071492"/>
                <a:ext cx="5864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050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0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300" y="1071492"/>
                <a:ext cx="586415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6"/>
              <p:cNvSpPr txBox="1"/>
              <p:nvPr/>
            </p:nvSpPr>
            <p:spPr>
              <a:xfrm>
                <a:off x="3500389" y="1697928"/>
                <a:ext cx="4216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389" y="1697928"/>
                <a:ext cx="421654" cy="307777"/>
              </a:xfrm>
              <a:prstGeom prst="rect">
                <a:avLst/>
              </a:prstGeom>
              <a:blipFill>
                <a:blip r:embed="rId2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>
            <a:stCxn id="79" idx="6"/>
            <a:endCxn id="85" idx="2"/>
          </p:cNvCxnSpPr>
          <p:nvPr/>
        </p:nvCxnSpPr>
        <p:spPr>
          <a:xfrm>
            <a:off x="2864371" y="1885487"/>
            <a:ext cx="648347" cy="57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894689" y="1584839"/>
                <a:ext cx="586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10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#,</m:t>
                      </m:r>
                      <m:r>
                        <a:rPr lang="en-US" sz="1050" b="1" i="1" dirty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689" y="1584839"/>
                <a:ext cx="586415" cy="2616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226003" y="2511339"/>
                <a:ext cx="586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003" y="2511339"/>
                <a:ext cx="586415" cy="2616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Curved Connector 99"/>
          <p:cNvCxnSpPr>
            <a:stCxn id="68" idx="5"/>
            <a:endCxn id="53" idx="0"/>
          </p:cNvCxnSpPr>
          <p:nvPr/>
        </p:nvCxnSpPr>
        <p:spPr>
          <a:xfrm rot="16200000" flipH="1">
            <a:off x="1755261" y="1814768"/>
            <a:ext cx="1757615" cy="2148007"/>
          </a:xfrm>
          <a:prstGeom prst="curvedConnector3">
            <a:avLst>
              <a:gd name="adj1" fmla="val 13809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59549" y="3350198"/>
            <a:ext cx="404046" cy="4072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73804" y="3350198"/>
                <a:ext cx="4598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04" y="3350198"/>
                <a:ext cx="459805" cy="307777"/>
              </a:xfrm>
              <a:prstGeom prst="rect">
                <a:avLst/>
              </a:prstGeom>
              <a:blipFill>
                <a:blip r:embed="rId2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urved Connector 63"/>
          <p:cNvCxnSpPr/>
          <p:nvPr/>
        </p:nvCxnSpPr>
        <p:spPr>
          <a:xfrm rot="16200000" flipH="1">
            <a:off x="549706" y="3608142"/>
            <a:ext cx="10830" cy="285703"/>
          </a:xfrm>
          <a:prstGeom prst="curvedConnector3">
            <a:avLst>
              <a:gd name="adj1" fmla="val 235067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85750" y="3933807"/>
                <a:ext cx="58641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0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05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05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3933807"/>
                <a:ext cx="586415" cy="25391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stCxn id="37" idx="2"/>
          </p:cNvCxnSpPr>
          <p:nvPr/>
        </p:nvCxnSpPr>
        <p:spPr>
          <a:xfrm flipH="1" flipV="1">
            <a:off x="765713" y="3616188"/>
            <a:ext cx="444923" cy="3536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 rot="2218976">
                <a:off x="783296" y="3610926"/>
                <a:ext cx="5864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0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05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50" b="1" i="1" dirty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105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18976">
                <a:off x="783296" y="3610926"/>
                <a:ext cx="586415" cy="2616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 flipV="1">
            <a:off x="724315" y="3088277"/>
            <a:ext cx="515971" cy="3578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68708" y="2245264"/>
                <a:ext cx="6744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a-IR" sz="14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4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08" y="2245264"/>
                <a:ext cx="674480" cy="307777"/>
              </a:xfrm>
              <a:prstGeom prst="rect">
                <a:avLst/>
              </a:prstGeom>
              <a:blipFill>
                <a:blip r:embed="rId3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641545" y="2478115"/>
                <a:ext cx="6744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4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545" y="2478115"/>
                <a:ext cx="674480" cy="307777"/>
              </a:xfrm>
              <a:prstGeom prst="rect">
                <a:avLst/>
              </a:prstGeom>
              <a:blipFill>
                <a:blip r:embed="rId3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823083" y="3915735"/>
                <a:ext cx="6744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a-IR" sz="14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4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4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083" y="3915735"/>
                <a:ext cx="674480" cy="307777"/>
              </a:xfrm>
              <a:prstGeom prst="rect">
                <a:avLst/>
              </a:prstGeom>
              <a:blipFill>
                <a:blip r:embed="rId3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1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ترکیب ماشین های تورینگ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dirty="0"/>
              <a:t>میدانیم ماشین تورینگ میتواند بعنوان مدل ساده شده کامپیوترهای رقمی باشد.</a:t>
            </a:r>
          </a:p>
          <a:p>
            <a:pPr>
              <a:lnSpc>
                <a:spcPct val="150000"/>
              </a:lnSpc>
            </a:pPr>
            <a:r>
              <a:rPr lang="fa-IR" sz="2800" dirty="0"/>
              <a:t>در کامپیوترهای رقمی، چند عملیات اولیه، اجزای ساخت عملیات پیچیده تر میباشند.</a:t>
            </a:r>
          </a:p>
          <a:p>
            <a:pPr>
              <a:lnSpc>
                <a:spcPct val="150000"/>
              </a:lnSpc>
            </a:pPr>
            <a:r>
              <a:rPr lang="fa-IR" sz="2800" dirty="0"/>
              <a:t>در ماشین تورینگ عملیات ساده میتوانند در کنار یکدیگر قرار گیرند.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1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9-12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851" y="1333993"/>
                <a:ext cx="11328838" cy="516614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a-IR" sz="2000" dirty="0"/>
                  <a:t>یک ماشین تورینگ طراحی کنید که تابع زیر را محاسبه کند: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; 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ct val="100000"/>
                  </a:lnSpc>
                </a:pPr>
                <a:r>
                  <a:rPr lang="fa-IR" sz="2000" dirty="0"/>
                  <a:t>فرض کنید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000" dirty="0"/>
                  <a:t> اعداد صحیح مثبت در نمایش یکانی باشند.</a:t>
                </a:r>
                <a:endParaRPr lang="en-US" sz="2000" dirty="0"/>
              </a:p>
              <a:p>
                <a:pPr>
                  <a:lnSpc>
                    <a:spcPct val="100000"/>
                  </a:lnSpc>
                </a:pPr>
                <a:r>
                  <a:rPr lang="fa-IR" sz="2000" dirty="0"/>
                  <a:t>اغلب برای ترکیب ماشین های تورینگ از نمایش نمودار بلوکی استفاده میشود.</a:t>
                </a:r>
              </a:p>
              <a:p>
                <a:pPr>
                  <a:lnSpc>
                    <a:spcPct val="100000"/>
                  </a:lnSpc>
                </a:pPr>
                <a:r>
                  <a:rPr lang="fa-IR" sz="2000" dirty="0"/>
                  <a:t>برای مقایسه کننده از ایده مثال 9-11، و برای جمع کننده از ایده موجود در مثال 9-9 با حالات شاخص گذاری شده بوسیله اندیس های (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a-IR" sz="2000" dirty="0"/>
                  <a:t>) استفاده میکنیم.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brk m:alnAt="7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brk m:alnAt="7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brk m:alnAt="7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sSup>
                      <m:sSup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{"/>
                        <m:endChr m:val="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; 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a-IR" sz="2000" dirty="0"/>
              </a:p>
              <a:p>
                <a:pPr>
                  <a:lnSpc>
                    <a:spcPct val="100000"/>
                  </a:lnSpc>
                </a:pPr>
                <a:r>
                  <a:rPr lang="fa-IR" sz="2000" dirty="0"/>
                  <a:t>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sz="20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sz="2000" dirty="0"/>
                  <a:t> را به ترتیب بعنوان حالات اولیه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sz="2000" dirty="0"/>
                  <a:t> و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a-IR" sz="2000" dirty="0"/>
                  <a:t> درنظر بگیریم، میبینیم که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a-IR" sz="2000" dirty="0"/>
                  <a:t> ،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sz="2000" dirty="0"/>
                  <a:t> یا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a-IR" sz="2000" dirty="0"/>
                  <a:t> را به کار می اندازد.</a:t>
                </a:r>
                <a:endParaRPr lang="en-US" sz="2000" dirty="0"/>
              </a:p>
              <a:p>
                <a:pPr>
                  <a:lnSpc>
                    <a:spcPct val="100000"/>
                  </a:lnSpc>
                </a:pPr>
                <a:r>
                  <a:rPr lang="fa-IR" sz="2000" dirty="0"/>
                  <a:t>محاسبات انجام شده بوسیله جمع کننده عبارت خواهد بود از: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brk m:alnAt="7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brk m:alnAt="7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brk m:alnAt="7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sSup>
                      <m:sSup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m:rPr>
                        <m:brk m:alnAt="7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brk m:alnAt="7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fa-IR" sz="2000" dirty="0"/>
              </a:p>
              <a:p>
                <a:pPr>
                  <a:lnSpc>
                    <a:spcPct val="100000"/>
                  </a:lnSpc>
                </a:pPr>
                <a:r>
                  <a:rPr lang="fa-IR" sz="2000" dirty="0"/>
                  <a:t>و محاسبات انجام شده بوسیله پاک کننده عبارت خواهد بود از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brk m:alnAt="7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brk m:alnAt="7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brk m:alnAt="7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sSup>
                      <m:sSup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⟼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m:rPr>
                        <m:brk m:alnAt="7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fa-IR" sz="2000" dirty="0"/>
              </a:p>
              <a:p>
                <a:pPr>
                  <a:lnSpc>
                    <a:spcPct val="10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1" y="1333993"/>
                <a:ext cx="11328838" cy="5166142"/>
              </a:xfrm>
              <a:blipFill>
                <a:blip r:embed="rId2"/>
                <a:stretch>
                  <a:fillRect t="-708" r="-108" b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582" y="451781"/>
            <a:ext cx="5967626" cy="1793290"/>
            <a:chOff x="595768" y="1686757"/>
            <a:chExt cx="5967626" cy="1793290"/>
          </a:xfrm>
        </p:grpSpPr>
        <p:sp>
          <p:nvSpPr>
            <p:cNvPr id="5" name="Rectangle 4"/>
            <p:cNvSpPr/>
            <p:nvPr/>
          </p:nvSpPr>
          <p:spPr>
            <a:xfrm>
              <a:off x="1615736" y="1686757"/>
              <a:ext cx="3852909" cy="17932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95768" y="2265570"/>
                  <a:ext cx="78431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brk m:alnAt="7"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68" y="2265570"/>
                  <a:ext cx="78431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flipV="1">
              <a:off x="1380085" y="2450236"/>
              <a:ext cx="510859" cy="46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897536" y="2189227"/>
              <a:ext cx="1030001" cy="5220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43824" y="2173236"/>
              <a:ext cx="10155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Comparer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56962" y="1743553"/>
              <a:ext cx="1030001" cy="5220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03250" y="1727562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Adder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56962" y="2827473"/>
              <a:ext cx="1030001" cy="5220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03250" y="2811482"/>
              <a:ext cx="706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Eraser</a:t>
              </a:r>
            </a:p>
          </p:txBody>
        </p:sp>
        <p:cxnSp>
          <p:nvCxnSpPr>
            <p:cNvPr id="19" name="Straight Arrow Connector 18"/>
            <p:cNvCxnSpPr>
              <a:stCxn id="9" idx="3"/>
            </p:cNvCxnSpPr>
            <p:nvPr/>
          </p:nvCxnSpPr>
          <p:spPr>
            <a:xfrm flipV="1">
              <a:off x="2927537" y="2004561"/>
              <a:ext cx="829425" cy="4456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7" idx="1"/>
            </p:cNvCxnSpPr>
            <p:nvPr/>
          </p:nvCxnSpPr>
          <p:spPr>
            <a:xfrm>
              <a:off x="2927537" y="2450236"/>
              <a:ext cx="829425" cy="638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 rot="19874244">
                  <a:off x="2888162" y="1892273"/>
                  <a:ext cx="8544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brk m:alnAt="7"/>
                          </m:r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74244">
                  <a:off x="2888162" y="1892273"/>
                  <a:ext cx="85446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 rot="2222407">
                  <a:off x="2888161" y="2690998"/>
                  <a:ext cx="85446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brk m:alnAt="7"/>
                          </m:r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22407">
                  <a:off x="2888161" y="2690998"/>
                  <a:ext cx="8544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Elbow Connector 27"/>
            <p:cNvCxnSpPr>
              <a:stCxn id="15" idx="3"/>
              <a:endCxn id="17" idx="3"/>
            </p:cNvCxnSpPr>
            <p:nvPr/>
          </p:nvCxnSpPr>
          <p:spPr>
            <a:xfrm>
              <a:off x="4786963" y="2004562"/>
              <a:ext cx="12700" cy="1083920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012264" y="2521335"/>
              <a:ext cx="644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4737654" y="1720169"/>
                  <a:ext cx="82881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brk m:alnAt="7"/>
                          </m:r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7654" y="1720169"/>
                  <a:ext cx="82881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918197" y="3014725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197" y="3014725"/>
                  <a:ext cx="36580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598002" y="2367446"/>
                  <a:ext cx="9653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brk m:alnAt="7"/>
                          </m:r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8002" y="2367446"/>
                  <a:ext cx="96539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154279" y="2375631"/>
                  <a:ext cx="45146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279" y="2375631"/>
                  <a:ext cx="451469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4012142" y="1916180"/>
                  <a:ext cx="4521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2142" y="1916180"/>
                  <a:ext cx="452175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025988" y="3005778"/>
                  <a:ext cx="45801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988" y="3005778"/>
                  <a:ext cx="458011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2249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9-14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000" dirty="0"/>
                  <a:t>یک ماشین تورینگ طراحی کنید که دو عدد صحیح مثبت را در علامت گذاری یکانی ضرب نماید.</a:t>
                </a:r>
              </a:p>
              <a:p>
                <a:r>
                  <a:rPr lang="fa-IR" sz="2000" dirty="0"/>
                  <a:t>حل: فرض کنید محتویات اولیه و نهایی نوار بصورت زیر باشد</a:t>
                </a:r>
              </a:p>
              <a:p>
                <a:r>
                  <a:rPr lang="fa-IR" sz="2000" dirty="0"/>
                  <a:t>شبه کد زیر مراحل اصلی این فرایند را نشان میدهد:</a:t>
                </a:r>
              </a:p>
              <a:p>
                <a:r>
                  <a:rPr lang="fa-IR" sz="2000" dirty="0"/>
                  <a:t>1- مراحل زیر را آنقدر تکرار کنید که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sz="2000" dirty="0"/>
                  <a:t> شامل هیچ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2000" dirty="0"/>
                  <a:t> نباشد:</a:t>
                </a:r>
              </a:p>
              <a:p>
                <a:pPr lvl="1"/>
                <a:r>
                  <a:rPr lang="fa-IR" sz="1800" dirty="0"/>
                  <a:t>یک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1800" dirty="0"/>
                  <a:t> در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sz="1800" dirty="0"/>
                  <a:t> بیابید و آنرا با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1800" dirty="0"/>
                  <a:t> جایگزین کنید.</a:t>
                </a:r>
              </a:p>
              <a:p>
                <a:pPr lvl="1"/>
                <a:r>
                  <a:rPr lang="fa-IR" sz="1800" dirty="0"/>
                  <a:t>سمت چپ ترین </a:t>
                </a:r>
                <a14:m>
                  <m:oMath xmlns:m="http://schemas.openxmlformats.org/officeDocument/2006/math">
                    <m:r>
                      <a:rPr lang="fa-IR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 </a:t>
                </a:r>
                <a:r>
                  <a:rPr lang="fa-IR" sz="1800" dirty="0"/>
                  <a:t>را با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1800" dirty="0"/>
                  <a:t> جایگزین نمایید.</a:t>
                </a:r>
              </a:p>
              <a:p>
                <a:r>
                  <a:rPr lang="fa-IR" sz="2000" dirty="0"/>
                  <a:t>2- همه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2000" dirty="0"/>
                  <a:t> ها را با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2000" dirty="0"/>
                  <a:t> جایگزین نمایید.</a:t>
                </a:r>
                <a:endParaRPr lang="en-US" sz="2000" dirty="0"/>
              </a:p>
              <a:p>
                <a:endParaRPr lang="fa-I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33105" y="2587768"/>
            <a:ext cx="4399513" cy="761703"/>
            <a:chOff x="750860" y="1593469"/>
            <a:chExt cx="4399513" cy="761703"/>
          </a:xfrm>
        </p:grpSpPr>
        <p:sp>
          <p:nvSpPr>
            <p:cNvPr id="47" name="Rectangle 46"/>
            <p:cNvSpPr/>
            <p:nvPr/>
          </p:nvSpPr>
          <p:spPr>
            <a:xfrm>
              <a:off x="1310994" y="1593469"/>
              <a:ext cx="31886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0     0    1    1    1     0     1    1     1    #</a:t>
              </a:r>
            </a:p>
          </p:txBody>
        </p:sp>
        <p:sp>
          <p:nvSpPr>
            <p:cNvPr id="48" name="Left Brace 47"/>
            <p:cNvSpPr/>
            <p:nvPr/>
          </p:nvSpPr>
          <p:spPr>
            <a:xfrm rot="16200000">
              <a:off x="2296645" y="1551083"/>
              <a:ext cx="92766" cy="9000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2188241" y="1971603"/>
                  <a:ext cx="23801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8241" y="1971603"/>
                  <a:ext cx="238015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Left Brace 49"/>
            <p:cNvSpPr/>
            <p:nvPr/>
          </p:nvSpPr>
          <p:spPr>
            <a:xfrm rot="16200000">
              <a:off x="3536264" y="1535841"/>
              <a:ext cx="103338" cy="9000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3417877" y="1985840"/>
                  <a:ext cx="23801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7877" y="1985840"/>
                  <a:ext cx="238015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28205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/>
            <p:cNvCxnSpPr/>
            <p:nvPr/>
          </p:nvCxnSpPr>
          <p:spPr>
            <a:xfrm>
              <a:off x="750860" y="1607777"/>
              <a:ext cx="439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58373" y="1901631"/>
              <a:ext cx="439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1880713" y="1607777"/>
              <a:ext cx="307528" cy="29385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90119" y="1607777"/>
              <a:ext cx="307528" cy="29385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277695" y="1607777"/>
              <a:ext cx="307528" cy="29385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721959" y="1607777"/>
              <a:ext cx="307528" cy="29385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331365" y="1607777"/>
              <a:ext cx="307528" cy="29385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118941" y="1607777"/>
              <a:ext cx="307528" cy="29385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1999" y="3780782"/>
            <a:ext cx="6127513" cy="778693"/>
            <a:chOff x="689754" y="2786483"/>
            <a:chExt cx="6127513" cy="778693"/>
          </a:xfrm>
        </p:grpSpPr>
        <p:grpSp>
          <p:nvGrpSpPr>
            <p:cNvPr id="13" name="Group 12"/>
            <p:cNvGrpSpPr/>
            <p:nvPr/>
          </p:nvGrpSpPr>
          <p:grpSpPr>
            <a:xfrm>
              <a:off x="689754" y="2808935"/>
              <a:ext cx="6127513" cy="293855"/>
              <a:chOff x="1044799" y="1828802"/>
              <a:chExt cx="6127513" cy="293855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044799" y="1828802"/>
                <a:ext cx="61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052312" y="2122656"/>
                <a:ext cx="61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2784058" y="1828802"/>
                <a:ext cx="307528" cy="2938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571634" y="1828802"/>
                <a:ext cx="307528" cy="2938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015898" y="1828802"/>
                <a:ext cx="307528" cy="2938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625304" y="1828802"/>
                <a:ext cx="307528" cy="2938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412880" y="1828802"/>
                <a:ext cx="307528" cy="2938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830323" y="1828802"/>
                <a:ext cx="307528" cy="2938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439729" y="1828802"/>
                <a:ext cx="307528" cy="2938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227305" y="1828802"/>
                <a:ext cx="307528" cy="29385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937303" y="2786483"/>
              <a:ext cx="41088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0    1        .     .</a:t>
              </a:r>
              <a:r>
                <a:rPr lang="fa-IR" sz="1400" dirty="0"/>
                <a:t> </a:t>
              </a:r>
              <a:r>
                <a:rPr lang="en-US" sz="1400" dirty="0"/>
                <a:t>   .      1    0     1     1    1    0     1    1     1    #</a:t>
              </a:r>
            </a:p>
          </p:txBody>
        </p:sp>
        <p:sp>
          <p:nvSpPr>
            <p:cNvPr id="80" name="Left Brace 79"/>
            <p:cNvSpPr/>
            <p:nvPr/>
          </p:nvSpPr>
          <p:spPr>
            <a:xfrm rot="16200000">
              <a:off x="3461452" y="2752242"/>
              <a:ext cx="92766" cy="9000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3310385" y="3195844"/>
                  <a:ext cx="41157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385" y="3195844"/>
                  <a:ext cx="41157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Left Brace 81"/>
            <p:cNvSpPr/>
            <p:nvPr/>
          </p:nvSpPr>
          <p:spPr>
            <a:xfrm rot="16200000">
              <a:off x="4678119" y="2736999"/>
              <a:ext cx="103338" cy="9000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4577787" y="3186999"/>
                  <a:ext cx="238015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787" y="3186999"/>
                  <a:ext cx="23801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28205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Left Brace 83"/>
            <p:cNvSpPr/>
            <p:nvPr/>
          </p:nvSpPr>
          <p:spPr>
            <a:xfrm rot="16200000">
              <a:off x="1930566" y="2441879"/>
              <a:ext cx="82811" cy="151076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1621702" y="3155856"/>
                  <a:ext cx="39730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1702" y="3155856"/>
                  <a:ext cx="397302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7692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8172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1346166"/>
          </a:xfrm>
        </p:spPr>
        <p:txBody>
          <a:bodyPr>
            <a:noAutofit/>
          </a:bodyPr>
          <a:lstStyle/>
          <a:p>
            <a:r>
              <a:rPr lang="fa-IR" sz="3200" dirty="0"/>
              <a:t>آلن تورینگ (</a:t>
            </a:r>
            <a:r>
              <a:rPr lang="en-US" sz="3200" dirty="0"/>
              <a:t>Alan Turing</a:t>
            </a:r>
            <a:r>
              <a:rPr lang="fa-IR" sz="3200" dirty="0"/>
              <a:t>)</a:t>
            </a:r>
            <a:br>
              <a:rPr lang="en-US" sz="3200" dirty="0"/>
            </a:br>
            <a:r>
              <a:rPr lang="en-US" sz="3200" dirty="0"/>
              <a:t>(1912-1954)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502" y="1240077"/>
            <a:ext cx="8010797" cy="516614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ریاضیدان ومنطق دان</a:t>
            </a:r>
          </a:p>
          <a:p>
            <a:pPr>
              <a:lnSpc>
                <a:spcPct val="150000"/>
              </a:lnSpc>
            </a:pPr>
            <a:r>
              <a:rPr lang="fa-IR" dirty="0"/>
              <a:t>متخصص علوم کامپیوتر</a:t>
            </a:r>
          </a:p>
          <a:p>
            <a:pPr>
              <a:lnSpc>
                <a:spcPct val="150000"/>
              </a:lnSpc>
            </a:pPr>
            <a:r>
              <a:rPr lang="fa-IR" dirty="0"/>
              <a:t>ماشین تورینگ را در 1936 ابداع کرد.</a:t>
            </a:r>
          </a:p>
          <a:p>
            <a:pPr>
              <a:lnSpc>
                <a:spcPct val="150000"/>
              </a:lnSpc>
            </a:pPr>
            <a:r>
              <a:rPr lang="fa-IR" dirty="0"/>
              <a:t>ماشین تورینگ ساختاری ریاضی است که نحوه محاسبه یا فکرکردن کامپیوتر را مدلسازی می کند.</a:t>
            </a:r>
          </a:p>
          <a:p>
            <a:pPr>
              <a:lnSpc>
                <a:spcPct val="150000"/>
              </a:lnSpc>
            </a:pPr>
            <a:r>
              <a:rPr lang="fa-IR" dirty="0"/>
              <a:t>ماشین تورینگ برخلاف سادگی آن می‌تواند منطقی الگوریتم محاسباتی را مدلسازی کند.</a:t>
            </a:r>
          </a:p>
          <a:p>
            <a:pPr>
              <a:lnSpc>
                <a:spcPct val="150000"/>
              </a:lnSpc>
            </a:pPr>
            <a:r>
              <a:rPr lang="fa-IR" dirty="0"/>
              <a:t>ماشین تورینگ به دانشمندان علوم کامپیوتر کمک می‌کند تا محدودیت‌های محاسبات مکانیکی یا الکترونیکی را دریابند.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8" name="Content Placeholder 6" descr="Alan_Turing_pho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168400"/>
            <a:ext cx="2349500" cy="244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3450"/>
            <a:ext cx="37719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1664680"/>
          </a:xfrm>
        </p:spPr>
        <p:txBody>
          <a:bodyPr>
            <a:normAutofit fontScale="90000"/>
          </a:bodyPr>
          <a:lstStyle/>
          <a:p>
            <a:r>
              <a:rPr lang="fa-IR" dirty="0"/>
              <a:t>آلن تورینگ (</a:t>
            </a:r>
            <a:r>
              <a:rPr lang="en-US" dirty="0"/>
              <a:t>Alan Turing</a:t>
            </a:r>
            <a:r>
              <a:rPr lang="fa-IR" dirty="0"/>
              <a:t>)</a:t>
            </a:r>
            <a:br>
              <a:rPr lang="en-US" dirty="0"/>
            </a:br>
            <a:r>
              <a:rPr lang="en-US" dirty="0"/>
              <a:t>(1912-1954)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594" y="1240077"/>
            <a:ext cx="4943705" cy="516614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fa-IR" dirty="0"/>
              <a:t>تصویر ماشین بامب که توسط تورینگ بازسازی شده است.</a:t>
            </a:r>
          </a:p>
          <a:p>
            <a:pPr>
              <a:lnSpc>
                <a:spcPct val="150000"/>
              </a:lnSpc>
            </a:pPr>
            <a:r>
              <a:rPr lang="fa-IR" dirty="0"/>
              <a:t>آلن تورینگ در خلال جنگ جهانی دوم برای انگلستان و جبهه‌ی متفقین فعالیت می‌کرد. او در یک مرکز آموزشی </a:t>
            </a:r>
            <a:r>
              <a:rPr lang="fa-IR" dirty="0">
                <a:solidFill>
                  <a:srgbClr val="FF0000"/>
                </a:solidFill>
              </a:rPr>
              <a:t>رمزنگاری</a:t>
            </a:r>
            <a:r>
              <a:rPr lang="fa-IR" dirty="0"/>
              <a:t> تعلیم دیده و در پروژه‌ای برای رمزگشایی ارتباط نیروهای دریایی نازی‌ها نقش مدیر را برعهده داشت. </a:t>
            </a:r>
          </a:p>
          <a:p>
            <a:pPr>
              <a:lnSpc>
                <a:spcPct val="150000"/>
              </a:lnSpc>
            </a:pPr>
            <a:r>
              <a:rPr lang="fa-IR" dirty="0"/>
              <a:t>هدف اصلی تیم تحت رهبری او، </a:t>
            </a:r>
            <a:r>
              <a:rPr lang="fa-IR" dirty="0">
                <a:solidFill>
                  <a:srgbClr val="FF0000"/>
                </a:solidFill>
              </a:rPr>
              <a:t>رمزگشایی پیام‌های ماشین معروف آلمانی‌ها با نام انیگما بود</a:t>
            </a:r>
            <a:r>
              <a:rPr lang="fa-IR" dirty="0"/>
              <a:t>. روش‌هایی که تورینگ و تیمش در این پروژه ابداع کردند، سرعت رمزگشایی پیام‌های این ماشین را افزایش داده و موجب موفقیت‌های زیادی برای ارتش متفقین در جنگ جهانی دوم شد. </a:t>
            </a:r>
          </a:p>
          <a:p>
            <a:pPr>
              <a:lnSpc>
                <a:spcPct val="150000"/>
              </a:lnSpc>
            </a:pPr>
            <a:r>
              <a:rPr lang="fa-IR" dirty="0"/>
              <a:t>تورینگ ماشینی الکترو مکانیکی طراحی کرده بود که می‌توانست انیگما را سریع تر از بامبای سال ۱۹۳۲ کد شکنی کند. به دلیل ساخت لهستانی الاصل آن بامبا، بامب نامگذاری شد.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8" name="Content Placeholder 6" descr="Alan_Turing_pho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599822" cy="1664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4680"/>
            <a:ext cx="660059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تز تورینگ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/>
              <a:t>مباحث قبلی نشان داد که چگونه یک ماشین تورینگ میتواند از قسمت  های ساده تر ساخته شود.</a:t>
            </a:r>
          </a:p>
          <a:p>
            <a:r>
              <a:rPr lang="fa-IR" dirty="0"/>
              <a:t>استدلال هایی مشابه در اواسط دهه 1930 توسط </a:t>
            </a:r>
            <a:r>
              <a:rPr lang="en-US" dirty="0"/>
              <a:t>A.M. Turing</a:t>
            </a:r>
            <a:r>
              <a:rPr lang="fa-IR" dirty="0"/>
              <a:t> و دیگران مطرح شد که به فرضیه ای به نام تورینگ منجر گردید.</a:t>
            </a:r>
          </a:p>
          <a:p>
            <a:r>
              <a:rPr lang="fa-IR" dirty="0"/>
              <a:t>تز تورینگ در خصوص محاسبات مکانیکی صحبت میکند.</a:t>
            </a:r>
          </a:p>
          <a:p>
            <a:r>
              <a:rPr lang="fa-IR" dirty="0"/>
              <a:t>یک محاسبه، مکانیکی است اگر وفقط بتواند توسط ماشین تورینگ انجام شود.</a:t>
            </a:r>
          </a:p>
          <a:p>
            <a:r>
              <a:rPr lang="fa-IR" dirty="0"/>
              <a:t>یک سوال: آیا این تعریف به اندازه کافی گسترده هست که هر چیزی را تا کنون با کامپیوتر انجام میدادیم و یا در آینده انجام خواهیم داد را پوشش دهد؟</a:t>
            </a:r>
          </a:p>
          <a:p>
            <a:pPr lvl="1"/>
            <a:r>
              <a:rPr lang="fa-IR" dirty="0"/>
              <a:t>پاسخ بدون ابهام "بلی" به این پرسش ممکن نیست.</a:t>
            </a:r>
          </a:p>
          <a:p>
            <a:pPr lv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تز تورینگ 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56066"/>
          </a:xfrm>
        </p:spPr>
        <p:txBody>
          <a:bodyPr>
            <a:normAutofit fontScale="77500" lnSpcReduction="20000"/>
          </a:bodyPr>
          <a:lstStyle/>
          <a:p>
            <a:r>
              <a:rPr lang="fa-IR" dirty="0"/>
              <a:t>برخی استدلال ها در پذیرش تز تورینگ بعنوان تعریف یک محاسبه مکانیکی عبارتند از: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798960"/>
              </p:ext>
            </p:extLst>
          </p:nvPr>
        </p:nvGraphicFramePr>
        <p:xfrm>
          <a:off x="110191" y="1718816"/>
          <a:ext cx="11942762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6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EEAA66-0D24-4AAF-9308-F8B53D699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067996-DCF5-4ABB-A781-F776B46CD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333C71-556E-4F52-931B-B9651B006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868C1D-B22D-4D02-9931-433BAF7F3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ماشین های مختلف تورینگ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535171"/>
              </p:ext>
            </p:extLst>
          </p:nvPr>
        </p:nvGraphicFramePr>
        <p:xfrm>
          <a:off x="109538" y="1168400"/>
          <a:ext cx="11942762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44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EEAA66-0D24-4AAF-9308-F8B53D699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E8F0F1-7C88-4BB7-8804-CBD6873B6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37F499-6270-46C0-8662-4ACE2CBB3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1512F8-8CF5-4ACF-B3C7-69773B139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7EDD74-DE91-46F1-A52C-0A933AD2C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D3E585-3701-29F3-4664-893AC45DD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687" y="190202"/>
            <a:ext cx="8250621" cy="926152"/>
          </a:xfrm>
        </p:spPr>
        <p:txBody>
          <a:bodyPr>
            <a:normAutofit fontScale="90000"/>
          </a:bodyPr>
          <a:lstStyle/>
          <a:p>
            <a:r>
              <a:rPr lang="fa-IR" dirty="0"/>
              <a:t>پایان فصل 9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59AB57-7FFA-0944-5705-30123F1367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AA1E3-5453-8068-FED9-0ECB59F9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93FBB-8AFE-16FC-8907-DE3579FE6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b="12308"/>
          <a:stretch/>
        </p:blipFill>
        <p:spPr>
          <a:xfrm>
            <a:off x="3373478" y="3217553"/>
            <a:ext cx="5356882" cy="3503922"/>
          </a:xfrm>
          <a:prstGeom prst="rect">
            <a:avLst/>
          </a:prstGeom>
        </p:spPr>
      </p:pic>
      <p:sp>
        <p:nvSpPr>
          <p:cNvPr id="2" name="Subtitle 5">
            <a:extLst>
              <a:ext uri="{FF2B5EF4-FFF2-40B4-BE49-F238E27FC236}">
                <a16:creationId xmlns:a16="http://schemas.microsoft.com/office/drawing/2014/main" id="{E4280FE8-7A17-D19C-064E-C45C6C15547A}"/>
              </a:ext>
            </a:extLst>
          </p:cNvPr>
          <p:cNvSpPr txBox="1">
            <a:spLocks/>
          </p:cNvSpPr>
          <p:nvPr/>
        </p:nvSpPr>
        <p:spPr>
          <a:xfrm>
            <a:off x="1733383" y="1478720"/>
            <a:ext cx="8637072" cy="1643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a-IR" dirty="0">
                <a:cs typeface="B Yekan" panose="00000400000000000000" pitchFamily="2" charset="-78"/>
              </a:rPr>
              <a:t>استفاده از این </a:t>
            </a:r>
            <a:r>
              <a:rPr lang="fa-IR" dirty="0" err="1">
                <a:cs typeface="B Yekan" panose="00000400000000000000" pitchFamily="2" charset="-78"/>
              </a:rPr>
              <a:t>اسلایدها</a:t>
            </a:r>
            <a:r>
              <a:rPr lang="fa-IR" dirty="0">
                <a:cs typeface="B Yekan" panose="00000400000000000000" pitchFamily="2" charset="-78"/>
              </a:rPr>
              <a:t> برای تمامی افراد اعم از اساتید محترم و دانشجویان گرامی در تمامی مقاطع تحصیلی و در دانشگاه ها و موسسات آموزشی کشور، مورد رضایت میباشد و امید است برای دانشجویان مفید باشد.</a:t>
            </a:r>
          </a:p>
          <a:p>
            <a:pPr>
              <a:lnSpc>
                <a:spcPct val="120000"/>
              </a:lnSpc>
            </a:pPr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081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fa-IR" sz="2800" dirty="0"/>
                  <a:t>در فصول قبل زبانهای مستقل از متن بررسی شدند.</a:t>
                </a:r>
              </a:p>
              <a:p>
                <a:r>
                  <a:rPr lang="fa-IR" sz="2800" dirty="0"/>
                  <a:t>برخی زبان های ساده مانند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𝑤𝑤</m:t>
                        </m:r>
                      </m:e>
                    </m:d>
                  </m:oMath>
                </a14:m>
                <a:r>
                  <a:rPr lang="fa-IR" sz="2800" dirty="0"/>
                  <a:t> مستقل از متن نیستند.</a:t>
                </a:r>
              </a:p>
              <a:p>
                <a:r>
                  <a:rPr lang="fa-IR" sz="2800" dirty="0"/>
                  <a:t>ما جهت تحلیل این گونه زبانها، نیازمند تعریفی فراتر از زبانهای مستقل از متن هستیم.</a:t>
                </a:r>
              </a:p>
              <a:p>
                <a:r>
                  <a:rPr lang="fa-IR" sz="2800" dirty="0"/>
                  <a:t>برای این کار به تصویر کلی یک ماشین بر میگردیم.</a:t>
                </a:r>
              </a:p>
              <a:p>
                <a:r>
                  <a:rPr lang="fa-IR" sz="2800" dirty="0"/>
                  <a:t>در این فصل یک تعریف رسمی از یک ماشین تورینگ شروع میکنیم.</a:t>
                </a:r>
              </a:p>
              <a:p>
                <a:r>
                  <a:rPr lang="fa-IR" sz="2800" dirty="0"/>
                  <a:t>نشان میدهیم، در حالی که مکانیسم ماشین تورینگ کاملاً مقدماتی است، این مفهوم برای پوشش فرایندهای بسیار پیچیده به اندازه کافی گسترده است.</a:t>
                </a:r>
              </a:p>
              <a:p>
                <a:r>
                  <a:rPr lang="fa-IR" sz="2800" dirty="0"/>
                  <a:t>در نهایت به </a:t>
                </a:r>
                <a:r>
                  <a:rPr lang="fa-IR" sz="2800" dirty="0">
                    <a:solidFill>
                      <a:srgbClr val="FF0000"/>
                    </a:solidFill>
                  </a:rPr>
                  <a:t>تز تورینگ</a:t>
                </a:r>
                <a:r>
                  <a:rPr lang="fa-IR" sz="2800" dirty="0"/>
                  <a:t> میرسیم که عقیده دارد هر فرایند محاسباتی، مانند آنهایی که توسط کامپیوترهای امروزی انجام میشود، میتواند بوسیله یک ماشین تورینگ انجام شود.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269" b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1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ماشین تورینگ استاندارد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9" y="1168088"/>
            <a:ext cx="11844920" cy="298814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a-IR" sz="2400" dirty="0"/>
              <a:t>اگرچه ما میتوانیم ماشین های متنوعی با وسایل ذخیره سازی پیچیده و پیشرفته تصور نماییم، </a:t>
            </a:r>
            <a:r>
              <a:rPr lang="fa-IR" sz="2400" dirty="0">
                <a:solidFill>
                  <a:srgbClr val="C00000"/>
                </a:solidFill>
              </a:rPr>
              <a:t>یک حافظه ماشین تورینگ در واقع بسیار ساده است</a:t>
            </a:r>
            <a:r>
              <a:rPr lang="fa-IR" sz="2400" dirty="0"/>
              <a:t>.</a:t>
            </a:r>
          </a:p>
          <a:p>
            <a:pPr>
              <a:lnSpc>
                <a:spcPct val="110000"/>
              </a:lnSpc>
            </a:pPr>
            <a:r>
              <a:rPr lang="fa-IR" sz="2400" dirty="0"/>
              <a:t>این حافظه میتواند بصورت یک </a:t>
            </a:r>
            <a:r>
              <a:rPr lang="fa-IR" sz="2400" dirty="0">
                <a:solidFill>
                  <a:srgbClr val="00B0F0"/>
                </a:solidFill>
              </a:rPr>
              <a:t>آرایه یک بعدی از سلولها</a:t>
            </a:r>
            <a:r>
              <a:rPr lang="fa-IR" sz="2400" dirty="0"/>
              <a:t> که هر سلول میتواند یک نماد را نگهداری کند، دیده شود.</a:t>
            </a:r>
          </a:p>
          <a:p>
            <a:pPr>
              <a:lnSpc>
                <a:spcPct val="110000"/>
              </a:lnSpc>
            </a:pPr>
            <a:r>
              <a:rPr lang="fa-IR" sz="2400" dirty="0"/>
              <a:t>این آرایه </a:t>
            </a:r>
            <a:r>
              <a:rPr lang="fa-IR" sz="2400" dirty="0">
                <a:solidFill>
                  <a:srgbClr val="00B0F0"/>
                </a:solidFill>
              </a:rPr>
              <a:t>از دوطرف نامحدود </a:t>
            </a:r>
            <a:r>
              <a:rPr lang="fa-IR" sz="2400" dirty="0"/>
              <a:t>است و بنابراین قابلیت نگهداری مقدار نامحدودی از اطلاعات را دارد.</a:t>
            </a:r>
          </a:p>
          <a:p>
            <a:pPr>
              <a:lnSpc>
                <a:spcPct val="110000"/>
              </a:lnSpc>
            </a:pPr>
            <a:r>
              <a:rPr lang="fa-IR" sz="2400" dirty="0"/>
              <a:t>اطلاعات میتواند به هر ترتیبی خوانده شده و یا تغییر یابد.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61275" y="4156237"/>
            <a:ext cx="6391463" cy="28472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B Yekan" panose="000004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B Yekan" panose="000004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B Yekan" panose="000004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B Yekan" panose="000004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dirty="0"/>
              <a:t>به این وسیله ذخیره سازی </a:t>
            </a:r>
            <a:r>
              <a:rPr lang="fa-IR" sz="2400" dirty="0">
                <a:solidFill>
                  <a:srgbClr val="C00000"/>
                </a:solidFill>
              </a:rPr>
              <a:t>نوار (</a:t>
            </a:r>
            <a:r>
              <a:rPr lang="en-US" sz="2400" dirty="0">
                <a:solidFill>
                  <a:srgbClr val="C00000"/>
                </a:solidFill>
              </a:rPr>
              <a:t>Tape</a:t>
            </a:r>
            <a:r>
              <a:rPr lang="fa-IR" sz="2400" dirty="0">
                <a:solidFill>
                  <a:srgbClr val="C00000"/>
                </a:solidFill>
              </a:rPr>
              <a:t>) </a:t>
            </a:r>
            <a:r>
              <a:rPr lang="fa-IR" sz="2400" dirty="0"/>
              <a:t>میگوییم.</a:t>
            </a:r>
          </a:p>
          <a:p>
            <a:r>
              <a:rPr lang="fa-IR" sz="2400" dirty="0"/>
              <a:t>در ارتباط با نوار حافظه، </a:t>
            </a:r>
            <a:r>
              <a:rPr lang="fa-IR" sz="2400" dirty="0">
                <a:solidFill>
                  <a:srgbClr val="C00000"/>
                </a:solidFill>
              </a:rPr>
              <a:t>یک نشانگر یا نوک خواندن و نوشتن وجود دارد که میتواند به راست یا چپ حرکت کند</a:t>
            </a:r>
            <a:r>
              <a:rPr lang="fa-IR" sz="2400" dirty="0"/>
              <a:t>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6755"/>
            <a:ext cx="5480779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تعریف 9-1: ماشین تورینگ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7622" y="1168088"/>
                <a:ext cx="8075116" cy="487711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fa-IR" sz="2400" dirty="0"/>
                  <a:t>هر ماشین تورینگ یک هفت تایی به فرم زیر می باشد</a:t>
                </a:r>
                <a:r>
                  <a:rPr lang="en-US" sz="2400" dirty="0"/>
                  <a:t> </a:t>
                </a:r>
                <a:r>
                  <a:rPr lang="fa-IR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algn="l" rtl="0"/>
                <a:endParaRPr lang="en-US" sz="2400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 — </a:t>
                </a:r>
                <a:r>
                  <a:rPr lang="fa-IR" sz="2400" dirty="0"/>
                  <a:t>مجموعه متنهای از حالت ها</a:t>
                </a:r>
                <a:endParaRPr lang="en-US" sz="2400" dirty="0"/>
              </a:p>
              <a:p>
                <a:pPr algn="l" rtl="0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l-GR" sz="2400" dirty="0"/>
                  <a:t> —</a:t>
                </a:r>
                <a:r>
                  <a:rPr lang="en-US" sz="2400" dirty="0"/>
                  <a:t> </a:t>
                </a:r>
                <a:r>
                  <a:rPr lang="fa-IR" sz="2400" dirty="0"/>
                  <a:t> الفبای مربوط به نوار حافظه (الفبای نوار)</a:t>
                </a:r>
                <a:endParaRPr lang="en-US" sz="2400" dirty="0"/>
              </a:p>
              <a:p>
                <a:pPr algn="l" rtl="0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l-GR" sz="2400" dirty="0"/>
                  <a:t> — </a:t>
                </a:r>
                <a:r>
                  <a:rPr lang="fa-IR" sz="2400" dirty="0"/>
                  <a:t>الفبای ورودی</a:t>
                </a:r>
                <a:endParaRPr lang="en-US" sz="2400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— </a:t>
                </a:r>
                <a:r>
                  <a:rPr lang="fa-IR" sz="2400" dirty="0"/>
                  <a:t>حالت اولیه</a:t>
                </a:r>
                <a:endParaRPr lang="en-US" sz="2400" dirty="0"/>
              </a:p>
              <a:p>
                <a:pPr algn="l" rtl="0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r>
                      <m:rPr>
                        <m:sty m:val="p"/>
                      </m:rPr>
                      <a:rPr lang="el-GR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/>
                  <a:t>— </a:t>
                </a:r>
                <a:r>
                  <a:rPr lang="fa-IR" sz="2400" dirty="0"/>
                  <a:t>نماد خاص که نماد </a:t>
                </a:r>
                <a:r>
                  <a:rPr lang="fa-IR" sz="2400" dirty="0">
                    <a:solidFill>
                      <a:srgbClr val="FF0000"/>
                    </a:solidFill>
                  </a:rPr>
                  <a:t>خالی</a:t>
                </a:r>
                <a:r>
                  <a:rPr lang="fa-IR" sz="2400" dirty="0"/>
                  <a:t> نامیده میشود</a:t>
                </a:r>
                <a:endParaRPr lang="en-US" sz="2400" dirty="0"/>
              </a:p>
              <a:p>
                <a:pPr algn="l" rtl="0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⊆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— </a:t>
                </a:r>
                <a:r>
                  <a:rPr lang="fa-IR" sz="2400" dirty="0"/>
                  <a:t>مجموعه حالات نهایی</a:t>
                </a:r>
                <a:endParaRPr lang="en-US" sz="2400" dirty="0"/>
              </a:p>
              <a:p>
                <a:pPr algn="l" rtl="0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l-GR" sz="2400" dirty="0"/>
                  <a:t> — </a:t>
                </a:r>
                <a:r>
                  <a:rPr lang="fa-IR" sz="2400" dirty="0"/>
                  <a:t>تابع انتقال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m:rPr>
                        <m:sty m:val="p"/>
                      </m:rPr>
                      <a:rPr lang="el-GR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r>
                      <m:rPr>
                        <m:sty m:val="p"/>
                      </m:rPr>
                      <a:rPr lang="el-GR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7622" y="1168088"/>
                <a:ext cx="8075116" cy="4877112"/>
              </a:xfrm>
              <a:blipFill>
                <a:blip r:embed="rId2"/>
                <a:stretch>
                  <a:fillRect l="-75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110191" y="1364343"/>
            <a:ext cx="3155523" cy="2021840"/>
            <a:chOff x="110191" y="2249714"/>
            <a:chExt cx="3155523" cy="2021840"/>
          </a:xfrm>
        </p:grpSpPr>
        <p:sp>
          <p:nvSpPr>
            <p:cNvPr id="6" name="Rectangle 5"/>
            <p:cNvSpPr/>
            <p:nvPr/>
          </p:nvSpPr>
          <p:spPr>
            <a:xfrm>
              <a:off x="110191" y="2249714"/>
              <a:ext cx="3155523" cy="202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9077" y="2415108"/>
              <a:ext cx="2084934" cy="68687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779172" y="2468267"/>
                  <a:ext cx="5277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72" y="2468267"/>
                  <a:ext cx="527709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/>
            <p:cNvGrpSpPr/>
            <p:nvPr/>
          </p:nvGrpSpPr>
          <p:grpSpPr>
            <a:xfrm rot="5400000">
              <a:off x="1243174" y="3014809"/>
              <a:ext cx="392397" cy="1545458"/>
              <a:chOff x="6410177" y="3625234"/>
              <a:chExt cx="266373" cy="133921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16200000">
                <a:off x="5744177" y="4298448"/>
                <a:ext cx="13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>
                <a:off x="6010549" y="4291234"/>
                <a:ext cx="13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 rot="16200000">
                <a:off x="6395726" y="4464550"/>
                <a:ext cx="295275" cy="26637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6200000">
                <a:off x="6395726" y="3879424"/>
                <a:ext cx="295275" cy="26637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728575" y="2447680"/>
              <a:ext cx="593082" cy="60132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24197" y="3142596"/>
              <a:ext cx="1726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Read-write head</a:t>
              </a:r>
            </a:p>
          </p:txBody>
        </p:sp>
        <p:cxnSp>
          <p:nvCxnSpPr>
            <p:cNvPr id="58" name="Curved Connector 57"/>
            <p:cNvCxnSpPr/>
            <p:nvPr/>
          </p:nvCxnSpPr>
          <p:spPr>
            <a:xfrm rot="16200000" flipH="1">
              <a:off x="851591" y="3116571"/>
              <a:ext cx="510391" cy="439146"/>
            </a:xfrm>
            <a:prstGeom prst="curved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1987763" y="3610350"/>
              <a:ext cx="616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Tape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30985" y="2353469"/>
              <a:ext cx="1401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Control Unit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9086917" y="3124573"/>
                <a:ext cx="21377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𝛴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l-GR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𝛤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−{#}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917" y="3124573"/>
                <a:ext cx="213770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72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تعریف 9-1: ماشین تورینگ (ادامه)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328838" cy="328876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fa-IR" dirty="0"/>
                  <a:t>تابع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fa-IR" dirty="0"/>
                  <a:t> یک تابع جزئی روی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m:rPr>
                        <m:sty m:val="p"/>
                      </m:rPr>
                      <a:rPr lang="el-GR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fa-IR" dirty="0"/>
                  <a:t>  است و تفسیر آن نحوه عملکرد ماشین تورینگ را ارائه میدهد.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fa-IR" dirty="0"/>
                  <a:t>: این تابع مشخص میکند که براساس وضعیت فعلی</a:t>
                </a:r>
                <a:r>
                  <a:rPr lang="en-US" dirty="0"/>
                  <a:t> </a:t>
                </a:r>
                <a:r>
                  <a:rPr lang="fa-IR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)، نمادی که خوانده میشود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)، جایگزین آن چه نمادی روی نوار باید نوشته شود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a-IR" dirty="0"/>
                  <a:t>) و نشانگر (هد) نوار به سمت راست یا چپ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a-IR" dirty="0"/>
                  <a:t>) برود.</a:t>
                </a:r>
              </a:p>
              <a:p>
                <a:r>
                  <a:rPr lang="fa-IR" dirty="0"/>
                  <a:t>عملکرد تابع انتقال بسیار قوی است. اغلب به آن </a:t>
                </a:r>
                <a:r>
                  <a:rPr lang="fa-IR" dirty="0">
                    <a:solidFill>
                      <a:srgbClr val="FF0000"/>
                    </a:solidFill>
                  </a:rPr>
                  <a:t>"برنامه" </a:t>
                </a:r>
                <a:r>
                  <a:rPr lang="fa-IR" dirty="0"/>
                  <a:t>هم میگویند.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328838" cy="3288768"/>
              </a:xfrm>
              <a:blipFill>
                <a:blip r:embed="rId2"/>
                <a:stretch>
                  <a:fillRect r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29599" y="4689518"/>
            <a:ext cx="7164151" cy="2021840"/>
            <a:chOff x="1304365" y="3541018"/>
            <a:chExt cx="7164151" cy="2021840"/>
          </a:xfrm>
        </p:grpSpPr>
        <p:grpSp>
          <p:nvGrpSpPr>
            <p:cNvPr id="5" name="Group 4"/>
            <p:cNvGrpSpPr/>
            <p:nvPr/>
          </p:nvGrpSpPr>
          <p:grpSpPr>
            <a:xfrm>
              <a:off x="1304365" y="3541018"/>
              <a:ext cx="7164151" cy="2021840"/>
              <a:chOff x="1304365" y="3541018"/>
              <a:chExt cx="7164151" cy="202184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304365" y="3541018"/>
                <a:ext cx="3155523" cy="2021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1973346" y="3759571"/>
                    <a:ext cx="57131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346" y="3759571"/>
                    <a:ext cx="57131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" name="Group 8"/>
              <p:cNvGrpSpPr/>
              <p:nvPr/>
            </p:nvGrpSpPr>
            <p:grpSpPr>
              <a:xfrm rot="5400000">
                <a:off x="2843074" y="3900388"/>
                <a:ext cx="419797" cy="2384310"/>
                <a:chOff x="6410177" y="3625234"/>
                <a:chExt cx="266373" cy="133921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 rot="16200000">
                  <a:off x="5744177" y="4298448"/>
                  <a:ext cx="13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>
                  <a:off x="6010549" y="4291234"/>
                  <a:ext cx="13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/>
                <p:nvPr/>
              </p:nvSpPr>
              <p:spPr>
                <a:xfrm rot="16200000">
                  <a:off x="6395726" y="4464550"/>
                  <a:ext cx="295275" cy="26637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 rot="16200000">
                  <a:off x="6395726" y="3879424"/>
                  <a:ext cx="295275" cy="26637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10" name="Oval 9"/>
              <p:cNvSpPr/>
              <p:nvPr/>
            </p:nvSpPr>
            <p:spPr>
              <a:xfrm>
                <a:off x="1922749" y="3738984"/>
                <a:ext cx="593082" cy="60132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Curved Connector 19"/>
              <p:cNvCxnSpPr>
                <a:endCxn id="17" idx="0"/>
              </p:cNvCxnSpPr>
              <p:nvPr/>
            </p:nvCxnSpPr>
            <p:spPr>
              <a:xfrm rot="16200000" flipH="1">
                <a:off x="2084675" y="4453615"/>
                <a:ext cx="448745" cy="409314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2251976" y="4800207"/>
                    <a:ext cx="44864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1976" y="4800207"/>
                    <a:ext cx="448649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2810253" y="4820491"/>
                    <a:ext cx="44864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10253" y="4820491"/>
                    <a:ext cx="44864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3315237" y="4851113"/>
                    <a:ext cx="42043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5" name="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5237" y="4851113"/>
                    <a:ext cx="420435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Rectangle 25"/>
              <p:cNvSpPr/>
              <p:nvPr/>
            </p:nvSpPr>
            <p:spPr>
              <a:xfrm>
                <a:off x="5312993" y="3541018"/>
                <a:ext cx="3155523" cy="2021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5913796" y="3759571"/>
                    <a:ext cx="57131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3796" y="3759571"/>
                    <a:ext cx="57131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8" name="Group 27"/>
              <p:cNvGrpSpPr/>
              <p:nvPr/>
            </p:nvGrpSpPr>
            <p:grpSpPr>
              <a:xfrm rot="5400000">
                <a:off x="6783524" y="3900388"/>
                <a:ext cx="419797" cy="2384310"/>
                <a:chOff x="6410177" y="3625234"/>
                <a:chExt cx="266373" cy="1339214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rot="16200000">
                  <a:off x="5744177" y="4298448"/>
                  <a:ext cx="13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16200000">
                  <a:off x="6010549" y="4291234"/>
                  <a:ext cx="1332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/>
                <p:cNvSpPr/>
                <p:nvPr/>
              </p:nvSpPr>
              <p:spPr>
                <a:xfrm rot="16200000">
                  <a:off x="6395726" y="4464550"/>
                  <a:ext cx="295275" cy="26637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rot="16200000">
                  <a:off x="6395726" y="3879424"/>
                  <a:ext cx="295275" cy="266372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33" name="Oval 32"/>
              <p:cNvSpPr/>
              <p:nvPr/>
            </p:nvSpPr>
            <p:spPr>
              <a:xfrm>
                <a:off x="5863199" y="3738984"/>
                <a:ext cx="593082" cy="60132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Curved Connector 33"/>
              <p:cNvCxnSpPr/>
              <p:nvPr/>
            </p:nvCxnSpPr>
            <p:spPr>
              <a:xfrm rot="16200000" flipH="1">
                <a:off x="6534680" y="4453615"/>
                <a:ext cx="448745" cy="409314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6192426" y="4800207"/>
                    <a:ext cx="4573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2426" y="4800207"/>
                    <a:ext cx="457305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6750703" y="4820491"/>
                    <a:ext cx="44864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0703" y="4820491"/>
                    <a:ext cx="448649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7255687" y="4851113"/>
                    <a:ext cx="42043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5687" y="4851113"/>
                    <a:ext cx="420435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2619342" y="3577979"/>
                  <a:ext cx="286790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9342" y="3577979"/>
                  <a:ext cx="2867901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1118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ماشین تورینگ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fa-IR" dirty="0"/>
                  <a:t>ماشین در حالت اولیه داد شده با مقداری اطلاعات روی نوار شروع به کار میکند.</a:t>
                </a:r>
              </a:p>
              <a:p>
                <a:r>
                  <a:rPr lang="fa-IR" dirty="0"/>
                  <a:t>سپس از میان دنباله ای از مراحل کنترل شده توسط تابع انتقال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fa-IR" dirty="0"/>
                  <a:t> گذر میکند.</a:t>
                </a:r>
              </a:p>
              <a:p>
                <a:r>
                  <a:rPr lang="fa-IR" dirty="0"/>
                  <a:t>در طی این فرایند محتویات هر سلول روی نوار ممکن است بررسی شده و چندین بار تغییر کند.</a:t>
                </a:r>
              </a:p>
              <a:p>
                <a:r>
                  <a:rPr lang="fa-IR" dirty="0"/>
                  <a:t>سرانجام، کل فرایند میتواند خاتمه یابد که در ماشین تورینگ یک حالت توقف وجود دارد.</a:t>
                </a:r>
              </a:p>
              <a:p>
                <a:r>
                  <a:rPr lang="fa-IR" dirty="0">
                    <a:solidFill>
                      <a:srgbClr val="C00000"/>
                    </a:solidFill>
                  </a:rPr>
                  <a:t>ماشین تورینگ در صورتی متوقف میشود که به یک پیکربندی برسد که برای آن تعریف نشده باشد</a:t>
                </a:r>
                <a:r>
                  <a:rPr lang="fa-IR" dirty="0"/>
                  <a:t>.</a:t>
                </a:r>
              </a:p>
              <a:p>
                <a:r>
                  <a:rPr lang="fa-IR" dirty="0"/>
                  <a:t>معمولاً </a:t>
                </a:r>
                <a:r>
                  <a:rPr lang="fa-IR" dirty="0">
                    <a:solidFill>
                      <a:srgbClr val="C00000"/>
                    </a:solidFill>
                  </a:rPr>
                  <a:t>برای حالتهای نهایی، انتقالی تعریف نمیشود</a:t>
                </a:r>
                <a:r>
                  <a:rPr lang="fa-IR" dirty="0"/>
                  <a:t>.</a:t>
                </a:r>
              </a:p>
              <a:p>
                <a:r>
                  <a:rPr lang="fa-IR" dirty="0"/>
                  <a:t>بدین ترتیب پس از قرار گرفتن ماشین در حالت نهایی، ماشین متوقف میشود.</a:t>
                </a:r>
              </a:p>
              <a:p>
                <a:r>
                  <a:rPr lang="fa-IR" dirty="0"/>
                  <a:t>البته بدلیل جزئی بودن تابع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fa-IR" dirty="0"/>
                  <a:t>، ممکن است ماشین در یکی از حالتهای غیرنهایی هم متوقف شود که در خصوص این شرایط صحبت خواهیم کرد.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7" r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118408" y="269196"/>
            <a:ext cx="3033059" cy="1855107"/>
            <a:chOff x="110191" y="2249714"/>
            <a:chExt cx="3155523" cy="2021840"/>
          </a:xfrm>
        </p:grpSpPr>
        <p:sp>
          <p:nvSpPr>
            <p:cNvPr id="6" name="Rectangle 5"/>
            <p:cNvSpPr/>
            <p:nvPr/>
          </p:nvSpPr>
          <p:spPr>
            <a:xfrm>
              <a:off x="110191" y="2249714"/>
              <a:ext cx="3155523" cy="20218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9077" y="2415108"/>
              <a:ext cx="2084934" cy="68687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79172" y="2468267"/>
                  <a:ext cx="52770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72" y="2468267"/>
                  <a:ext cx="527709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 rot="5400000">
              <a:off x="1243174" y="3014809"/>
              <a:ext cx="392397" cy="1545458"/>
              <a:chOff x="6410177" y="3625234"/>
              <a:chExt cx="266373" cy="133921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6200000">
                <a:off x="5744177" y="4298448"/>
                <a:ext cx="13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>
                <a:off x="6010549" y="4291234"/>
                <a:ext cx="13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 rot="16200000">
                <a:off x="6395726" y="4464550"/>
                <a:ext cx="295275" cy="26637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6200000">
                <a:off x="6395726" y="3879424"/>
                <a:ext cx="295275" cy="26637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728575" y="2447680"/>
              <a:ext cx="593082" cy="60132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24197" y="3142596"/>
              <a:ext cx="1804681" cy="4025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Read-write head</a:t>
              </a:r>
            </a:p>
          </p:txBody>
        </p:sp>
        <p:cxnSp>
          <p:nvCxnSpPr>
            <p:cNvPr id="12" name="Curved Connector 11"/>
            <p:cNvCxnSpPr/>
            <p:nvPr/>
          </p:nvCxnSpPr>
          <p:spPr>
            <a:xfrm rot="16200000" flipH="1">
              <a:off x="851591" y="3116571"/>
              <a:ext cx="510391" cy="439146"/>
            </a:xfrm>
            <a:prstGeom prst="curved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987763" y="3610350"/>
              <a:ext cx="616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Tape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0985" y="2353469"/>
              <a:ext cx="1383480" cy="4025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Control Unit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6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9-2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ماشین تورینگ تعریف شده زیر را درنظر بگیرید.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fa-IR" sz="2400" dirty="0"/>
                  <a:t>بررسی عملکرد این ماشین از حالت اولیه روی نوار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endParaRPr lang="en-US" sz="2400" dirty="0"/>
              </a:p>
              <a:p>
                <a:r>
                  <a:rPr lang="fa-IR" sz="2400" dirty="0"/>
                  <a:t>این ماشین تمامی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2400" dirty="0"/>
                  <a:t> ها را در روی نوار به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sz="2400" dirty="0"/>
                  <a:t> تبدیل میکند ولی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sz="2400" dirty="0"/>
                  <a:t> ها تغییر نمیکنند.</a:t>
                </a:r>
              </a:p>
              <a:p>
                <a:r>
                  <a:rPr lang="fa-IR" sz="2400" dirty="0"/>
                  <a:t>وقتی ماشین با اولین نماد خالی 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fa-IR" sz="2400" dirty="0"/>
                  <a:t>) مواجه میشود، یک سلول به چپ میرود و در حالت نهایی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/>
                  <a:t> متوقف میشود.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3851" y="525598"/>
                <a:ext cx="550171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,#}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,</a:t>
                </a:r>
              </a:p>
              <a:p>
                <a:r>
                  <a:rPr lang="el-GR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,</a:t>
                </a:r>
              </a:p>
              <a:p>
                <a:r>
                  <a:rPr lang="el-GR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1" y="525598"/>
                <a:ext cx="5501716" cy="2308324"/>
              </a:xfrm>
              <a:prstGeom prst="rect">
                <a:avLst/>
              </a:prstGeom>
              <a:blipFill>
                <a:blip r:embed="rId3"/>
                <a:stretch>
                  <a:fillRect l="-775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23851" y="5231768"/>
            <a:ext cx="2553688" cy="1261107"/>
            <a:chOff x="265678" y="4621347"/>
            <a:chExt cx="2553688" cy="1261107"/>
          </a:xfrm>
        </p:grpSpPr>
        <p:sp>
          <p:nvSpPr>
            <p:cNvPr id="23" name="Rectangle 22"/>
            <p:cNvSpPr/>
            <p:nvPr/>
          </p:nvSpPr>
          <p:spPr>
            <a:xfrm>
              <a:off x="265678" y="4621347"/>
              <a:ext cx="2553688" cy="1261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781980" y="4621347"/>
                  <a:ext cx="32927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80" y="4621347"/>
                  <a:ext cx="329274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20370"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/>
            <p:cNvGrpSpPr/>
            <p:nvPr/>
          </p:nvGrpSpPr>
          <p:grpSpPr>
            <a:xfrm rot="5400000">
              <a:off x="1473960" y="4573601"/>
              <a:ext cx="307113" cy="1929564"/>
              <a:chOff x="6410177" y="3625234"/>
              <a:chExt cx="266373" cy="1339214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16200000">
                <a:off x="5744177" y="4298448"/>
                <a:ext cx="13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>
                <a:off x="6010549" y="4291234"/>
                <a:ext cx="13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 rot="16200000">
                <a:off x="6395726" y="4464550"/>
                <a:ext cx="295275" cy="26637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6200000">
                <a:off x="6395726" y="3879424"/>
                <a:ext cx="295275" cy="26637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27" name="Curved Connector 26"/>
            <p:cNvCxnSpPr>
              <a:endCxn id="45" idx="0"/>
            </p:cNvCxnSpPr>
            <p:nvPr/>
          </p:nvCxnSpPr>
          <p:spPr>
            <a:xfrm rot="16200000" flipH="1">
              <a:off x="873588" y="5067314"/>
              <a:ext cx="396763" cy="238262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979290" y="5324517"/>
                  <a:ext cx="39132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290" y="5324517"/>
                  <a:ext cx="391325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431090" y="5339356"/>
                  <a:ext cx="39132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090" y="5339356"/>
                  <a:ext cx="391325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839761" y="5361758"/>
                  <a:ext cx="40107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9761" y="5361758"/>
                  <a:ext cx="401072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3216307" y="5231768"/>
            <a:ext cx="2553688" cy="1261107"/>
            <a:chOff x="265678" y="4621347"/>
            <a:chExt cx="2553688" cy="1261107"/>
          </a:xfrm>
        </p:grpSpPr>
        <p:sp>
          <p:nvSpPr>
            <p:cNvPr id="50" name="Rectangle 49"/>
            <p:cNvSpPr/>
            <p:nvPr/>
          </p:nvSpPr>
          <p:spPr>
            <a:xfrm>
              <a:off x="265678" y="4621347"/>
              <a:ext cx="2553688" cy="1261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1164060" y="4621347"/>
                  <a:ext cx="32927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060" y="4621347"/>
                  <a:ext cx="329274" cy="400110"/>
                </a:xfrm>
                <a:prstGeom prst="rect">
                  <a:avLst/>
                </a:prstGeom>
                <a:blipFill>
                  <a:blip r:embed="rId8"/>
                  <a:stretch>
                    <a:fillRect r="-20370"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51"/>
            <p:cNvGrpSpPr/>
            <p:nvPr/>
          </p:nvGrpSpPr>
          <p:grpSpPr>
            <a:xfrm rot="5400000">
              <a:off x="1473960" y="4573601"/>
              <a:ext cx="307113" cy="1929564"/>
              <a:chOff x="6410177" y="3625234"/>
              <a:chExt cx="266373" cy="1339214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rot="16200000">
                <a:off x="5744177" y="4298448"/>
                <a:ext cx="13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6010549" y="4291234"/>
                <a:ext cx="13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 rot="16200000">
                <a:off x="6395726" y="4464550"/>
                <a:ext cx="295275" cy="26637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16200000">
                <a:off x="6395726" y="3879424"/>
                <a:ext cx="295275" cy="26637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53" name="Curved Connector 52"/>
            <p:cNvCxnSpPr/>
            <p:nvPr/>
          </p:nvCxnSpPr>
          <p:spPr>
            <a:xfrm rot="16200000" flipH="1">
              <a:off x="1255668" y="5067314"/>
              <a:ext cx="396763" cy="238262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979290" y="5324517"/>
                  <a:ext cx="38587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290" y="5324517"/>
                  <a:ext cx="385875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1431090" y="5339356"/>
                  <a:ext cx="39132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090" y="5339356"/>
                  <a:ext cx="391325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1839761" y="5361758"/>
                  <a:ext cx="40107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9761" y="5361758"/>
                  <a:ext cx="401072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9148058" y="5254582"/>
            <a:ext cx="2553688" cy="1283767"/>
            <a:chOff x="265678" y="4598687"/>
            <a:chExt cx="2553688" cy="1283767"/>
          </a:xfrm>
        </p:grpSpPr>
        <p:sp>
          <p:nvSpPr>
            <p:cNvPr id="62" name="Rectangle 61"/>
            <p:cNvSpPr/>
            <p:nvPr/>
          </p:nvSpPr>
          <p:spPr>
            <a:xfrm>
              <a:off x="265678" y="4621347"/>
              <a:ext cx="2553688" cy="1261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1197322" y="4598687"/>
                  <a:ext cx="32927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322" y="4598687"/>
                  <a:ext cx="329274" cy="400110"/>
                </a:xfrm>
                <a:prstGeom prst="rect">
                  <a:avLst/>
                </a:prstGeom>
                <a:blipFill>
                  <a:blip r:embed="rId12"/>
                  <a:stretch>
                    <a:fillRect r="-16364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/>
            <p:cNvGrpSpPr/>
            <p:nvPr/>
          </p:nvGrpSpPr>
          <p:grpSpPr>
            <a:xfrm rot="5400000">
              <a:off x="1473960" y="4573601"/>
              <a:ext cx="307113" cy="1929564"/>
              <a:chOff x="6410177" y="3625234"/>
              <a:chExt cx="266373" cy="1339214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16200000">
                <a:off x="5744177" y="4298448"/>
                <a:ext cx="13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>
                <a:off x="6010549" y="4291234"/>
                <a:ext cx="13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/>
              <p:cNvSpPr/>
              <p:nvPr/>
            </p:nvSpPr>
            <p:spPr>
              <a:xfrm rot="16200000">
                <a:off x="6395726" y="4464550"/>
                <a:ext cx="295275" cy="26637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2" name="Rectangle 71"/>
              <p:cNvSpPr/>
              <p:nvPr/>
            </p:nvSpPr>
            <p:spPr>
              <a:xfrm rot="16200000">
                <a:off x="6395726" y="3879424"/>
                <a:ext cx="295275" cy="26637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65" name="Curved Connector 64"/>
            <p:cNvCxnSpPr/>
            <p:nvPr/>
          </p:nvCxnSpPr>
          <p:spPr>
            <a:xfrm rot="16200000" flipH="1">
              <a:off x="1291383" y="5042201"/>
              <a:ext cx="377949" cy="224352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979290" y="5324517"/>
                  <a:ext cx="38587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290" y="5324517"/>
                  <a:ext cx="385875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1431090" y="5339356"/>
                  <a:ext cx="38587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090" y="5339356"/>
                  <a:ext cx="385875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1839761" y="5361758"/>
                  <a:ext cx="40107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9761" y="5361758"/>
                  <a:ext cx="401072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/>
          <p:cNvGrpSpPr/>
          <p:nvPr/>
        </p:nvGrpSpPr>
        <p:grpSpPr>
          <a:xfrm>
            <a:off x="6177446" y="5231768"/>
            <a:ext cx="2553688" cy="1283844"/>
            <a:chOff x="265678" y="4598610"/>
            <a:chExt cx="2553688" cy="1283844"/>
          </a:xfrm>
        </p:grpSpPr>
        <p:sp>
          <p:nvSpPr>
            <p:cNvPr id="74" name="Rectangle 73"/>
            <p:cNvSpPr/>
            <p:nvPr/>
          </p:nvSpPr>
          <p:spPr>
            <a:xfrm>
              <a:off x="265678" y="4621347"/>
              <a:ext cx="2553688" cy="1261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1593584" y="4598610"/>
                  <a:ext cx="32927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3584" y="4598610"/>
                  <a:ext cx="329274" cy="400110"/>
                </a:xfrm>
                <a:prstGeom prst="rect">
                  <a:avLst/>
                </a:prstGeom>
                <a:blipFill>
                  <a:blip r:embed="rId16"/>
                  <a:stretch>
                    <a:fillRect r="-22222"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/>
            <p:cNvGrpSpPr/>
            <p:nvPr/>
          </p:nvGrpSpPr>
          <p:grpSpPr>
            <a:xfrm rot="5400000">
              <a:off x="1473960" y="4573601"/>
              <a:ext cx="307113" cy="1929564"/>
              <a:chOff x="6410177" y="3625234"/>
              <a:chExt cx="266373" cy="1339214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rot="16200000">
                <a:off x="5744177" y="4298448"/>
                <a:ext cx="13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6200000">
                <a:off x="6010549" y="4291234"/>
                <a:ext cx="1332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 rot="16200000">
                <a:off x="6395726" y="4464550"/>
                <a:ext cx="295275" cy="26637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6200000">
                <a:off x="6395726" y="3879424"/>
                <a:ext cx="295275" cy="266372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77" name="Curved Connector 76"/>
            <p:cNvCxnSpPr/>
            <p:nvPr/>
          </p:nvCxnSpPr>
          <p:spPr>
            <a:xfrm rot="16200000" flipH="1">
              <a:off x="1685192" y="5044577"/>
              <a:ext cx="396763" cy="238262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979290" y="5324517"/>
                  <a:ext cx="38587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290" y="5324517"/>
                  <a:ext cx="385875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1431090" y="5339356"/>
                  <a:ext cx="38587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090" y="5339356"/>
                  <a:ext cx="385875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1839761" y="5361758"/>
                  <a:ext cx="40107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9761" y="5361758"/>
                  <a:ext cx="401072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0319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نمایش ماشین تورینگ بصورت گراف انتقال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مشابه گذشته میتوان، از گراف انتقال برای نمایش ماشین تورینگ استفاده کنیم.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2715" y="2328578"/>
                <a:ext cx="672541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,#}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,</a:t>
                </a:r>
              </a:p>
              <a:p>
                <a:r>
                  <a:rPr lang="el-GR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,</a:t>
                </a:r>
              </a:p>
              <a:p>
                <a:r>
                  <a:rPr lang="el-GR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" y="2328578"/>
                <a:ext cx="6725410" cy="1938992"/>
              </a:xfrm>
              <a:prstGeom prst="rect">
                <a:avLst/>
              </a:prstGeom>
              <a:blipFill>
                <a:blip r:embed="rId2"/>
                <a:stretch>
                  <a:fillRect l="-635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510905" y="3429000"/>
            <a:ext cx="4150019" cy="2418679"/>
            <a:chOff x="1640349" y="3017882"/>
            <a:chExt cx="2939643" cy="1678075"/>
          </a:xfrm>
        </p:grpSpPr>
        <p:sp>
          <p:nvSpPr>
            <p:cNvPr id="16" name="Oval 15"/>
            <p:cNvSpPr/>
            <p:nvPr/>
          </p:nvSpPr>
          <p:spPr>
            <a:xfrm>
              <a:off x="3873487" y="4012415"/>
              <a:ext cx="706505" cy="6835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/>
            </a:p>
          </p:txBody>
        </p:sp>
        <p:sp>
          <p:nvSpPr>
            <p:cNvPr id="7" name="Oval 6"/>
            <p:cNvSpPr/>
            <p:nvPr/>
          </p:nvSpPr>
          <p:spPr>
            <a:xfrm>
              <a:off x="1964218" y="3997909"/>
              <a:ext cx="706505" cy="6835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6"/>
                <p:cNvSpPr txBox="1"/>
                <p:nvPr/>
              </p:nvSpPr>
              <p:spPr>
                <a:xfrm>
                  <a:off x="2031815" y="4052172"/>
                  <a:ext cx="569148" cy="4911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8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1815" y="4052172"/>
                  <a:ext cx="569148" cy="4911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endCxn id="7" idx="2"/>
            </p:cNvCxnSpPr>
            <p:nvPr/>
          </p:nvCxnSpPr>
          <p:spPr>
            <a:xfrm>
              <a:off x="1640349" y="4339680"/>
              <a:ext cx="32386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941084" y="4059072"/>
                  <a:ext cx="560745" cy="4911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1084" y="4059072"/>
                  <a:ext cx="560745" cy="4911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stCxn id="7" idx="6"/>
              <a:endCxn id="16" idx="2"/>
            </p:cNvCxnSpPr>
            <p:nvPr/>
          </p:nvCxnSpPr>
          <p:spPr>
            <a:xfrm>
              <a:off x="2670723" y="4339680"/>
              <a:ext cx="1202764" cy="1450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/>
            <p:nvPr/>
          </p:nvCxnSpPr>
          <p:spPr>
            <a:xfrm rot="5400000" flipH="1" flipV="1">
              <a:off x="2311120" y="3802934"/>
              <a:ext cx="12700" cy="499575"/>
            </a:xfrm>
            <a:prstGeom prst="curvedConnector3">
              <a:avLst>
                <a:gd name="adj1" fmla="val 3572307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702075" y="3956264"/>
                  <a:ext cx="1025391" cy="363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075" y="3956264"/>
                  <a:ext cx="1025391" cy="36300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640349" y="3017882"/>
                  <a:ext cx="1264976" cy="6619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0349" y="3017882"/>
                  <a:ext cx="1264976" cy="66195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9180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19249</TotalTime>
  <Words>3772</Words>
  <Application>Microsoft Office PowerPoint</Application>
  <PresentationFormat>Widescreen</PresentationFormat>
  <Paragraphs>429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 Mitra</vt:lpstr>
      <vt:lpstr>B Yekan</vt:lpstr>
      <vt:lpstr>Calibri</vt:lpstr>
      <vt:lpstr>Calibri Light</vt:lpstr>
      <vt:lpstr>Cambria Math</vt:lpstr>
      <vt:lpstr>Times New Roman</vt:lpstr>
      <vt:lpstr>Wingdings</vt:lpstr>
      <vt:lpstr>Office Theme</vt:lpstr>
      <vt:lpstr>نظريه زبانها و ماشين ها</vt:lpstr>
      <vt:lpstr>فهرست مطالب</vt:lpstr>
      <vt:lpstr>مقدمه</vt:lpstr>
      <vt:lpstr>ماشین تورینگ استاندارد</vt:lpstr>
      <vt:lpstr>تعریف 9-1: ماشین تورینگ</vt:lpstr>
      <vt:lpstr>تعریف 9-1: ماشین تورینگ (ادامه)</vt:lpstr>
      <vt:lpstr>عملکرد ماشین تورینگ</vt:lpstr>
      <vt:lpstr>مثال 9-2</vt:lpstr>
      <vt:lpstr>نمایش ماشین تورینگ بصورت گراف انتقال</vt:lpstr>
      <vt:lpstr>مثال 9-3</vt:lpstr>
      <vt:lpstr>ماشین تورینگ استاندارد</vt:lpstr>
      <vt:lpstr>تعریف 9-2 توصیف لحظه ای</vt:lpstr>
      <vt:lpstr>مثال 9-4  و 9-5</vt:lpstr>
      <vt:lpstr>ماشین های تورینگ بعنوان پذیرنده زبان</vt:lpstr>
      <vt:lpstr>مثال 9-7</vt:lpstr>
      <vt:lpstr>مثال 9-8</vt:lpstr>
      <vt:lpstr>ماشین تورینگ بعنوان تراگذر</vt:lpstr>
      <vt:lpstr>مثال 9-9</vt:lpstr>
      <vt:lpstr>مثال 9-10</vt:lpstr>
      <vt:lpstr>مثال 9-11</vt:lpstr>
      <vt:lpstr>ترکیب ماشین های تورینگ</vt:lpstr>
      <vt:lpstr>مثال 9-12</vt:lpstr>
      <vt:lpstr>مثال 9-14</vt:lpstr>
      <vt:lpstr>آلن تورینگ (Alan Turing) (1912-1954) </vt:lpstr>
      <vt:lpstr>آلن تورینگ (Alan Turing) (1912-1954) </vt:lpstr>
      <vt:lpstr>تز تورینگ</vt:lpstr>
      <vt:lpstr>تز تورینگ (ادامه)</vt:lpstr>
      <vt:lpstr>ماشین های مختلف تورینگ</vt:lpstr>
      <vt:lpstr>پایان فصل 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Haghighatdoost</cp:lastModifiedBy>
  <cp:revision>311</cp:revision>
  <dcterms:created xsi:type="dcterms:W3CDTF">2021-08-11T10:34:58Z</dcterms:created>
  <dcterms:modified xsi:type="dcterms:W3CDTF">2024-12-24T07:12:05Z</dcterms:modified>
</cp:coreProperties>
</file>